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25"/>
  </p:notesMasterIdLst>
  <p:sldIdLst>
    <p:sldId id="256" r:id="rId3"/>
    <p:sldId id="274" r:id="rId4"/>
    <p:sldId id="275" r:id="rId5"/>
    <p:sldId id="276" r:id="rId6"/>
    <p:sldId id="277" r:id="rId7"/>
    <p:sldId id="278" r:id="rId8"/>
    <p:sldId id="279" r:id="rId9"/>
    <p:sldId id="280" r:id="rId10"/>
    <p:sldId id="281" r:id="rId11"/>
    <p:sldId id="282" r:id="rId12"/>
    <p:sldId id="283" r:id="rId13"/>
    <p:sldId id="295" r:id="rId14"/>
    <p:sldId id="284" r:id="rId15"/>
    <p:sldId id="285" r:id="rId16"/>
    <p:sldId id="286" r:id="rId17"/>
    <p:sldId id="293" r:id="rId18"/>
    <p:sldId id="294" r:id="rId19"/>
    <p:sldId id="287" r:id="rId20"/>
    <p:sldId id="288" r:id="rId21"/>
    <p:sldId id="289" r:id="rId22"/>
    <p:sldId id="290" r:id="rId23"/>
    <p:sldId id="292"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清帅" initials="清帅" lastIdx="1" clrIdx="0"/>
  <p:cmAuthor id="2" name="Luyi"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75AA"/>
    <a:srgbClr val="0066CC"/>
    <a:srgbClr val="558134"/>
    <a:srgbClr val="C5E1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26" autoAdjust="0"/>
    <p:restoredTop sz="85770" autoAdjust="0"/>
  </p:normalViewPr>
  <p:slideViewPr>
    <p:cSldViewPr snapToGrid="0" snapToObjects="1">
      <p:cViewPr varScale="1">
        <p:scale>
          <a:sx n="80" d="100"/>
          <a:sy n="80" d="100"/>
        </p:scale>
        <p:origin x="792" y="40"/>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DDBEC-0D55-544D-B7FD-812FB45888C9}" type="datetimeFigureOut">
              <a:rPr kumimoji="1" lang="zh-CN" altLang="en-US" smtClean="0"/>
              <a:t>2023/5/23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00791-7598-454A-8889-5FD421640E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D476B8-B170-4EC3-B338-0D30FDAC5CF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最后，我们可以根据所需的</a:t>
            </a:r>
            <a:r>
              <a:rPr lang="en-US" altLang="zh-CN" b="0" i="0" dirty="0">
                <a:solidFill>
                  <a:srgbClr val="2A2B2E"/>
                </a:solidFill>
                <a:effectLst/>
                <a:latin typeface="PingFang SC"/>
              </a:rPr>
              <a:t>CPU</a:t>
            </a:r>
            <a:r>
              <a:rPr lang="zh-CN" altLang="en-US" b="0" i="0" dirty="0">
                <a:solidFill>
                  <a:srgbClr val="2A2B2E"/>
                </a:solidFill>
                <a:effectLst/>
                <a:latin typeface="PingFang SC"/>
              </a:rPr>
              <a:t>时间对</a:t>
            </a:r>
            <a:r>
              <a:rPr lang="en-US" altLang="zh-CN" b="0" i="0" dirty="0" err="1">
                <a:solidFill>
                  <a:srgbClr val="2A2B2E"/>
                </a:solidFill>
                <a:effectLst/>
                <a:latin typeface="PingFang SC"/>
              </a:rPr>
              <a:t>Snowset</a:t>
            </a:r>
            <a:r>
              <a:rPr lang="zh-CN" altLang="en-US" b="0" i="0" dirty="0">
                <a:solidFill>
                  <a:srgbClr val="2A2B2E"/>
                </a:solidFill>
                <a:effectLst/>
                <a:latin typeface="PingFang SC"/>
              </a:rPr>
              <a:t>查询进行分组，并调查各自的资源利用率</a:t>
            </a:r>
            <a:r>
              <a:rPr lang="en-US" altLang="zh-CN" b="0" i="0" dirty="0">
                <a:solidFill>
                  <a:srgbClr val="2A2B2E"/>
                </a:solidFill>
                <a:effectLst/>
                <a:latin typeface="PingFang SC"/>
              </a:rPr>
              <a:t>(</a:t>
            </a:r>
            <a:r>
              <a:rPr lang="zh-CN" altLang="en-US" b="0" i="0" dirty="0">
                <a:solidFill>
                  <a:srgbClr val="2A2B2E"/>
                </a:solidFill>
                <a:effectLst/>
                <a:latin typeface="PingFang SC"/>
              </a:rPr>
              <a:t>参见表</a:t>
            </a:r>
            <a:r>
              <a:rPr lang="en-US" altLang="zh-CN" b="0" i="0" dirty="0">
                <a:solidFill>
                  <a:srgbClr val="2A2B2E"/>
                </a:solidFill>
                <a:effectLst/>
                <a:latin typeface="PingFang SC"/>
              </a:rPr>
              <a:t>2)</a:t>
            </a:r>
            <a:r>
              <a:rPr lang="zh-CN" altLang="en-US" b="0" i="0" dirty="0">
                <a:solidFill>
                  <a:srgbClr val="2A2B2E"/>
                </a:solidFill>
                <a:effectLst/>
                <a:latin typeface="PingFang SC"/>
              </a:rPr>
              <a:t>。与图</a:t>
            </a:r>
            <a:r>
              <a:rPr lang="en-US" altLang="zh-CN" b="0" i="0" dirty="0">
                <a:solidFill>
                  <a:srgbClr val="2A2B2E"/>
                </a:solidFill>
                <a:effectLst/>
                <a:latin typeface="PingFang SC"/>
              </a:rPr>
              <a:t>2</a:t>
            </a:r>
            <a:r>
              <a:rPr lang="zh-CN" altLang="en-US" b="0" i="0" dirty="0">
                <a:solidFill>
                  <a:srgbClr val="2A2B2E"/>
                </a:solidFill>
                <a:effectLst/>
                <a:latin typeface="PingFang SC"/>
              </a:rPr>
              <a:t>一致，我们观察到大多数</a:t>
            </a:r>
            <a:r>
              <a:rPr lang="en-US" altLang="zh-CN" b="0" i="0" dirty="0">
                <a:solidFill>
                  <a:srgbClr val="2A2B2E"/>
                </a:solidFill>
                <a:effectLst/>
                <a:latin typeface="PingFang SC"/>
              </a:rPr>
              <a:t>CPU</a:t>
            </a:r>
            <a:r>
              <a:rPr lang="zh-CN" altLang="en-US" b="0" i="0" dirty="0">
                <a:solidFill>
                  <a:srgbClr val="2A2B2E"/>
                </a:solidFill>
                <a:effectLst/>
                <a:latin typeface="PingFang SC"/>
              </a:rPr>
              <a:t>资源</a:t>
            </a:r>
            <a:r>
              <a:rPr lang="en-US" altLang="zh-CN" b="0" i="0" dirty="0">
                <a:solidFill>
                  <a:srgbClr val="2A2B2E"/>
                </a:solidFill>
                <a:effectLst/>
                <a:latin typeface="PingFang SC"/>
              </a:rPr>
              <a:t>(45.6%)</a:t>
            </a:r>
            <a:r>
              <a:rPr lang="zh-CN" altLang="en-US" b="0" i="0" dirty="0">
                <a:solidFill>
                  <a:srgbClr val="2A2B2E"/>
                </a:solidFill>
                <a:effectLst/>
                <a:latin typeface="PingFang SC"/>
              </a:rPr>
              <a:t>花费在极少数非常大的查询上。它们也几乎总是在一个机器集群上运行，读取数</a:t>
            </a:r>
            <a:r>
              <a:rPr lang="en-US" altLang="zh-CN" b="0" i="0" dirty="0">
                <a:solidFill>
                  <a:srgbClr val="2A2B2E"/>
                </a:solidFill>
                <a:effectLst/>
                <a:latin typeface="PingFang SC"/>
              </a:rPr>
              <a:t>tb</a:t>
            </a:r>
            <a:r>
              <a:rPr lang="zh-CN" altLang="en-US" b="0" i="0" dirty="0">
                <a:solidFill>
                  <a:srgbClr val="2A2B2E"/>
                </a:solidFill>
                <a:effectLst/>
                <a:latin typeface="PingFang SC"/>
              </a:rPr>
              <a:t>的数据。有趣的是，只有大约</a:t>
            </a:r>
            <a:r>
              <a:rPr lang="en-US" altLang="zh-CN" b="0" i="0" dirty="0">
                <a:solidFill>
                  <a:srgbClr val="2A2B2E"/>
                </a:solidFill>
                <a:effectLst/>
                <a:latin typeface="PingFang SC"/>
              </a:rPr>
              <a:t>50%</a:t>
            </a:r>
            <a:r>
              <a:rPr lang="zh-CN" altLang="en-US" b="0" i="0" dirty="0">
                <a:solidFill>
                  <a:srgbClr val="2A2B2E"/>
                </a:solidFill>
                <a:effectLst/>
                <a:latin typeface="PingFang SC"/>
              </a:rPr>
              <a:t>的人需要实现中间结果。然而，一旦这样的查询开始具体化，它就会具体化大量的中间结果</a:t>
            </a:r>
            <a:r>
              <a:rPr lang="en-US" altLang="zh-CN" b="0" i="0" dirty="0">
                <a:solidFill>
                  <a:srgbClr val="2A2B2E"/>
                </a:solidFill>
                <a:effectLst/>
                <a:latin typeface="PingFang SC"/>
              </a:rPr>
              <a:t>(</a:t>
            </a:r>
            <a:r>
              <a:rPr lang="zh-CN" altLang="en-US" b="0" i="0" dirty="0">
                <a:solidFill>
                  <a:srgbClr val="2A2B2E"/>
                </a:solidFill>
                <a:effectLst/>
                <a:latin typeface="PingFang SC"/>
              </a:rPr>
              <a:t>数百</a:t>
            </a:r>
            <a:r>
              <a:rPr lang="en-US" altLang="zh-CN" b="0" i="0" dirty="0" err="1">
                <a:solidFill>
                  <a:srgbClr val="2A2B2E"/>
                </a:solidFill>
                <a:effectLst/>
                <a:latin typeface="PingFang SC"/>
              </a:rPr>
              <a:t>gb</a:t>
            </a:r>
            <a:r>
              <a:rPr lang="en-US" altLang="zh-CN" b="0" i="0" dirty="0">
                <a:solidFill>
                  <a:srgbClr val="2A2B2E"/>
                </a:solidFill>
                <a:effectLst/>
                <a:latin typeface="PingFang SC"/>
              </a:rPr>
              <a:t>)</a:t>
            </a:r>
            <a:r>
              <a:rPr lang="zh-CN" altLang="en-US" b="0" i="0" dirty="0">
                <a:solidFill>
                  <a:srgbClr val="2A2B2E"/>
                </a:solidFill>
                <a:effectLst/>
                <a:latin typeface="PingFang SC"/>
              </a:rPr>
              <a:t>。建议使用两种类型的资源密集型查询</a:t>
            </a:r>
            <a:r>
              <a:rPr lang="en-US" altLang="zh-CN" b="0" i="0" dirty="0">
                <a:solidFill>
                  <a:srgbClr val="2A2B2E"/>
                </a:solidFill>
                <a:effectLst/>
                <a:latin typeface="PingFang SC"/>
              </a:rPr>
              <a:t>:</a:t>
            </a:r>
            <a:r>
              <a:rPr lang="zh-CN" altLang="en-US" b="0" i="0" dirty="0">
                <a:solidFill>
                  <a:srgbClr val="2A2B2E"/>
                </a:solidFill>
                <a:effectLst/>
                <a:latin typeface="PingFang SC"/>
              </a:rPr>
              <a:t>需要和不需要中间结果。虽然大多数查询</a:t>
            </a:r>
            <a:r>
              <a:rPr lang="en-US" altLang="zh-CN" b="0" i="0" dirty="0">
                <a:solidFill>
                  <a:srgbClr val="2A2B2E"/>
                </a:solidFill>
                <a:effectLst/>
                <a:latin typeface="PingFang SC"/>
              </a:rPr>
              <a:t>(≈84%)</a:t>
            </a:r>
            <a:r>
              <a:rPr lang="zh-CN" altLang="en-US" b="0" i="0" dirty="0">
                <a:solidFill>
                  <a:srgbClr val="2A2B2E"/>
                </a:solidFill>
                <a:effectLst/>
                <a:latin typeface="PingFang SC"/>
              </a:rPr>
              <a:t>属于</a:t>
            </a:r>
            <a:r>
              <a:rPr lang="en-US" altLang="zh-CN" b="0" i="0" dirty="0">
                <a:solidFill>
                  <a:srgbClr val="2A2B2E"/>
                </a:solidFill>
                <a:effectLst/>
                <a:latin typeface="PingFang SC"/>
              </a:rPr>
              <a:t>CPU</a:t>
            </a:r>
            <a:r>
              <a:rPr lang="zh-CN" altLang="en-US" b="0" i="0" dirty="0">
                <a:solidFill>
                  <a:srgbClr val="2A2B2E"/>
                </a:solidFill>
                <a:effectLst/>
                <a:latin typeface="PingFang SC"/>
              </a:rPr>
              <a:t>时间少于</a:t>
            </a:r>
            <a:r>
              <a:rPr lang="en-US" altLang="zh-CN" b="0" i="0" dirty="0">
                <a:solidFill>
                  <a:srgbClr val="2A2B2E"/>
                </a:solidFill>
                <a:effectLst/>
                <a:latin typeface="PingFang SC"/>
              </a:rPr>
              <a:t>10</a:t>
            </a:r>
            <a:r>
              <a:rPr lang="zh-CN" altLang="en-US" b="0" i="0" dirty="0">
                <a:solidFill>
                  <a:srgbClr val="2A2B2E"/>
                </a:solidFill>
                <a:effectLst/>
                <a:latin typeface="PingFang SC"/>
              </a:rPr>
              <a:t>秒的小桶，但它们占用的资源并不多</a:t>
            </a:r>
            <a:r>
              <a:rPr lang="en-US" altLang="zh-CN" b="0" i="0" dirty="0">
                <a:solidFill>
                  <a:srgbClr val="2A2B2E"/>
                </a:solidFill>
                <a:effectLst/>
                <a:latin typeface="PingFang SC"/>
              </a:rPr>
              <a:t>:</a:t>
            </a:r>
            <a:r>
              <a:rPr lang="zh-CN" altLang="en-US" b="0" i="0" dirty="0">
                <a:solidFill>
                  <a:srgbClr val="2A2B2E"/>
                </a:solidFill>
                <a:effectLst/>
                <a:latin typeface="PingFang SC"/>
              </a:rPr>
              <a:t>仅占工作负载所需</a:t>
            </a:r>
            <a:r>
              <a:rPr lang="en-US" altLang="zh-CN" b="0" i="0" dirty="0">
                <a:solidFill>
                  <a:srgbClr val="2A2B2E"/>
                </a:solidFill>
                <a:effectLst/>
                <a:latin typeface="PingFang SC"/>
              </a:rPr>
              <a:t>CPU</a:t>
            </a:r>
            <a:r>
              <a:rPr lang="zh-CN" altLang="en-US" b="0" i="0" dirty="0">
                <a:solidFill>
                  <a:srgbClr val="2A2B2E"/>
                </a:solidFill>
                <a:effectLst/>
                <a:latin typeface="PingFang SC"/>
              </a:rPr>
              <a:t>时间的</a:t>
            </a:r>
            <a:r>
              <a:rPr lang="en-US" altLang="zh-CN" b="0" i="0" dirty="0">
                <a:solidFill>
                  <a:srgbClr val="2A2B2E"/>
                </a:solidFill>
                <a:effectLst/>
                <a:latin typeface="PingFang SC"/>
              </a:rPr>
              <a:t>1.5%</a:t>
            </a:r>
            <a:r>
              <a:rPr lang="zh-CN" altLang="en-US" b="0" i="0" dirty="0">
                <a:solidFill>
                  <a:srgbClr val="2A2B2E"/>
                </a:solidFill>
                <a:effectLst/>
                <a:latin typeface="PingFang SC"/>
              </a:rPr>
              <a:t>。</a:t>
            </a:r>
            <a:endParaRPr lang="en-US" altLang="zh-CN" b="0" i="0" dirty="0">
              <a:solidFill>
                <a:srgbClr val="2A2B2E"/>
              </a:solidFill>
              <a:effectLst/>
              <a:latin typeface="PingFang SC"/>
            </a:endParaRPr>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11</a:t>
            </a:fld>
            <a:endParaRPr kumimoji="1" lang="zh-CN" altLang="en-US"/>
          </a:p>
        </p:txBody>
      </p:sp>
    </p:spTree>
    <p:extLst>
      <p:ext uri="{BB962C8B-B14F-4D97-AF65-F5344CB8AC3E}">
        <p14:creationId xmlns:p14="http://schemas.microsoft.com/office/powerpoint/2010/main" val="342631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01214"/>
                </a:solidFill>
                <a:effectLst/>
                <a:latin typeface="PingFang SC"/>
              </a:rPr>
              <a:t>▶扫描和过滤操作占数据仓库负载的很大一部分</a:t>
            </a:r>
            <a:r>
              <a:rPr lang="en-US" altLang="zh-CN" b="0" i="0" dirty="0">
                <a:solidFill>
                  <a:srgbClr val="101214"/>
                </a:solidFill>
                <a:effectLst/>
                <a:latin typeface="PingFang SC"/>
              </a:rPr>
              <a:t>(50%)</a:t>
            </a:r>
            <a:r>
              <a:rPr lang="zh-CN" altLang="en-US" b="0" i="0" dirty="0">
                <a:solidFill>
                  <a:srgbClr val="101214"/>
                </a:solidFill>
                <a:effectLst/>
                <a:latin typeface="PingFang SC"/>
              </a:rPr>
              <a:t>。用于有效修剪、数据分区、轻量级索引、压缩和数据传输的技术有可能极大地提高性能。▶</a:t>
            </a:r>
            <a:r>
              <a:rPr lang="en-US" altLang="zh-CN" b="0" i="0" dirty="0">
                <a:solidFill>
                  <a:srgbClr val="101214"/>
                </a:solidFill>
                <a:effectLst/>
                <a:latin typeface="PingFang SC"/>
              </a:rPr>
              <a:t>DML</a:t>
            </a:r>
            <a:r>
              <a:rPr lang="zh-CN" altLang="en-US" b="0" i="0" dirty="0">
                <a:solidFill>
                  <a:srgbClr val="101214"/>
                </a:solidFill>
                <a:effectLst/>
                <a:latin typeface="PingFang SC"/>
              </a:rPr>
              <a:t>是数据仓库应用程序的重要组成部分，超越了简单的数据加载查询。迭代的工作风格可能会使读取优化的数据布局变得困难。▶在云数据仓库中需要内存外处理</a:t>
            </a:r>
            <a:r>
              <a:rPr lang="en-US" altLang="zh-CN" b="0" i="0" dirty="0">
                <a:solidFill>
                  <a:srgbClr val="101214"/>
                </a:solidFill>
                <a:effectLst/>
                <a:latin typeface="PingFang SC"/>
              </a:rPr>
              <a:t>:44.3%</a:t>
            </a:r>
            <a:r>
              <a:rPr lang="zh-CN" altLang="en-US" b="0" i="0" dirty="0">
                <a:solidFill>
                  <a:srgbClr val="101214"/>
                </a:solidFill>
                <a:effectLst/>
                <a:latin typeface="PingFang SC"/>
              </a:rPr>
              <a:t>的</a:t>
            </a:r>
            <a:r>
              <a:rPr lang="en-US" altLang="zh-CN" b="0" i="0" dirty="0">
                <a:solidFill>
                  <a:srgbClr val="101214"/>
                </a:solidFill>
                <a:effectLst/>
                <a:latin typeface="PingFang SC"/>
              </a:rPr>
              <a:t>CPU</a:t>
            </a:r>
            <a:r>
              <a:rPr lang="zh-CN" altLang="en-US" b="0" i="0" dirty="0">
                <a:solidFill>
                  <a:srgbClr val="101214"/>
                </a:solidFill>
                <a:effectLst/>
                <a:latin typeface="PingFang SC"/>
              </a:rPr>
              <a:t>资源花费在这些查询上。▶分布式查询频繁且有影响力。这使得高效的数据交换算法和布隆过滤器至关重要。</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12</a:t>
            </a:fld>
            <a:endParaRPr kumimoji="1" lang="zh-CN" altLang="en-US"/>
          </a:p>
        </p:txBody>
      </p:sp>
    </p:spTree>
    <p:extLst>
      <p:ext uri="{BB962C8B-B14F-4D97-AF65-F5344CB8AC3E}">
        <p14:creationId xmlns:p14="http://schemas.microsoft.com/office/powerpoint/2010/main" val="3636468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传统的</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TPC OLAP</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基准测试使用一个可调整的给定大小的单一数据库、相当相似的查询，并在一次突发中执行</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所有查询都是背靠背运行的</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这对于测试查询引擎的性能来说可能是合理的，但是在评估云数据仓库服务时就不够了</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b="1"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不同的客户在数据库大小</a:t>
            </a:r>
            <a:r>
              <a:rPr lang="en-US" altLang="zh-CN" sz="1800" b="1"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b="1"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多租户</a:t>
            </a:r>
            <a:r>
              <a:rPr lang="en-US" altLang="zh-CN" sz="1800" b="1"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b="1"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、查询复杂性和查询到达时间</a:t>
            </a:r>
            <a:r>
              <a:rPr lang="en-US" altLang="zh-CN" sz="1800" b="1"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b="1"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弹性</a:t>
            </a:r>
            <a:r>
              <a:rPr lang="en-US" altLang="zh-CN" sz="1800" b="1"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b="1"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方面有不同的需求</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此外，</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各个查询的硬件需求可能会有很大差异</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非时间关键型数据加载作业可以在内存很少的单个机器上运行，计算复杂的查询可以使用具有许多</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CPU</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内核的机器，大型查询可以为具有高网络带宽的集群提供支持。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与预先配置的</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本地</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数据仓库不同，</a:t>
            </a:r>
            <a:r>
              <a:rPr lang="zh-CN" altLang="zh-CN" sz="1800" b="1"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云数据仓库服务能够根据当前和特定的工作负载需求调整其硬件资源</a:t>
            </a:r>
            <a:r>
              <a:rPr lang="en-US" altLang="zh-CN" sz="1800" b="1"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b="1"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成本效率</a:t>
            </a:r>
            <a:r>
              <a:rPr lang="en-US" altLang="zh-CN" sz="1800" b="1"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云数据仓库基准测试需要捕捉这些方面。使用</a:t>
            </a:r>
            <a:r>
              <a:rPr lang="en-US" altLang="zh-CN" sz="1800" kern="100" dirty="0" err="1">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Snowset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，我们说明了不同客户随时间变化的资源需求的巨大变化。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13</a:t>
            </a:fld>
            <a:endParaRPr kumimoji="1" lang="zh-CN" altLang="en-US"/>
          </a:p>
        </p:txBody>
      </p:sp>
    </p:spTree>
    <p:extLst>
      <p:ext uri="{BB962C8B-B14F-4D97-AF65-F5344CB8AC3E}">
        <p14:creationId xmlns:p14="http://schemas.microsoft.com/office/powerpoint/2010/main" val="289285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图</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4</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描述了所有虚拟仓库</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(VWs)</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，五个最大的</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VWs (L1-L5)</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和五个中等规模的</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VWs (R1-R5)</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的一天</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(2018</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年</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2</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月</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22</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日星期一</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的</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CPU</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使用时间，这些虚拟仓库是伪随机选择的。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此外，表</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3</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显示了这些</a:t>
            </a:r>
            <a:r>
              <a:rPr lang="en-US" altLang="zh-CN" sz="1800" kern="100" dirty="0" err="1">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vw</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的关键统计信息和每个查询的细分。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在两周的时间里，所有</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Snowflake</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客户平均每小时消耗</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5411</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个</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CPU</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小时。</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假设是</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c5d</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2xlarge</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实例，</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8</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个</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CPU</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内核，并且具有完美的利用率</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在实践中</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Snowflake</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报告</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51%[35])</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，这将平均需要运行</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677</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个实例。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然而，实际的工作负载并不是恒定的，在最低谷和最高峰之间的变化高达</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3.4</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倍</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图</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4:</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全部</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此外，当查看单个客户时，我们可以观察到工作负载随着时间的变化更加剧烈</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一些客户具有</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尖峰</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工作负载，其中查询只在短时间内运行。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例如，</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L2</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L3</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R1</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每天只使用一次。</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其他一些公司，比如</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R3</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，以周期性的模式运行作业，比如每小时一次。</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这可能导致整个系统的负载峰值。也有一些</a:t>
            </a:r>
            <a:r>
              <a:rPr lang="en-US" altLang="zh-CN" sz="1800" kern="100" dirty="0" err="1">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vw</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总是处于活动状态，但具有</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L1</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L4</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或</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R2</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等嘈杂的工作负载，这些工作负载在一天中的变化可能超过一个数量级。</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连接到相同的数据库并执行分析</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只读和读写</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工作。</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此外，我们可以观察到主要执行只读查询的仓库</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(L1</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或</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R5)</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和其他主要执行读</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写查询的仓库</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(L4</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L5</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R1-R3)</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每个仓库执行的总工作量差异很大</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少数大型仓库需要数万个</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CPU</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小时，而大多数仓库在两周的时间内只使用</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100-1000</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个小时。</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此外，所有五个大型仓库</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(L1-L5)</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的</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CPU</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小时数相当。</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但是，</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L2</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L3</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只执行几个大型查询</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就</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CPU</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时间和触摸字节而言</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，而其他的则执行数千个较小的查询。</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总而言之，单个客户的工作负载在所有维度上都是非常异构的，并且在一天中的强度有所不同。特别是，工作负载大小、查询到达率和组成会发生变化。相同的仓库通常在其整个生命周期中用于相同的任务。</a:t>
            </a:r>
          </a:p>
          <a:p>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14</a:t>
            </a:fld>
            <a:endParaRPr kumimoji="1" lang="zh-CN" altLang="en-US"/>
          </a:p>
        </p:txBody>
      </p:sp>
    </p:spTree>
    <p:extLst>
      <p:ext uri="{BB962C8B-B14F-4D97-AF65-F5344CB8AC3E}">
        <p14:creationId xmlns:p14="http://schemas.microsoft.com/office/powerpoint/2010/main" val="4092251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01214"/>
                </a:solidFill>
                <a:effectLst/>
                <a:latin typeface="PingFang SC"/>
              </a:rPr>
              <a:t>Snowflake</a:t>
            </a:r>
            <a:r>
              <a:rPr lang="zh-CN" altLang="en-US" b="0" i="0" dirty="0">
                <a:solidFill>
                  <a:srgbClr val="101214"/>
                </a:solidFill>
                <a:effectLst/>
                <a:latin typeface="PingFang SC"/>
              </a:rPr>
              <a:t>跟踪在其仓库中排队和运行的查询的平均数量。我们在图</a:t>
            </a:r>
            <a:r>
              <a:rPr lang="en-US" altLang="zh-CN" b="0" i="0" dirty="0">
                <a:solidFill>
                  <a:srgbClr val="101214"/>
                </a:solidFill>
                <a:effectLst/>
                <a:latin typeface="PingFang SC"/>
              </a:rPr>
              <a:t>6(</a:t>
            </a:r>
            <a:r>
              <a:rPr lang="zh-CN" altLang="en-US" b="0" i="0" dirty="0">
                <a:solidFill>
                  <a:srgbClr val="101214"/>
                </a:solidFill>
                <a:effectLst/>
                <a:latin typeface="PingFang SC"/>
              </a:rPr>
              <a:t>中间</a:t>
            </a:r>
            <a:r>
              <a:rPr lang="en-US" altLang="zh-CN" b="0" i="0" dirty="0">
                <a:solidFill>
                  <a:srgbClr val="101214"/>
                </a:solidFill>
                <a:effectLst/>
                <a:latin typeface="PingFang SC"/>
              </a:rPr>
              <a:t>)</a:t>
            </a:r>
            <a:r>
              <a:rPr lang="zh-CN" altLang="en-US" b="0" i="0" dirty="0">
                <a:solidFill>
                  <a:srgbClr val="101214"/>
                </a:solidFill>
                <a:effectLst/>
                <a:latin typeface="PingFang SC"/>
              </a:rPr>
              <a:t>中显示了具有不同仓库大小的四次运行的信息。首先，我们观察到查询到达模式反映在排队时间中</a:t>
            </a:r>
            <a:r>
              <a:rPr lang="en-US" altLang="zh-CN" b="0" i="0" dirty="0">
                <a:solidFill>
                  <a:srgbClr val="101214"/>
                </a:solidFill>
                <a:effectLst/>
                <a:latin typeface="PingFang SC"/>
              </a:rPr>
              <a:t>:</a:t>
            </a:r>
            <a:r>
              <a:rPr lang="zh-CN" altLang="en-US" b="0" i="0" dirty="0">
                <a:solidFill>
                  <a:srgbClr val="101214"/>
                </a:solidFill>
                <a:effectLst/>
                <a:latin typeface="PingFang SC"/>
              </a:rPr>
              <a:t>两个峰值是可见的。其次，集群越大，需要的排队就越少。例如，一个</a:t>
            </a:r>
            <a:r>
              <a:rPr lang="en-US" altLang="zh-CN" b="0" i="0" dirty="0">
                <a:solidFill>
                  <a:srgbClr val="101214"/>
                </a:solidFill>
                <a:effectLst/>
                <a:latin typeface="PingFang SC"/>
              </a:rPr>
              <a:t>2</a:t>
            </a:r>
            <a:r>
              <a:rPr lang="zh-CN" altLang="en-US" b="0" i="0" dirty="0">
                <a:solidFill>
                  <a:srgbClr val="101214"/>
                </a:solidFill>
                <a:effectLst/>
                <a:latin typeface="PingFang SC"/>
              </a:rPr>
              <a:t>节点集群不足以在一小时内处理</a:t>
            </a:r>
            <a:r>
              <a:rPr lang="en-US" altLang="zh-CN" b="0" i="0" dirty="0">
                <a:solidFill>
                  <a:srgbClr val="101214"/>
                </a:solidFill>
                <a:effectLst/>
                <a:latin typeface="PingFang SC"/>
              </a:rPr>
              <a:t>10</a:t>
            </a:r>
            <a:r>
              <a:rPr lang="zh-CN" altLang="en-US" b="0" i="0" dirty="0">
                <a:solidFill>
                  <a:srgbClr val="101214"/>
                </a:solidFill>
                <a:effectLst/>
                <a:latin typeface="PingFang SC"/>
              </a:rPr>
              <a:t>个</a:t>
            </a:r>
            <a:r>
              <a:rPr lang="en-US" altLang="zh-CN" b="0" i="0" dirty="0">
                <a:solidFill>
                  <a:srgbClr val="101214"/>
                </a:solidFill>
                <a:effectLst/>
                <a:latin typeface="PingFang SC"/>
              </a:rPr>
              <a:t>CPU</a:t>
            </a:r>
            <a:r>
              <a:rPr lang="zh-CN" altLang="en-US" b="0" i="0" dirty="0">
                <a:solidFill>
                  <a:srgbClr val="101214"/>
                </a:solidFill>
                <a:effectLst/>
                <a:latin typeface="PingFang SC"/>
              </a:rPr>
              <a:t>小时的工作。事实上，完成所有查询大约需要</a:t>
            </a:r>
            <a:r>
              <a:rPr lang="en-US" altLang="zh-CN" b="0" i="0" dirty="0">
                <a:solidFill>
                  <a:srgbClr val="101214"/>
                </a:solidFill>
                <a:effectLst/>
                <a:latin typeface="PingFang SC"/>
              </a:rPr>
              <a:t>20</a:t>
            </a:r>
            <a:r>
              <a:rPr lang="zh-CN" altLang="en-US" b="0" i="0" dirty="0">
                <a:solidFill>
                  <a:srgbClr val="101214"/>
                </a:solidFill>
                <a:effectLst/>
                <a:latin typeface="PingFang SC"/>
              </a:rPr>
              <a:t>分钟的时间。但是，从</a:t>
            </a:r>
            <a:r>
              <a:rPr lang="en-US" altLang="zh-CN" b="0" i="0" dirty="0">
                <a:solidFill>
                  <a:srgbClr val="101214"/>
                </a:solidFill>
                <a:effectLst/>
                <a:latin typeface="PingFang SC"/>
              </a:rPr>
              <a:t>8</a:t>
            </a:r>
            <a:r>
              <a:rPr lang="zh-CN" altLang="en-US" b="0" i="0" dirty="0">
                <a:solidFill>
                  <a:srgbClr val="101214"/>
                </a:solidFill>
                <a:effectLst/>
                <a:latin typeface="PingFang SC"/>
              </a:rPr>
              <a:t>个节点迁移到</a:t>
            </a:r>
            <a:r>
              <a:rPr lang="en-US" altLang="zh-CN" b="0" i="0" dirty="0">
                <a:solidFill>
                  <a:srgbClr val="101214"/>
                </a:solidFill>
                <a:effectLst/>
                <a:latin typeface="PingFang SC"/>
              </a:rPr>
              <a:t>16</a:t>
            </a:r>
            <a:r>
              <a:rPr lang="zh-CN" altLang="en-US" b="0" i="0" dirty="0">
                <a:solidFill>
                  <a:srgbClr val="101214"/>
                </a:solidFill>
                <a:effectLst/>
                <a:latin typeface="PingFang SC"/>
              </a:rPr>
              <a:t>个节点不再有显著的影响。</a:t>
            </a:r>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19</a:t>
            </a:fld>
            <a:endParaRPr kumimoji="1" lang="zh-CN" altLang="en-US"/>
          </a:p>
        </p:txBody>
      </p:sp>
    </p:spTree>
    <p:extLst>
      <p:ext uri="{BB962C8B-B14F-4D97-AF65-F5344CB8AC3E}">
        <p14:creationId xmlns:p14="http://schemas.microsoft.com/office/powerpoint/2010/main" val="42990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此运行的查询延迟如图</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8</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所示。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左侧的图表显示了共享集群</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(SC)</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和每个租户集群</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(TC)</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模式的延迟分布。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另外两个图表以对数和线性比例显示了每个租户的分解情况。虽然计算资源的数量和成本是相似的</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(32</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38</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个节点</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，但我们可以观察到，共享集群的延迟要糟糕得多，尤其是排队时间。</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此外，每个租户的细分显示，具有许多查询的查询流受到延迟的影响，因为集群被占用，而且它们没有专用资源。然而，大型共享集群在处理大型数据库</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即具有更高查询流</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id</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的数据库</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上的查询时速度更快。</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总的来说，</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SC</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方法的执行非常糟糕，尽管与</a:t>
            </a:r>
            <a:r>
              <a:rPr lang="en-US" altLang="zh-CN" sz="1800" kern="100" dirty="0">
                <a:solidFill>
                  <a:srgbClr val="101214"/>
                </a:solidFill>
                <a:effectLst/>
                <a:latin typeface="Segoe UI" panose="020B0502040204020203" pitchFamily="34" charset="0"/>
                <a:ea typeface="等线" panose="02010600030101010101" pitchFamily="2" charset="-122"/>
                <a:cs typeface="Times New Roman" panose="02020603050405020304" pitchFamily="18" charset="0"/>
              </a:rPr>
              <a:t>CAB-1</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相比，我们只是将工作负载和硬件资源增加了四倍。</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这突出了集群规模的挑战，并且可能表明在可伸缩性和调度方面还有改进的余地。</a:t>
            </a:r>
          </a:p>
          <a:p>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20</a:t>
            </a:fld>
            <a:endParaRPr kumimoji="1" lang="zh-CN" altLang="en-US"/>
          </a:p>
        </p:txBody>
      </p:sp>
    </p:spTree>
    <p:extLst>
      <p:ext uri="{BB962C8B-B14F-4D97-AF65-F5344CB8AC3E}">
        <p14:creationId xmlns:p14="http://schemas.microsoft.com/office/powerpoint/2010/main" val="34998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这些资源都可以在很短的时间内</a:t>
            </a:r>
            <a:r>
              <a:rPr lang="en-US" altLang="zh-CN" dirty="0"/>
              <a:t>(</a:t>
            </a:r>
            <a:r>
              <a:rPr lang="zh-CN" altLang="en-US" dirty="0"/>
              <a:t>几分钟甚至几秒钟</a:t>
            </a:r>
            <a:r>
              <a:rPr lang="en-US" altLang="zh-CN" dirty="0"/>
              <a:t>)</a:t>
            </a:r>
            <a:r>
              <a:rPr lang="zh-CN" altLang="en-US" dirty="0"/>
              <a:t>动态扩展到间歇性工作负载。原则上，一个完全可伸缩和弹性的数据库系统可以使用两倍的计算资源来减少一半的查询时间</a:t>
            </a:r>
            <a:r>
              <a:rPr lang="en-US" altLang="zh-CN" dirty="0"/>
              <a:t>——</a:t>
            </a:r>
            <a:r>
              <a:rPr lang="zh-CN" altLang="en-US" dirty="0"/>
              <a:t>从而避免了传统计算机科学在硬件成本和运行时之间的权衡</a:t>
            </a:r>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2</a:t>
            </a:fld>
            <a:endParaRPr kumimoji="1" lang="zh-CN" altLang="en-US"/>
          </a:p>
        </p:txBody>
      </p:sp>
    </p:spTree>
    <p:extLst>
      <p:ext uri="{BB962C8B-B14F-4D97-AF65-F5344CB8AC3E}">
        <p14:creationId xmlns:p14="http://schemas.microsoft.com/office/powerpoint/2010/main" val="3112705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云环境导致了各种不同的数据仓库架构</a:t>
            </a:r>
            <a:r>
              <a:rPr lang="en-US" altLang="zh-CN" b="0" i="0" dirty="0">
                <a:solidFill>
                  <a:srgbClr val="2A2B2E"/>
                </a:solidFill>
                <a:effectLst/>
                <a:latin typeface="PingFang SC"/>
              </a:rPr>
              <a:t>[31]</a:t>
            </a:r>
            <a:r>
              <a:rPr lang="zh-CN" altLang="en-US" b="0" i="0" dirty="0">
                <a:solidFill>
                  <a:srgbClr val="2A2B2E"/>
                </a:solidFill>
                <a:effectLst/>
                <a:latin typeface="PingFang SC"/>
              </a:rPr>
              <a:t>和定价模型。这些方法可分为以下几类</a:t>
            </a:r>
            <a:r>
              <a:rPr lang="en-US" altLang="zh-CN" b="0" i="0" dirty="0">
                <a:solidFill>
                  <a:srgbClr val="2A2B2E"/>
                </a:solidFill>
                <a:effectLst/>
                <a:latin typeface="PingFang SC"/>
              </a:rPr>
              <a:t>:</a:t>
            </a:r>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3</a:t>
            </a:fld>
            <a:endParaRPr kumimoji="1" lang="zh-CN" altLang="en-US"/>
          </a:p>
        </p:txBody>
      </p:sp>
    </p:spTree>
    <p:extLst>
      <p:ext uri="{BB962C8B-B14F-4D97-AF65-F5344CB8AC3E}">
        <p14:creationId xmlns:p14="http://schemas.microsoft.com/office/powerpoint/2010/main" val="633759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尽管内部部署世界和云之间存在显著差异，但学者</a:t>
            </a:r>
            <a:r>
              <a:rPr lang="en-US" altLang="zh-CN" b="0" i="0" dirty="0">
                <a:solidFill>
                  <a:srgbClr val="2A2B2E"/>
                </a:solidFill>
                <a:effectLst/>
                <a:latin typeface="PingFang SC"/>
              </a:rPr>
              <a:t>[31]</a:t>
            </a:r>
            <a:r>
              <a:rPr lang="zh-CN" altLang="en-US" b="0" i="0" dirty="0">
                <a:solidFill>
                  <a:srgbClr val="2A2B2E"/>
                </a:solidFill>
                <a:effectLst/>
                <a:latin typeface="PingFang SC"/>
              </a:rPr>
              <a:t>以及从业者在比较云分析系统时通常依赖于前云时代的基准，如</a:t>
            </a:r>
            <a:r>
              <a:rPr lang="en-US" altLang="zh-CN" b="0" i="0" dirty="0">
                <a:solidFill>
                  <a:srgbClr val="2A2B2E"/>
                </a:solidFill>
                <a:effectLst/>
                <a:latin typeface="PingFang SC"/>
              </a:rPr>
              <a:t>TPC-H</a:t>
            </a:r>
            <a:r>
              <a:rPr lang="zh-CN" altLang="en-US" b="0" i="0" dirty="0">
                <a:solidFill>
                  <a:srgbClr val="2A2B2E"/>
                </a:solidFill>
                <a:effectLst/>
                <a:latin typeface="PingFang SC"/>
              </a:rPr>
              <a:t>或</a:t>
            </a:r>
            <a:r>
              <a:rPr lang="en-US" altLang="zh-CN" b="0" i="0" dirty="0">
                <a:solidFill>
                  <a:srgbClr val="2A2B2E"/>
                </a:solidFill>
                <a:effectLst/>
                <a:latin typeface="PingFang SC"/>
              </a:rPr>
              <a:t>TPC-DS.</a:t>
            </a:r>
            <a:r>
              <a:rPr lang="zh-CN" altLang="en-US" b="0" i="0" dirty="0">
                <a:solidFill>
                  <a:srgbClr val="2A2B2E"/>
                </a:solidFill>
                <a:effectLst/>
                <a:latin typeface="PingFang SC"/>
              </a:rPr>
              <a:t>虽然这些基准在过去为我们提供了很好的服务，但它们在捕捉云数据仓库的机遇和挑战方面存在不足</a:t>
            </a:r>
            <a:r>
              <a:rPr lang="en-US" altLang="zh-CN" b="0" i="0" dirty="0">
                <a:solidFill>
                  <a:srgbClr val="2A2B2E"/>
                </a:solidFill>
                <a:effectLst/>
                <a:latin typeface="PingFang SC"/>
              </a:rPr>
              <a:t>[2,13,24]</a:t>
            </a:r>
            <a:r>
              <a:rPr lang="zh-CN" altLang="en-US" b="0" i="0" dirty="0">
                <a:solidFill>
                  <a:srgbClr val="2A2B2E"/>
                </a:solidFill>
                <a:effectLst/>
                <a:latin typeface="PingFang SC"/>
              </a:rPr>
              <a:t>。它们针对给定硬件上的特定工作负载评估查询引擎的性能，使我们能够确定哪个云数据仓库具有更好的查询引擎。虽然快速查询引擎绝对是需要的，但在硬件资源实际上可以无限扩展的环境中，它几乎不能提供任何直接的客户价值。因此，我们需要将查询引擎视为更大系统的一个组件</a:t>
            </a:r>
            <a:r>
              <a:rPr lang="en-US" altLang="zh-CN" b="0" i="0" dirty="0">
                <a:solidFill>
                  <a:srgbClr val="2A2B2E"/>
                </a:solidFill>
                <a:effectLst/>
                <a:latin typeface="PingFang SC"/>
              </a:rPr>
              <a:t>:</a:t>
            </a:r>
            <a:r>
              <a:rPr lang="zh-CN" altLang="en-US" b="0" i="0" dirty="0">
                <a:solidFill>
                  <a:srgbClr val="2A2B2E"/>
                </a:solidFill>
                <a:effectLst/>
                <a:latin typeface="PingFang SC"/>
              </a:rPr>
              <a:t>与内部部署不同，云数据仓库服务应该管理硬件</a:t>
            </a:r>
            <a:r>
              <a:rPr lang="en-US" altLang="zh-CN" b="0" i="0" dirty="0">
                <a:solidFill>
                  <a:srgbClr val="2A2B2E"/>
                </a:solidFill>
                <a:effectLst/>
                <a:latin typeface="PingFang SC"/>
              </a:rPr>
              <a:t>——</a:t>
            </a:r>
            <a:r>
              <a:rPr lang="zh-CN" altLang="en-US" b="0" i="0" dirty="0">
                <a:solidFill>
                  <a:srgbClr val="2A2B2E"/>
                </a:solidFill>
                <a:effectLst/>
                <a:latin typeface="PingFang SC"/>
              </a:rPr>
              <a:t>理想情况下，应该自动适应当前的工作负载。此外，云数据仓库不是由单个客户使用，而是由多个客户同时使用</a:t>
            </a:r>
            <a:r>
              <a:rPr lang="en-US" altLang="zh-CN" b="0" i="0" dirty="0">
                <a:solidFill>
                  <a:srgbClr val="2A2B2E"/>
                </a:solidFill>
                <a:effectLst/>
                <a:latin typeface="PingFang SC"/>
              </a:rPr>
              <a:t>(</a:t>
            </a:r>
            <a:r>
              <a:rPr lang="zh-CN" altLang="en-US" b="0" i="0" dirty="0">
                <a:solidFill>
                  <a:srgbClr val="2A2B2E"/>
                </a:solidFill>
                <a:effectLst/>
                <a:latin typeface="PingFang SC"/>
              </a:rPr>
              <a:t>多租户</a:t>
            </a:r>
            <a:r>
              <a:rPr lang="en-US" altLang="zh-CN" b="0" i="0" dirty="0">
                <a:solidFill>
                  <a:srgbClr val="2A2B2E"/>
                </a:solidFill>
                <a:effectLst/>
                <a:latin typeface="PingFang SC"/>
              </a:rPr>
              <a:t>)</a:t>
            </a:r>
            <a:r>
              <a:rPr lang="zh-CN" altLang="en-US" b="0" i="0" dirty="0">
                <a:solidFill>
                  <a:srgbClr val="2A2B2E"/>
                </a:solidFill>
                <a:effectLst/>
                <a:latin typeface="PingFang SC"/>
              </a:rPr>
              <a:t>。</a:t>
            </a:r>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4</a:t>
            </a:fld>
            <a:endParaRPr kumimoji="1" lang="zh-CN" altLang="en-US"/>
          </a:p>
        </p:txBody>
      </p:sp>
    </p:spTree>
    <p:extLst>
      <p:ext uri="{BB962C8B-B14F-4D97-AF65-F5344CB8AC3E}">
        <p14:creationId xmlns:p14="http://schemas.microsoft.com/office/powerpoint/2010/main" val="1931585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101214"/>
                </a:solidFill>
                <a:effectLst/>
                <a:latin typeface="PingFang SC"/>
              </a:rPr>
              <a:t>Snowflake</a:t>
            </a:r>
            <a:r>
              <a:rPr lang="zh-CN" altLang="en-US" b="0" i="0" dirty="0">
                <a:solidFill>
                  <a:srgbClr val="101214"/>
                </a:solidFill>
                <a:effectLst/>
                <a:latin typeface="PingFang SC"/>
              </a:rPr>
              <a:t>是一款提供分析数据管理服务的数据仓库产品</a:t>
            </a:r>
            <a:r>
              <a:rPr lang="en-US" altLang="zh-CN" b="0" i="0" dirty="0">
                <a:solidFill>
                  <a:srgbClr val="101214"/>
                </a:solidFill>
                <a:effectLst/>
                <a:latin typeface="PingFang SC"/>
              </a:rPr>
              <a:t>[7]</a:t>
            </a:r>
            <a:r>
              <a:rPr lang="zh-CN" altLang="en-US" b="0" i="0" dirty="0">
                <a:solidFill>
                  <a:srgbClr val="101214"/>
                </a:solidFill>
                <a:effectLst/>
                <a:latin typeface="PingFang SC"/>
              </a:rPr>
              <a:t>。客户可以租用虚拟仓库</a:t>
            </a:r>
            <a:r>
              <a:rPr lang="en-US" altLang="zh-CN" b="0" i="0" dirty="0">
                <a:solidFill>
                  <a:srgbClr val="101214"/>
                </a:solidFill>
                <a:effectLst/>
                <a:latin typeface="PingFang SC"/>
              </a:rPr>
              <a:t>(VWs)</a:t>
            </a:r>
            <a:r>
              <a:rPr lang="zh-CN" altLang="en-US" b="0" i="0" dirty="0">
                <a:solidFill>
                  <a:srgbClr val="101214"/>
                </a:solidFill>
                <a:effectLst/>
                <a:latin typeface="PingFang SC"/>
              </a:rPr>
              <a:t>，即运行在公有云实例上的专用计算集群。</a:t>
            </a:r>
            <a:r>
              <a:rPr lang="en-US" altLang="zh-CN" b="0" i="0" dirty="0">
                <a:solidFill>
                  <a:srgbClr val="101214"/>
                </a:solidFill>
                <a:effectLst/>
                <a:latin typeface="PingFang SC"/>
              </a:rPr>
              <a:t>Snowflake</a:t>
            </a:r>
            <a:r>
              <a:rPr lang="zh-CN" altLang="en-US" b="0" i="0" dirty="0">
                <a:solidFill>
                  <a:srgbClr val="101214"/>
                </a:solidFill>
                <a:effectLst/>
                <a:latin typeface="PingFang SC"/>
              </a:rPr>
              <a:t>能够在三个主要的公共云供应商</a:t>
            </a:r>
            <a:r>
              <a:rPr lang="en-US" altLang="zh-CN" b="0" i="0" dirty="0">
                <a:solidFill>
                  <a:srgbClr val="101214"/>
                </a:solidFill>
                <a:effectLst/>
                <a:latin typeface="PingFang SC"/>
              </a:rPr>
              <a:t>(</a:t>
            </a:r>
            <a:r>
              <a:rPr lang="zh-CN" altLang="en-US" b="0" i="0" dirty="0">
                <a:solidFill>
                  <a:srgbClr val="101214"/>
                </a:solidFill>
                <a:effectLst/>
                <a:latin typeface="PingFang SC"/>
              </a:rPr>
              <a:t>亚马逊的</a:t>
            </a:r>
            <a:r>
              <a:rPr lang="en-US" altLang="zh-CN" b="0" i="0" dirty="0">
                <a:solidFill>
                  <a:srgbClr val="101214"/>
                </a:solidFill>
                <a:effectLst/>
                <a:latin typeface="PingFang SC"/>
              </a:rPr>
              <a:t>AWS</a:t>
            </a:r>
            <a:r>
              <a:rPr lang="zh-CN" altLang="en-US" b="0" i="0" dirty="0">
                <a:solidFill>
                  <a:srgbClr val="101214"/>
                </a:solidFill>
                <a:effectLst/>
                <a:latin typeface="PingFang SC"/>
              </a:rPr>
              <a:t>，谷歌的</a:t>
            </a:r>
            <a:r>
              <a:rPr lang="en-US" altLang="zh-CN" b="0" i="0" dirty="0">
                <a:solidFill>
                  <a:srgbClr val="101214"/>
                </a:solidFill>
                <a:effectLst/>
                <a:latin typeface="PingFang SC"/>
              </a:rPr>
              <a:t>GCP</a:t>
            </a:r>
            <a:r>
              <a:rPr lang="zh-CN" altLang="en-US" b="0" i="0" dirty="0">
                <a:solidFill>
                  <a:srgbClr val="101214"/>
                </a:solidFill>
                <a:effectLst/>
                <a:latin typeface="PingFang SC"/>
              </a:rPr>
              <a:t>，微软的</a:t>
            </a:r>
            <a:r>
              <a:rPr lang="en-US" altLang="zh-CN" b="0" i="0" dirty="0">
                <a:solidFill>
                  <a:srgbClr val="101214"/>
                </a:solidFill>
                <a:effectLst/>
                <a:latin typeface="PingFang SC"/>
              </a:rPr>
              <a:t>Azure)</a:t>
            </a:r>
            <a:r>
              <a:rPr lang="zh-CN" altLang="en-US" b="0" i="0" dirty="0">
                <a:solidFill>
                  <a:srgbClr val="101214"/>
                </a:solidFill>
                <a:effectLst/>
                <a:latin typeface="PingFang SC"/>
              </a:rPr>
              <a:t>上运行。大众中使用的节点数量可以由客户以</a:t>
            </a:r>
            <a:r>
              <a:rPr lang="en-US" altLang="zh-CN" b="0" i="0" dirty="0">
                <a:solidFill>
                  <a:srgbClr val="101214"/>
                </a:solidFill>
                <a:effectLst/>
                <a:latin typeface="PingFang SC"/>
              </a:rPr>
              <a:t>2</a:t>
            </a:r>
            <a:r>
              <a:rPr lang="zh-CN" altLang="en-US" b="0" i="0" dirty="0">
                <a:solidFill>
                  <a:srgbClr val="101214"/>
                </a:solidFill>
                <a:effectLst/>
                <a:latin typeface="PingFang SC"/>
              </a:rPr>
              <a:t>的幂来配置，早期的工作</a:t>
            </a:r>
            <a:r>
              <a:rPr lang="en-US" altLang="zh-CN" b="0" i="0" dirty="0">
                <a:solidFill>
                  <a:srgbClr val="101214"/>
                </a:solidFill>
                <a:effectLst/>
                <a:latin typeface="PingFang SC"/>
              </a:rPr>
              <a:t>[20]</a:t>
            </a:r>
            <a:r>
              <a:rPr lang="zh-CN" altLang="en-US" b="0" i="0" dirty="0">
                <a:solidFill>
                  <a:srgbClr val="101214"/>
                </a:solidFill>
                <a:effectLst/>
                <a:latin typeface="PingFang SC"/>
              </a:rPr>
              <a:t>表明，在</a:t>
            </a:r>
            <a:r>
              <a:rPr lang="en-US" altLang="zh-CN" b="0" i="0" dirty="0">
                <a:solidFill>
                  <a:srgbClr val="101214"/>
                </a:solidFill>
                <a:effectLst/>
                <a:latin typeface="PingFang SC"/>
              </a:rPr>
              <a:t>AWS</a:t>
            </a:r>
            <a:r>
              <a:rPr lang="zh-CN" altLang="en-US" b="0" i="0" dirty="0">
                <a:solidFill>
                  <a:srgbClr val="101214"/>
                </a:solidFill>
                <a:effectLst/>
                <a:latin typeface="PingFang SC"/>
              </a:rPr>
              <a:t>上，大众目前由相对较小的</a:t>
            </a:r>
            <a:r>
              <a:rPr lang="en-US" altLang="zh-CN" b="0" i="0" dirty="0">
                <a:solidFill>
                  <a:srgbClr val="101214"/>
                </a:solidFill>
                <a:effectLst/>
                <a:latin typeface="PingFang SC"/>
              </a:rPr>
              <a:t>c5d</a:t>
            </a:r>
            <a:r>
              <a:rPr lang="zh-CN" altLang="en-US" b="0" i="0" dirty="0">
                <a:solidFill>
                  <a:srgbClr val="101214"/>
                </a:solidFill>
                <a:effectLst/>
                <a:latin typeface="PingFang SC"/>
              </a:rPr>
              <a:t>组成。</a:t>
            </a:r>
            <a:r>
              <a:rPr lang="en-US" altLang="zh-CN" b="0" i="0" dirty="0">
                <a:solidFill>
                  <a:srgbClr val="101214"/>
                </a:solidFill>
                <a:effectLst/>
                <a:latin typeface="PingFang SC"/>
              </a:rPr>
              <a:t>2xlarge</a:t>
            </a:r>
            <a:r>
              <a:rPr lang="zh-CN" altLang="en-US" b="0" i="0" dirty="0">
                <a:solidFill>
                  <a:srgbClr val="101214"/>
                </a:solidFill>
                <a:effectLst/>
                <a:latin typeface="PingFang SC"/>
              </a:rPr>
              <a:t>实例</a:t>
            </a:r>
            <a:r>
              <a:rPr lang="en-US" altLang="zh-CN" b="0" i="0" dirty="0">
                <a:solidFill>
                  <a:srgbClr val="101214"/>
                </a:solidFill>
                <a:effectLst/>
                <a:latin typeface="PingFang SC"/>
              </a:rPr>
              <a:t>(8vcpu</a:t>
            </a:r>
            <a:r>
              <a:rPr lang="zh-CN" altLang="en-US" b="0" i="0" dirty="0">
                <a:solidFill>
                  <a:srgbClr val="101214"/>
                </a:solidFill>
                <a:effectLst/>
                <a:latin typeface="PingFang SC"/>
              </a:rPr>
              <a:t>、</a:t>
            </a:r>
            <a:r>
              <a:rPr lang="en-US" altLang="zh-CN" b="0" i="0" dirty="0">
                <a:solidFill>
                  <a:srgbClr val="101214"/>
                </a:solidFill>
                <a:effectLst/>
                <a:latin typeface="PingFang SC"/>
              </a:rPr>
              <a:t>16gb DRAM</a:t>
            </a:r>
            <a:r>
              <a:rPr lang="zh-CN" altLang="en-US" b="0" i="0" dirty="0">
                <a:solidFill>
                  <a:srgbClr val="101214"/>
                </a:solidFill>
                <a:effectLst/>
                <a:latin typeface="PingFang SC"/>
              </a:rPr>
              <a:t>、</a:t>
            </a:r>
            <a:r>
              <a:rPr lang="en-US" altLang="zh-CN" b="0" i="0" dirty="0">
                <a:solidFill>
                  <a:srgbClr val="101214"/>
                </a:solidFill>
                <a:effectLst/>
                <a:latin typeface="PingFang SC"/>
              </a:rPr>
              <a:t>1</a:t>
            </a:r>
            <a:r>
              <a:rPr lang="zh-CN" altLang="en-US" b="0" i="0" dirty="0">
                <a:solidFill>
                  <a:srgbClr val="101214"/>
                </a:solidFill>
                <a:effectLst/>
                <a:latin typeface="PingFang SC"/>
              </a:rPr>
              <a:t>块</a:t>
            </a:r>
            <a:r>
              <a:rPr lang="en-US" altLang="zh-CN" b="0" i="0" dirty="0">
                <a:solidFill>
                  <a:srgbClr val="101214"/>
                </a:solidFill>
                <a:effectLst/>
                <a:latin typeface="PingFang SC"/>
              </a:rPr>
              <a:t>200gb </a:t>
            </a:r>
            <a:r>
              <a:rPr lang="en-US" altLang="zh-CN" b="0" i="0" dirty="0" err="1">
                <a:solidFill>
                  <a:srgbClr val="101214"/>
                </a:solidFill>
                <a:effectLst/>
                <a:latin typeface="PingFang SC"/>
              </a:rPr>
              <a:t>NVMe</a:t>
            </a:r>
            <a:r>
              <a:rPr lang="en-US" altLang="zh-CN" b="0" i="0" dirty="0">
                <a:solidFill>
                  <a:srgbClr val="101214"/>
                </a:solidFill>
                <a:effectLst/>
                <a:latin typeface="PingFang SC"/>
              </a:rPr>
              <a:t> SSD)</a:t>
            </a:r>
            <a:r>
              <a:rPr lang="zh-CN" altLang="en-US" b="0" i="0" dirty="0">
                <a:solidFill>
                  <a:srgbClr val="101214"/>
                </a:solidFill>
                <a:effectLst/>
                <a:latin typeface="PingFang SC"/>
              </a:rPr>
              <a:t>。</a:t>
            </a:r>
            <a:r>
              <a:rPr lang="en-US" altLang="zh-CN" b="0" i="0" dirty="0">
                <a:solidFill>
                  <a:srgbClr val="101214"/>
                </a:solidFill>
                <a:effectLst/>
                <a:latin typeface="PingFang SC"/>
              </a:rPr>
              <a:t>Snowflake</a:t>
            </a:r>
            <a:r>
              <a:rPr lang="zh-CN" altLang="en-US" b="0" i="0" dirty="0">
                <a:solidFill>
                  <a:srgbClr val="101214"/>
                </a:solidFill>
                <a:effectLst/>
                <a:latin typeface="PingFang SC"/>
              </a:rPr>
              <a:t>部署了一个分解的存储架构</a:t>
            </a:r>
            <a:r>
              <a:rPr lang="en-US" altLang="zh-CN" b="0" i="0" dirty="0">
                <a:solidFill>
                  <a:srgbClr val="101214"/>
                </a:solidFill>
                <a:effectLst/>
                <a:latin typeface="PingFang SC"/>
              </a:rPr>
              <a:t>(</a:t>
            </a:r>
            <a:r>
              <a:rPr lang="zh-CN" altLang="en-US" b="0" i="0" dirty="0">
                <a:solidFill>
                  <a:srgbClr val="101214"/>
                </a:solidFill>
                <a:effectLst/>
                <a:latin typeface="PingFang SC"/>
              </a:rPr>
              <a:t>参见图</a:t>
            </a:r>
            <a:r>
              <a:rPr lang="en-US" altLang="zh-CN" b="0" i="0" dirty="0">
                <a:solidFill>
                  <a:srgbClr val="101214"/>
                </a:solidFill>
                <a:effectLst/>
                <a:latin typeface="PingFang SC"/>
              </a:rPr>
              <a:t>1)</a:t>
            </a:r>
            <a:r>
              <a:rPr lang="zh-CN" altLang="en-US" b="0" i="0" dirty="0">
                <a:solidFill>
                  <a:srgbClr val="101214"/>
                </a:solidFill>
                <a:effectLst/>
                <a:latin typeface="PingFang SC"/>
              </a:rPr>
              <a:t>，其中所有持久数据存储在</a:t>
            </a:r>
            <a:r>
              <a:rPr lang="en-US" altLang="zh-CN" b="0" i="0" dirty="0">
                <a:solidFill>
                  <a:srgbClr val="101214"/>
                </a:solidFill>
                <a:effectLst/>
                <a:latin typeface="PingFang SC"/>
              </a:rPr>
              <a:t>Amazon</a:t>
            </a:r>
            <a:r>
              <a:rPr lang="zh-CN" altLang="en-US" b="0" i="0" dirty="0">
                <a:solidFill>
                  <a:srgbClr val="101214"/>
                </a:solidFill>
                <a:effectLst/>
                <a:latin typeface="PingFang SC"/>
              </a:rPr>
              <a:t>的简单存储服务</a:t>
            </a:r>
            <a:r>
              <a:rPr lang="en-US" altLang="zh-CN" b="0" i="0" dirty="0">
                <a:solidFill>
                  <a:srgbClr val="101214"/>
                </a:solidFill>
                <a:effectLst/>
                <a:latin typeface="PingFang SC"/>
              </a:rPr>
              <a:t>(S3)</a:t>
            </a:r>
            <a:r>
              <a:rPr lang="zh-CN" altLang="en-US" b="0" i="0" dirty="0">
                <a:solidFill>
                  <a:srgbClr val="101214"/>
                </a:solidFill>
                <a:effectLst/>
                <a:latin typeface="PingFang SC"/>
              </a:rPr>
              <a:t>上，</a:t>
            </a:r>
            <a:r>
              <a:rPr lang="en-US" altLang="zh-CN" b="0" i="0" dirty="0">
                <a:solidFill>
                  <a:srgbClr val="101214"/>
                </a:solidFill>
                <a:effectLst/>
                <a:latin typeface="PingFang SC"/>
              </a:rPr>
              <a:t>S3</a:t>
            </a:r>
            <a:r>
              <a:rPr lang="zh-CN" altLang="en-US" b="0" i="0" dirty="0">
                <a:solidFill>
                  <a:srgbClr val="101214"/>
                </a:solidFill>
                <a:effectLst/>
                <a:latin typeface="PingFang SC"/>
              </a:rPr>
              <a:t>是一个可扩展的对象存储，通过类似</a:t>
            </a:r>
            <a:r>
              <a:rPr lang="en-US" altLang="zh-CN" b="0" i="0" dirty="0">
                <a:solidFill>
                  <a:srgbClr val="101214"/>
                </a:solidFill>
                <a:effectLst/>
                <a:latin typeface="PingFang SC"/>
              </a:rPr>
              <a:t>rest</a:t>
            </a:r>
            <a:r>
              <a:rPr lang="zh-CN" altLang="en-US" b="0" i="0" dirty="0">
                <a:solidFill>
                  <a:srgbClr val="101214"/>
                </a:solidFill>
                <a:effectLst/>
                <a:latin typeface="PingFang SC"/>
              </a:rPr>
              <a:t>的</a:t>
            </a:r>
            <a:r>
              <a:rPr lang="en-US" altLang="zh-CN" b="0" i="0" dirty="0">
                <a:solidFill>
                  <a:srgbClr val="101214"/>
                </a:solidFill>
                <a:effectLst/>
                <a:latin typeface="PingFang SC"/>
              </a:rPr>
              <a:t>web API</a:t>
            </a:r>
            <a:r>
              <a:rPr lang="zh-CN" altLang="en-US" b="0" i="0" dirty="0">
                <a:solidFill>
                  <a:srgbClr val="101214"/>
                </a:solidFill>
                <a:effectLst/>
                <a:latin typeface="PingFang SC"/>
              </a:rPr>
              <a:t>访问，并根据需要加载到</a:t>
            </a:r>
            <a:r>
              <a:rPr lang="en-US" altLang="zh-CN" b="0" i="0" dirty="0" err="1">
                <a:solidFill>
                  <a:srgbClr val="101214"/>
                </a:solidFill>
                <a:effectLst/>
                <a:latin typeface="PingFang SC"/>
              </a:rPr>
              <a:t>vw</a:t>
            </a:r>
            <a:r>
              <a:rPr lang="zh-CN" altLang="en-US" b="0" i="0" dirty="0">
                <a:solidFill>
                  <a:srgbClr val="101214"/>
                </a:solidFill>
                <a:effectLst/>
                <a:latin typeface="PingFang SC"/>
              </a:rPr>
              <a:t>中进行查询处理。持久数据组织在逻辑数据库中，</a:t>
            </a:r>
            <a:r>
              <a:rPr lang="en-US" altLang="zh-CN" b="0" i="0" dirty="0">
                <a:solidFill>
                  <a:srgbClr val="101214"/>
                </a:solidFill>
                <a:effectLst/>
                <a:latin typeface="PingFang SC"/>
              </a:rPr>
              <a:t>Snowflake</a:t>
            </a:r>
            <a:r>
              <a:rPr lang="zh-CN" altLang="en-US" b="0" i="0" dirty="0">
                <a:solidFill>
                  <a:srgbClr val="101214"/>
                </a:solidFill>
                <a:effectLst/>
                <a:latin typeface="PingFang SC"/>
              </a:rPr>
              <a:t>允许</a:t>
            </a:r>
            <a:r>
              <a:rPr lang="en-US" altLang="zh-CN" b="0" i="0" dirty="0" err="1">
                <a:solidFill>
                  <a:srgbClr val="101214"/>
                </a:solidFill>
                <a:effectLst/>
                <a:latin typeface="PingFang SC"/>
              </a:rPr>
              <a:t>vw</a:t>
            </a:r>
            <a:r>
              <a:rPr lang="zh-CN" altLang="en-US" b="0" i="0" dirty="0">
                <a:solidFill>
                  <a:srgbClr val="101214"/>
                </a:solidFill>
                <a:effectLst/>
                <a:latin typeface="PingFang SC"/>
              </a:rPr>
              <a:t>和数据库之间的𝑛</a:t>
            </a:r>
            <a:r>
              <a:rPr lang="en-US" altLang="zh-CN" b="0" i="0" dirty="0">
                <a:solidFill>
                  <a:srgbClr val="101214"/>
                </a:solidFill>
                <a:effectLst/>
                <a:latin typeface="PingFang SC"/>
              </a:rPr>
              <a:t>:</a:t>
            </a:r>
            <a:r>
              <a:rPr lang="zh-CN" altLang="en-US" b="0" i="0" dirty="0">
                <a:solidFill>
                  <a:srgbClr val="101214"/>
                </a:solidFill>
                <a:effectLst/>
                <a:latin typeface="PingFang SC"/>
              </a:rPr>
              <a:t>𝑚映射</a:t>
            </a:r>
            <a:r>
              <a:rPr lang="en-US" altLang="zh-CN" b="0" i="0" dirty="0">
                <a:solidFill>
                  <a:srgbClr val="101214"/>
                </a:solidFill>
                <a:effectLst/>
                <a:latin typeface="PingFang SC"/>
              </a:rPr>
              <a:t>(</a:t>
            </a:r>
            <a:r>
              <a:rPr lang="zh-CN" altLang="en-US" b="0" i="0" dirty="0">
                <a:solidFill>
                  <a:srgbClr val="101214"/>
                </a:solidFill>
                <a:effectLst/>
                <a:latin typeface="PingFang SC"/>
              </a:rPr>
              <a:t>实际上，数据库访问可以在客户之间共享，甚至可以在内部市场上出售</a:t>
            </a:r>
            <a:r>
              <a:rPr lang="en-US" altLang="zh-CN" b="0" i="0" dirty="0">
                <a:solidFill>
                  <a:srgbClr val="101214"/>
                </a:solidFill>
                <a:effectLst/>
                <a:latin typeface="PingFang SC"/>
              </a:rPr>
              <a:t>)</a:t>
            </a:r>
            <a:r>
              <a:rPr lang="zh-CN" altLang="en-US" b="0" i="0" dirty="0">
                <a:solidFill>
                  <a:srgbClr val="101214"/>
                </a:solidFill>
                <a:effectLst/>
                <a:latin typeface="PingFang SC"/>
              </a:rPr>
              <a:t>。为了提高查询性能，每个节点都使用本地</a:t>
            </a:r>
            <a:r>
              <a:rPr lang="en-US" altLang="zh-CN" b="0" i="0" dirty="0">
                <a:solidFill>
                  <a:srgbClr val="101214"/>
                </a:solidFill>
                <a:effectLst/>
                <a:latin typeface="PingFang SC"/>
              </a:rPr>
              <a:t>DRAM</a:t>
            </a:r>
            <a:r>
              <a:rPr lang="zh-CN" altLang="en-US" b="0" i="0" dirty="0">
                <a:solidFill>
                  <a:srgbClr val="101214"/>
                </a:solidFill>
                <a:effectLst/>
                <a:latin typeface="PingFang SC"/>
              </a:rPr>
              <a:t>和</a:t>
            </a:r>
            <a:r>
              <a:rPr lang="en-US" altLang="zh-CN" b="0" i="0" dirty="0">
                <a:solidFill>
                  <a:srgbClr val="101214"/>
                </a:solidFill>
                <a:effectLst/>
                <a:latin typeface="PingFang SC"/>
              </a:rPr>
              <a:t>SSD</a:t>
            </a:r>
            <a:r>
              <a:rPr lang="zh-CN" altLang="en-US" b="0" i="0" dirty="0">
                <a:solidFill>
                  <a:srgbClr val="101214"/>
                </a:solidFill>
                <a:effectLst/>
                <a:latin typeface="PingFang SC"/>
              </a:rPr>
              <a:t>作为持久化数据的透写缓存。这个临时缓存也用于中间数据，可以溢出到</a:t>
            </a:r>
            <a:r>
              <a:rPr lang="en-US" altLang="zh-CN" b="0" i="0" dirty="0">
                <a:solidFill>
                  <a:srgbClr val="101214"/>
                </a:solidFill>
                <a:effectLst/>
                <a:latin typeface="PingFang SC"/>
              </a:rPr>
              <a:t>S3(</a:t>
            </a:r>
            <a:r>
              <a:rPr lang="zh-CN" altLang="en-US" b="0" i="0" dirty="0">
                <a:solidFill>
                  <a:srgbClr val="101214"/>
                </a:solidFill>
                <a:effectLst/>
                <a:latin typeface="PingFang SC"/>
              </a:rPr>
              <a:t>数据永远不会写入其他节点</a:t>
            </a:r>
            <a:r>
              <a:rPr lang="en-US" altLang="zh-CN" b="0" i="0" dirty="0">
                <a:solidFill>
                  <a:srgbClr val="101214"/>
                </a:solidFill>
                <a:effectLst/>
                <a:latin typeface="PingFang SC"/>
              </a:rPr>
              <a:t>)</a:t>
            </a:r>
            <a:r>
              <a:rPr lang="zh-CN" altLang="en-US" b="0" i="0" dirty="0">
                <a:solidFill>
                  <a:srgbClr val="101214"/>
                </a:solidFill>
                <a:effectLst/>
                <a:latin typeface="PingFang SC"/>
              </a:rPr>
              <a:t>。为了进一步减少需要从</a:t>
            </a:r>
            <a:r>
              <a:rPr lang="en-US" altLang="zh-CN" b="0" i="0" dirty="0">
                <a:solidFill>
                  <a:srgbClr val="101214"/>
                </a:solidFill>
                <a:effectLst/>
                <a:latin typeface="PingFang SC"/>
              </a:rPr>
              <a:t>S3</a:t>
            </a:r>
            <a:r>
              <a:rPr lang="zh-CN" altLang="en-US" b="0" i="0" dirty="0">
                <a:solidFill>
                  <a:srgbClr val="101214"/>
                </a:solidFill>
                <a:effectLst/>
                <a:latin typeface="PingFang SC"/>
              </a:rPr>
              <a:t>获取的数据量，</a:t>
            </a:r>
            <a:r>
              <a:rPr lang="en-US" altLang="zh-CN" b="0" i="0" dirty="0">
                <a:solidFill>
                  <a:srgbClr val="101214"/>
                </a:solidFill>
                <a:effectLst/>
                <a:latin typeface="PingFang SC"/>
              </a:rPr>
              <a:t>Snowflake</a:t>
            </a:r>
            <a:r>
              <a:rPr lang="zh-CN" altLang="en-US" b="0" i="0" dirty="0">
                <a:solidFill>
                  <a:srgbClr val="101214"/>
                </a:solidFill>
                <a:effectLst/>
                <a:latin typeface="PingFang SC"/>
              </a:rPr>
              <a:t>为表扫描提供了基于区域映射的修剪。此外，可以为每个表指定一个分区键，这可以减少分布式连接和聚合期间的网络通信。虽然分区可以提高查询性能，但我们在实验中选择放弃手动优化。在</a:t>
            </a:r>
            <a:r>
              <a:rPr lang="en-US" altLang="zh-CN" b="0" i="0" dirty="0">
                <a:solidFill>
                  <a:srgbClr val="101214"/>
                </a:solidFill>
                <a:effectLst/>
                <a:latin typeface="PingFang SC"/>
              </a:rPr>
              <a:t>Snowflake</a:t>
            </a:r>
            <a:r>
              <a:rPr lang="zh-CN" altLang="en-US" b="0" i="0" dirty="0">
                <a:solidFill>
                  <a:srgbClr val="101214"/>
                </a:solidFill>
                <a:effectLst/>
                <a:latin typeface="PingFang SC"/>
              </a:rPr>
              <a:t>中，所有关于数据库、分区和查询的元信息都存储在</a:t>
            </a:r>
            <a:r>
              <a:rPr lang="en-US" altLang="zh-CN" b="0" i="0" dirty="0">
                <a:solidFill>
                  <a:srgbClr val="101214"/>
                </a:solidFill>
                <a:effectLst/>
                <a:latin typeface="PingFang SC"/>
              </a:rPr>
              <a:t>OLTP</a:t>
            </a:r>
            <a:r>
              <a:rPr lang="zh-CN" altLang="en-US" b="0" i="0" dirty="0">
                <a:solidFill>
                  <a:srgbClr val="101214"/>
                </a:solidFill>
                <a:effectLst/>
                <a:latin typeface="PingFang SC"/>
              </a:rPr>
              <a:t>数据库</a:t>
            </a:r>
            <a:r>
              <a:rPr lang="en-US" altLang="zh-CN" b="0" i="0" dirty="0">
                <a:solidFill>
                  <a:srgbClr val="101214"/>
                </a:solidFill>
                <a:effectLst/>
                <a:latin typeface="PingFang SC"/>
              </a:rPr>
              <a:t>(</a:t>
            </a:r>
            <a:r>
              <a:rPr lang="en-US" altLang="zh-CN" b="0" i="0" dirty="0" err="1">
                <a:solidFill>
                  <a:srgbClr val="101214"/>
                </a:solidFill>
                <a:effectLst/>
                <a:latin typeface="PingFang SC"/>
              </a:rPr>
              <a:t>FoundationDB</a:t>
            </a:r>
            <a:r>
              <a:rPr lang="en-US" altLang="zh-CN" b="0" i="0" dirty="0">
                <a:solidFill>
                  <a:srgbClr val="101214"/>
                </a:solidFill>
                <a:effectLst/>
                <a:latin typeface="PingFang SC"/>
              </a:rPr>
              <a:t>)</a:t>
            </a:r>
            <a:r>
              <a:rPr lang="zh-CN" altLang="en-US" b="0" i="0" dirty="0">
                <a:solidFill>
                  <a:srgbClr val="101214"/>
                </a:solidFill>
                <a:effectLst/>
                <a:latin typeface="PingFang SC"/>
              </a:rPr>
              <a:t>中，这也推动了事务隔离</a:t>
            </a:r>
            <a:r>
              <a:rPr lang="en-US" altLang="zh-CN" b="0" i="0" dirty="0">
                <a:solidFill>
                  <a:srgbClr val="101214"/>
                </a:solidFill>
                <a:effectLst/>
                <a:latin typeface="PingFang SC"/>
              </a:rPr>
              <a:t>(</a:t>
            </a:r>
            <a:r>
              <a:rPr lang="zh-CN" altLang="en-US" b="0" i="0" dirty="0">
                <a:solidFill>
                  <a:srgbClr val="101214"/>
                </a:solidFill>
                <a:effectLst/>
                <a:latin typeface="PingFang SC"/>
              </a:rPr>
              <a:t>读提交</a:t>
            </a:r>
            <a:r>
              <a:rPr lang="en-US" altLang="zh-CN" b="0" i="0" dirty="0">
                <a:solidFill>
                  <a:srgbClr val="101214"/>
                </a:solidFill>
                <a:effectLst/>
                <a:latin typeface="PingFang SC"/>
              </a:rPr>
              <a:t>)</a:t>
            </a:r>
            <a:r>
              <a:rPr lang="zh-CN" altLang="en-US" b="0" i="0" dirty="0">
                <a:solidFill>
                  <a:srgbClr val="101214"/>
                </a:solidFill>
                <a:effectLst/>
                <a:latin typeface="PingFang SC"/>
              </a:rPr>
              <a:t>和原子性</a:t>
            </a:r>
            <a:r>
              <a:rPr lang="en-US" altLang="zh-CN" b="0" i="0" dirty="0">
                <a:solidFill>
                  <a:srgbClr val="101214"/>
                </a:solidFill>
                <a:effectLst/>
                <a:latin typeface="PingFang SC"/>
              </a:rPr>
              <a:t>[8]</a:t>
            </a:r>
            <a:r>
              <a:rPr lang="zh-CN" altLang="en-US" b="0" i="0" dirty="0">
                <a:solidFill>
                  <a:srgbClr val="101214"/>
                </a:solidFill>
                <a:effectLst/>
                <a:latin typeface="PingFang SC"/>
              </a:rPr>
              <a:t>。</a:t>
            </a:r>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5</a:t>
            </a:fld>
            <a:endParaRPr kumimoji="1" lang="zh-CN" altLang="en-US"/>
          </a:p>
        </p:txBody>
      </p:sp>
    </p:spTree>
    <p:extLst>
      <p:ext uri="{BB962C8B-B14F-4D97-AF65-F5344CB8AC3E}">
        <p14:creationId xmlns:p14="http://schemas.microsoft.com/office/powerpoint/2010/main" val="162695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A2B2E"/>
                </a:solidFill>
                <a:effectLst/>
                <a:latin typeface="PingFang SC"/>
              </a:rPr>
              <a:t>2020</a:t>
            </a:r>
            <a:r>
              <a:rPr lang="zh-CN" altLang="en-US" b="0" i="0" dirty="0">
                <a:solidFill>
                  <a:srgbClr val="2A2B2E"/>
                </a:solidFill>
                <a:effectLst/>
                <a:latin typeface="PingFang SC"/>
              </a:rPr>
              <a:t>年，</a:t>
            </a:r>
            <a:r>
              <a:rPr lang="en-US" altLang="zh-CN" b="0" i="0" dirty="0">
                <a:solidFill>
                  <a:srgbClr val="2A2B2E"/>
                </a:solidFill>
                <a:effectLst/>
                <a:latin typeface="PingFang SC"/>
              </a:rPr>
              <a:t>Snowflake</a:t>
            </a:r>
            <a:r>
              <a:rPr lang="zh-CN" altLang="en-US" b="0" i="0" dirty="0">
                <a:solidFill>
                  <a:srgbClr val="2A2B2E"/>
                </a:solidFill>
                <a:effectLst/>
                <a:latin typeface="PingFang SC"/>
              </a:rPr>
              <a:t>发布了所谓的</a:t>
            </a:r>
            <a:r>
              <a:rPr lang="en-US" altLang="zh-CN" b="0" i="0" dirty="0" err="1">
                <a:solidFill>
                  <a:srgbClr val="2A2B2E"/>
                </a:solidFill>
                <a:effectLst/>
                <a:latin typeface="PingFang SC"/>
              </a:rPr>
              <a:t>Snowset</a:t>
            </a:r>
            <a:r>
              <a:rPr lang="zh-CN" altLang="en-US" b="0" i="0" dirty="0">
                <a:solidFill>
                  <a:srgbClr val="2A2B2E"/>
                </a:solidFill>
                <a:effectLst/>
                <a:latin typeface="PingFang SC"/>
              </a:rPr>
              <a:t>数据集</a:t>
            </a:r>
            <a:r>
              <a:rPr lang="en-US" altLang="zh-CN" b="0" i="0" dirty="0">
                <a:solidFill>
                  <a:srgbClr val="2A2B2E"/>
                </a:solidFill>
                <a:effectLst/>
                <a:latin typeface="PingFang SC"/>
              </a:rPr>
              <a:t>[34]</a:t>
            </a:r>
            <a:r>
              <a:rPr lang="zh-CN" altLang="en-US" b="0" i="0" dirty="0">
                <a:solidFill>
                  <a:srgbClr val="2A2B2E"/>
                </a:solidFill>
                <a:effectLst/>
                <a:latin typeface="PingFang SC"/>
              </a:rPr>
              <a:t>，其中包含</a:t>
            </a:r>
            <a:r>
              <a:rPr lang="en-US" altLang="zh-CN" b="0" i="0" dirty="0">
                <a:solidFill>
                  <a:srgbClr val="2A2B2E"/>
                </a:solidFill>
                <a:effectLst/>
                <a:latin typeface="PingFang SC"/>
              </a:rPr>
              <a:t>2018</a:t>
            </a:r>
            <a:r>
              <a:rPr lang="zh-CN" altLang="en-US" b="0" i="0" dirty="0">
                <a:solidFill>
                  <a:srgbClr val="2A2B2E"/>
                </a:solidFill>
                <a:effectLst/>
                <a:latin typeface="PingFang SC"/>
              </a:rPr>
              <a:t>年</a:t>
            </a:r>
            <a:r>
              <a:rPr lang="en-US" altLang="zh-CN" b="0" i="0" dirty="0">
                <a:solidFill>
                  <a:srgbClr val="2A2B2E"/>
                </a:solidFill>
                <a:effectLst/>
                <a:latin typeface="PingFang SC"/>
              </a:rPr>
              <a:t>2</a:t>
            </a:r>
            <a:r>
              <a:rPr lang="zh-CN" altLang="en-US" b="0" i="0" dirty="0">
                <a:solidFill>
                  <a:srgbClr val="2A2B2E"/>
                </a:solidFill>
                <a:effectLst/>
                <a:latin typeface="PingFang SC"/>
              </a:rPr>
              <a:t>月</a:t>
            </a:r>
            <a:r>
              <a:rPr lang="en-US" altLang="zh-CN" b="0" i="0" dirty="0">
                <a:solidFill>
                  <a:srgbClr val="2A2B2E"/>
                </a:solidFill>
                <a:effectLst/>
                <a:latin typeface="PingFang SC"/>
              </a:rPr>
              <a:t>/ 3</a:t>
            </a:r>
            <a:r>
              <a:rPr lang="zh-CN" altLang="en-US" b="0" i="0" dirty="0">
                <a:solidFill>
                  <a:srgbClr val="2A2B2E"/>
                </a:solidFill>
                <a:effectLst/>
                <a:latin typeface="PingFang SC"/>
              </a:rPr>
              <a:t>月在</a:t>
            </a:r>
            <a:r>
              <a:rPr lang="en-US" altLang="zh-CN" b="0" i="0" dirty="0">
                <a:solidFill>
                  <a:srgbClr val="2A2B2E"/>
                </a:solidFill>
                <a:effectLst/>
                <a:latin typeface="PingFang SC"/>
              </a:rPr>
              <a:t>AWS</a:t>
            </a:r>
            <a:r>
              <a:rPr lang="zh-CN" altLang="en-US" b="0" i="0" dirty="0">
                <a:solidFill>
                  <a:srgbClr val="2A2B2E"/>
                </a:solidFill>
                <a:effectLst/>
                <a:latin typeface="PingFang SC"/>
              </a:rPr>
              <a:t>上的</a:t>
            </a:r>
            <a:r>
              <a:rPr lang="en-US" altLang="zh-CN" b="0" i="0" dirty="0">
                <a:solidFill>
                  <a:srgbClr val="2A2B2E"/>
                </a:solidFill>
                <a:effectLst/>
                <a:latin typeface="PingFang SC"/>
              </a:rPr>
              <a:t>Snowflake</a:t>
            </a:r>
            <a:r>
              <a:rPr lang="zh-CN" altLang="en-US" b="0" i="0" dirty="0">
                <a:solidFill>
                  <a:srgbClr val="2A2B2E"/>
                </a:solidFill>
                <a:effectLst/>
                <a:latin typeface="PingFang SC"/>
              </a:rPr>
              <a:t>平台上连续两周运行的约</a:t>
            </a:r>
            <a:r>
              <a:rPr lang="en-US" altLang="zh-CN" b="0" i="0" dirty="0">
                <a:solidFill>
                  <a:srgbClr val="2A2B2E"/>
                </a:solidFill>
                <a:effectLst/>
                <a:latin typeface="PingFang SC"/>
              </a:rPr>
              <a:t>6900</a:t>
            </a:r>
            <a:r>
              <a:rPr lang="zh-CN" altLang="en-US" b="0" i="0" dirty="0">
                <a:solidFill>
                  <a:srgbClr val="2A2B2E"/>
                </a:solidFill>
                <a:effectLst/>
                <a:latin typeface="PingFang SC"/>
              </a:rPr>
              <a:t>万次查询的统计数据。据我们所知，</a:t>
            </a:r>
            <a:r>
              <a:rPr lang="en-US" altLang="zh-CN" b="0" i="0" dirty="0" err="1">
                <a:solidFill>
                  <a:srgbClr val="2A2B2E"/>
                </a:solidFill>
                <a:effectLst/>
                <a:latin typeface="PingFang SC"/>
              </a:rPr>
              <a:t>Snowset</a:t>
            </a:r>
            <a:r>
              <a:rPr lang="zh-CN" altLang="en-US" b="0" i="0" dirty="0">
                <a:solidFill>
                  <a:srgbClr val="2A2B2E"/>
                </a:solidFill>
                <a:effectLst/>
                <a:latin typeface="PingFang SC"/>
              </a:rPr>
              <a:t>是世界上第一个公开可用的大规模数据仓库数据集。它还提供了对主要的云原生软件即服务产品的深刻见解。由于明显的隐私问题，</a:t>
            </a:r>
            <a:r>
              <a:rPr lang="en-US" altLang="zh-CN" b="0" i="0" dirty="0" err="1">
                <a:solidFill>
                  <a:srgbClr val="2A2B2E"/>
                </a:solidFill>
                <a:effectLst/>
                <a:latin typeface="PingFang SC"/>
              </a:rPr>
              <a:t>Snowset</a:t>
            </a:r>
            <a:r>
              <a:rPr lang="zh-CN" altLang="en-US" b="0" i="0" dirty="0">
                <a:solidFill>
                  <a:srgbClr val="2A2B2E"/>
                </a:solidFill>
                <a:effectLst/>
                <a:latin typeface="PingFang SC"/>
              </a:rPr>
              <a:t>不包含任何用户数据或</a:t>
            </a:r>
            <a:r>
              <a:rPr lang="en-US" altLang="zh-CN" b="0" i="0" dirty="0">
                <a:solidFill>
                  <a:srgbClr val="2A2B2E"/>
                </a:solidFill>
                <a:effectLst/>
                <a:latin typeface="PingFang SC"/>
              </a:rPr>
              <a:t>SQL</a:t>
            </a:r>
            <a:r>
              <a:rPr lang="zh-CN" altLang="en-US" b="0" i="0" dirty="0">
                <a:solidFill>
                  <a:srgbClr val="2A2B2E"/>
                </a:solidFill>
                <a:effectLst/>
                <a:latin typeface="PingFang SC"/>
              </a:rPr>
              <a:t>代码，但许多每个查询运行时指标总结如下表</a:t>
            </a:r>
            <a:r>
              <a:rPr lang="en-US" altLang="zh-CN" b="0" i="0" dirty="0">
                <a:solidFill>
                  <a:srgbClr val="2A2B2E"/>
                </a:solidFill>
                <a:effectLst/>
                <a:latin typeface="PingFang SC"/>
              </a:rPr>
              <a:t>:</a:t>
            </a:r>
          </a:p>
          <a:p>
            <a:endParaRPr lang="en-US" altLang="zh-CN" b="0" i="0" dirty="0">
              <a:solidFill>
                <a:srgbClr val="2A2B2E"/>
              </a:solidFill>
              <a:effectLst/>
              <a:latin typeface="PingFang SC"/>
            </a:endParaRPr>
          </a:p>
          <a:p>
            <a:r>
              <a:rPr lang="en-US" altLang="zh-CN" b="0" i="0" dirty="0" err="1">
                <a:solidFill>
                  <a:srgbClr val="2A2B2E"/>
                </a:solidFill>
                <a:effectLst/>
                <a:latin typeface="PingFang SC"/>
              </a:rPr>
              <a:t>Vuppalapati</a:t>
            </a:r>
            <a:r>
              <a:rPr lang="zh-CN" altLang="en-US" b="0" i="0" dirty="0">
                <a:solidFill>
                  <a:srgbClr val="2A2B2E"/>
                </a:solidFill>
                <a:effectLst/>
                <a:latin typeface="PingFang SC"/>
              </a:rPr>
              <a:t>等人</a:t>
            </a:r>
            <a:r>
              <a:rPr lang="en-US" altLang="zh-CN" b="0" i="0" dirty="0">
                <a:solidFill>
                  <a:srgbClr val="2A2B2E"/>
                </a:solidFill>
                <a:effectLst/>
                <a:latin typeface="PingFang SC"/>
              </a:rPr>
              <a:t>[35]</a:t>
            </a:r>
            <a:r>
              <a:rPr lang="zh-CN" altLang="en-US" b="0" i="0" dirty="0">
                <a:solidFill>
                  <a:srgbClr val="2A2B2E"/>
                </a:solidFill>
                <a:effectLst/>
                <a:latin typeface="PingFang SC"/>
              </a:rPr>
              <a:t>在</a:t>
            </a:r>
            <a:r>
              <a:rPr lang="en-US" altLang="zh-CN" b="0" i="0" dirty="0">
                <a:solidFill>
                  <a:srgbClr val="2A2B2E"/>
                </a:solidFill>
                <a:effectLst/>
                <a:latin typeface="PingFang SC"/>
              </a:rPr>
              <a:t>2020</a:t>
            </a:r>
            <a:r>
              <a:rPr lang="zh-CN" altLang="en-US" b="0" i="0" dirty="0">
                <a:solidFill>
                  <a:srgbClr val="2A2B2E"/>
                </a:solidFill>
                <a:effectLst/>
                <a:latin typeface="PingFang SC"/>
              </a:rPr>
              <a:t>年</a:t>
            </a:r>
            <a:r>
              <a:rPr lang="en-US" altLang="zh-CN" b="0" i="0" dirty="0">
                <a:solidFill>
                  <a:srgbClr val="2A2B2E"/>
                </a:solidFill>
                <a:effectLst/>
                <a:latin typeface="PingFang SC"/>
              </a:rPr>
              <a:t>NSDI</a:t>
            </a:r>
            <a:r>
              <a:rPr lang="zh-CN" altLang="en-US" b="0" i="0" dirty="0">
                <a:solidFill>
                  <a:srgbClr val="2A2B2E"/>
                </a:solidFill>
                <a:effectLst/>
                <a:latin typeface="PingFang SC"/>
              </a:rPr>
              <a:t>的一篇论文中从网络和系统的角度分析了</a:t>
            </a:r>
            <a:r>
              <a:rPr lang="en-US" altLang="zh-CN" b="0" i="0" dirty="0" err="1">
                <a:solidFill>
                  <a:srgbClr val="2A2B2E"/>
                </a:solidFill>
                <a:effectLst/>
                <a:latin typeface="PingFang SC"/>
              </a:rPr>
              <a:t>Snowset</a:t>
            </a:r>
            <a:r>
              <a:rPr lang="zh-CN" altLang="en-US" b="0" i="0" dirty="0">
                <a:solidFill>
                  <a:srgbClr val="2A2B2E"/>
                </a:solidFill>
                <a:effectLst/>
                <a:latin typeface="PingFang SC"/>
              </a:rPr>
              <a:t>，得出了有趣的资源利用和管理见解。</a:t>
            </a:r>
            <a:r>
              <a:rPr lang="en-US" altLang="zh-CN" b="0" i="0" dirty="0" err="1">
                <a:solidFill>
                  <a:srgbClr val="2A2B2E"/>
                </a:solidFill>
                <a:effectLst/>
                <a:latin typeface="PingFang SC"/>
              </a:rPr>
              <a:t>Vuppalapati</a:t>
            </a:r>
            <a:r>
              <a:rPr lang="zh-CN" altLang="en-US" b="0" i="0" dirty="0">
                <a:solidFill>
                  <a:srgbClr val="2A2B2E"/>
                </a:solidFill>
                <a:effectLst/>
                <a:latin typeface="PingFang SC"/>
              </a:rPr>
              <a:t>等人的研究结果与我们的研究相关</a:t>
            </a: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r>
              <a:rPr lang="en-US" altLang="zh-CN" b="0" i="0" dirty="0">
                <a:solidFill>
                  <a:srgbClr val="2A2B2E"/>
                </a:solidFill>
                <a:effectLst/>
                <a:latin typeface="PingFang SC"/>
              </a:rPr>
              <a:t>1</a:t>
            </a:r>
            <a:r>
              <a:rPr lang="zh-CN" altLang="en-US" b="0" i="0" dirty="0">
                <a:solidFill>
                  <a:srgbClr val="2A2B2E"/>
                </a:solidFill>
                <a:effectLst/>
                <a:latin typeface="PingFang SC"/>
              </a:rPr>
              <a:t>、在查询计数方面，与只读查询</a:t>
            </a:r>
            <a:r>
              <a:rPr lang="en-US" altLang="zh-CN" b="0" i="0" dirty="0">
                <a:solidFill>
                  <a:srgbClr val="2A2B2E"/>
                </a:solidFill>
                <a:effectLst/>
                <a:latin typeface="PingFang SC"/>
              </a:rPr>
              <a:t>(≈28%)</a:t>
            </a:r>
            <a:r>
              <a:rPr lang="zh-CN" altLang="en-US" b="0" i="0" dirty="0">
                <a:solidFill>
                  <a:srgbClr val="2A2B2E"/>
                </a:solidFill>
                <a:effectLst/>
                <a:latin typeface="PingFang SC"/>
              </a:rPr>
              <a:t>和只写查询</a:t>
            </a:r>
            <a:r>
              <a:rPr lang="en-US" altLang="zh-CN" b="0" i="0" dirty="0">
                <a:solidFill>
                  <a:srgbClr val="2A2B2E"/>
                </a:solidFill>
                <a:effectLst/>
                <a:latin typeface="PingFang SC"/>
              </a:rPr>
              <a:t>(≈13%)</a:t>
            </a:r>
            <a:r>
              <a:rPr lang="zh-CN" altLang="en-US" b="0" i="0" dirty="0">
                <a:solidFill>
                  <a:srgbClr val="2A2B2E"/>
                </a:solidFill>
                <a:effectLst/>
                <a:latin typeface="PingFang SC"/>
              </a:rPr>
              <a:t>相比，</a:t>
            </a:r>
            <a:r>
              <a:rPr lang="en-US" altLang="zh-CN" b="0" i="0" dirty="0" err="1">
                <a:solidFill>
                  <a:srgbClr val="2A2B2E"/>
                </a:solidFill>
                <a:effectLst/>
                <a:latin typeface="PingFang SC"/>
              </a:rPr>
              <a:t>Snowset</a:t>
            </a:r>
            <a:r>
              <a:rPr lang="zh-CN" altLang="en-US" b="0" i="0" dirty="0">
                <a:solidFill>
                  <a:srgbClr val="2A2B2E"/>
                </a:solidFill>
                <a:effectLst/>
                <a:latin typeface="PingFang SC"/>
              </a:rPr>
              <a:t>工作负载包含许多读</a:t>
            </a:r>
            <a:r>
              <a:rPr lang="en-US" altLang="zh-CN" b="0" i="0" dirty="0">
                <a:solidFill>
                  <a:srgbClr val="2A2B2E"/>
                </a:solidFill>
                <a:effectLst/>
                <a:latin typeface="PingFang SC"/>
              </a:rPr>
              <a:t>/</a:t>
            </a:r>
            <a:r>
              <a:rPr lang="zh-CN" altLang="en-US" b="0" i="0" dirty="0">
                <a:solidFill>
                  <a:srgbClr val="2A2B2E"/>
                </a:solidFill>
                <a:effectLst/>
                <a:latin typeface="PingFang SC"/>
              </a:rPr>
              <a:t>写查询</a:t>
            </a:r>
            <a:r>
              <a:rPr lang="en-US" altLang="zh-CN" b="0" i="0" dirty="0">
                <a:solidFill>
                  <a:srgbClr val="2A2B2E"/>
                </a:solidFill>
                <a:effectLst/>
                <a:latin typeface="PingFang SC"/>
              </a:rPr>
              <a:t>(≈59%)</a:t>
            </a:r>
            <a:r>
              <a:rPr lang="zh-CN" altLang="en-US" b="0" i="0" dirty="0">
                <a:solidFill>
                  <a:srgbClr val="2A2B2E"/>
                </a:solidFill>
                <a:effectLst/>
                <a:latin typeface="PingFang SC"/>
              </a:rPr>
              <a:t>。他们将大量的读</a:t>
            </a:r>
            <a:r>
              <a:rPr lang="en-US" altLang="zh-CN" b="0" i="0" dirty="0">
                <a:solidFill>
                  <a:srgbClr val="2A2B2E"/>
                </a:solidFill>
                <a:effectLst/>
                <a:latin typeface="PingFang SC"/>
              </a:rPr>
              <a:t>/</a:t>
            </a:r>
            <a:r>
              <a:rPr lang="zh-CN" altLang="en-US" b="0" i="0" dirty="0">
                <a:solidFill>
                  <a:srgbClr val="2A2B2E"/>
                </a:solidFill>
                <a:effectLst/>
                <a:latin typeface="PingFang SC"/>
              </a:rPr>
              <a:t>写查询归类为在数据仓库内执行的</a:t>
            </a:r>
            <a:r>
              <a:rPr lang="en-US" altLang="zh-CN" b="0" i="0" dirty="0" err="1">
                <a:solidFill>
                  <a:srgbClr val="2A2B2E"/>
                </a:solidFill>
                <a:effectLst/>
                <a:latin typeface="PingFang SC"/>
              </a:rPr>
              <a:t>etl</a:t>
            </a:r>
            <a:r>
              <a:rPr lang="zh-CN" altLang="en-US" b="0" i="0" dirty="0">
                <a:solidFill>
                  <a:srgbClr val="2A2B2E"/>
                </a:solidFill>
                <a:effectLst/>
                <a:latin typeface="PingFang SC"/>
              </a:rPr>
              <a:t>风格的数据转换作业，因为其中许多查询读取的字节数与写入的字节数大致相同</a:t>
            </a:r>
            <a:r>
              <a:rPr lang="en-US" altLang="zh-CN" b="0" i="0" dirty="0">
                <a:solidFill>
                  <a:srgbClr val="2A2B2E"/>
                </a:solidFill>
                <a:effectLst/>
                <a:latin typeface="PingFang SC"/>
              </a:rPr>
              <a:t>(</a:t>
            </a:r>
            <a:r>
              <a:rPr lang="zh-CN" altLang="en-US" b="0" i="0" dirty="0">
                <a:solidFill>
                  <a:srgbClr val="2A2B2E"/>
                </a:solidFill>
                <a:effectLst/>
                <a:latin typeface="PingFang SC"/>
              </a:rPr>
              <a:t>即，对于≈</a:t>
            </a:r>
            <a:r>
              <a:rPr lang="en-US" altLang="zh-CN" b="0" i="0" dirty="0">
                <a:solidFill>
                  <a:srgbClr val="2A2B2E"/>
                </a:solidFill>
                <a:effectLst/>
                <a:latin typeface="PingFang SC"/>
              </a:rPr>
              <a:t>61.2%</a:t>
            </a:r>
            <a:r>
              <a:rPr lang="zh-CN" altLang="en-US" b="0" i="0" dirty="0">
                <a:solidFill>
                  <a:srgbClr val="2A2B2E"/>
                </a:solidFill>
                <a:effectLst/>
                <a:latin typeface="PingFang SC"/>
              </a:rPr>
              <a:t>的读</a:t>
            </a:r>
            <a:r>
              <a:rPr lang="en-US" altLang="zh-CN" b="0" i="0" dirty="0">
                <a:solidFill>
                  <a:srgbClr val="2A2B2E"/>
                </a:solidFill>
                <a:effectLst/>
                <a:latin typeface="PingFang SC"/>
              </a:rPr>
              <a:t>/</a:t>
            </a:r>
            <a:r>
              <a:rPr lang="zh-CN" altLang="en-US" b="0" i="0" dirty="0">
                <a:solidFill>
                  <a:srgbClr val="2A2B2E"/>
                </a:solidFill>
                <a:effectLst/>
                <a:latin typeface="PingFang SC"/>
              </a:rPr>
              <a:t>写查询，</a:t>
            </a:r>
            <a:r>
              <a:rPr lang="en-US" altLang="zh-CN" b="0" i="0" dirty="0" err="1">
                <a:solidFill>
                  <a:srgbClr val="2A2B2E"/>
                </a:solidFill>
                <a:effectLst/>
                <a:latin typeface="PingFang SC"/>
              </a:rPr>
              <a:t>read_bytes</a:t>
            </a:r>
            <a:r>
              <a:rPr lang="en-US" altLang="zh-CN" b="0" i="0" dirty="0">
                <a:solidFill>
                  <a:srgbClr val="2A2B2E"/>
                </a:solidFill>
                <a:effectLst/>
                <a:latin typeface="PingFang SC"/>
              </a:rPr>
              <a:t> ÷ </a:t>
            </a:r>
            <a:r>
              <a:rPr lang="en-US" altLang="zh-CN" b="0" i="0" dirty="0" err="1">
                <a:solidFill>
                  <a:srgbClr val="2A2B2E"/>
                </a:solidFill>
                <a:effectLst/>
                <a:latin typeface="PingFang SC"/>
              </a:rPr>
              <a:t>write_bytes</a:t>
            </a:r>
            <a:r>
              <a:rPr lang="en-US" altLang="zh-CN" b="0" i="0" dirty="0">
                <a:solidFill>
                  <a:srgbClr val="2A2B2E"/>
                </a:solidFill>
                <a:effectLst/>
                <a:latin typeface="PingFang SC"/>
              </a:rPr>
              <a:t> = 1±0.1)</a:t>
            </a:r>
            <a:r>
              <a:rPr lang="zh-CN" altLang="en-US" b="0" i="0" dirty="0">
                <a:solidFill>
                  <a:srgbClr val="2A2B2E"/>
                </a:solidFill>
                <a:effectLst/>
                <a:latin typeface="PingFang SC"/>
              </a:rPr>
              <a:t>。</a:t>
            </a:r>
            <a:endParaRPr lang="en-US" altLang="zh-CN" b="0" i="0" dirty="0">
              <a:solidFill>
                <a:srgbClr val="2A2B2E"/>
              </a:solidFill>
              <a:effectLst/>
              <a:latin typeface="PingFang SC"/>
            </a:endParaRPr>
          </a:p>
          <a:p>
            <a:r>
              <a:rPr lang="en-US" altLang="zh-CN" b="0" i="0" dirty="0">
                <a:solidFill>
                  <a:srgbClr val="2A2B2E"/>
                </a:solidFill>
                <a:effectLst/>
                <a:latin typeface="PingFang SC"/>
              </a:rPr>
              <a:t>2</a:t>
            </a:r>
            <a:r>
              <a:rPr lang="zh-CN" altLang="en-US" b="0" i="0" dirty="0">
                <a:solidFill>
                  <a:srgbClr val="2A2B2E"/>
                </a:solidFill>
                <a:effectLst/>
                <a:latin typeface="PingFang SC"/>
              </a:rPr>
              <a:t>、</a:t>
            </a:r>
            <a:r>
              <a:rPr lang="zh-CN" altLang="en-US" dirty="0"/>
              <a:t>在查看一段时间内的查询到达率时，</a:t>
            </a:r>
            <a:r>
              <a:rPr lang="en-US" altLang="zh-CN" dirty="0" err="1"/>
              <a:t>Snowset</a:t>
            </a:r>
            <a:r>
              <a:rPr lang="zh-CN" altLang="en-US" dirty="0"/>
              <a:t>通常呈现振荡模式，在工作日的工作时间内到达的只读查询更多。</a:t>
            </a:r>
            <a:r>
              <a:rPr lang="zh-CN" altLang="en-US" b="0" i="0" dirty="0">
                <a:solidFill>
                  <a:srgbClr val="101214"/>
                </a:solidFill>
                <a:effectLst/>
                <a:latin typeface="PingFang SC"/>
              </a:rPr>
              <a:t>这种影响对于读</a:t>
            </a:r>
            <a:r>
              <a:rPr lang="en-US" altLang="zh-CN" b="0" i="0" dirty="0">
                <a:solidFill>
                  <a:srgbClr val="101214"/>
                </a:solidFill>
                <a:effectLst/>
                <a:latin typeface="PingFang SC"/>
              </a:rPr>
              <a:t>/</a:t>
            </a:r>
            <a:r>
              <a:rPr lang="zh-CN" altLang="en-US" b="0" i="0" dirty="0">
                <a:solidFill>
                  <a:srgbClr val="101214"/>
                </a:solidFill>
                <a:effectLst/>
                <a:latin typeface="PingFang SC"/>
              </a:rPr>
              <a:t>写查询不太明显，对于只写查询不存在</a:t>
            </a:r>
            <a:r>
              <a:rPr lang="en-US" altLang="zh-CN" b="0" i="0" dirty="0">
                <a:solidFill>
                  <a:srgbClr val="101214"/>
                </a:solidFill>
                <a:effectLst/>
                <a:latin typeface="PingFang SC"/>
              </a:rPr>
              <a:t>;</a:t>
            </a:r>
            <a:r>
              <a:rPr lang="zh-CN" altLang="en-US" b="0" i="0" dirty="0">
                <a:solidFill>
                  <a:srgbClr val="101214"/>
                </a:solidFill>
                <a:effectLst/>
                <a:latin typeface="PingFang SC"/>
              </a:rPr>
              <a:t>他们的到达率在整个星期保持在一个恒定的</a:t>
            </a:r>
            <a:r>
              <a:rPr lang="en-US" altLang="zh-CN" b="0" i="0" dirty="0">
                <a:solidFill>
                  <a:srgbClr val="101214"/>
                </a:solidFill>
                <a:effectLst/>
                <a:latin typeface="PingFang SC"/>
              </a:rPr>
              <a:t>(</a:t>
            </a:r>
            <a:r>
              <a:rPr lang="zh-CN" altLang="en-US" b="0" i="0" dirty="0">
                <a:solidFill>
                  <a:srgbClr val="101214"/>
                </a:solidFill>
                <a:effectLst/>
                <a:latin typeface="PingFang SC"/>
              </a:rPr>
              <a:t>嘈杂的</a:t>
            </a:r>
            <a:r>
              <a:rPr lang="en-US" altLang="zh-CN" b="0" i="0" dirty="0">
                <a:solidFill>
                  <a:srgbClr val="101214"/>
                </a:solidFill>
                <a:effectLst/>
                <a:latin typeface="PingFang SC"/>
              </a:rPr>
              <a:t>)</a:t>
            </a:r>
            <a:r>
              <a:rPr lang="zh-CN" altLang="en-US" b="0" i="0" dirty="0">
                <a:solidFill>
                  <a:srgbClr val="101214"/>
                </a:solidFill>
                <a:effectLst/>
                <a:latin typeface="PingFang SC"/>
              </a:rPr>
              <a:t>水平。这表明</a:t>
            </a:r>
            <a:r>
              <a:rPr lang="en-US" altLang="zh-CN" b="0" i="0" dirty="0">
                <a:solidFill>
                  <a:srgbClr val="101214"/>
                </a:solidFill>
                <a:effectLst/>
                <a:latin typeface="PingFang SC"/>
              </a:rPr>
              <a:t>ETL</a:t>
            </a:r>
            <a:r>
              <a:rPr lang="zh-CN" altLang="en-US" b="0" i="0" dirty="0">
                <a:solidFill>
                  <a:srgbClr val="101214"/>
                </a:solidFill>
                <a:effectLst/>
                <a:latin typeface="PingFang SC"/>
              </a:rPr>
              <a:t>过程大部分是自动化的，而分析查询更多的是用户驱动的</a:t>
            </a:r>
            <a:r>
              <a:rPr lang="en-US" altLang="zh-CN" b="0" i="0" dirty="0">
                <a:solidFill>
                  <a:srgbClr val="101214"/>
                </a:solidFill>
                <a:effectLst/>
                <a:latin typeface="PingFang SC"/>
              </a:rPr>
              <a:t>(</a:t>
            </a:r>
            <a:r>
              <a:rPr lang="zh-CN" altLang="en-US" b="0" i="0" dirty="0">
                <a:solidFill>
                  <a:srgbClr val="101214"/>
                </a:solidFill>
                <a:effectLst/>
                <a:latin typeface="PingFang SC"/>
              </a:rPr>
              <a:t>手动输入和工具生成</a:t>
            </a:r>
            <a:r>
              <a:rPr lang="en-US" altLang="zh-CN" b="0" i="0" dirty="0">
                <a:solidFill>
                  <a:srgbClr val="101214"/>
                </a:solidFill>
                <a:effectLst/>
                <a:latin typeface="PingFang SC"/>
              </a:rPr>
              <a:t>)</a:t>
            </a:r>
            <a:r>
              <a:rPr lang="zh-CN" altLang="en-US" b="0" i="0" dirty="0">
                <a:solidFill>
                  <a:srgbClr val="101214"/>
                </a:solidFill>
                <a:effectLst/>
                <a:latin typeface="PingFang SC"/>
              </a:rPr>
              <a:t>。虽然这适用于整个工作负载，但我们的结果表明，对于单个客户，所有三种查询类型都随时间而变化</a:t>
            </a:r>
            <a:r>
              <a:rPr lang="en-US" altLang="zh-CN" b="0" i="0" dirty="0">
                <a:solidFill>
                  <a:srgbClr val="101214"/>
                </a:solidFill>
                <a:effectLst/>
                <a:latin typeface="PingFang SC"/>
              </a:rPr>
              <a:t>(</a:t>
            </a:r>
            <a:r>
              <a:rPr lang="zh-CN" altLang="en-US" b="0" i="0" dirty="0">
                <a:solidFill>
                  <a:srgbClr val="101214"/>
                </a:solidFill>
                <a:effectLst/>
                <a:latin typeface="PingFang SC"/>
              </a:rPr>
              <a:t>参见第</a:t>
            </a:r>
            <a:r>
              <a:rPr lang="en-US" altLang="zh-CN" b="0" i="0" dirty="0">
                <a:solidFill>
                  <a:srgbClr val="101214"/>
                </a:solidFill>
                <a:effectLst/>
                <a:latin typeface="PingFang SC"/>
              </a:rPr>
              <a:t>4</a:t>
            </a:r>
            <a:r>
              <a:rPr lang="zh-CN" altLang="en-US" b="0" i="0" dirty="0">
                <a:solidFill>
                  <a:srgbClr val="101214"/>
                </a:solidFill>
                <a:effectLst/>
                <a:latin typeface="PingFang SC"/>
              </a:rPr>
              <a:t>节</a:t>
            </a:r>
            <a:r>
              <a:rPr lang="en-US" altLang="zh-CN" b="0" i="0" dirty="0">
                <a:solidFill>
                  <a:srgbClr val="101214"/>
                </a:solidFill>
                <a:effectLst/>
                <a:latin typeface="PingFang SC"/>
              </a:rPr>
              <a:t>)</a:t>
            </a:r>
            <a:r>
              <a:rPr lang="zh-CN" altLang="en-US" b="0" i="0" dirty="0">
                <a:solidFill>
                  <a:srgbClr val="101214"/>
                </a:solidFill>
                <a:effectLst/>
                <a:latin typeface="PingFang SC"/>
              </a:rPr>
              <a:t>。</a:t>
            </a:r>
            <a:endParaRPr lang="en-US" altLang="zh-CN" b="0" i="0" dirty="0">
              <a:solidFill>
                <a:srgbClr val="101214"/>
              </a:solidFill>
              <a:effectLst/>
              <a:latin typeface="PingFang SC"/>
            </a:endParaRPr>
          </a:p>
          <a:p>
            <a:r>
              <a:rPr lang="en-US" altLang="zh-CN" b="0" i="0" dirty="0">
                <a:solidFill>
                  <a:srgbClr val="101214"/>
                </a:solidFill>
                <a:effectLst/>
                <a:latin typeface="PingFang SC"/>
              </a:rPr>
              <a:t>3</a:t>
            </a:r>
            <a:r>
              <a:rPr lang="zh-CN" altLang="en-US" b="0" i="0" dirty="0">
                <a:solidFill>
                  <a:srgbClr val="101214"/>
                </a:solidFill>
                <a:effectLst/>
                <a:latin typeface="PingFang SC"/>
              </a:rPr>
              <a:t>、</a:t>
            </a:r>
            <a:r>
              <a:rPr lang="zh-CN" altLang="en-US" b="0" i="0" dirty="0">
                <a:solidFill>
                  <a:srgbClr val="2A2B2E"/>
                </a:solidFill>
                <a:effectLst/>
                <a:latin typeface="PingFang SC"/>
              </a:rPr>
              <a:t>他们在资源利用方面观察到类似的行为</a:t>
            </a:r>
            <a:r>
              <a:rPr lang="en-US" altLang="zh-CN" b="0" i="0" dirty="0">
                <a:solidFill>
                  <a:srgbClr val="2A2B2E"/>
                </a:solidFill>
                <a:effectLst/>
                <a:latin typeface="PingFang SC"/>
              </a:rPr>
              <a:t>:</a:t>
            </a:r>
            <a:r>
              <a:rPr lang="zh-CN" altLang="en-US" b="0" i="0" dirty="0">
                <a:solidFill>
                  <a:srgbClr val="2A2B2E"/>
                </a:solidFill>
                <a:effectLst/>
                <a:latin typeface="PingFang SC"/>
              </a:rPr>
              <a:t>单个客户的波动资源需求在系统范围内对</a:t>
            </a:r>
            <a:r>
              <a:rPr lang="en-US" altLang="zh-CN" b="0" i="0" dirty="0">
                <a:solidFill>
                  <a:srgbClr val="2A2B2E"/>
                </a:solidFill>
                <a:effectLst/>
                <a:latin typeface="PingFang SC"/>
              </a:rPr>
              <a:t>CPU</a:t>
            </a:r>
            <a:r>
              <a:rPr lang="zh-CN" altLang="en-US" b="0" i="0" dirty="0">
                <a:solidFill>
                  <a:srgbClr val="2A2B2E"/>
                </a:solidFill>
                <a:effectLst/>
                <a:latin typeface="PingFang SC"/>
              </a:rPr>
              <a:t>、内存、网络</a:t>
            </a:r>
            <a:r>
              <a:rPr lang="en-US" altLang="zh-CN" b="0" i="0" dirty="0">
                <a:solidFill>
                  <a:srgbClr val="2A2B2E"/>
                </a:solidFill>
                <a:effectLst/>
                <a:latin typeface="PingFang SC"/>
              </a:rPr>
              <a:t>TX</a:t>
            </a:r>
            <a:r>
              <a:rPr lang="zh-CN" altLang="en-US" b="0" i="0" dirty="0">
                <a:solidFill>
                  <a:srgbClr val="2A2B2E"/>
                </a:solidFill>
                <a:effectLst/>
                <a:latin typeface="PingFang SC"/>
              </a:rPr>
              <a:t>和网络</a:t>
            </a:r>
            <a:r>
              <a:rPr lang="en-US" altLang="zh-CN" b="0" i="0" dirty="0">
                <a:solidFill>
                  <a:srgbClr val="2A2B2E"/>
                </a:solidFill>
                <a:effectLst/>
                <a:latin typeface="PingFang SC"/>
              </a:rPr>
              <a:t>RX</a:t>
            </a:r>
            <a:r>
              <a:rPr lang="zh-CN" altLang="en-US" b="0" i="0" dirty="0">
                <a:solidFill>
                  <a:srgbClr val="2A2B2E"/>
                </a:solidFill>
                <a:effectLst/>
                <a:latin typeface="PingFang SC"/>
              </a:rPr>
              <a:t>的平均需求分别为</a:t>
            </a:r>
            <a:r>
              <a:rPr lang="en-US" altLang="zh-CN" b="0" i="0" dirty="0">
                <a:solidFill>
                  <a:srgbClr val="2A2B2E"/>
                </a:solidFill>
                <a:effectLst/>
                <a:latin typeface="PingFang SC"/>
              </a:rPr>
              <a:t>51%</a:t>
            </a:r>
            <a:r>
              <a:rPr lang="zh-CN" altLang="en-US" b="0" i="0" dirty="0">
                <a:solidFill>
                  <a:srgbClr val="2A2B2E"/>
                </a:solidFill>
                <a:effectLst/>
                <a:latin typeface="PingFang SC"/>
              </a:rPr>
              <a:t>、</a:t>
            </a:r>
            <a:r>
              <a:rPr lang="en-US" altLang="zh-CN" b="0" i="0" dirty="0">
                <a:solidFill>
                  <a:srgbClr val="2A2B2E"/>
                </a:solidFill>
                <a:effectLst/>
                <a:latin typeface="PingFang SC"/>
              </a:rPr>
              <a:t>19%</a:t>
            </a:r>
            <a:r>
              <a:rPr lang="zh-CN" altLang="en-US" b="0" i="0" dirty="0">
                <a:solidFill>
                  <a:srgbClr val="2A2B2E"/>
                </a:solidFill>
                <a:effectLst/>
                <a:latin typeface="PingFang SC"/>
              </a:rPr>
              <a:t>、</a:t>
            </a:r>
            <a:r>
              <a:rPr lang="en-US" altLang="zh-CN" b="0" i="0" dirty="0">
                <a:solidFill>
                  <a:srgbClr val="2A2B2E"/>
                </a:solidFill>
                <a:effectLst/>
                <a:latin typeface="PingFang SC"/>
              </a:rPr>
              <a:t>11%</a:t>
            </a:r>
            <a:r>
              <a:rPr lang="zh-CN" altLang="en-US" b="0" i="0" dirty="0">
                <a:solidFill>
                  <a:srgbClr val="2A2B2E"/>
                </a:solidFill>
                <a:effectLst/>
                <a:latin typeface="PingFang SC"/>
              </a:rPr>
              <a:t>和</a:t>
            </a:r>
            <a:r>
              <a:rPr lang="en-US" altLang="zh-CN" b="0" i="0" dirty="0">
                <a:solidFill>
                  <a:srgbClr val="2A2B2E"/>
                </a:solidFill>
                <a:effectLst/>
                <a:latin typeface="PingFang SC"/>
              </a:rPr>
              <a:t>32%</a:t>
            </a:r>
            <a:r>
              <a:rPr lang="zh-CN" altLang="en-US" b="0" i="0" dirty="0">
                <a:solidFill>
                  <a:srgbClr val="2A2B2E"/>
                </a:solidFill>
                <a:effectLst/>
                <a:latin typeface="PingFang SC"/>
              </a:rPr>
              <a:t>。</a:t>
            </a:r>
            <a:endParaRPr lang="en-US" altLang="zh-CN" b="0" i="0" dirty="0">
              <a:solidFill>
                <a:srgbClr val="2A2B2E"/>
              </a:solidFill>
              <a:effectLst/>
              <a:latin typeface="PingFang SC"/>
            </a:endParaRPr>
          </a:p>
          <a:p>
            <a:r>
              <a:rPr lang="en-US" altLang="zh-CN" b="0" i="0" dirty="0">
                <a:solidFill>
                  <a:srgbClr val="2A2B2E"/>
                </a:solidFill>
                <a:effectLst/>
                <a:latin typeface="PingFang SC"/>
              </a:rPr>
              <a:t>4</a:t>
            </a:r>
            <a:r>
              <a:rPr lang="zh-CN" altLang="en-US" b="0" i="0" dirty="0">
                <a:solidFill>
                  <a:srgbClr val="2A2B2E"/>
                </a:solidFill>
                <a:effectLst/>
                <a:latin typeface="PingFang SC"/>
              </a:rPr>
              <a:t>、平均缓存命中率在</a:t>
            </a:r>
            <a:r>
              <a:rPr lang="en-US" altLang="zh-CN" b="0" i="0" dirty="0">
                <a:solidFill>
                  <a:srgbClr val="2A2B2E"/>
                </a:solidFill>
                <a:effectLst/>
                <a:latin typeface="PingFang SC"/>
              </a:rPr>
              <a:t>60%</a:t>
            </a:r>
            <a:r>
              <a:rPr lang="zh-CN" altLang="en-US" b="0" i="0" dirty="0">
                <a:solidFill>
                  <a:srgbClr val="2A2B2E"/>
                </a:solidFill>
                <a:effectLst/>
                <a:latin typeface="PingFang SC"/>
              </a:rPr>
              <a:t>到</a:t>
            </a:r>
            <a:r>
              <a:rPr lang="en-US" altLang="zh-CN" b="0" i="0" dirty="0">
                <a:solidFill>
                  <a:srgbClr val="2A2B2E"/>
                </a:solidFill>
                <a:effectLst/>
                <a:latin typeface="PingFang SC"/>
              </a:rPr>
              <a:t>80%</a:t>
            </a:r>
            <a:r>
              <a:rPr lang="zh-CN" altLang="en-US" b="0" i="0" dirty="0">
                <a:solidFill>
                  <a:srgbClr val="2A2B2E"/>
                </a:solidFill>
                <a:effectLst/>
                <a:latin typeface="PingFang SC"/>
              </a:rPr>
              <a:t>之间，尽管缓存比数据库小得多</a:t>
            </a:r>
            <a:r>
              <a:rPr lang="en-US" altLang="zh-CN" b="0" i="0" dirty="0">
                <a:solidFill>
                  <a:srgbClr val="2A2B2E"/>
                </a:solidFill>
                <a:effectLst/>
                <a:latin typeface="PingFang SC"/>
              </a:rPr>
              <a:t>(</a:t>
            </a:r>
            <a:r>
              <a:rPr lang="zh-CN" altLang="en-US" b="0" i="0" dirty="0">
                <a:solidFill>
                  <a:srgbClr val="2A2B2E"/>
                </a:solidFill>
                <a:effectLst/>
                <a:latin typeface="PingFang SC"/>
              </a:rPr>
              <a:t>平均为</a:t>
            </a:r>
            <a:r>
              <a:rPr lang="en-US" altLang="zh-CN" b="0" i="0" dirty="0">
                <a:solidFill>
                  <a:srgbClr val="2A2B2E"/>
                </a:solidFill>
                <a:effectLst/>
                <a:latin typeface="PingFang SC"/>
              </a:rPr>
              <a:t>0.1%)</a:t>
            </a:r>
            <a:r>
              <a:rPr lang="zh-CN" altLang="en-US" b="0" i="0" dirty="0">
                <a:solidFill>
                  <a:srgbClr val="2A2B2E"/>
                </a:solidFill>
                <a:effectLst/>
                <a:latin typeface="PingFang SC"/>
              </a:rPr>
              <a:t>，这表明工作负载在时间和空间上存在倾斜。</a:t>
            </a:r>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7</a:t>
            </a:fld>
            <a:endParaRPr kumimoji="1" lang="zh-CN" altLang="en-US"/>
          </a:p>
        </p:txBody>
      </p:sp>
    </p:spTree>
    <p:extLst>
      <p:ext uri="{BB962C8B-B14F-4D97-AF65-F5344CB8AC3E}">
        <p14:creationId xmlns:p14="http://schemas.microsoft.com/office/powerpoint/2010/main" val="3641375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TPC-H</a:t>
            </a:r>
            <a:r>
              <a:rPr lang="zh-CN" altLang="en-US" dirty="0"/>
              <a:t>和</a:t>
            </a:r>
            <a:r>
              <a:rPr lang="en-US" altLang="zh-CN" dirty="0"/>
              <a:t>TPC-DS</a:t>
            </a:r>
            <a:r>
              <a:rPr lang="zh-CN" altLang="en-US" dirty="0"/>
              <a:t>上进行了</a:t>
            </a:r>
            <a:r>
              <a:rPr lang="en-US" altLang="zh-CN" dirty="0"/>
              <a:t>sf=100,size=100G</a:t>
            </a:r>
            <a:r>
              <a:rPr lang="zh-CN" altLang="en-US" dirty="0"/>
              <a:t>的实验，人工负载和云真实负载结果进行比较。</a:t>
            </a:r>
            <a:r>
              <a:rPr lang="zh-CN" altLang="en-US" b="0" i="0" dirty="0">
                <a:solidFill>
                  <a:srgbClr val="2A2B2E"/>
                </a:solidFill>
                <a:effectLst/>
                <a:latin typeface="PingFang SC"/>
              </a:rPr>
              <a:t>我们发现，与</a:t>
            </a:r>
            <a:r>
              <a:rPr lang="en-US" altLang="zh-CN" b="0" i="0" dirty="0">
                <a:solidFill>
                  <a:srgbClr val="2A2B2E"/>
                </a:solidFill>
                <a:effectLst/>
                <a:latin typeface="PingFang SC"/>
              </a:rPr>
              <a:t>TPC</a:t>
            </a:r>
            <a:r>
              <a:rPr lang="zh-CN" altLang="en-US" b="0" i="0" dirty="0">
                <a:solidFill>
                  <a:srgbClr val="2A2B2E"/>
                </a:solidFill>
                <a:effectLst/>
                <a:latin typeface="PingFang SC"/>
              </a:rPr>
              <a:t>工作负载相比，云数据仓库工作负载具有更多的多样性</a:t>
            </a:r>
            <a:r>
              <a:rPr lang="en-US" altLang="zh-CN" b="0" i="0" dirty="0">
                <a:solidFill>
                  <a:srgbClr val="2A2B2E"/>
                </a:solidFill>
                <a:effectLst/>
                <a:latin typeface="PingFang SC"/>
              </a:rPr>
              <a:t>(</a:t>
            </a:r>
            <a:r>
              <a:rPr lang="zh-CN" altLang="en-US" b="0" i="0" dirty="0">
                <a:solidFill>
                  <a:srgbClr val="2A2B2E"/>
                </a:solidFill>
                <a:effectLst/>
                <a:latin typeface="PingFang SC"/>
              </a:rPr>
              <a:t>在数据大小、数据库大小和查询持续时间方面</a:t>
            </a:r>
            <a:r>
              <a:rPr lang="en-US" altLang="zh-CN" b="0" i="0" dirty="0">
                <a:solidFill>
                  <a:srgbClr val="2A2B2E"/>
                </a:solidFill>
                <a:effectLst/>
                <a:latin typeface="PingFang SC"/>
              </a:rPr>
              <a:t>)</a:t>
            </a:r>
            <a:r>
              <a:rPr lang="zh-CN" altLang="en-US" b="0" i="0" dirty="0">
                <a:solidFill>
                  <a:srgbClr val="2A2B2E"/>
                </a:solidFill>
                <a:effectLst/>
                <a:latin typeface="PingFang SC"/>
              </a:rPr>
              <a:t>，较少的连接繁重</a:t>
            </a:r>
            <a:r>
              <a:rPr lang="en-US" altLang="zh-CN" b="0" i="0" dirty="0">
                <a:solidFill>
                  <a:srgbClr val="2A2B2E"/>
                </a:solidFill>
                <a:effectLst/>
                <a:latin typeface="PingFang SC"/>
              </a:rPr>
              <a:t>(</a:t>
            </a:r>
            <a:r>
              <a:rPr lang="zh-CN" altLang="en-US" b="0" i="0" dirty="0">
                <a:solidFill>
                  <a:srgbClr val="2A2B2E"/>
                </a:solidFill>
                <a:effectLst/>
                <a:latin typeface="PingFang SC"/>
              </a:rPr>
              <a:t>这表明更多的非规范化模式</a:t>
            </a:r>
            <a:r>
              <a:rPr lang="en-US" altLang="zh-CN" b="0" i="0" dirty="0">
                <a:solidFill>
                  <a:srgbClr val="2A2B2E"/>
                </a:solidFill>
                <a:effectLst/>
                <a:latin typeface="PingFang SC"/>
              </a:rPr>
              <a:t>)</a:t>
            </a:r>
            <a:r>
              <a:rPr lang="zh-CN" altLang="en-US" b="0" i="0" dirty="0">
                <a:solidFill>
                  <a:srgbClr val="2A2B2E"/>
                </a:solidFill>
                <a:effectLst/>
                <a:latin typeface="PingFang SC"/>
              </a:rPr>
              <a:t>，并执行更复杂的数据操作</a:t>
            </a:r>
            <a:r>
              <a:rPr lang="en-US" altLang="zh-CN" b="0" i="0" dirty="0">
                <a:solidFill>
                  <a:srgbClr val="2A2B2E"/>
                </a:solidFill>
                <a:effectLst/>
                <a:latin typeface="PingFang SC"/>
              </a:rPr>
              <a:t>(</a:t>
            </a:r>
            <a:r>
              <a:rPr lang="zh-CN" altLang="en-US" b="0" i="0" dirty="0">
                <a:solidFill>
                  <a:srgbClr val="2A2B2E"/>
                </a:solidFill>
                <a:effectLst/>
                <a:latin typeface="PingFang SC"/>
              </a:rPr>
              <a:t>暗示数据仓库内</a:t>
            </a:r>
            <a:r>
              <a:rPr lang="en-US" altLang="zh-CN" b="0" i="0" dirty="0">
                <a:solidFill>
                  <a:srgbClr val="2A2B2E"/>
                </a:solidFill>
                <a:effectLst/>
                <a:latin typeface="PingFang SC"/>
              </a:rPr>
              <a:t>ETL</a:t>
            </a:r>
            <a:r>
              <a:rPr lang="zh-CN" altLang="en-US" b="0" i="0" dirty="0">
                <a:solidFill>
                  <a:srgbClr val="2A2B2E"/>
                </a:solidFill>
                <a:effectLst/>
                <a:latin typeface="PingFang SC"/>
              </a:rPr>
              <a:t>过程和增量工作流程，其中存储和重用查询结果</a:t>
            </a:r>
            <a:r>
              <a:rPr lang="en-US" altLang="zh-CN" b="0" i="0" dirty="0">
                <a:solidFill>
                  <a:srgbClr val="2A2B2E"/>
                </a:solidFill>
                <a:effectLst/>
                <a:latin typeface="PingFang SC"/>
              </a:rPr>
              <a:t>)</a:t>
            </a:r>
            <a:r>
              <a:rPr lang="zh-CN" altLang="en-US" b="0" i="0" dirty="0">
                <a:solidFill>
                  <a:srgbClr val="2A2B2E"/>
                </a:solidFill>
                <a:effectLst/>
                <a:latin typeface="PingFang SC"/>
              </a:rPr>
              <a:t>。本节重点介绍一般的数据仓库工作负载，而与云相关的方面将在第</a:t>
            </a:r>
            <a:r>
              <a:rPr lang="en-US" altLang="zh-CN" b="0" i="0" dirty="0">
                <a:solidFill>
                  <a:srgbClr val="2A2B2E"/>
                </a:solidFill>
                <a:effectLst/>
                <a:latin typeface="PingFang SC"/>
              </a:rPr>
              <a:t>4</a:t>
            </a:r>
            <a:r>
              <a:rPr lang="zh-CN" altLang="en-US" b="0" i="0" dirty="0">
                <a:solidFill>
                  <a:srgbClr val="2A2B2E"/>
                </a:solidFill>
                <a:effectLst/>
                <a:latin typeface="PingFang SC"/>
              </a:rPr>
              <a:t>节中讨论。</a:t>
            </a:r>
            <a:endParaRPr lang="en-US" altLang="zh-CN" b="0" i="0" dirty="0">
              <a:solidFill>
                <a:srgbClr val="2A2B2E"/>
              </a:solidFill>
              <a:effectLst/>
              <a:latin typeface="PingFang SC"/>
            </a:endParaRPr>
          </a:p>
          <a:p>
            <a:endParaRPr lang="en-US" altLang="zh-CN" b="0" i="0" dirty="0">
              <a:solidFill>
                <a:srgbClr val="2A2B2E"/>
              </a:solidFill>
              <a:effectLst/>
              <a:latin typeface="PingFang SC"/>
            </a:endParaRPr>
          </a:p>
          <a:p>
            <a:r>
              <a:rPr lang="zh-CN" altLang="en-US" b="0" i="0" dirty="0">
                <a:solidFill>
                  <a:srgbClr val="2A2B2E"/>
                </a:solidFill>
                <a:effectLst/>
                <a:latin typeface="PingFang SC"/>
              </a:rPr>
              <a:t>在图</a:t>
            </a:r>
            <a:r>
              <a:rPr lang="en-US" altLang="zh-CN" b="0" i="0" dirty="0">
                <a:solidFill>
                  <a:srgbClr val="2A2B2E"/>
                </a:solidFill>
                <a:effectLst/>
                <a:latin typeface="PingFang SC"/>
              </a:rPr>
              <a:t>2</a:t>
            </a:r>
            <a:r>
              <a:rPr lang="zh-CN" altLang="en-US" b="0" i="0" dirty="0">
                <a:solidFill>
                  <a:srgbClr val="2A2B2E"/>
                </a:solidFill>
                <a:effectLst/>
                <a:latin typeface="PingFang SC"/>
              </a:rPr>
              <a:t>中，我们显示了回答每个查询所需的时间</a:t>
            </a:r>
            <a:r>
              <a:rPr lang="en-US" altLang="zh-CN" b="0" i="0" dirty="0">
                <a:solidFill>
                  <a:srgbClr val="2A2B2E"/>
                </a:solidFill>
                <a:effectLst/>
                <a:latin typeface="PingFang SC"/>
              </a:rPr>
              <a:t>(Duration)</a:t>
            </a:r>
            <a:r>
              <a:rPr lang="zh-CN" altLang="en-US" b="0" i="0" dirty="0">
                <a:solidFill>
                  <a:srgbClr val="2A2B2E"/>
                </a:solidFill>
                <a:effectLst/>
                <a:latin typeface="PingFang SC"/>
              </a:rPr>
              <a:t>、使用的</a:t>
            </a:r>
            <a:r>
              <a:rPr lang="en-US" altLang="zh-CN" b="0" i="0" dirty="0">
                <a:solidFill>
                  <a:srgbClr val="2A2B2E"/>
                </a:solidFill>
                <a:effectLst/>
                <a:latin typeface="PingFang SC"/>
              </a:rPr>
              <a:t>CPU</a:t>
            </a:r>
            <a:r>
              <a:rPr lang="zh-CN" altLang="en-US" b="0" i="0" dirty="0">
                <a:solidFill>
                  <a:srgbClr val="2A2B2E"/>
                </a:solidFill>
                <a:effectLst/>
                <a:latin typeface="PingFang SC"/>
              </a:rPr>
              <a:t>资源</a:t>
            </a:r>
            <a:r>
              <a:rPr lang="en-US" altLang="zh-CN" b="0" i="0" dirty="0">
                <a:solidFill>
                  <a:srgbClr val="2A2B2E"/>
                </a:solidFill>
                <a:effectLst/>
                <a:latin typeface="PingFang SC"/>
              </a:rPr>
              <a:t>(CPU time)</a:t>
            </a:r>
            <a:r>
              <a:rPr lang="zh-CN" altLang="en-US" b="0" i="0" dirty="0">
                <a:solidFill>
                  <a:srgbClr val="2A2B2E"/>
                </a:solidFill>
                <a:effectLst/>
                <a:latin typeface="PingFang SC"/>
              </a:rPr>
              <a:t>和扫描的字节数</a:t>
            </a:r>
            <a:r>
              <a:rPr lang="en-US" altLang="zh-CN" b="0" i="0" dirty="0">
                <a:solidFill>
                  <a:srgbClr val="2A2B2E"/>
                </a:solidFill>
                <a:effectLst/>
                <a:latin typeface="PingFang SC"/>
              </a:rPr>
              <a:t>(Read Size)</a:t>
            </a:r>
            <a:r>
              <a:rPr lang="zh-CN" altLang="en-US" b="0" i="0" dirty="0">
                <a:solidFill>
                  <a:srgbClr val="2A2B2E"/>
                </a:solidFill>
                <a:effectLst/>
                <a:latin typeface="PingFang SC"/>
              </a:rPr>
              <a:t>。最后，我们显示了数据库大小的近似值</a:t>
            </a:r>
            <a:r>
              <a:rPr lang="en-US" altLang="zh-CN" b="0" i="0" dirty="0">
                <a:solidFill>
                  <a:srgbClr val="2A2B2E"/>
                </a:solidFill>
                <a:effectLst/>
                <a:latin typeface="PingFang SC"/>
              </a:rPr>
              <a:t>(Active DB Size)</a:t>
            </a:r>
            <a:r>
              <a:rPr lang="zh-CN" altLang="en-US" b="0" i="0" dirty="0">
                <a:solidFill>
                  <a:srgbClr val="2A2B2E"/>
                </a:solidFill>
                <a:effectLst/>
                <a:latin typeface="PingFang SC"/>
              </a:rPr>
              <a:t>。</a:t>
            </a:r>
            <a:endParaRPr lang="en-US" altLang="zh-CN" b="0" i="0" dirty="0">
              <a:solidFill>
                <a:srgbClr val="2A2B2E"/>
              </a:solidFill>
              <a:effectLst/>
              <a:latin typeface="PingFang SC"/>
            </a:endParaRPr>
          </a:p>
          <a:p>
            <a:r>
              <a:rPr lang="zh-CN" altLang="en-US" b="0" i="0" dirty="0">
                <a:solidFill>
                  <a:srgbClr val="101214"/>
                </a:solidFill>
                <a:effectLst/>
                <a:latin typeface="PingFang SC"/>
              </a:rPr>
              <a:t>我们可以看到，即使在数据仓库场景中，大多数查询也会在几秒钟内完成</a:t>
            </a:r>
            <a:r>
              <a:rPr lang="en-US" altLang="zh-CN" b="0" i="0" dirty="0">
                <a:solidFill>
                  <a:srgbClr val="101214"/>
                </a:solidFill>
                <a:effectLst/>
                <a:latin typeface="PingFang SC"/>
              </a:rPr>
              <a:t>(</a:t>
            </a:r>
            <a:r>
              <a:rPr lang="zh-CN" altLang="en-US" b="0" i="0" dirty="0">
                <a:solidFill>
                  <a:srgbClr val="101214"/>
                </a:solidFill>
                <a:effectLst/>
                <a:latin typeface="PingFang SC"/>
              </a:rPr>
              <a:t>中位数</a:t>
            </a:r>
            <a:r>
              <a:rPr lang="en-US" altLang="zh-CN" b="0" i="0" dirty="0">
                <a:solidFill>
                  <a:srgbClr val="101214"/>
                </a:solidFill>
                <a:effectLst/>
                <a:latin typeface="PingFang SC"/>
              </a:rPr>
              <a:t>= 2.2</a:t>
            </a:r>
            <a:r>
              <a:rPr lang="zh-CN" altLang="en-US" b="0" i="0" dirty="0">
                <a:solidFill>
                  <a:srgbClr val="101214"/>
                </a:solidFill>
                <a:effectLst/>
                <a:latin typeface="PingFang SC"/>
              </a:rPr>
              <a:t>秒</a:t>
            </a:r>
            <a:r>
              <a:rPr lang="en-US" altLang="zh-CN" b="0" i="0" dirty="0">
                <a:solidFill>
                  <a:srgbClr val="101214"/>
                </a:solidFill>
                <a:effectLst/>
                <a:latin typeface="PingFang SC"/>
              </a:rPr>
              <a:t>)</a:t>
            </a:r>
            <a:r>
              <a:rPr lang="zh-CN" altLang="en-US" b="0" i="0" dirty="0">
                <a:solidFill>
                  <a:srgbClr val="101214"/>
                </a:solidFill>
                <a:effectLst/>
                <a:latin typeface="PingFang SC"/>
              </a:rPr>
              <a:t>。事实上，只有大约</a:t>
            </a:r>
            <a:r>
              <a:rPr lang="en-US" altLang="zh-CN" b="0" i="0" dirty="0">
                <a:solidFill>
                  <a:srgbClr val="101214"/>
                </a:solidFill>
                <a:effectLst/>
                <a:latin typeface="PingFang SC"/>
              </a:rPr>
              <a:t>2m(2.8%)</a:t>
            </a:r>
            <a:r>
              <a:rPr lang="zh-CN" altLang="en-US" b="0" i="0" dirty="0">
                <a:solidFill>
                  <a:srgbClr val="101214"/>
                </a:solidFill>
                <a:effectLst/>
                <a:latin typeface="PingFang SC"/>
              </a:rPr>
              <a:t>个查询运行时间超过</a:t>
            </a:r>
            <a:r>
              <a:rPr lang="en-US" altLang="zh-CN" b="0" i="0" dirty="0">
                <a:solidFill>
                  <a:srgbClr val="101214"/>
                </a:solidFill>
                <a:effectLst/>
                <a:latin typeface="PingFang SC"/>
              </a:rPr>
              <a:t>1</a:t>
            </a:r>
            <a:r>
              <a:rPr lang="zh-CN" altLang="en-US" b="0" i="0" dirty="0">
                <a:solidFill>
                  <a:srgbClr val="101214"/>
                </a:solidFill>
                <a:effectLst/>
                <a:latin typeface="PingFang SC"/>
              </a:rPr>
              <a:t>分钟，只有</a:t>
            </a:r>
            <a:r>
              <a:rPr lang="en-US" altLang="zh-CN" b="0" i="0" dirty="0">
                <a:solidFill>
                  <a:srgbClr val="101214"/>
                </a:solidFill>
                <a:effectLst/>
                <a:latin typeface="PingFang SC"/>
              </a:rPr>
              <a:t>6k(0.0086%)</a:t>
            </a:r>
            <a:r>
              <a:rPr lang="zh-CN" altLang="en-US" b="0" i="0" dirty="0">
                <a:solidFill>
                  <a:srgbClr val="101214"/>
                </a:solidFill>
                <a:effectLst/>
                <a:latin typeface="PingFang SC"/>
              </a:rPr>
              <a:t>个查询运行时间超过</a:t>
            </a:r>
            <a:r>
              <a:rPr lang="en-US" altLang="zh-CN" b="0" i="0" dirty="0">
                <a:solidFill>
                  <a:srgbClr val="101214"/>
                </a:solidFill>
                <a:effectLst/>
                <a:latin typeface="PingFang SC"/>
              </a:rPr>
              <a:t>1</a:t>
            </a:r>
            <a:r>
              <a:rPr lang="zh-CN" altLang="en-US" b="0" i="0" dirty="0">
                <a:solidFill>
                  <a:srgbClr val="101214"/>
                </a:solidFill>
                <a:effectLst/>
                <a:latin typeface="PingFang SC"/>
              </a:rPr>
              <a:t>小时。这表明，虽然存在大型分析查询，但它们很少。然而，如第二行所示，这些长时间运行的查询对总体时间影响很大。通过与</a:t>
            </a:r>
            <a:r>
              <a:rPr lang="en-US" altLang="zh-CN" b="0" i="0" dirty="0">
                <a:solidFill>
                  <a:srgbClr val="101214"/>
                </a:solidFill>
                <a:effectLst/>
                <a:latin typeface="PingFang SC"/>
              </a:rPr>
              <a:t>TPC-DS</a:t>
            </a:r>
            <a:r>
              <a:rPr lang="zh-CN" altLang="en-US" b="0" i="0" dirty="0">
                <a:solidFill>
                  <a:srgbClr val="101214"/>
                </a:solidFill>
                <a:effectLst/>
                <a:latin typeface="PingFang SC"/>
              </a:rPr>
              <a:t>，特别是</a:t>
            </a:r>
            <a:r>
              <a:rPr lang="en-US" altLang="zh-CN" b="0" i="0" dirty="0">
                <a:solidFill>
                  <a:srgbClr val="101214"/>
                </a:solidFill>
                <a:effectLst/>
                <a:latin typeface="PingFang SC"/>
              </a:rPr>
              <a:t>TPC-H</a:t>
            </a:r>
            <a:r>
              <a:rPr lang="zh-CN" altLang="en-US" b="0" i="0" dirty="0">
                <a:solidFill>
                  <a:srgbClr val="101214"/>
                </a:solidFill>
                <a:effectLst/>
                <a:latin typeface="PingFang SC"/>
              </a:rPr>
              <a:t>数据进行比较，我们可以看到，由于大量异构查询，实际工作负载更加多样化。此外，与</a:t>
            </a:r>
            <a:r>
              <a:rPr lang="en-US" altLang="zh-CN" b="0" i="0" dirty="0">
                <a:solidFill>
                  <a:srgbClr val="101214"/>
                </a:solidFill>
                <a:effectLst/>
                <a:latin typeface="PingFang SC"/>
              </a:rPr>
              <a:t>TPC</a:t>
            </a:r>
            <a:r>
              <a:rPr lang="zh-CN" altLang="en-US" b="0" i="0" dirty="0">
                <a:solidFill>
                  <a:srgbClr val="101214"/>
                </a:solidFill>
                <a:effectLst/>
                <a:latin typeface="PingFang SC"/>
              </a:rPr>
              <a:t>工作负载相比，</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包含许多较小的查询，但大部分时间仍然花在长时间运行的查询上。最后，雪花查询至少需要</a:t>
            </a:r>
            <a:r>
              <a:rPr lang="en-US" altLang="zh-CN" b="0" i="0" dirty="0">
                <a:solidFill>
                  <a:srgbClr val="101214"/>
                </a:solidFill>
                <a:effectLst/>
                <a:latin typeface="PingFang SC"/>
              </a:rPr>
              <a:t>100</a:t>
            </a:r>
            <a:r>
              <a:rPr lang="zh-CN" altLang="en-US" b="0" i="0" dirty="0">
                <a:solidFill>
                  <a:srgbClr val="101214"/>
                </a:solidFill>
                <a:effectLst/>
                <a:latin typeface="PingFang SC"/>
              </a:rPr>
              <a:t>毫秒才能完成，这可能是由于控制平面中的调度开销。这可能表明超低延迟对数据仓库应用程序来说不是一个问题。</a:t>
            </a:r>
            <a:endParaRPr lang="en-US" altLang="zh-CN" b="0" i="0" dirty="0">
              <a:solidFill>
                <a:srgbClr val="101214"/>
              </a:solidFill>
              <a:effectLst/>
              <a:latin typeface="PingFang SC"/>
            </a:endParaRPr>
          </a:p>
          <a:p>
            <a:endParaRPr lang="en-US" altLang="zh-CN" b="0" i="0" dirty="0">
              <a:solidFill>
                <a:srgbClr val="101214"/>
              </a:solidFill>
              <a:effectLst/>
              <a:latin typeface="PingFang SC"/>
            </a:endParaRPr>
          </a:p>
          <a:p>
            <a:r>
              <a:rPr lang="zh-CN" altLang="en-US" b="0" i="0" dirty="0">
                <a:solidFill>
                  <a:srgbClr val="101214"/>
                </a:solidFill>
                <a:effectLst/>
                <a:latin typeface="PingFang SC"/>
              </a:rPr>
              <a:t>我们将查询的</a:t>
            </a:r>
            <a:r>
              <a:rPr lang="en-US" altLang="zh-CN" b="0" i="0" dirty="0">
                <a:solidFill>
                  <a:srgbClr val="101214"/>
                </a:solidFill>
                <a:effectLst/>
                <a:latin typeface="PingFang SC"/>
              </a:rPr>
              <a:t>CPU</a:t>
            </a:r>
            <a:r>
              <a:rPr lang="zh-CN" altLang="en-US" b="0" i="0" dirty="0">
                <a:solidFill>
                  <a:srgbClr val="101214"/>
                </a:solidFill>
                <a:effectLst/>
                <a:latin typeface="PingFang SC"/>
              </a:rPr>
              <a:t>时间定义为处理所有相关</a:t>
            </a:r>
            <a:r>
              <a:rPr lang="en-US" altLang="zh-CN" b="0" i="0" dirty="0">
                <a:solidFill>
                  <a:srgbClr val="101214"/>
                </a:solidFill>
                <a:effectLst/>
                <a:latin typeface="PingFang SC"/>
              </a:rPr>
              <a:t>CPU</a:t>
            </a:r>
            <a:r>
              <a:rPr lang="zh-CN" altLang="en-US" b="0" i="0" dirty="0">
                <a:solidFill>
                  <a:srgbClr val="101214"/>
                </a:solidFill>
                <a:effectLst/>
                <a:latin typeface="PingFang SC"/>
              </a:rPr>
              <a:t>内核以回答查询所花费的总时间</a:t>
            </a:r>
            <a:r>
              <a:rPr lang="en-US" altLang="zh-CN" b="0" i="0" dirty="0">
                <a:solidFill>
                  <a:srgbClr val="101214"/>
                </a:solidFill>
                <a:effectLst/>
                <a:latin typeface="PingFang SC"/>
              </a:rPr>
              <a:t>(</a:t>
            </a:r>
            <a:r>
              <a:rPr lang="zh-CN" altLang="en-US" b="0" i="0" dirty="0">
                <a:solidFill>
                  <a:srgbClr val="101214"/>
                </a:solidFill>
                <a:effectLst/>
                <a:latin typeface="PingFang SC"/>
              </a:rPr>
              <a:t>该图中没有</a:t>
            </a:r>
            <a:r>
              <a:rPr lang="en-US" altLang="zh-CN" b="0" i="0" dirty="0">
                <a:solidFill>
                  <a:srgbClr val="101214"/>
                </a:solidFill>
                <a:effectLst/>
                <a:latin typeface="PingFang SC"/>
              </a:rPr>
              <a:t>TPC</a:t>
            </a:r>
            <a:r>
              <a:rPr lang="zh-CN" altLang="en-US" b="0" i="0" dirty="0">
                <a:solidFill>
                  <a:srgbClr val="101214"/>
                </a:solidFill>
                <a:effectLst/>
                <a:latin typeface="PingFang SC"/>
              </a:rPr>
              <a:t>数字，因为这些数字仅在</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中可用</a:t>
            </a:r>
            <a:r>
              <a:rPr lang="en-US" altLang="zh-CN" b="0" i="0" dirty="0">
                <a:solidFill>
                  <a:srgbClr val="101214"/>
                </a:solidFill>
                <a:effectLst/>
                <a:latin typeface="PingFang SC"/>
              </a:rPr>
              <a:t>)</a:t>
            </a:r>
            <a:r>
              <a:rPr lang="zh-CN" altLang="en-US" b="0" i="0" dirty="0">
                <a:solidFill>
                  <a:srgbClr val="101214"/>
                </a:solidFill>
                <a:effectLst/>
                <a:latin typeface="PingFang SC"/>
              </a:rPr>
              <a:t>。对于大多数查询，</a:t>
            </a:r>
            <a:r>
              <a:rPr lang="en-US" altLang="zh-CN" b="0" i="0" dirty="0">
                <a:solidFill>
                  <a:srgbClr val="101214"/>
                </a:solidFill>
                <a:effectLst/>
                <a:latin typeface="PingFang SC"/>
              </a:rPr>
              <a:t>CPU</a:t>
            </a:r>
            <a:r>
              <a:rPr lang="zh-CN" altLang="en-US" b="0" i="0" dirty="0">
                <a:solidFill>
                  <a:srgbClr val="101214"/>
                </a:solidFill>
                <a:effectLst/>
                <a:latin typeface="PingFang SC"/>
              </a:rPr>
              <a:t>时间甚至比持续时间短</a:t>
            </a:r>
            <a:r>
              <a:rPr lang="en-US" altLang="zh-CN" b="0" i="0" dirty="0">
                <a:solidFill>
                  <a:srgbClr val="101214"/>
                </a:solidFill>
                <a:effectLst/>
                <a:latin typeface="PingFang SC"/>
              </a:rPr>
              <a:t>(</a:t>
            </a:r>
            <a:r>
              <a:rPr lang="zh-CN" altLang="en-US" b="0" i="0" dirty="0">
                <a:solidFill>
                  <a:srgbClr val="101214"/>
                </a:solidFill>
                <a:effectLst/>
                <a:latin typeface="PingFang SC"/>
              </a:rPr>
              <a:t>中位数</a:t>
            </a:r>
            <a:r>
              <a:rPr lang="en-US" altLang="zh-CN" b="0" i="0" dirty="0">
                <a:solidFill>
                  <a:srgbClr val="101214"/>
                </a:solidFill>
                <a:effectLst/>
                <a:latin typeface="PingFang SC"/>
              </a:rPr>
              <a:t>= 870 </a:t>
            </a:r>
            <a:r>
              <a:rPr lang="en-US" altLang="zh-CN" b="0" i="0" dirty="0" err="1">
                <a:solidFill>
                  <a:srgbClr val="101214"/>
                </a:solidFill>
                <a:effectLst/>
                <a:latin typeface="PingFang SC"/>
              </a:rPr>
              <a:t>ms</a:t>
            </a:r>
            <a:r>
              <a:rPr lang="en-US" altLang="zh-CN" b="0" i="0" dirty="0">
                <a:solidFill>
                  <a:srgbClr val="101214"/>
                </a:solidFill>
                <a:effectLst/>
                <a:latin typeface="PingFang SC"/>
              </a:rPr>
              <a:t>)</a:t>
            </a:r>
            <a:r>
              <a:rPr lang="zh-CN" altLang="en-US" b="0" i="0" dirty="0">
                <a:solidFill>
                  <a:srgbClr val="101214"/>
                </a:solidFill>
                <a:effectLst/>
                <a:latin typeface="PingFang SC"/>
              </a:rPr>
              <a:t>，这是因为查询内部并行化以及初始化和调度不是处理的一部分。然而，有大量的</a:t>
            </a:r>
            <a:r>
              <a:rPr lang="en-US" altLang="zh-CN" b="0" i="0" dirty="0">
                <a:solidFill>
                  <a:srgbClr val="101214"/>
                </a:solidFill>
                <a:effectLst/>
                <a:latin typeface="PingFang SC"/>
              </a:rPr>
              <a:t>CPU</a:t>
            </a:r>
            <a:r>
              <a:rPr lang="zh-CN" altLang="en-US" b="0" i="0" dirty="0">
                <a:solidFill>
                  <a:srgbClr val="101214"/>
                </a:solidFill>
                <a:effectLst/>
                <a:latin typeface="PingFang SC"/>
              </a:rPr>
              <a:t>密集型分析查询</a:t>
            </a:r>
            <a:r>
              <a:rPr lang="en-US" altLang="zh-CN" b="0" i="0" dirty="0">
                <a:solidFill>
                  <a:srgbClr val="101214"/>
                </a:solidFill>
                <a:effectLst/>
                <a:latin typeface="PingFang SC"/>
              </a:rPr>
              <a:t>:</a:t>
            </a:r>
            <a:r>
              <a:rPr lang="zh-CN" altLang="en-US" b="0" i="0" dirty="0">
                <a:solidFill>
                  <a:srgbClr val="101214"/>
                </a:solidFill>
                <a:effectLst/>
                <a:latin typeface="PingFang SC"/>
              </a:rPr>
              <a:t>大约</a:t>
            </a:r>
            <a:r>
              <a:rPr lang="en-US" altLang="zh-CN" b="0" i="0" dirty="0">
                <a:solidFill>
                  <a:srgbClr val="101214"/>
                </a:solidFill>
                <a:effectLst/>
                <a:latin typeface="PingFang SC"/>
              </a:rPr>
              <a:t>4 M(5.9%)</a:t>
            </a:r>
            <a:r>
              <a:rPr lang="zh-CN" altLang="en-US" b="0" i="0" dirty="0">
                <a:solidFill>
                  <a:srgbClr val="101214"/>
                </a:solidFill>
                <a:effectLst/>
                <a:latin typeface="PingFang SC"/>
              </a:rPr>
              <a:t>查询需要超过</a:t>
            </a:r>
            <a:r>
              <a:rPr lang="en-US" altLang="zh-CN" b="0" i="0" dirty="0">
                <a:solidFill>
                  <a:srgbClr val="101214"/>
                </a:solidFill>
                <a:effectLst/>
                <a:latin typeface="PingFang SC"/>
              </a:rPr>
              <a:t>1</a:t>
            </a:r>
            <a:r>
              <a:rPr lang="zh-CN" altLang="en-US" b="0" i="0" dirty="0">
                <a:solidFill>
                  <a:srgbClr val="101214"/>
                </a:solidFill>
                <a:effectLst/>
                <a:latin typeface="PingFang SC"/>
              </a:rPr>
              <a:t>分钟的</a:t>
            </a:r>
            <a:r>
              <a:rPr lang="en-US" altLang="zh-CN" b="0" i="0" dirty="0">
                <a:solidFill>
                  <a:srgbClr val="101214"/>
                </a:solidFill>
                <a:effectLst/>
                <a:latin typeface="PingFang SC"/>
              </a:rPr>
              <a:t>CPU</a:t>
            </a:r>
            <a:r>
              <a:rPr lang="zh-CN" altLang="en-US" b="0" i="0" dirty="0">
                <a:solidFill>
                  <a:srgbClr val="101214"/>
                </a:solidFill>
                <a:effectLst/>
                <a:latin typeface="PingFang SC"/>
              </a:rPr>
              <a:t>时间，</a:t>
            </a:r>
            <a:r>
              <a:rPr lang="en-US" altLang="zh-CN" b="0" i="0" dirty="0">
                <a:solidFill>
                  <a:srgbClr val="101214"/>
                </a:solidFill>
                <a:effectLst/>
                <a:latin typeface="PingFang SC"/>
              </a:rPr>
              <a:t>190 K(0.3%)</a:t>
            </a:r>
            <a:r>
              <a:rPr lang="zh-CN" altLang="en-US" b="0" i="0" dirty="0">
                <a:solidFill>
                  <a:srgbClr val="101214"/>
                </a:solidFill>
                <a:effectLst/>
                <a:latin typeface="PingFang SC"/>
              </a:rPr>
              <a:t>查询消耗超过</a:t>
            </a:r>
            <a:r>
              <a:rPr lang="en-US" altLang="zh-CN" b="0" i="0" dirty="0">
                <a:solidFill>
                  <a:srgbClr val="101214"/>
                </a:solidFill>
                <a:effectLst/>
                <a:latin typeface="PingFang SC"/>
              </a:rPr>
              <a:t>1</a:t>
            </a:r>
            <a:r>
              <a:rPr lang="zh-CN" altLang="en-US" b="0" i="0" dirty="0">
                <a:solidFill>
                  <a:srgbClr val="101214"/>
                </a:solidFill>
                <a:effectLst/>
                <a:latin typeface="PingFang SC"/>
              </a:rPr>
              <a:t>小时的</a:t>
            </a:r>
            <a:r>
              <a:rPr lang="en-US" altLang="zh-CN" b="0" i="0" dirty="0">
                <a:solidFill>
                  <a:srgbClr val="101214"/>
                </a:solidFill>
                <a:effectLst/>
                <a:latin typeface="PingFang SC"/>
              </a:rPr>
              <a:t>CPU</a:t>
            </a:r>
            <a:r>
              <a:rPr lang="zh-CN" altLang="en-US" b="0" i="0" dirty="0">
                <a:solidFill>
                  <a:srgbClr val="101214"/>
                </a:solidFill>
                <a:effectLst/>
                <a:latin typeface="PingFang SC"/>
              </a:rPr>
              <a:t>时间。考虑在</a:t>
            </a:r>
            <a:r>
              <a:rPr lang="en-US" altLang="zh-CN" b="0" i="0" dirty="0">
                <a:solidFill>
                  <a:srgbClr val="101214"/>
                </a:solidFill>
                <a:effectLst/>
                <a:latin typeface="PingFang SC"/>
              </a:rPr>
              <a:t>Snowflake</a:t>
            </a:r>
            <a:r>
              <a:rPr lang="zh-CN" altLang="en-US" b="0" i="0" dirty="0">
                <a:solidFill>
                  <a:srgbClr val="101214"/>
                </a:solidFill>
                <a:effectLst/>
                <a:latin typeface="PingFang SC"/>
              </a:rPr>
              <a:t>集群中花费的总</a:t>
            </a:r>
            <a:r>
              <a:rPr lang="en-US" altLang="zh-CN" b="0" i="0" dirty="0">
                <a:solidFill>
                  <a:srgbClr val="101214"/>
                </a:solidFill>
                <a:effectLst/>
                <a:latin typeface="PingFang SC"/>
              </a:rPr>
              <a:t>CPU</a:t>
            </a:r>
            <a:r>
              <a:rPr lang="zh-CN" altLang="en-US" b="0" i="0" dirty="0">
                <a:solidFill>
                  <a:srgbClr val="101214"/>
                </a:solidFill>
                <a:effectLst/>
                <a:latin typeface="PingFang SC"/>
              </a:rPr>
              <a:t>资源</a:t>
            </a:r>
            <a:r>
              <a:rPr lang="en-US" altLang="zh-CN" b="0" i="0" dirty="0">
                <a:solidFill>
                  <a:srgbClr val="101214"/>
                </a:solidFill>
                <a:effectLst/>
                <a:latin typeface="PingFang SC"/>
              </a:rPr>
              <a:t>(</a:t>
            </a:r>
            <a:r>
              <a:rPr lang="zh-CN" altLang="en-US" b="0" i="0" dirty="0">
                <a:solidFill>
                  <a:srgbClr val="101214"/>
                </a:solidFill>
                <a:effectLst/>
                <a:latin typeface="PingFang SC"/>
              </a:rPr>
              <a:t>第二行</a:t>
            </a:r>
            <a:r>
              <a:rPr lang="en-US" altLang="zh-CN" b="0" i="0" dirty="0">
                <a:solidFill>
                  <a:srgbClr val="101214"/>
                </a:solidFill>
                <a:effectLst/>
                <a:latin typeface="PingFang SC"/>
              </a:rPr>
              <a:t>)</a:t>
            </a:r>
            <a:r>
              <a:rPr lang="zh-CN" altLang="en-US" b="0" i="0" dirty="0">
                <a:solidFill>
                  <a:srgbClr val="101214"/>
                </a:solidFill>
                <a:effectLst/>
                <a:latin typeface="PingFang SC"/>
              </a:rPr>
              <a:t>，我们可以看到，长时间运行的查询虽然数量较少，但耗尽了大部分资源。这表明</a:t>
            </a:r>
            <a:r>
              <a:rPr lang="en-US" altLang="zh-CN" b="0" i="0" dirty="0">
                <a:solidFill>
                  <a:srgbClr val="101214"/>
                </a:solidFill>
                <a:effectLst/>
                <a:latin typeface="PingFang SC"/>
              </a:rPr>
              <a:t>:(1)</a:t>
            </a:r>
            <a:r>
              <a:rPr lang="zh-CN" altLang="en-US" b="0" i="0" dirty="0">
                <a:solidFill>
                  <a:srgbClr val="101214"/>
                </a:solidFill>
                <a:effectLst/>
                <a:latin typeface="PingFang SC"/>
              </a:rPr>
              <a:t>存在非常大的查询，</a:t>
            </a:r>
            <a:r>
              <a:rPr lang="en-US" altLang="zh-CN" b="0" i="0" dirty="0">
                <a:solidFill>
                  <a:srgbClr val="101214"/>
                </a:solidFill>
                <a:effectLst/>
                <a:latin typeface="PingFang SC"/>
              </a:rPr>
              <a:t>(2)Snowflake</a:t>
            </a:r>
            <a:r>
              <a:rPr lang="zh-CN" altLang="en-US" b="0" i="0" dirty="0">
                <a:solidFill>
                  <a:srgbClr val="101214"/>
                </a:solidFill>
                <a:effectLst/>
                <a:latin typeface="PingFang SC"/>
              </a:rPr>
              <a:t>可以有效地向外扩展，</a:t>
            </a:r>
            <a:r>
              <a:rPr lang="en-US" altLang="zh-CN" b="0" i="0" dirty="0">
                <a:solidFill>
                  <a:srgbClr val="101214"/>
                </a:solidFill>
                <a:effectLst/>
                <a:latin typeface="PingFang SC"/>
              </a:rPr>
              <a:t>(3)</a:t>
            </a:r>
            <a:r>
              <a:rPr lang="zh-CN" altLang="en-US" b="0" i="0" dirty="0">
                <a:solidFill>
                  <a:srgbClr val="101214"/>
                </a:solidFill>
                <a:effectLst/>
                <a:latin typeface="PingFang SC"/>
              </a:rPr>
              <a:t>向外扩展对于云数据仓库环境中合理的查询响应时间至关重要。</a:t>
            </a:r>
            <a:endParaRPr lang="en-US" altLang="zh-CN" b="0" i="0" dirty="0">
              <a:solidFill>
                <a:srgbClr val="101214"/>
              </a:solidFill>
              <a:effectLst/>
              <a:latin typeface="PingFang SC"/>
            </a:endParaRPr>
          </a:p>
          <a:p>
            <a:endParaRPr lang="en-US" altLang="zh-CN" b="0" i="0" dirty="0">
              <a:solidFill>
                <a:srgbClr val="101214"/>
              </a:solidFill>
              <a:effectLst/>
              <a:latin typeface="PingFang SC"/>
            </a:endParaRPr>
          </a:p>
          <a:p>
            <a:r>
              <a:rPr lang="zh-CN" altLang="en-US" b="0" i="0" dirty="0">
                <a:solidFill>
                  <a:srgbClr val="101214"/>
                </a:solidFill>
                <a:effectLst/>
                <a:latin typeface="PingFang SC"/>
              </a:rPr>
              <a:t>读的大小。最后，每个查询都有一个</a:t>
            </a:r>
            <a:r>
              <a:rPr lang="en-US" altLang="zh-CN" b="0" i="0" dirty="0" err="1">
                <a:solidFill>
                  <a:srgbClr val="101214"/>
                </a:solidFill>
                <a:effectLst/>
                <a:latin typeface="PingFang SC"/>
              </a:rPr>
              <a:t>scanBytes</a:t>
            </a:r>
            <a:r>
              <a:rPr lang="zh-CN" altLang="en-US" b="0" i="0" dirty="0">
                <a:solidFill>
                  <a:srgbClr val="101214"/>
                </a:solidFill>
                <a:effectLst/>
                <a:latin typeface="PingFang SC"/>
              </a:rPr>
              <a:t>指标，它记录查询扫描了多少字节。没有指定数字是否包括压缩或修剪。但是，它给出了所涉及的数据大小的粗略估计</a:t>
            </a:r>
            <a:r>
              <a:rPr lang="en-US" altLang="zh-CN" b="0" i="0" dirty="0">
                <a:solidFill>
                  <a:srgbClr val="101214"/>
                </a:solidFill>
                <a:effectLst/>
                <a:latin typeface="PingFang SC"/>
              </a:rPr>
              <a:t>:</a:t>
            </a:r>
            <a:r>
              <a:rPr lang="zh-CN" altLang="en-US" b="0" i="0" dirty="0">
                <a:solidFill>
                  <a:srgbClr val="101214"/>
                </a:solidFill>
                <a:effectLst/>
                <a:latin typeface="PingFang SC"/>
              </a:rPr>
              <a:t>大多数查询只涉及几兆字节的数据</a:t>
            </a:r>
            <a:r>
              <a:rPr lang="en-US" altLang="zh-CN" b="0" i="0" dirty="0">
                <a:solidFill>
                  <a:srgbClr val="101214"/>
                </a:solidFill>
                <a:effectLst/>
                <a:latin typeface="PingFang SC"/>
              </a:rPr>
              <a:t>(</a:t>
            </a:r>
            <a:r>
              <a:rPr lang="zh-CN" altLang="en-US" b="0" i="0" dirty="0">
                <a:solidFill>
                  <a:srgbClr val="101214"/>
                </a:solidFill>
                <a:effectLst/>
                <a:latin typeface="PingFang SC"/>
              </a:rPr>
              <a:t>中位数</a:t>
            </a:r>
            <a:r>
              <a:rPr lang="en-US" altLang="zh-CN" b="0" i="0" dirty="0">
                <a:solidFill>
                  <a:srgbClr val="101214"/>
                </a:solidFill>
                <a:effectLst/>
                <a:latin typeface="PingFang SC"/>
              </a:rPr>
              <a:t>= 5.3 MB)</a:t>
            </a:r>
            <a:r>
              <a:rPr lang="zh-CN" altLang="en-US" b="0" i="0" dirty="0">
                <a:solidFill>
                  <a:srgbClr val="101214"/>
                </a:solidFill>
                <a:effectLst/>
                <a:latin typeface="PingFang SC"/>
              </a:rPr>
              <a:t>，可能是由于许多短时间运行的查询。但是也有</a:t>
            </a:r>
            <a:r>
              <a:rPr lang="en-US" altLang="zh-CN" b="0" i="0" dirty="0">
                <a:solidFill>
                  <a:srgbClr val="101214"/>
                </a:solidFill>
                <a:effectLst/>
                <a:latin typeface="PingFang SC"/>
              </a:rPr>
              <a:t>55k</a:t>
            </a:r>
            <a:r>
              <a:rPr lang="zh-CN" altLang="en-US" b="0" i="0" dirty="0">
                <a:solidFill>
                  <a:srgbClr val="101214"/>
                </a:solidFill>
                <a:effectLst/>
                <a:latin typeface="PingFang SC"/>
              </a:rPr>
              <a:t>的查询</a:t>
            </a:r>
            <a:r>
              <a:rPr lang="en-US" altLang="zh-CN" b="0" i="0" dirty="0">
                <a:solidFill>
                  <a:srgbClr val="101214"/>
                </a:solidFill>
                <a:effectLst/>
                <a:latin typeface="PingFang SC"/>
              </a:rPr>
              <a:t>(0.1%)</a:t>
            </a:r>
            <a:r>
              <a:rPr lang="zh-CN" altLang="en-US" b="0" i="0" dirty="0">
                <a:solidFill>
                  <a:srgbClr val="101214"/>
                </a:solidFill>
                <a:effectLst/>
                <a:latin typeface="PingFang SC"/>
              </a:rPr>
              <a:t>读取数</a:t>
            </a:r>
            <a:r>
              <a:rPr lang="en-US" altLang="zh-CN" b="0" i="0" dirty="0">
                <a:solidFill>
                  <a:srgbClr val="101214"/>
                </a:solidFill>
                <a:effectLst/>
                <a:latin typeface="PingFang SC"/>
              </a:rPr>
              <a:t>TB(≥1tb)</a:t>
            </a:r>
            <a:r>
              <a:rPr lang="zh-CN" altLang="en-US" b="0" i="0" dirty="0">
                <a:solidFill>
                  <a:srgbClr val="101214"/>
                </a:solidFill>
                <a:effectLst/>
                <a:latin typeface="PingFang SC"/>
              </a:rPr>
              <a:t>的数据，最大的查询消耗</a:t>
            </a:r>
            <a:r>
              <a:rPr lang="en-US" altLang="zh-CN" b="0" i="0" dirty="0">
                <a:solidFill>
                  <a:srgbClr val="101214"/>
                </a:solidFill>
                <a:effectLst/>
                <a:latin typeface="PingFang SC"/>
              </a:rPr>
              <a:t>453 TB</a:t>
            </a:r>
            <a:r>
              <a:rPr lang="zh-CN" altLang="en-US" b="0" i="0" dirty="0">
                <a:solidFill>
                  <a:srgbClr val="101214"/>
                </a:solidFill>
                <a:effectLst/>
                <a:latin typeface="PingFang SC"/>
              </a:rPr>
              <a:t>。</a:t>
            </a:r>
            <a:endParaRPr lang="en-US" altLang="zh-CN" b="0" i="0" dirty="0">
              <a:solidFill>
                <a:srgbClr val="101214"/>
              </a:solidFill>
              <a:effectLst/>
              <a:latin typeface="PingFang SC"/>
            </a:endParaRPr>
          </a:p>
          <a:p>
            <a:endParaRPr lang="en-US" altLang="zh-CN" b="0" i="0" dirty="0">
              <a:solidFill>
                <a:srgbClr val="101214"/>
              </a:solidFill>
              <a:effectLst/>
              <a:latin typeface="PingFang SC"/>
            </a:endParaRPr>
          </a:p>
          <a:p>
            <a:r>
              <a:rPr lang="zh-CN" altLang="en-US" b="0" i="0" dirty="0">
                <a:solidFill>
                  <a:srgbClr val="101214"/>
                </a:solidFill>
                <a:effectLst/>
                <a:latin typeface="PingFang SC"/>
              </a:rPr>
              <a:t>活动</a:t>
            </a:r>
            <a:r>
              <a:rPr lang="en-US" altLang="zh-CN" b="0" i="0" dirty="0">
                <a:solidFill>
                  <a:srgbClr val="101214"/>
                </a:solidFill>
                <a:effectLst/>
                <a:latin typeface="PingFang SC"/>
              </a:rPr>
              <a:t>DB</a:t>
            </a:r>
            <a:r>
              <a:rPr lang="zh-CN" altLang="en-US" b="0" i="0" dirty="0">
                <a:solidFill>
                  <a:srgbClr val="101214"/>
                </a:solidFill>
                <a:effectLst/>
                <a:latin typeface="PingFang SC"/>
              </a:rPr>
              <a:t>大小。我们可以使用查询读取的数据量来估计它所运行的数据库的大小。当查看每个数据库的最大查询时，我们可以大致了解在</a:t>
            </a:r>
            <a:r>
              <a:rPr lang="en-US" altLang="zh-CN" b="0" i="0" dirty="0">
                <a:solidFill>
                  <a:srgbClr val="101214"/>
                </a:solidFill>
                <a:effectLst/>
                <a:latin typeface="PingFang SC"/>
              </a:rPr>
              <a:t>Snowflake</a:t>
            </a:r>
            <a:r>
              <a:rPr lang="zh-CN" altLang="en-US" b="0" i="0" dirty="0">
                <a:solidFill>
                  <a:srgbClr val="101214"/>
                </a:solidFill>
                <a:effectLst/>
                <a:latin typeface="PingFang SC"/>
              </a:rPr>
              <a:t>中存储的数据集</a:t>
            </a:r>
            <a:r>
              <a:rPr lang="en-US" altLang="zh-CN" b="0" i="0" dirty="0">
                <a:solidFill>
                  <a:srgbClr val="101214"/>
                </a:solidFill>
                <a:effectLst/>
                <a:latin typeface="PingFang SC"/>
              </a:rPr>
              <a:t>:</a:t>
            </a:r>
            <a:r>
              <a:rPr lang="zh-CN" altLang="en-US" b="0" i="0" dirty="0">
                <a:solidFill>
                  <a:srgbClr val="101214"/>
                </a:solidFill>
                <a:effectLst/>
                <a:latin typeface="PingFang SC"/>
              </a:rPr>
              <a:t>一个数据库中，最大的查询读取的字节数为</a:t>
            </a:r>
            <a:r>
              <a:rPr lang="en-US" altLang="zh-CN" b="0" i="0" dirty="0">
                <a:solidFill>
                  <a:srgbClr val="101214"/>
                </a:solidFill>
                <a:effectLst/>
                <a:latin typeface="PingFang SC"/>
              </a:rPr>
              <a:t>1</a:t>
            </a:r>
            <a:r>
              <a:rPr lang="zh-CN" altLang="en-US" b="0" i="0" dirty="0">
                <a:solidFill>
                  <a:srgbClr val="101214"/>
                </a:solidFill>
                <a:effectLst/>
                <a:latin typeface="PingFang SC"/>
              </a:rPr>
              <a:t>个字节，可能至少包含</a:t>
            </a:r>
            <a:r>
              <a:rPr lang="en-US" altLang="zh-CN" b="0" i="0" dirty="0">
                <a:solidFill>
                  <a:srgbClr val="101214"/>
                </a:solidFill>
                <a:effectLst/>
                <a:latin typeface="PingFang SC"/>
              </a:rPr>
              <a:t>1</a:t>
            </a:r>
            <a:r>
              <a:rPr lang="zh-CN" altLang="en-US" b="0" i="0" dirty="0">
                <a:solidFill>
                  <a:srgbClr val="101214"/>
                </a:solidFill>
                <a:effectLst/>
                <a:latin typeface="PingFang SC"/>
              </a:rPr>
              <a:t>个字节。与</a:t>
            </a:r>
            <a:r>
              <a:rPr lang="en-US" altLang="zh-CN" b="0" i="0" dirty="0">
                <a:solidFill>
                  <a:srgbClr val="101214"/>
                </a:solidFill>
                <a:effectLst/>
                <a:latin typeface="PingFang SC"/>
              </a:rPr>
              <a:t>TPC</a:t>
            </a:r>
            <a:r>
              <a:rPr lang="zh-CN" altLang="en-US" b="0" i="0" dirty="0">
                <a:solidFill>
                  <a:srgbClr val="101214"/>
                </a:solidFill>
                <a:effectLst/>
                <a:latin typeface="PingFang SC"/>
              </a:rPr>
              <a:t>工作负载相比，云数据库服务必须适应许多不同的数据库大小。</a:t>
            </a:r>
            <a:endParaRPr lang="en-US" altLang="zh-CN" b="0" i="0" dirty="0">
              <a:solidFill>
                <a:srgbClr val="101214"/>
              </a:solidFill>
              <a:effectLst/>
              <a:latin typeface="PingFang SC"/>
            </a:endParaRPr>
          </a:p>
          <a:p>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8</a:t>
            </a:fld>
            <a:endParaRPr kumimoji="1" lang="zh-CN" altLang="en-US"/>
          </a:p>
        </p:txBody>
      </p:sp>
    </p:spTree>
    <p:extLst>
      <p:ext uri="{BB962C8B-B14F-4D97-AF65-F5344CB8AC3E}">
        <p14:creationId xmlns:p14="http://schemas.microsoft.com/office/powerpoint/2010/main" val="4187988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总的来说</a:t>
            </a:r>
            <a:r>
              <a:rPr lang="en-US" altLang="zh-CN" b="0" i="0" dirty="0">
                <a:solidFill>
                  <a:srgbClr val="2A2B2E"/>
                </a:solidFill>
                <a:effectLst/>
                <a:latin typeface="PingFang SC"/>
              </a:rPr>
              <a:t>(</a:t>
            </a:r>
            <a:r>
              <a:rPr lang="zh-CN" altLang="en-US" b="0" i="0" dirty="0">
                <a:solidFill>
                  <a:srgbClr val="2A2B2E"/>
                </a:solidFill>
                <a:effectLst/>
                <a:latin typeface="PingFang SC"/>
              </a:rPr>
              <a:t>最左边的列</a:t>
            </a:r>
            <a:r>
              <a:rPr lang="en-US" altLang="zh-CN" b="0" i="0" dirty="0">
                <a:solidFill>
                  <a:srgbClr val="2A2B2E"/>
                </a:solidFill>
                <a:effectLst/>
                <a:latin typeface="PingFang SC"/>
              </a:rPr>
              <a:t>)</a:t>
            </a:r>
            <a:r>
              <a:rPr lang="zh-CN" altLang="en-US" b="0" i="0" dirty="0">
                <a:solidFill>
                  <a:srgbClr val="2A2B2E"/>
                </a:solidFill>
                <a:effectLst/>
                <a:latin typeface="PingFang SC"/>
              </a:rPr>
              <a:t>，在</a:t>
            </a:r>
            <a:r>
              <a:rPr lang="en-US" altLang="zh-CN" b="0" i="0" dirty="0" err="1">
                <a:solidFill>
                  <a:srgbClr val="2A2B2E"/>
                </a:solidFill>
                <a:effectLst/>
                <a:latin typeface="PingFang SC"/>
              </a:rPr>
              <a:t>Snowset</a:t>
            </a:r>
            <a:r>
              <a:rPr lang="zh-CN" altLang="en-US" b="0" i="0" dirty="0">
                <a:solidFill>
                  <a:srgbClr val="2A2B2E"/>
                </a:solidFill>
                <a:effectLst/>
                <a:latin typeface="PingFang SC"/>
              </a:rPr>
              <a:t>中，</a:t>
            </a:r>
            <a:r>
              <a:rPr lang="en-US" altLang="zh-CN" sz="1800" dirty="0">
                <a:effectLst/>
                <a:ea typeface="Calibri" panose="020F0502020204030204" pitchFamily="34" charset="0"/>
              </a:rPr>
              <a:t>50%</a:t>
            </a:r>
            <a:r>
              <a:rPr lang="zh-CN" altLang="zh-CN" sz="1800" dirty="0">
                <a:effectLst/>
                <a:ea typeface="Microsoft YaHei" panose="020B0503020204020204" pitchFamily="34" charset="-122"/>
              </a:rPr>
              <a:t>的时间用于</a:t>
            </a:r>
            <a:r>
              <a:rPr lang="en-US" altLang="zh-CN" sz="1800" dirty="0">
                <a:effectLst/>
                <a:ea typeface="Microsoft YaHei" panose="020B0503020204020204" pitchFamily="34" charset="-122"/>
              </a:rPr>
              <a:t>scan</a:t>
            </a:r>
            <a:r>
              <a:rPr lang="zh-CN" altLang="zh-CN" sz="1800" dirty="0">
                <a:effectLst/>
                <a:ea typeface="Microsoft YaHei" panose="020B0503020204020204" pitchFamily="34" charset="-122"/>
              </a:rPr>
              <a:t>和</a:t>
            </a:r>
            <a:r>
              <a:rPr lang="en-US" altLang="zh-CN" sz="1800" dirty="0">
                <a:effectLst/>
                <a:ea typeface="Microsoft YaHei" panose="020B0503020204020204" pitchFamily="34" charset="-122"/>
              </a:rPr>
              <a:t>filter</a:t>
            </a:r>
            <a:r>
              <a:rPr lang="zh-CN" altLang="zh-CN" sz="1800" dirty="0">
                <a:effectLst/>
                <a:ea typeface="Microsoft YaHei" panose="020B0503020204020204" pitchFamily="34" charset="-122"/>
              </a:rPr>
              <a:t>算子，在只读查询中</a:t>
            </a:r>
            <a:r>
              <a:rPr lang="en-US" altLang="zh-CN" sz="1800" dirty="0">
                <a:effectLst/>
                <a:ea typeface="Microsoft YaHei" panose="020B0503020204020204" pitchFamily="34" charset="-122"/>
              </a:rPr>
              <a:t>scan</a:t>
            </a:r>
            <a:r>
              <a:rPr lang="zh-CN" altLang="zh-CN" sz="1800" dirty="0">
                <a:effectLst/>
                <a:ea typeface="Microsoft YaHei" panose="020B0503020204020204" pitchFamily="34" charset="-122"/>
              </a:rPr>
              <a:t>和</a:t>
            </a:r>
            <a:r>
              <a:rPr lang="en-US" altLang="zh-CN" sz="1800" dirty="0">
                <a:effectLst/>
                <a:ea typeface="Microsoft YaHei" panose="020B0503020204020204" pitchFamily="34" charset="-122"/>
              </a:rPr>
              <a:t>filter</a:t>
            </a:r>
            <a:r>
              <a:rPr lang="zh-CN" altLang="zh-CN" sz="1800" dirty="0">
                <a:effectLst/>
                <a:ea typeface="Microsoft YaHei" panose="020B0503020204020204" pitchFamily="34" charset="-122"/>
              </a:rPr>
              <a:t>算子分别站</a:t>
            </a:r>
            <a:r>
              <a:rPr lang="en-US" altLang="zh-CN" sz="1800" dirty="0">
                <a:effectLst/>
                <a:ea typeface="Microsoft YaHei" panose="020B0503020204020204" pitchFamily="34" charset="-122"/>
              </a:rPr>
              <a:t>44.5%</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snowflake</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84%</a:t>
            </a:r>
            <a:r>
              <a:rPr lang="zh-CN" altLang="zh-CN" sz="1800" dirty="0">
                <a:effectLst/>
                <a:ea typeface="Microsoft YaHei" panose="020B0503020204020204" pitchFamily="34" charset="-122"/>
              </a:rPr>
              <a:t>（</a:t>
            </a:r>
            <a:r>
              <a:rPr lang="en-US" altLang="zh-CN" sz="1800" dirty="0">
                <a:effectLst/>
                <a:ea typeface="Microsoft YaHei" panose="020B0503020204020204" pitchFamily="34" charset="-122"/>
              </a:rPr>
              <a:t>TPC</a:t>
            </a:r>
            <a:r>
              <a:rPr lang="zh-CN" altLang="zh-CN" sz="1800" dirty="0">
                <a:effectLst/>
                <a:ea typeface="Microsoft YaHei" panose="020B0503020204020204" pitchFamily="34" charset="-122"/>
              </a:rPr>
              <a:t>）。这是可能是由于更重量级的压缩，数据加密</a:t>
            </a:r>
            <a:r>
              <a:rPr lang="zh-CN" altLang="zh-CN" sz="1800" dirty="0">
                <a:effectLst/>
                <a:ea typeface="Calibri" panose="020F0502020204030204" pitchFamily="34" charset="0"/>
              </a:rPr>
              <a:t>[9]</a:t>
            </a:r>
            <a:r>
              <a:rPr lang="zh-CN" altLang="zh-CN" sz="1800" dirty="0">
                <a:effectLst/>
                <a:ea typeface="Microsoft YaHei" panose="020B0503020204020204" pitchFamily="34" charset="-122"/>
              </a:rPr>
              <a:t>，以及云数据仓库的分解存储架构，其中许多数据必须通过网络从远程存储服务</a:t>
            </a:r>
            <a:r>
              <a:rPr lang="zh-CN" altLang="zh-CN" sz="1800" dirty="0">
                <a:effectLst/>
                <a:ea typeface="Calibri" panose="020F0502020204030204" pitchFamily="34" charset="0"/>
              </a:rPr>
              <a:t>(</a:t>
            </a:r>
            <a:r>
              <a:rPr lang="zh-CN" altLang="zh-CN" sz="1800" dirty="0">
                <a:effectLst/>
                <a:ea typeface="Microsoft YaHei" panose="020B0503020204020204" pitchFamily="34" charset="-122"/>
              </a:rPr>
              <a:t>例如亚马逊的</a:t>
            </a:r>
            <a:r>
              <a:rPr lang="zh-CN" altLang="zh-CN" sz="1800" dirty="0">
                <a:effectLst/>
                <a:ea typeface="Calibri" panose="020F0502020204030204" pitchFamily="34" charset="0"/>
              </a:rPr>
              <a:t>S3)</a:t>
            </a:r>
            <a:r>
              <a:rPr lang="zh-CN" altLang="zh-CN" sz="1800" dirty="0">
                <a:effectLst/>
                <a:ea typeface="Microsoft YaHei" panose="020B0503020204020204" pitchFamily="34" charset="-122"/>
              </a:rPr>
              <a:t>读取。因此，缓存和修剪技术</a:t>
            </a:r>
            <a:r>
              <a:rPr lang="zh-CN" altLang="zh-CN" sz="1800" dirty="0">
                <a:effectLst/>
                <a:ea typeface="Calibri" panose="020F0502020204030204" pitchFamily="34" charset="0"/>
              </a:rPr>
              <a:t>[19,23]</a:t>
            </a:r>
            <a:r>
              <a:rPr lang="zh-CN" altLang="zh-CN" sz="1800" dirty="0">
                <a:effectLst/>
                <a:ea typeface="Microsoft YaHei" panose="020B0503020204020204" pitchFamily="34" charset="-122"/>
              </a:rPr>
              <a:t>对性能至关重要。</a:t>
            </a:r>
            <a:endParaRPr lang="en-US" altLang="zh-CN" sz="1800" dirty="0">
              <a:effectLst/>
              <a:ea typeface="Microsoft YaHei" panose="020B0503020204020204" pitchFamily="34" charset="-122"/>
            </a:endParaRPr>
          </a:p>
          <a:p>
            <a:endParaRPr lang="en-US" altLang="zh-CN" sz="1800" dirty="0">
              <a:effectLst/>
              <a:ea typeface="Microsoft YaHei" panose="020B0503020204020204" pitchFamily="34" charset="-122"/>
            </a:endParaRPr>
          </a:p>
          <a:p>
            <a:r>
              <a:rPr lang="zh-CN" altLang="en-US" b="0" i="0" dirty="0">
                <a:solidFill>
                  <a:srgbClr val="101214"/>
                </a:solidFill>
                <a:effectLst/>
                <a:latin typeface="PingFang SC"/>
              </a:rPr>
              <a:t>在</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查询</a:t>
            </a:r>
            <a:r>
              <a:rPr lang="en-US" altLang="zh-CN" b="0" i="0" dirty="0">
                <a:solidFill>
                  <a:srgbClr val="101214"/>
                </a:solidFill>
                <a:effectLst/>
                <a:latin typeface="PingFang SC"/>
              </a:rPr>
              <a:t>(All)</a:t>
            </a:r>
            <a:r>
              <a:rPr lang="zh-CN" altLang="en-US" b="0" i="0" dirty="0">
                <a:solidFill>
                  <a:srgbClr val="101214"/>
                </a:solidFill>
                <a:effectLst/>
                <a:latin typeface="PingFang SC"/>
              </a:rPr>
              <a:t>中，</a:t>
            </a:r>
            <a:r>
              <a:rPr lang="en-US" altLang="zh-CN" b="0" i="0" dirty="0">
                <a:solidFill>
                  <a:srgbClr val="101214"/>
                </a:solidFill>
                <a:effectLst/>
                <a:latin typeface="PingFang SC"/>
              </a:rPr>
              <a:t>1</a:t>
            </a:r>
            <a:r>
              <a:rPr lang="zh-CN" altLang="en-US" b="0" i="0" dirty="0">
                <a:solidFill>
                  <a:srgbClr val="101214"/>
                </a:solidFill>
                <a:effectLst/>
                <a:latin typeface="PingFang SC"/>
              </a:rPr>
              <a:t>个节点和</a:t>
            </a:r>
            <a:r>
              <a:rPr lang="en-US" altLang="zh-CN" b="0" i="0" dirty="0">
                <a:solidFill>
                  <a:srgbClr val="101214"/>
                </a:solidFill>
                <a:effectLst/>
                <a:latin typeface="PingFang SC"/>
              </a:rPr>
              <a:t>16</a:t>
            </a:r>
            <a:r>
              <a:rPr lang="zh-CN" altLang="en-US" b="0" i="0" dirty="0">
                <a:solidFill>
                  <a:srgbClr val="101214"/>
                </a:solidFill>
                <a:effectLst/>
                <a:latin typeface="PingFang SC"/>
              </a:rPr>
              <a:t>个节点集群上的操作符分布是相似的</a:t>
            </a:r>
            <a:r>
              <a:rPr lang="en-US" altLang="zh-CN" b="0" i="0" dirty="0">
                <a:solidFill>
                  <a:srgbClr val="101214"/>
                </a:solidFill>
                <a:effectLst/>
                <a:latin typeface="PingFang SC"/>
              </a:rPr>
              <a:t>(</a:t>
            </a:r>
            <a:r>
              <a:rPr lang="zh-CN" altLang="en-US" b="0" i="0" dirty="0">
                <a:solidFill>
                  <a:srgbClr val="101214"/>
                </a:solidFill>
                <a:effectLst/>
                <a:latin typeface="PingFang SC"/>
              </a:rPr>
              <a:t>除了</a:t>
            </a:r>
            <a:r>
              <a:rPr lang="en-US" altLang="zh-CN" b="0" i="0" dirty="0">
                <a:solidFill>
                  <a:srgbClr val="101214"/>
                </a:solidFill>
                <a:effectLst/>
                <a:latin typeface="PingFang SC"/>
              </a:rPr>
              <a:t>1</a:t>
            </a:r>
            <a:r>
              <a:rPr lang="zh-CN" altLang="en-US" b="0" i="0" dirty="0">
                <a:solidFill>
                  <a:srgbClr val="101214"/>
                </a:solidFill>
                <a:effectLst/>
                <a:latin typeface="PingFang SC"/>
              </a:rPr>
              <a:t>个节点上的</a:t>
            </a:r>
            <a:r>
              <a:rPr lang="en-US" altLang="zh-CN" b="0" i="0" dirty="0">
                <a:solidFill>
                  <a:srgbClr val="101214"/>
                </a:solidFill>
                <a:effectLst/>
                <a:latin typeface="PingFang SC"/>
              </a:rPr>
              <a:t>DML</a:t>
            </a:r>
            <a:r>
              <a:rPr lang="zh-CN" altLang="en-US" b="0" i="0" dirty="0">
                <a:solidFill>
                  <a:srgbClr val="101214"/>
                </a:solidFill>
                <a:effectLst/>
                <a:latin typeface="PingFang SC"/>
              </a:rPr>
              <a:t>负载稍微高一些</a:t>
            </a:r>
            <a:r>
              <a:rPr lang="en-US" altLang="zh-CN" b="0" i="0" dirty="0">
                <a:solidFill>
                  <a:srgbClr val="101214"/>
                </a:solidFill>
                <a:effectLst/>
                <a:latin typeface="PingFang SC"/>
              </a:rPr>
              <a:t>)</a:t>
            </a:r>
            <a:r>
              <a:rPr lang="zh-CN" altLang="en-US" b="0" i="0" dirty="0">
                <a:solidFill>
                  <a:srgbClr val="101214"/>
                </a:solidFill>
                <a:effectLst/>
                <a:latin typeface="PingFang SC"/>
              </a:rPr>
              <a:t>。在</a:t>
            </a:r>
            <a:r>
              <a:rPr lang="en-US" altLang="zh-CN" b="0" i="0" dirty="0">
                <a:solidFill>
                  <a:srgbClr val="101214"/>
                </a:solidFill>
                <a:effectLst/>
                <a:latin typeface="PingFang SC"/>
              </a:rPr>
              <a:t>TPC</a:t>
            </a:r>
            <a:r>
              <a:rPr lang="zh-CN" altLang="en-US" b="0" i="0" dirty="0">
                <a:solidFill>
                  <a:srgbClr val="101214"/>
                </a:solidFill>
                <a:effectLst/>
                <a:latin typeface="PingFang SC"/>
              </a:rPr>
              <a:t>基准测试中，我们观察到，当从单个节点</a:t>
            </a:r>
            <a:r>
              <a:rPr lang="en-US" altLang="zh-CN" b="0" i="0" dirty="0">
                <a:solidFill>
                  <a:srgbClr val="101214"/>
                </a:solidFill>
                <a:effectLst/>
                <a:latin typeface="PingFang SC"/>
              </a:rPr>
              <a:t>(</a:t>
            </a:r>
            <a:r>
              <a:rPr lang="zh-CN" altLang="en-US" b="0" i="0" dirty="0">
                <a:solidFill>
                  <a:srgbClr val="101214"/>
                </a:solidFill>
                <a:effectLst/>
                <a:latin typeface="PingFang SC"/>
              </a:rPr>
              <a:t>超过</a:t>
            </a:r>
            <a:r>
              <a:rPr lang="en-US" altLang="zh-CN" b="0" i="0" dirty="0">
                <a:solidFill>
                  <a:srgbClr val="101214"/>
                </a:solidFill>
                <a:effectLst/>
                <a:latin typeface="PingFang SC"/>
              </a:rPr>
              <a:t>80%)</a:t>
            </a:r>
            <a:r>
              <a:rPr lang="zh-CN" altLang="en-US" b="0" i="0" dirty="0">
                <a:solidFill>
                  <a:srgbClr val="101214"/>
                </a:solidFill>
                <a:effectLst/>
                <a:latin typeface="PingFang SC"/>
              </a:rPr>
              <a:t>移动到</a:t>
            </a:r>
            <a:r>
              <a:rPr lang="en-US" altLang="zh-CN" b="0" i="0" dirty="0">
                <a:solidFill>
                  <a:srgbClr val="101214"/>
                </a:solidFill>
                <a:effectLst/>
                <a:latin typeface="PingFang SC"/>
              </a:rPr>
              <a:t>16</a:t>
            </a:r>
            <a:r>
              <a:rPr lang="zh-CN" altLang="en-US" b="0" i="0" dirty="0">
                <a:solidFill>
                  <a:srgbClr val="101214"/>
                </a:solidFill>
                <a:effectLst/>
                <a:latin typeface="PingFang SC"/>
              </a:rPr>
              <a:t>个节点集群</a:t>
            </a:r>
            <a:r>
              <a:rPr lang="en-US" altLang="zh-CN" b="0" i="0" dirty="0">
                <a:solidFill>
                  <a:srgbClr val="101214"/>
                </a:solidFill>
                <a:effectLst/>
                <a:latin typeface="PingFang SC"/>
              </a:rPr>
              <a:t>(</a:t>
            </a:r>
            <a:r>
              <a:rPr lang="zh-CN" altLang="en-US" b="0" i="0" dirty="0">
                <a:solidFill>
                  <a:srgbClr val="101214"/>
                </a:solidFill>
                <a:effectLst/>
                <a:latin typeface="PingFang SC"/>
              </a:rPr>
              <a:t>大约</a:t>
            </a:r>
            <a:r>
              <a:rPr lang="en-US" altLang="zh-CN" b="0" i="0" dirty="0">
                <a:solidFill>
                  <a:srgbClr val="101214"/>
                </a:solidFill>
                <a:effectLst/>
                <a:latin typeface="PingFang SC"/>
              </a:rPr>
              <a:t>50%)</a:t>
            </a:r>
            <a:r>
              <a:rPr lang="zh-CN" altLang="en-US" b="0" i="0" dirty="0">
                <a:solidFill>
                  <a:srgbClr val="101214"/>
                </a:solidFill>
                <a:effectLst/>
                <a:latin typeface="PingFang SC"/>
              </a:rPr>
              <a:t>时，扫描分数要低得多，性能显著提高</a:t>
            </a:r>
            <a:r>
              <a:rPr lang="en-US" altLang="zh-CN" b="0" i="0" dirty="0">
                <a:solidFill>
                  <a:srgbClr val="101214"/>
                </a:solidFill>
                <a:effectLst/>
                <a:latin typeface="PingFang SC"/>
              </a:rPr>
              <a:t>(TPC- h: 179</a:t>
            </a:r>
            <a:r>
              <a:rPr lang="zh-CN" altLang="en-US" b="0" i="0" dirty="0">
                <a:solidFill>
                  <a:srgbClr val="101214"/>
                </a:solidFill>
                <a:effectLst/>
                <a:latin typeface="PingFang SC"/>
              </a:rPr>
              <a:t>秒→</a:t>
            </a:r>
            <a:r>
              <a:rPr lang="en-US" altLang="zh-CN" b="0" i="0" dirty="0">
                <a:solidFill>
                  <a:srgbClr val="101214"/>
                </a:solidFill>
                <a:effectLst/>
                <a:latin typeface="PingFang SC"/>
              </a:rPr>
              <a:t>72</a:t>
            </a:r>
            <a:r>
              <a:rPr lang="zh-CN" altLang="en-US" b="0" i="0" dirty="0">
                <a:solidFill>
                  <a:srgbClr val="101214"/>
                </a:solidFill>
                <a:effectLst/>
                <a:latin typeface="PingFang SC"/>
              </a:rPr>
              <a:t>秒，</a:t>
            </a:r>
            <a:r>
              <a:rPr lang="en-US" altLang="zh-CN" b="0" i="0" dirty="0">
                <a:solidFill>
                  <a:srgbClr val="101214"/>
                </a:solidFill>
                <a:effectLst/>
                <a:latin typeface="PingFang SC"/>
              </a:rPr>
              <a:t>TPC- ds: 1352</a:t>
            </a:r>
            <a:r>
              <a:rPr lang="zh-CN" altLang="en-US" b="0" i="0" dirty="0">
                <a:solidFill>
                  <a:srgbClr val="101214"/>
                </a:solidFill>
                <a:effectLst/>
                <a:latin typeface="PingFang SC"/>
              </a:rPr>
              <a:t>秒→</a:t>
            </a:r>
            <a:r>
              <a:rPr lang="en-US" altLang="zh-CN" b="0" i="0" dirty="0">
                <a:solidFill>
                  <a:srgbClr val="101214"/>
                </a:solidFill>
                <a:effectLst/>
                <a:latin typeface="PingFang SC"/>
              </a:rPr>
              <a:t>354</a:t>
            </a:r>
            <a:r>
              <a:rPr lang="zh-CN" altLang="en-US" b="0" i="0" dirty="0">
                <a:solidFill>
                  <a:srgbClr val="101214"/>
                </a:solidFill>
                <a:effectLst/>
                <a:latin typeface="PingFang SC"/>
              </a:rPr>
              <a:t>秒</a:t>
            </a:r>
            <a:r>
              <a:rPr lang="en-US" altLang="zh-CN" b="0" i="0" dirty="0">
                <a:solidFill>
                  <a:srgbClr val="101214"/>
                </a:solidFill>
                <a:effectLst/>
                <a:latin typeface="PingFang SC"/>
              </a:rPr>
              <a:t>)</a:t>
            </a:r>
            <a:r>
              <a:rPr lang="zh-CN" altLang="en-US" b="0" i="0" dirty="0">
                <a:solidFill>
                  <a:srgbClr val="101214"/>
                </a:solidFill>
                <a:effectLst/>
                <a:latin typeface="PingFang SC"/>
              </a:rPr>
              <a:t>。这可能是由于我们的固定工作负载</a:t>
            </a:r>
            <a:r>
              <a:rPr lang="en-US" altLang="zh-CN" b="0" i="0" dirty="0">
                <a:solidFill>
                  <a:srgbClr val="101214"/>
                </a:solidFill>
                <a:effectLst/>
                <a:latin typeface="PingFang SC"/>
              </a:rPr>
              <a:t>(sf = 100)</a:t>
            </a:r>
            <a:r>
              <a:rPr lang="zh-CN" altLang="en-US" b="0" i="0" dirty="0">
                <a:solidFill>
                  <a:srgbClr val="101214"/>
                </a:solidFill>
                <a:effectLst/>
                <a:latin typeface="PingFang SC"/>
              </a:rPr>
              <a:t>，这似乎更适合小型集群，因为它在相同集群大小上经历与</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查询相似的扫描分数。我们在</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中没有观察到这种影响</a:t>
            </a:r>
            <a:r>
              <a:rPr lang="en-US" altLang="zh-CN" b="0" i="0" dirty="0">
                <a:solidFill>
                  <a:srgbClr val="101214"/>
                </a:solidFill>
                <a:effectLst/>
                <a:latin typeface="PingFang SC"/>
              </a:rPr>
              <a:t>:</a:t>
            </a:r>
            <a:r>
              <a:rPr lang="zh-CN" altLang="en-US" b="1" i="0" dirty="0">
                <a:solidFill>
                  <a:srgbClr val="101214"/>
                </a:solidFill>
                <a:effectLst/>
                <a:latin typeface="PingFang SC"/>
              </a:rPr>
              <a:t>这表明工作负载在不同的集群大小之间变化，这意味着客户根据他们的工作负载大小调整仓库大小。</a:t>
            </a:r>
            <a:endParaRPr lang="en-US" altLang="zh-CN" b="1" i="0" dirty="0">
              <a:solidFill>
                <a:srgbClr val="101214"/>
              </a:solidFill>
              <a:effectLst/>
              <a:latin typeface="PingFang SC"/>
            </a:endParaRPr>
          </a:p>
          <a:p>
            <a:endParaRPr lang="en-US" altLang="zh-CN" b="0" i="0" dirty="0">
              <a:solidFill>
                <a:srgbClr val="101214"/>
              </a:solidFill>
              <a:effectLst/>
              <a:latin typeface="PingFang SC"/>
            </a:endParaRPr>
          </a:p>
          <a:p>
            <a:r>
              <a:rPr lang="zh-CN" altLang="en-US" b="0" i="0" dirty="0">
                <a:solidFill>
                  <a:srgbClr val="101214"/>
                </a:solidFill>
                <a:effectLst/>
                <a:latin typeface="PingFang SC"/>
              </a:rPr>
              <a:t>聚合。此外，无论集群大小如何，在</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中，连接所占用的时间与聚合所占用的时间大致相同。相比之下，连接在分布式</a:t>
            </a:r>
            <a:r>
              <a:rPr lang="en-US" altLang="zh-CN" b="0" i="0" dirty="0">
                <a:solidFill>
                  <a:srgbClr val="101214"/>
                </a:solidFill>
                <a:effectLst/>
                <a:latin typeface="PingFang SC"/>
              </a:rPr>
              <a:t>TPC</a:t>
            </a:r>
            <a:r>
              <a:rPr lang="zh-CN" altLang="en-US" b="0" i="0" dirty="0">
                <a:solidFill>
                  <a:srgbClr val="101214"/>
                </a:solidFill>
                <a:effectLst/>
                <a:latin typeface="PingFang SC"/>
              </a:rPr>
              <a:t>基准测试中占主导地位</a:t>
            </a:r>
            <a:r>
              <a:rPr lang="en-US" altLang="zh-CN" b="0" i="0" dirty="0">
                <a:solidFill>
                  <a:srgbClr val="101214"/>
                </a:solidFill>
                <a:effectLst/>
                <a:latin typeface="PingFang SC"/>
              </a:rPr>
              <a:t>(</a:t>
            </a:r>
            <a:r>
              <a:rPr lang="zh-CN" altLang="en-US" b="0" i="0" dirty="0">
                <a:solidFill>
                  <a:srgbClr val="101214"/>
                </a:solidFill>
                <a:effectLst/>
                <a:latin typeface="PingFang SC"/>
              </a:rPr>
              <a:t>使用规范化数据库模式，这在许多数据科学应用程序中可能不是这种情况</a:t>
            </a:r>
            <a:r>
              <a:rPr lang="en-US" altLang="zh-CN" b="0" i="0" dirty="0">
                <a:solidFill>
                  <a:srgbClr val="101214"/>
                </a:solidFill>
                <a:effectLst/>
                <a:latin typeface="PingFang SC"/>
              </a:rPr>
              <a:t>)</a:t>
            </a:r>
            <a:r>
              <a:rPr lang="zh-CN" altLang="en-US" b="0" i="0" dirty="0">
                <a:solidFill>
                  <a:srgbClr val="101214"/>
                </a:solidFill>
                <a:effectLst/>
                <a:latin typeface="PingFang SC"/>
              </a:rPr>
              <a:t>。这表明</a:t>
            </a:r>
            <a:r>
              <a:rPr lang="en-US" altLang="zh-CN" b="0" i="0" dirty="0">
                <a:solidFill>
                  <a:srgbClr val="101214"/>
                </a:solidFill>
                <a:effectLst/>
                <a:latin typeface="PingFang SC"/>
              </a:rPr>
              <a:t>:(a) </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中的聚合查询类型不能很好地扩展</a:t>
            </a:r>
            <a:r>
              <a:rPr lang="en-US" altLang="zh-CN" b="0" i="0" dirty="0">
                <a:solidFill>
                  <a:srgbClr val="101214"/>
                </a:solidFill>
                <a:effectLst/>
                <a:latin typeface="PingFang SC"/>
              </a:rPr>
              <a:t>(</a:t>
            </a:r>
            <a:r>
              <a:rPr lang="zh-CN" altLang="en-US" b="0" i="0" dirty="0">
                <a:solidFill>
                  <a:srgbClr val="101214"/>
                </a:solidFill>
                <a:effectLst/>
                <a:latin typeface="PingFang SC"/>
              </a:rPr>
              <a:t>大基数</a:t>
            </a:r>
            <a:r>
              <a:rPr lang="en-US" altLang="zh-CN" b="0" i="0" dirty="0">
                <a:solidFill>
                  <a:srgbClr val="101214"/>
                </a:solidFill>
                <a:effectLst/>
                <a:latin typeface="PingFang SC"/>
              </a:rPr>
              <a:t>)</a:t>
            </a:r>
            <a:r>
              <a:rPr lang="zh-CN" altLang="en-US" b="0" i="0" dirty="0">
                <a:solidFill>
                  <a:srgbClr val="101214"/>
                </a:solidFill>
                <a:effectLst/>
                <a:latin typeface="PingFang SC"/>
              </a:rPr>
              <a:t>，而</a:t>
            </a:r>
            <a:r>
              <a:rPr lang="en-US" altLang="zh-CN" b="0" i="0" dirty="0">
                <a:solidFill>
                  <a:srgbClr val="101214"/>
                </a:solidFill>
                <a:effectLst/>
                <a:latin typeface="PingFang SC"/>
              </a:rPr>
              <a:t>TPC</a:t>
            </a:r>
            <a:r>
              <a:rPr lang="zh-CN" altLang="en-US" b="0" i="0" dirty="0">
                <a:solidFill>
                  <a:srgbClr val="101214"/>
                </a:solidFill>
                <a:effectLst/>
                <a:latin typeface="PingFang SC"/>
              </a:rPr>
              <a:t>查询中的聚合查询类型可以</a:t>
            </a:r>
            <a:r>
              <a:rPr lang="en-US" altLang="zh-CN" b="0" i="0" dirty="0">
                <a:solidFill>
                  <a:srgbClr val="101214"/>
                </a:solidFill>
                <a:effectLst/>
                <a:latin typeface="PingFang SC"/>
              </a:rPr>
              <a:t>(</a:t>
            </a:r>
            <a:r>
              <a:rPr lang="zh-CN" altLang="en-US" b="0" i="0" dirty="0">
                <a:solidFill>
                  <a:srgbClr val="101214"/>
                </a:solidFill>
                <a:effectLst/>
                <a:latin typeface="PingFang SC"/>
              </a:rPr>
              <a:t>低基数</a:t>
            </a:r>
            <a:r>
              <a:rPr lang="en-US" altLang="zh-CN" b="0" i="0" dirty="0">
                <a:solidFill>
                  <a:srgbClr val="101214"/>
                </a:solidFill>
                <a:effectLst/>
                <a:latin typeface="PingFang SC"/>
              </a:rPr>
              <a:t>)</a:t>
            </a:r>
            <a:r>
              <a:rPr lang="zh-CN" altLang="en-US" b="0" i="0" dirty="0">
                <a:solidFill>
                  <a:srgbClr val="101214"/>
                </a:solidFill>
                <a:effectLst/>
                <a:latin typeface="PingFang SC"/>
              </a:rPr>
              <a:t>，或者</a:t>
            </a:r>
            <a:r>
              <a:rPr lang="en-US" altLang="zh-CN" b="0" i="0" dirty="0">
                <a:solidFill>
                  <a:srgbClr val="101214"/>
                </a:solidFill>
                <a:effectLst/>
                <a:latin typeface="PingFang SC"/>
              </a:rPr>
              <a:t>(b) TPC</a:t>
            </a:r>
            <a:r>
              <a:rPr lang="zh-CN" altLang="en-US" b="0" i="0" dirty="0">
                <a:solidFill>
                  <a:srgbClr val="101214"/>
                </a:solidFill>
                <a:effectLst/>
                <a:latin typeface="PingFang SC"/>
              </a:rPr>
              <a:t>基准中的连接查询类型不能很好地扩展，可能是由于无效的</a:t>
            </a:r>
            <a:r>
              <a:rPr lang="en-US" altLang="zh-CN" b="0" i="0" dirty="0">
                <a:solidFill>
                  <a:srgbClr val="101214"/>
                </a:solidFill>
                <a:effectLst/>
                <a:latin typeface="PingFang SC"/>
              </a:rPr>
              <a:t>bloom</a:t>
            </a:r>
            <a:r>
              <a:rPr lang="zh-CN" altLang="en-US" b="0" i="0" dirty="0">
                <a:solidFill>
                  <a:srgbClr val="101214"/>
                </a:solidFill>
                <a:effectLst/>
                <a:latin typeface="PingFang SC"/>
              </a:rPr>
              <a:t>过滤器</a:t>
            </a:r>
            <a:r>
              <a:rPr lang="en-US" altLang="zh-CN" b="0" i="0" dirty="0">
                <a:solidFill>
                  <a:srgbClr val="101214"/>
                </a:solidFill>
                <a:effectLst/>
                <a:latin typeface="PingFang SC"/>
              </a:rPr>
              <a:t>(</a:t>
            </a:r>
            <a:r>
              <a:rPr lang="zh-CN" altLang="en-US" b="0" i="0" dirty="0">
                <a:solidFill>
                  <a:srgbClr val="101214"/>
                </a:solidFill>
                <a:effectLst/>
                <a:latin typeface="PingFang SC"/>
              </a:rPr>
              <a:t>在</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中使用得更多</a:t>
            </a:r>
            <a:r>
              <a:rPr lang="en-US" altLang="zh-CN" b="0" i="0" dirty="0">
                <a:solidFill>
                  <a:srgbClr val="101214"/>
                </a:solidFill>
                <a:effectLst/>
                <a:latin typeface="PingFang SC"/>
              </a:rPr>
              <a:t>)</a:t>
            </a:r>
            <a:r>
              <a:rPr lang="zh-CN" altLang="en-US" b="0" i="0" dirty="0">
                <a:solidFill>
                  <a:srgbClr val="101214"/>
                </a:solidFill>
                <a:effectLst/>
                <a:latin typeface="PingFang SC"/>
              </a:rPr>
              <a:t>。</a:t>
            </a:r>
            <a:endParaRPr lang="en-US" altLang="zh-CN" b="0" i="0" dirty="0">
              <a:solidFill>
                <a:srgbClr val="101214"/>
              </a:solidFill>
              <a:effectLst/>
              <a:latin typeface="PingFang SC"/>
            </a:endParaRPr>
          </a:p>
          <a:p>
            <a:endParaRPr lang="en-US" altLang="zh-CN" b="0" i="0" dirty="0">
              <a:solidFill>
                <a:srgbClr val="101214"/>
              </a:solidFill>
              <a:effectLst/>
              <a:latin typeface="PingFang SC"/>
            </a:endParaRPr>
          </a:p>
          <a:p>
            <a:r>
              <a:rPr lang="zh-CN" altLang="en-US" b="0" i="0" dirty="0">
                <a:solidFill>
                  <a:srgbClr val="101214"/>
                </a:solidFill>
                <a:effectLst/>
                <a:latin typeface="PingFang SC"/>
              </a:rPr>
              <a:t>数据操作。我们观察到，与</a:t>
            </a:r>
            <a:r>
              <a:rPr lang="en-US" altLang="zh-CN" b="0" i="0" dirty="0">
                <a:solidFill>
                  <a:srgbClr val="101214"/>
                </a:solidFill>
                <a:effectLst/>
                <a:latin typeface="PingFang SC"/>
              </a:rPr>
              <a:t>TPC</a:t>
            </a:r>
            <a:r>
              <a:rPr lang="zh-CN" altLang="en-US" b="0" i="0" dirty="0">
                <a:solidFill>
                  <a:srgbClr val="101214"/>
                </a:solidFill>
                <a:effectLst/>
                <a:latin typeface="PingFang SC"/>
              </a:rPr>
              <a:t>基准测试相比，在</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中花在数据操作上的时间更多。特别是，单节点配置在</a:t>
            </a:r>
            <a:r>
              <a:rPr lang="en-US" altLang="zh-CN" b="0" i="0" dirty="0">
                <a:solidFill>
                  <a:srgbClr val="101214"/>
                </a:solidFill>
                <a:effectLst/>
                <a:latin typeface="PingFang SC"/>
              </a:rPr>
              <a:t>DML</a:t>
            </a:r>
            <a:r>
              <a:rPr lang="zh-CN" altLang="en-US" b="0" i="0" dirty="0">
                <a:solidFill>
                  <a:srgbClr val="101214"/>
                </a:solidFill>
                <a:effectLst/>
                <a:latin typeface="PingFang SC"/>
              </a:rPr>
              <a:t>操作符中花费了大约</a:t>
            </a:r>
            <a:r>
              <a:rPr lang="en-US" altLang="zh-CN" b="0" i="0" dirty="0">
                <a:solidFill>
                  <a:srgbClr val="101214"/>
                </a:solidFill>
                <a:effectLst/>
                <a:latin typeface="PingFang SC"/>
              </a:rPr>
              <a:t>25%</a:t>
            </a:r>
            <a:r>
              <a:rPr lang="zh-CN" altLang="en-US" b="0" i="0" dirty="0">
                <a:solidFill>
                  <a:srgbClr val="101214"/>
                </a:solidFill>
                <a:effectLst/>
                <a:latin typeface="PingFang SC"/>
              </a:rPr>
              <a:t>的时间。当深入研究更新查询</a:t>
            </a:r>
            <a:r>
              <a:rPr lang="en-US" altLang="zh-CN" b="0" i="0" dirty="0">
                <a:solidFill>
                  <a:srgbClr val="101214"/>
                </a:solidFill>
                <a:effectLst/>
                <a:latin typeface="PingFang SC"/>
              </a:rPr>
              <a:t>(</a:t>
            </a:r>
            <a:r>
              <a:rPr lang="zh-CN" altLang="en-US" b="0" i="0" dirty="0">
                <a:solidFill>
                  <a:srgbClr val="101214"/>
                </a:solidFill>
                <a:effectLst/>
                <a:latin typeface="PingFang SC"/>
              </a:rPr>
              <a:t>即修改数据库的查询</a:t>
            </a:r>
            <a:r>
              <a:rPr lang="en-US" altLang="zh-CN" b="0" i="0" dirty="0">
                <a:solidFill>
                  <a:srgbClr val="101214"/>
                </a:solidFill>
                <a:effectLst/>
                <a:latin typeface="PingFang SC"/>
              </a:rPr>
              <a:t>:</a:t>
            </a:r>
            <a:r>
              <a:rPr lang="zh-CN" altLang="en-US" b="0" i="0" dirty="0">
                <a:solidFill>
                  <a:srgbClr val="101214"/>
                </a:solidFill>
                <a:effectLst/>
                <a:latin typeface="PingFang SC"/>
              </a:rPr>
              <a:t>读</a:t>
            </a:r>
            <a:r>
              <a:rPr lang="en-US" altLang="zh-CN" b="0" i="0" dirty="0">
                <a:solidFill>
                  <a:srgbClr val="101214"/>
                </a:solidFill>
                <a:effectLst/>
                <a:latin typeface="PingFang SC"/>
              </a:rPr>
              <a:t>/</a:t>
            </a:r>
            <a:r>
              <a:rPr lang="zh-CN" altLang="en-US" b="0" i="0" dirty="0">
                <a:solidFill>
                  <a:srgbClr val="101214"/>
                </a:solidFill>
                <a:effectLst/>
                <a:latin typeface="PingFang SC"/>
              </a:rPr>
              <a:t>写</a:t>
            </a:r>
            <a:r>
              <a:rPr lang="en-US" altLang="zh-CN" b="0" i="0" dirty="0">
                <a:solidFill>
                  <a:srgbClr val="101214"/>
                </a:solidFill>
                <a:effectLst/>
                <a:latin typeface="PingFang SC"/>
              </a:rPr>
              <a:t>)</a:t>
            </a:r>
            <a:r>
              <a:rPr lang="zh-CN" altLang="en-US" b="0" i="0" dirty="0">
                <a:solidFill>
                  <a:srgbClr val="101214"/>
                </a:solidFill>
                <a:effectLst/>
                <a:latin typeface="PingFang SC"/>
              </a:rPr>
              <a:t>时，我们可以观察到，</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中的这些查询与只读查询具有相似的配置文件</a:t>
            </a:r>
            <a:r>
              <a:rPr lang="en-US" altLang="zh-CN" b="0" i="0" dirty="0">
                <a:solidFill>
                  <a:srgbClr val="101214"/>
                </a:solidFill>
                <a:effectLst/>
                <a:latin typeface="PingFang SC"/>
              </a:rPr>
              <a:t>:</a:t>
            </a:r>
            <a:r>
              <a:rPr lang="zh-CN" altLang="en-US" b="0" i="0" dirty="0">
                <a:solidFill>
                  <a:srgbClr val="101214"/>
                </a:solidFill>
                <a:effectLst/>
                <a:latin typeface="PingFang SC"/>
              </a:rPr>
              <a:t>大量时间花在扫描、连接、投影和聚合上。相反，</a:t>
            </a:r>
            <a:r>
              <a:rPr lang="en-US" altLang="zh-CN" b="0" i="0" dirty="0">
                <a:solidFill>
                  <a:srgbClr val="101214"/>
                </a:solidFill>
                <a:effectLst/>
                <a:latin typeface="PingFang SC"/>
              </a:rPr>
              <a:t>TPC-H</a:t>
            </a:r>
            <a:r>
              <a:rPr lang="zh-CN" altLang="en-US" b="0" i="0" dirty="0">
                <a:solidFill>
                  <a:srgbClr val="101214"/>
                </a:solidFill>
                <a:effectLst/>
                <a:latin typeface="PingFang SC"/>
              </a:rPr>
              <a:t>和</a:t>
            </a:r>
            <a:r>
              <a:rPr lang="en-US" altLang="zh-CN" b="0" i="0" dirty="0">
                <a:solidFill>
                  <a:srgbClr val="101214"/>
                </a:solidFill>
                <a:effectLst/>
                <a:latin typeface="PingFang SC"/>
              </a:rPr>
              <a:t>TPC-DS</a:t>
            </a:r>
            <a:r>
              <a:rPr lang="zh-CN" altLang="en-US" b="0" i="0" dirty="0">
                <a:solidFill>
                  <a:srgbClr val="101214"/>
                </a:solidFill>
                <a:effectLst/>
                <a:latin typeface="PingFang SC"/>
              </a:rPr>
              <a:t>更新查询主要执行数据操作。这表明，</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更新查询要复杂得多。此外，正如最初的</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出版物</a:t>
            </a:r>
            <a:r>
              <a:rPr lang="en-US" altLang="zh-CN" b="0" i="0" dirty="0">
                <a:solidFill>
                  <a:srgbClr val="101214"/>
                </a:solidFill>
                <a:effectLst/>
                <a:latin typeface="PingFang SC"/>
              </a:rPr>
              <a:t>[35]</a:t>
            </a:r>
            <a:r>
              <a:rPr lang="zh-CN" altLang="en-US" b="0" i="0" dirty="0">
                <a:solidFill>
                  <a:srgbClr val="101214"/>
                </a:solidFill>
                <a:effectLst/>
                <a:latin typeface="PingFang SC"/>
              </a:rPr>
              <a:t>所建议的，在</a:t>
            </a:r>
            <a:r>
              <a:rPr lang="en-US" altLang="zh-CN" b="0" i="0" dirty="0" err="1">
                <a:solidFill>
                  <a:srgbClr val="101214"/>
                </a:solidFill>
                <a:effectLst/>
                <a:latin typeface="PingFang SC"/>
              </a:rPr>
              <a:t>Snowset</a:t>
            </a:r>
            <a:r>
              <a:rPr lang="zh-CN" altLang="en-US" b="0" i="0" dirty="0">
                <a:solidFill>
                  <a:srgbClr val="101214"/>
                </a:solidFill>
                <a:effectLst/>
                <a:latin typeface="PingFang SC"/>
              </a:rPr>
              <a:t>中，超过一半的查询在数据库中执行一些写操作</a:t>
            </a:r>
            <a:r>
              <a:rPr lang="en-US" altLang="zh-CN" b="0" i="0" dirty="0">
                <a:solidFill>
                  <a:srgbClr val="101214"/>
                </a:solidFill>
                <a:effectLst/>
                <a:latin typeface="PingFang SC"/>
              </a:rPr>
              <a:t>(</a:t>
            </a:r>
            <a:r>
              <a:rPr lang="zh-CN" altLang="en-US" b="0" i="0" dirty="0">
                <a:solidFill>
                  <a:srgbClr val="101214"/>
                </a:solidFill>
                <a:effectLst/>
                <a:latin typeface="PingFang SC"/>
              </a:rPr>
              <a:t>参见表</a:t>
            </a:r>
            <a:r>
              <a:rPr lang="en-US" altLang="zh-CN" b="0" i="0" dirty="0">
                <a:solidFill>
                  <a:srgbClr val="101214"/>
                </a:solidFill>
                <a:effectLst/>
                <a:latin typeface="PingFang SC"/>
              </a:rPr>
              <a:t>1)</a:t>
            </a:r>
            <a:r>
              <a:rPr lang="zh-CN" altLang="en-US" b="0" i="0" dirty="0">
                <a:solidFill>
                  <a:srgbClr val="101214"/>
                </a:solidFill>
                <a:effectLst/>
                <a:latin typeface="PingFang SC"/>
              </a:rPr>
              <a:t>。总的来说，约</a:t>
            </a:r>
            <a:r>
              <a:rPr lang="en-US" altLang="zh-CN" b="0" i="0" dirty="0">
                <a:solidFill>
                  <a:srgbClr val="101214"/>
                </a:solidFill>
                <a:effectLst/>
                <a:latin typeface="PingFang SC"/>
              </a:rPr>
              <a:t>70%</a:t>
            </a:r>
            <a:r>
              <a:rPr lang="zh-CN" altLang="en-US" b="0" i="0" dirty="0">
                <a:solidFill>
                  <a:srgbClr val="101214"/>
                </a:solidFill>
                <a:effectLst/>
                <a:latin typeface="PingFang SC"/>
              </a:rPr>
              <a:t>的查询执行更新。一种可能的解释是，数据科学家正在使用一种更加迭代的工作流程，其中一个查询的结果被保存并在下一个查询中重用</a:t>
            </a:r>
            <a:r>
              <a:rPr lang="en-US" altLang="zh-CN" b="0" i="0" dirty="0">
                <a:solidFill>
                  <a:srgbClr val="101214"/>
                </a:solidFill>
                <a:effectLst/>
                <a:latin typeface="PingFang SC"/>
              </a:rPr>
              <a:t>(</a:t>
            </a:r>
            <a:r>
              <a:rPr lang="zh-CN" altLang="en-US" b="0" i="0" dirty="0">
                <a:solidFill>
                  <a:srgbClr val="101214"/>
                </a:solidFill>
                <a:effectLst/>
                <a:latin typeface="PingFang SC"/>
              </a:rPr>
              <a:t>类似于</a:t>
            </a:r>
            <a:r>
              <a:rPr lang="en-US" altLang="zh-CN" b="0" i="0" dirty="0">
                <a:solidFill>
                  <a:srgbClr val="101214"/>
                </a:solidFill>
                <a:effectLst/>
                <a:latin typeface="PingFang SC"/>
              </a:rPr>
              <a:t>python</a:t>
            </a:r>
            <a:r>
              <a:rPr lang="zh-CN" altLang="en-US" b="0" i="0" dirty="0">
                <a:solidFill>
                  <a:srgbClr val="101214"/>
                </a:solidFill>
                <a:effectLst/>
                <a:latin typeface="PingFang SC"/>
              </a:rPr>
              <a:t>中基于数据框架的数据探索中的交互特性</a:t>
            </a:r>
            <a:r>
              <a:rPr lang="en-US" altLang="zh-CN" b="0" i="0" dirty="0">
                <a:solidFill>
                  <a:srgbClr val="101214"/>
                </a:solidFill>
                <a:effectLst/>
                <a:latin typeface="PingFang SC"/>
              </a:rPr>
              <a:t>)</a:t>
            </a:r>
            <a:r>
              <a:rPr lang="zh-CN" altLang="en-US" b="0" i="0" dirty="0">
                <a:solidFill>
                  <a:srgbClr val="101214"/>
                </a:solidFill>
                <a:effectLst/>
                <a:latin typeface="PingFang SC"/>
              </a:rPr>
              <a:t>。</a:t>
            </a:r>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9</a:t>
            </a:fld>
            <a:endParaRPr kumimoji="1" lang="zh-CN" altLang="en-US"/>
          </a:p>
        </p:txBody>
      </p:sp>
    </p:spTree>
    <p:extLst>
      <p:ext uri="{BB962C8B-B14F-4D97-AF65-F5344CB8AC3E}">
        <p14:creationId xmlns:p14="http://schemas.microsoft.com/office/powerpoint/2010/main" val="3667988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01214"/>
                </a:solidFill>
                <a:effectLst/>
                <a:latin typeface="PingFang SC"/>
              </a:rPr>
              <a:t>接下来，我们将研究大于主内存的查询</a:t>
            </a:r>
            <a:r>
              <a:rPr lang="en-US" altLang="zh-CN" b="0" i="0" dirty="0">
                <a:solidFill>
                  <a:srgbClr val="101214"/>
                </a:solidFill>
                <a:effectLst/>
                <a:latin typeface="PingFang SC"/>
              </a:rPr>
              <a:t>(</a:t>
            </a:r>
            <a:r>
              <a:rPr lang="zh-CN" altLang="en-US" b="0" i="0" dirty="0">
                <a:solidFill>
                  <a:srgbClr val="101214"/>
                </a:solidFill>
                <a:effectLst/>
                <a:latin typeface="PingFang SC"/>
              </a:rPr>
              <a:t>即溢出到磁盘或</a:t>
            </a:r>
            <a:r>
              <a:rPr lang="en-US" altLang="zh-CN" b="0" i="0" dirty="0">
                <a:solidFill>
                  <a:srgbClr val="101214"/>
                </a:solidFill>
                <a:effectLst/>
                <a:latin typeface="PingFang SC"/>
              </a:rPr>
              <a:t>S3</a:t>
            </a:r>
            <a:r>
              <a:rPr lang="zh-CN" altLang="en-US" b="0" i="0" dirty="0">
                <a:solidFill>
                  <a:srgbClr val="101214"/>
                </a:solidFill>
                <a:effectLst/>
                <a:latin typeface="PingFang SC"/>
              </a:rPr>
              <a:t>的查询</a:t>
            </a:r>
            <a:r>
              <a:rPr lang="en-US" altLang="zh-CN" b="0" i="0" dirty="0">
                <a:solidFill>
                  <a:srgbClr val="101214"/>
                </a:solidFill>
                <a:effectLst/>
                <a:latin typeface="PingFang SC"/>
              </a:rPr>
              <a:t>)</a:t>
            </a:r>
            <a:r>
              <a:rPr lang="zh-CN" altLang="en-US" b="0" i="0" dirty="0">
                <a:solidFill>
                  <a:srgbClr val="101214"/>
                </a:solidFill>
                <a:effectLst/>
                <a:latin typeface="PingFang SC"/>
              </a:rPr>
              <a:t>和分布式查询</a:t>
            </a:r>
            <a:r>
              <a:rPr lang="en-US" altLang="zh-CN" b="0" i="0" dirty="0">
                <a:solidFill>
                  <a:srgbClr val="101214"/>
                </a:solidFill>
                <a:effectLst/>
                <a:latin typeface="PingFang SC"/>
              </a:rPr>
              <a:t>(</a:t>
            </a:r>
            <a:r>
              <a:rPr lang="zh-CN" altLang="en-US" b="0" i="0" dirty="0">
                <a:solidFill>
                  <a:srgbClr val="101214"/>
                </a:solidFill>
                <a:effectLst/>
                <a:latin typeface="PingFang SC"/>
              </a:rPr>
              <a:t>即使用网络交换数据的查询</a:t>
            </a:r>
            <a:r>
              <a:rPr lang="en-US" altLang="zh-CN" b="0" i="0" dirty="0">
                <a:solidFill>
                  <a:srgbClr val="101214"/>
                </a:solidFill>
                <a:effectLst/>
                <a:latin typeface="PingFang SC"/>
              </a:rPr>
              <a:t>)</a:t>
            </a:r>
            <a:r>
              <a:rPr lang="zh-CN" altLang="en-US" b="0" i="0" dirty="0">
                <a:solidFill>
                  <a:srgbClr val="101214"/>
                </a:solidFill>
                <a:effectLst/>
                <a:latin typeface="PingFang SC"/>
              </a:rPr>
              <a:t>。我们显示查询的数量</a:t>
            </a:r>
            <a:r>
              <a:rPr lang="en-US" altLang="zh-CN" b="0" i="0" dirty="0">
                <a:solidFill>
                  <a:srgbClr val="101214"/>
                </a:solidFill>
                <a:effectLst/>
                <a:latin typeface="PingFang SC"/>
              </a:rPr>
              <a:t>(Query Count)</a:t>
            </a:r>
            <a:r>
              <a:rPr lang="zh-CN" altLang="en-US" b="0" i="0" dirty="0">
                <a:solidFill>
                  <a:srgbClr val="101214"/>
                </a:solidFill>
                <a:effectLst/>
                <a:latin typeface="PingFang SC"/>
              </a:rPr>
              <a:t>、使用的</a:t>
            </a:r>
            <a:r>
              <a:rPr lang="en-US" altLang="zh-CN" b="0" i="0" dirty="0">
                <a:solidFill>
                  <a:srgbClr val="101214"/>
                </a:solidFill>
                <a:effectLst/>
                <a:latin typeface="PingFang SC"/>
              </a:rPr>
              <a:t>CPU</a:t>
            </a:r>
            <a:r>
              <a:rPr lang="zh-CN" altLang="en-US" b="0" i="0" dirty="0">
                <a:solidFill>
                  <a:srgbClr val="101214"/>
                </a:solidFill>
                <a:effectLst/>
                <a:latin typeface="PingFang SC"/>
              </a:rPr>
              <a:t>资源</a:t>
            </a:r>
            <a:r>
              <a:rPr lang="en-US" altLang="zh-CN" b="0" i="0" dirty="0">
                <a:solidFill>
                  <a:srgbClr val="101214"/>
                </a:solidFill>
                <a:effectLst/>
                <a:latin typeface="PingFang SC"/>
              </a:rPr>
              <a:t>(CPU Time)</a:t>
            </a:r>
            <a:r>
              <a:rPr lang="zh-CN" altLang="en-US" b="0" i="0" dirty="0">
                <a:solidFill>
                  <a:srgbClr val="101214"/>
                </a:solidFill>
                <a:effectLst/>
                <a:latin typeface="PingFang SC"/>
              </a:rPr>
              <a:t>和查询的总持续时间</a:t>
            </a:r>
            <a:r>
              <a:rPr lang="en-US" altLang="zh-CN" b="0" i="0" dirty="0">
                <a:solidFill>
                  <a:srgbClr val="101214"/>
                </a:solidFill>
                <a:effectLst/>
                <a:latin typeface="PingFang SC"/>
              </a:rPr>
              <a:t>(duration):</a:t>
            </a:r>
          </a:p>
          <a:p>
            <a:r>
              <a:rPr lang="zh-CN" altLang="en-US" b="0" i="0" dirty="0">
                <a:solidFill>
                  <a:srgbClr val="2A2B2E"/>
                </a:solidFill>
                <a:effectLst/>
                <a:latin typeface="PingFang SC"/>
              </a:rPr>
              <a:t>表的左侧</a:t>
            </a:r>
            <a:r>
              <a:rPr lang="en-US" altLang="zh-CN" b="0" i="0" dirty="0">
                <a:solidFill>
                  <a:srgbClr val="2A2B2E"/>
                </a:solidFill>
                <a:effectLst/>
                <a:latin typeface="PingFang SC"/>
              </a:rPr>
              <a:t>(</a:t>
            </a:r>
            <a:r>
              <a:rPr lang="zh-CN" altLang="en-US" b="0" i="0" dirty="0">
                <a:solidFill>
                  <a:srgbClr val="2A2B2E"/>
                </a:solidFill>
                <a:effectLst/>
                <a:latin typeface="PingFang SC"/>
              </a:rPr>
              <a:t>标记为</a:t>
            </a:r>
            <a:r>
              <a:rPr lang="en-US" altLang="zh-CN" b="0" i="0" dirty="0">
                <a:solidFill>
                  <a:srgbClr val="2A2B2E"/>
                </a:solidFill>
                <a:effectLst/>
                <a:latin typeface="PingFang SC"/>
              </a:rPr>
              <a:t>spill)</a:t>
            </a:r>
            <a:r>
              <a:rPr lang="zh-CN" altLang="en-US" b="0" i="0" dirty="0">
                <a:solidFill>
                  <a:srgbClr val="2A2B2E"/>
                </a:solidFill>
                <a:effectLst/>
                <a:latin typeface="PingFang SC"/>
              </a:rPr>
              <a:t>区分了三种查询类型</a:t>
            </a:r>
            <a:r>
              <a:rPr lang="en-US" altLang="zh-CN" b="0" i="0" dirty="0">
                <a:solidFill>
                  <a:srgbClr val="2A2B2E"/>
                </a:solidFill>
                <a:effectLst/>
                <a:latin typeface="PingFang SC"/>
              </a:rPr>
              <a:t>:</a:t>
            </a:r>
            <a:r>
              <a:rPr lang="zh-CN" altLang="en-US" b="0" i="0" dirty="0">
                <a:solidFill>
                  <a:srgbClr val="2A2B2E"/>
                </a:solidFill>
                <a:effectLst/>
                <a:latin typeface="PingFang SC"/>
              </a:rPr>
              <a:t>不溢出的查询</a:t>
            </a:r>
            <a:r>
              <a:rPr lang="en-US" altLang="zh-CN" b="0" i="0" dirty="0">
                <a:solidFill>
                  <a:srgbClr val="2A2B2E"/>
                </a:solidFill>
                <a:effectLst/>
                <a:latin typeface="PingFang SC"/>
              </a:rPr>
              <a:t>(In-memory)</a:t>
            </a:r>
            <a:r>
              <a:rPr lang="zh-CN" altLang="en-US" b="0" i="0" dirty="0">
                <a:solidFill>
                  <a:srgbClr val="2A2B2E"/>
                </a:solidFill>
                <a:effectLst/>
                <a:latin typeface="PingFang SC"/>
              </a:rPr>
              <a:t>、只溢出到</a:t>
            </a:r>
            <a:r>
              <a:rPr lang="en-US" altLang="zh-CN" b="0" i="0" dirty="0">
                <a:solidFill>
                  <a:srgbClr val="2A2B2E"/>
                </a:solidFill>
                <a:effectLst/>
                <a:latin typeface="PingFang SC"/>
              </a:rPr>
              <a:t>SSD</a:t>
            </a:r>
            <a:r>
              <a:rPr lang="zh-CN" altLang="en-US" b="0" i="0" dirty="0">
                <a:solidFill>
                  <a:srgbClr val="2A2B2E"/>
                </a:solidFill>
                <a:effectLst/>
                <a:latin typeface="PingFang SC"/>
              </a:rPr>
              <a:t>的查询</a:t>
            </a:r>
            <a:r>
              <a:rPr lang="en-US" altLang="zh-CN" b="0" i="0" dirty="0">
                <a:solidFill>
                  <a:srgbClr val="2A2B2E"/>
                </a:solidFill>
                <a:effectLst/>
                <a:latin typeface="PingFang SC"/>
              </a:rPr>
              <a:t>(SSD)</a:t>
            </a:r>
            <a:r>
              <a:rPr lang="zh-CN" altLang="en-US" b="0" i="0" dirty="0">
                <a:solidFill>
                  <a:srgbClr val="2A2B2E"/>
                </a:solidFill>
                <a:effectLst/>
                <a:latin typeface="PingFang SC"/>
              </a:rPr>
              <a:t>和溢出到</a:t>
            </a:r>
            <a:r>
              <a:rPr lang="en-US" altLang="zh-CN" b="0" i="0" dirty="0">
                <a:solidFill>
                  <a:srgbClr val="2A2B2E"/>
                </a:solidFill>
                <a:effectLst/>
                <a:latin typeface="PingFang SC"/>
              </a:rPr>
              <a:t>S3</a:t>
            </a:r>
            <a:r>
              <a:rPr lang="zh-CN" altLang="en-US" b="0" i="0" dirty="0">
                <a:solidFill>
                  <a:srgbClr val="2A2B2E"/>
                </a:solidFill>
                <a:effectLst/>
                <a:latin typeface="PingFang SC"/>
              </a:rPr>
              <a:t>的查询</a:t>
            </a:r>
            <a:r>
              <a:rPr lang="en-US" altLang="zh-CN" b="0" i="0" dirty="0">
                <a:solidFill>
                  <a:srgbClr val="2A2B2E"/>
                </a:solidFill>
                <a:effectLst/>
                <a:latin typeface="PingFang SC"/>
              </a:rPr>
              <a:t>(S3)</a:t>
            </a:r>
            <a:r>
              <a:rPr lang="zh-CN" altLang="en-US" b="0" i="0" dirty="0">
                <a:solidFill>
                  <a:srgbClr val="2A2B2E"/>
                </a:solidFill>
                <a:effectLst/>
                <a:latin typeface="PingFang SC"/>
              </a:rPr>
              <a:t>。虽然大多数查询不需要溢出，但内存溢出处理仍然很重要。虽然只有</a:t>
            </a:r>
            <a:r>
              <a:rPr lang="en-US" altLang="zh-CN" b="0" i="0" dirty="0">
                <a:solidFill>
                  <a:srgbClr val="2A2B2E"/>
                </a:solidFill>
                <a:effectLst/>
                <a:latin typeface="PingFang SC"/>
              </a:rPr>
              <a:t>4.5%</a:t>
            </a:r>
            <a:r>
              <a:rPr lang="zh-CN" altLang="en-US" b="0" i="0" dirty="0">
                <a:solidFill>
                  <a:srgbClr val="2A2B2E"/>
                </a:solidFill>
                <a:effectLst/>
                <a:latin typeface="PingFang SC"/>
              </a:rPr>
              <a:t>的查询不适合主存，但它们占使用</a:t>
            </a:r>
            <a:r>
              <a:rPr lang="en-US" altLang="zh-CN" b="0" i="0" dirty="0">
                <a:solidFill>
                  <a:srgbClr val="2A2B2E"/>
                </a:solidFill>
                <a:effectLst/>
                <a:latin typeface="PingFang SC"/>
              </a:rPr>
              <a:t>CPU</a:t>
            </a:r>
            <a:r>
              <a:rPr lang="zh-CN" altLang="en-US" b="0" i="0" dirty="0">
                <a:solidFill>
                  <a:srgbClr val="2A2B2E"/>
                </a:solidFill>
                <a:effectLst/>
                <a:latin typeface="PingFang SC"/>
              </a:rPr>
              <a:t>资源的</a:t>
            </a:r>
            <a:r>
              <a:rPr lang="en-US" altLang="zh-CN" b="0" i="0" dirty="0">
                <a:solidFill>
                  <a:srgbClr val="2A2B2E"/>
                </a:solidFill>
                <a:effectLst/>
                <a:latin typeface="PingFang SC"/>
              </a:rPr>
              <a:t>44.3%</a:t>
            </a:r>
            <a:r>
              <a:rPr lang="zh-CN" altLang="en-US" b="0" i="0" dirty="0">
                <a:solidFill>
                  <a:srgbClr val="2A2B2E"/>
                </a:solidFill>
                <a:effectLst/>
                <a:latin typeface="PingFang SC"/>
              </a:rPr>
              <a:t>。因此，外部排序、连接和聚合对于数据仓库是必不可少的。表的右侧部分</a:t>
            </a:r>
            <a:r>
              <a:rPr lang="en-US" altLang="zh-CN" b="0" i="0" dirty="0">
                <a:solidFill>
                  <a:srgbClr val="2A2B2E"/>
                </a:solidFill>
                <a:effectLst/>
                <a:latin typeface="PingFang SC"/>
              </a:rPr>
              <a:t>(</a:t>
            </a:r>
            <a:r>
              <a:rPr lang="zh-CN" altLang="en-US" b="0" i="0" dirty="0">
                <a:solidFill>
                  <a:srgbClr val="2A2B2E"/>
                </a:solidFill>
                <a:effectLst/>
                <a:latin typeface="PingFang SC"/>
              </a:rPr>
              <a:t>标记为</a:t>
            </a:r>
            <a:r>
              <a:rPr lang="en-US" altLang="zh-CN" b="0" i="0" dirty="0">
                <a:solidFill>
                  <a:srgbClr val="2A2B2E"/>
                </a:solidFill>
                <a:effectLst/>
                <a:latin typeface="PingFang SC"/>
              </a:rPr>
              <a:t>Net</a:t>
            </a:r>
            <a:r>
              <a:rPr lang="zh-CN" altLang="en-US" b="0" i="0" dirty="0">
                <a:solidFill>
                  <a:srgbClr val="2A2B2E"/>
                </a:solidFill>
                <a:effectLst/>
                <a:latin typeface="PingFang SC"/>
              </a:rPr>
              <a:t>。</a:t>
            </a:r>
            <a:r>
              <a:rPr lang="en-US" altLang="zh-CN" b="0" i="0" dirty="0">
                <a:solidFill>
                  <a:srgbClr val="2A2B2E"/>
                </a:solidFill>
                <a:effectLst/>
                <a:latin typeface="PingFang SC"/>
              </a:rPr>
              <a:t>Exchange)</a:t>
            </a:r>
            <a:r>
              <a:rPr lang="zh-CN" altLang="en-US" b="0" i="0" dirty="0">
                <a:solidFill>
                  <a:srgbClr val="2A2B2E"/>
                </a:solidFill>
                <a:effectLst/>
                <a:latin typeface="PingFang SC"/>
              </a:rPr>
              <a:t>显示了通过网络交换中间数据的查询的比率。</a:t>
            </a:r>
            <a:endParaRPr lang="en-US" altLang="zh-CN" b="0" i="0" dirty="0">
              <a:solidFill>
                <a:srgbClr val="2A2B2E"/>
              </a:solidFill>
              <a:effectLst/>
              <a:latin typeface="PingFang SC"/>
            </a:endParaRPr>
          </a:p>
          <a:p>
            <a:r>
              <a:rPr lang="zh-CN" altLang="en-US" b="0" i="0" dirty="0">
                <a:solidFill>
                  <a:srgbClr val="2A2B2E"/>
                </a:solidFill>
                <a:effectLst/>
                <a:latin typeface="PingFang SC"/>
              </a:rPr>
              <a:t>表的右侧部分</a:t>
            </a:r>
            <a:r>
              <a:rPr lang="en-US" altLang="zh-CN" b="0" i="0" dirty="0">
                <a:solidFill>
                  <a:srgbClr val="2A2B2E"/>
                </a:solidFill>
                <a:effectLst/>
                <a:latin typeface="PingFang SC"/>
              </a:rPr>
              <a:t>(</a:t>
            </a:r>
            <a:r>
              <a:rPr lang="zh-CN" altLang="en-US" b="0" i="0" dirty="0">
                <a:solidFill>
                  <a:srgbClr val="2A2B2E"/>
                </a:solidFill>
                <a:effectLst/>
                <a:latin typeface="PingFang SC"/>
              </a:rPr>
              <a:t>标记为</a:t>
            </a:r>
            <a:r>
              <a:rPr lang="en-US" altLang="zh-CN" b="0" i="0" dirty="0">
                <a:solidFill>
                  <a:srgbClr val="2A2B2E"/>
                </a:solidFill>
                <a:effectLst/>
                <a:latin typeface="PingFang SC"/>
              </a:rPr>
              <a:t>Net</a:t>
            </a:r>
            <a:r>
              <a:rPr lang="zh-CN" altLang="en-US" b="0" i="0" dirty="0">
                <a:solidFill>
                  <a:srgbClr val="2A2B2E"/>
                </a:solidFill>
                <a:effectLst/>
                <a:latin typeface="PingFang SC"/>
              </a:rPr>
              <a:t>。</a:t>
            </a:r>
            <a:r>
              <a:rPr lang="en-US" altLang="zh-CN" b="0" i="0" dirty="0">
                <a:solidFill>
                  <a:srgbClr val="2A2B2E"/>
                </a:solidFill>
                <a:effectLst/>
                <a:latin typeface="PingFang SC"/>
              </a:rPr>
              <a:t>Exchange)</a:t>
            </a:r>
            <a:r>
              <a:rPr lang="zh-CN" altLang="en-US" b="0" i="0" dirty="0">
                <a:solidFill>
                  <a:srgbClr val="2A2B2E"/>
                </a:solidFill>
                <a:effectLst/>
                <a:latin typeface="PingFang SC"/>
              </a:rPr>
              <a:t>显示了通过网络交换中间数据的查询的比率</a:t>
            </a:r>
            <a:r>
              <a:rPr lang="en-US" altLang="zh-CN" b="0" i="0" dirty="0">
                <a:solidFill>
                  <a:srgbClr val="2A2B2E"/>
                </a:solidFill>
                <a:effectLst/>
                <a:latin typeface="PingFang SC"/>
              </a:rPr>
              <a:t>(</a:t>
            </a:r>
            <a:r>
              <a:rPr lang="zh-CN" altLang="en-US" b="0" i="0" dirty="0">
                <a:solidFill>
                  <a:srgbClr val="2A2B2E"/>
                </a:solidFill>
                <a:effectLst/>
                <a:latin typeface="PingFang SC"/>
              </a:rPr>
              <a:t>即分布式查询处理</a:t>
            </a:r>
            <a:r>
              <a:rPr lang="en-US" altLang="zh-CN" b="0" i="0" dirty="0">
                <a:solidFill>
                  <a:srgbClr val="2A2B2E"/>
                </a:solidFill>
                <a:effectLst/>
                <a:latin typeface="PingFang SC"/>
              </a:rPr>
              <a:t>)</a:t>
            </a:r>
            <a:r>
              <a:rPr lang="zh-CN" altLang="en-US" b="0" i="0" dirty="0">
                <a:solidFill>
                  <a:srgbClr val="2A2B2E"/>
                </a:solidFill>
                <a:effectLst/>
                <a:latin typeface="PingFang SC"/>
              </a:rPr>
              <a:t>。虽然一半的查询不通过网络发送数据，但绝大多数</a:t>
            </a:r>
            <a:r>
              <a:rPr lang="en-US" altLang="zh-CN" b="0" i="0" dirty="0">
                <a:solidFill>
                  <a:srgbClr val="2A2B2E"/>
                </a:solidFill>
                <a:effectLst/>
                <a:latin typeface="PingFang SC"/>
              </a:rPr>
              <a:t>CPU</a:t>
            </a:r>
            <a:r>
              <a:rPr lang="zh-CN" altLang="en-US" b="0" i="0" dirty="0">
                <a:solidFill>
                  <a:srgbClr val="2A2B2E"/>
                </a:solidFill>
                <a:effectLst/>
                <a:latin typeface="PingFang SC"/>
              </a:rPr>
              <a:t>资源都花在了分布式查询上</a:t>
            </a:r>
            <a:r>
              <a:rPr lang="en-US" altLang="zh-CN" b="0" i="0" dirty="0">
                <a:solidFill>
                  <a:srgbClr val="2A2B2E"/>
                </a:solidFill>
                <a:effectLst/>
                <a:latin typeface="PingFang SC"/>
              </a:rPr>
              <a:t>(95%)</a:t>
            </a:r>
            <a:r>
              <a:rPr lang="zh-CN" altLang="en-US" b="0" i="0" dirty="0">
                <a:solidFill>
                  <a:srgbClr val="2A2B2E"/>
                </a:solidFill>
                <a:effectLst/>
                <a:latin typeface="PingFang SC"/>
              </a:rPr>
              <a:t>。</a:t>
            </a:r>
            <a:endParaRPr lang="zh-CN" altLang="en-US" dirty="0"/>
          </a:p>
        </p:txBody>
      </p:sp>
      <p:sp>
        <p:nvSpPr>
          <p:cNvPr id="4" name="灯片编号占位符 3"/>
          <p:cNvSpPr>
            <a:spLocks noGrp="1"/>
          </p:cNvSpPr>
          <p:nvPr>
            <p:ph type="sldNum" sz="quarter" idx="5"/>
          </p:nvPr>
        </p:nvSpPr>
        <p:spPr/>
        <p:txBody>
          <a:bodyPr/>
          <a:lstStyle/>
          <a:p>
            <a:fld id="{F3500791-7598-454A-8889-5FD421640E19}" type="slidenum">
              <a:rPr kumimoji="1" lang="zh-CN" altLang="en-US" smtClean="0"/>
              <a:t>10</a:t>
            </a:fld>
            <a:endParaRPr kumimoji="1" lang="zh-CN" altLang="en-US"/>
          </a:p>
        </p:txBody>
      </p:sp>
    </p:spTree>
    <p:extLst>
      <p:ext uri="{BB962C8B-B14F-4D97-AF65-F5344CB8AC3E}">
        <p14:creationId xmlns:p14="http://schemas.microsoft.com/office/powerpoint/2010/main" val="1186019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华文楷体" panose="02010600040101010101" pitchFamily="2" charset="-122"/>
                <a:ea typeface="华文楷体"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atin typeface="华文楷体" panose="02010600040101010101" pitchFamily="2" charset="-122"/>
                <a:ea typeface="华文楷体" panose="02010600040101010101" pitchFamily="2" charset="-122"/>
              </a:defRPr>
            </a:lvl1pPr>
          </a:lstStyle>
          <a:p>
            <a:fld id="{7D5D0055-36E7-4FAF-8031-950202A7E795}" type="datetimeFigureOut">
              <a:rPr lang="zh-CN" altLang="en-US" smtClean="0"/>
              <a:t>2023/5/23</a:t>
            </a:fld>
            <a:endParaRPr lang="zh-CN" altLang="en-US" dirty="0"/>
          </a:p>
        </p:txBody>
      </p:sp>
      <p:sp>
        <p:nvSpPr>
          <p:cNvPr id="5" name="页脚占位符 4"/>
          <p:cNvSpPr>
            <a:spLocks noGrp="1"/>
          </p:cNvSpPr>
          <p:nvPr>
            <p:ph type="ftr" sz="quarter" idx="11"/>
          </p:nvPr>
        </p:nvSpPr>
        <p:spPr/>
        <p:txBody>
          <a:bodyPr/>
          <a:lstStyle>
            <a:lvl1pPr>
              <a:defRPr>
                <a:latin typeface="华文楷体" panose="02010600040101010101" pitchFamily="2" charset="-122"/>
                <a:ea typeface="华文楷体" panose="02010600040101010101" pitchFamily="2"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华文楷体" panose="02010600040101010101" pitchFamily="2" charset="-122"/>
                <a:ea typeface="华文楷体" panose="02010600040101010101" pitchFamily="2" charset="-122"/>
              </a:defRPr>
            </a:lvl1pPr>
          </a:lstStyle>
          <a:p>
            <a:fld id="{688DA576-0318-4308-8428-F38CA9A64360}" type="slidenum">
              <a:rPr lang="zh-CN" altLang="en-US" smtClean="0"/>
              <a:t>‹#›</a:t>
            </a:fld>
            <a:endParaRPr lang="zh-CN" altLang="en-US" dirty="0"/>
          </a:p>
        </p:txBody>
      </p:sp>
      <p:pic>
        <p:nvPicPr>
          <p:cNvPr id="7" name="Picture 2" descr="C:\Users\zhenjie\Pictures\ECNU_Emblem.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767" y="63209"/>
            <a:ext cx="703512" cy="644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6074" y="-2608"/>
            <a:ext cx="11444817" cy="1143000"/>
          </a:xfrm>
        </p:spPr>
        <p:txBody>
          <a:bodyPr/>
          <a:lstStyle>
            <a:lvl1pPr algn="l">
              <a:defRPr lang="en-SG" sz="36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en-US" dirty="0"/>
              <a:t>Click to edit Master title style</a:t>
            </a:r>
            <a:endParaRPr lang="en-SG" dirty="0"/>
          </a:p>
        </p:txBody>
      </p:sp>
      <p:sp>
        <p:nvSpPr>
          <p:cNvPr id="8" name="Content Placeholder 2"/>
          <p:cNvSpPr>
            <a:spLocks noGrp="1"/>
          </p:cNvSpPr>
          <p:nvPr>
            <p:ph idx="1"/>
          </p:nvPr>
        </p:nvSpPr>
        <p:spPr>
          <a:xfrm>
            <a:off x="609600" y="1152941"/>
            <a:ext cx="10972800" cy="4754563"/>
          </a:xfrm>
        </p:spPr>
        <p:txBody>
          <a:bodyPr/>
          <a:lstStyle>
            <a:lvl1pPr marL="457200" indent="-457200">
              <a:buClr>
                <a:srgbClr val="FFC000"/>
              </a:buClr>
              <a:buFont typeface="Wingdings" panose="05000000000000000000" pitchFamily="2" charset="2"/>
              <a:buChar char="p"/>
              <a:defRPr>
                <a:latin typeface="Times New Roman" panose="02020603050405020304" pitchFamily="18" charset="0"/>
                <a:cs typeface="Times New Roman" panose="02020603050405020304" pitchFamily="18" charset="0"/>
              </a:defRPr>
            </a:lvl1pPr>
            <a:lvl2pPr marL="742950" indent="-285750">
              <a:buFontTx/>
              <a:buBlip>
                <a:blip r:embed="rId2"/>
              </a:buBlip>
              <a:defRPr>
                <a:latin typeface="Times New Roman" panose="02020603050405020304" pitchFamily="18" charset="0"/>
                <a:cs typeface="Times New Roman" panose="02020603050405020304" pitchFamily="18" charset="0"/>
              </a:defRPr>
            </a:lvl2pPr>
            <a:lvl3pPr marL="1143000" indent="-228600">
              <a:buClr>
                <a:schemeClr val="accent1">
                  <a:lumMod val="75000"/>
                </a:schemeClr>
              </a:buClr>
              <a:buFont typeface=".Apple Color Emoji UI"/>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pic>
        <p:nvPicPr>
          <p:cNvPr id="11" name="图片 3075" descr="a4"/>
          <p:cNvPicPr>
            <a:picLocks noChangeAspect="1" noChangeArrowheads="1"/>
          </p:cNvPicPr>
          <p:nvPr userDrawn="1"/>
        </p:nvPicPr>
        <p:blipFill>
          <a:blip r:embed="rId3" cstate="screen"/>
          <a:srcRect/>
          <a:stretch>
            <a:fillRect/>
          </a:stretch>
        </p:blipFill>
        <p:spPr bwMode="auto">
          <a:xfrm>
            <a:off x="47998" y="6507078"/>
            <a:ext cx="46143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3076" descr="logo"/>
          <p:cNvPicPr>
            <a:picLocks noChangeAspect="1" noChangeArrowheads="1"/>
          </p:cNvPicPr>
          <p:nvPr userDrawn="1"/>
        </p:nvPicPr>
        <p:blipFill>
          <a:blip r:embed="rId4" cstate="screen"/>
          <a:srcRect/>
          <a:stretch>
            <a:fillRect/>
          </a:stretch>
        </p:blipFill>
        <p:spPr bwMode="auto">
          <a:xfrm>
            <a:off x="11768667" y="6540500"/>
            <a:ext cx="44026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userDrawn="1"/>
        </p:nvSpPr>
        <p:spPr>
          <a:xfrm>
            <a:off x="4780413" y="6537326"/>
            <a:ext cx="2553913" cy="333375"/>
          </a:xfrm>
          <a:prstGeom prst="rect">
            <a:avLst/>
          </a:prstGeom>
          <a:solidFill>
            <a:srgbClr val="B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fld id="{F16B54AF-11B5-4D4C-99A9-52D1D790F538}" type="slidenum">
              <a:rPr lang="zh-CN" altLang="en-US" sz="2000" b="1"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a:t>
            </a:fld>
            <a:r>
              <a:rPr lang="zh-CN" altLang="en-US" sz="2000" b="1"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solidFill>
                  <a:schemeClr val="tx1"/>
                </a:solidFill>
                <a:latin typeface="Times New Roman" panose="02020603050405020304" pitchFamily="18" charset="0"/>
                <a:ea typeface="Songti SC" panose="02010600040101010101" pitchFamily="2" charset="-122"/>
                <a:cs typeface="Times New Roman" panose="02020603050405020304" pitchFamily="18" charset="0"/>
              </a:rPr>
              <a:t>/ 24</a:t>
            </a:r>
            <a:r>
              <a:rPr lang="zh-CN" altLang="en-US" sz="2000" b="1" dirty="0">
                <a:solidFill>
                  <a:schemeClr val="tx1"/>
                </a:solidFill>
                <a:latin typeface="Times New Roman" panose="02020603050405020304" pitchFamily="18" charset="0"/>
                <a:ea typeface="Songti SC" panose="02010600040101010101" pitchFamily="2" charset="-122"/>
                <a:cs typeface="Times New Roman" panose="02020603050405020304" pitchFamily="18" charset="0"/>
              </a:rPr>
              <a:t> </a:t>
            </a:r>
          </a:p>
        </p:txBody>
      </p:sp>
      <p:cxnSp>
        <p:nvCxnSpPr>
          <p:cNvPr id="4" name="直线连接符 3"/>
          <p:cNvCxnSpPr/>
          <p:nvPr userDrawn="1"/>
        </p:nvCxnSpPr>
        <p:spPr>
          <a:xfrm>
            <a:off x="346074" y="892098"/>
            <a:ext cx="1142259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华文楷体" panose="02010600040101010101" pitchFamily="2" charset="-122"/>
                <a:ea typeface="华文楷体" panose="0201060004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华文楷体" panose="02010600040101010101" pitchFamily="2" charset="-122"/>
                <a:ea typeface="华文楷体"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atin typeface="华文楷体" panose="02010600040101010101" pitchFamily="2" charset="-122"/>
                <a:ea typeface="华文楷体" panose="02010600040101010101" pitchFamily="2" charset="-122"/>
              </a:defRPr>
            </a:lvl1pPr>
          </a:lstStyle>
          <a:p>
            <a:fld id="{7D5D0055-36E7-4FAF-8031-950202A7E795}" type="datetimeFigureOut">
              <a:rPr lang="zh-CN" altLang="en-US" smtClean="0"/>
              <a:t>2023/5/23</a:t>
            </a:fld>
            <a:endParaRPr lang="zh-CN" altLang="en-US" dirty="0"/>
          </a:p>
        </p:txBody>
      </p:sp>
      <p:sp>
        <p:nvSpPr>
          <p:cNvPr id="5" name="页脚占位符 4"/>
          <p:cNvSpPr>
            <a:spLocks noGrp="1"/>
          </p:cNvSpPr>
          <p:nvPr>
            <p:ph type="ftr" sz="quarter" idx="11"/>
          </p:nvPr>
        </p:nvSpPr>
        <p:spPr/>
        <p:txBody>
          <a:bodyPr/>
          <a:lstStyle>
            <a:lvl1pPr>
              <a:defRPr>
                <a:latin typeface="华文楷体" panose="02010600040101010101" pitchFamily="2" charset="-122"/>
                <a:ea typeface="华文楷体" panose="02010600040101010101" pitchFamily="2" charset="-122"/>
              </a:defRPr>
            </a:lvl1pPr>
          </a:lstStyle>
          <a:p>
            <a:endParaRPr lang="zh-CN" altLang="en-US" dirty="0"/>
          </a:p>
        </p:txBody>
      </p:sp>
      <p:sp>
        <p:nvSpPr>
          <p:cNvPr id="6" name="灯片编号占位符 5"/>
          <p:cNvSpPr>
            <a:spLocks noGrp="1"/>
          </p:cNvSpPr>
          <p:nvPr>
            <p:ph type="sldNum" sz="quarter" idx="12"/>
          </p:nvPr>
        </p:nvSpPr>
        <p:spPr/>
        <p:txBody>
          <a:bodyPr/>
          <a:lstStyle>
            <a:lvl1pPr>
              <a:defRPr>
                <a:latin typeface="华文楷体" panose="02010600040101010101" pitchFamily="2" charset="-122"/>
                <a:ea typeface="华文楷体" panose="02010600040101010101" pitchFamily="2" charset="-122"/>
              </a:defRPr>
            </a:lvl1pPr>
          </a:lstStyle>
          <a:p>
            <a:fld id="{688DA576-0318-4308-8428-F38CA9A64360}" type="slidenum">
              <a:rPr lang="zh-CN" altLang="en-US" smtClean="0"/>
              <a:t>‹#›</a:t>
            </a:fld>
            <a:endParaRPr lang="zh-CN" altLang="en-US" dirty="0"/>
          </a:p>
        </p:txBody>
      </p:sp>
      <p:pic>
        <p:nvPicPr>
          <p:cNvPr id="7" name="Picture 2" descr="C:\Users\zhenjie\Pictures\ECNU_Emblem.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767" y="63209"/>
            <a:ext cx="703512" cy="644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2" name="bk object 18"/>
          <p:cNvSpPr/>
          <p:nvPr userDrawn="1"/>
        </p:nvSpPr>
        <p:spPr>
          <a:xfrm>
            <a:off x="9182100" y="0"/>
            <a:ext cx="3007360" cy="6858000"/>
          </a:xfrm>
          <a:custGeom>
            <a:avLst/>
            <a:gdLst/>
            <a:ahLst/>
            <a:cxnLst/>
            <a:rect l="l" t="t" r="r" b="b"/>
            <a:pathLst>
              <a:path w="3007359" h="6858000">
                <a:moveTo>
                  <a:pt x="3006851" y="0"/>
                </a:moveTo>
                <a:lnTo>
                  <a:pt x="2042483" y="0"/>
                </a:lnTo>
                <a:lnTo>
                  <a:pt x="0" y="6857996"/>
                </a:lnTo>
                <a:lnTo>
                  <a:pt x="3006851" y="6857996"/>
                </a:lnTo>
                <a:lnTo>
                  <a:pt x="3006851" y="0"/>
                </a:lnTo>
                <a:close/>
              </a:path>
            </a:pathLst>
          </a:custGeom>
          <a:solidFill>
            <a:schemeClr val="accent5">
              <a:lumMod val="40000"/>
              <a:lumOff val="60000"/>
              <a:alpha val="30195"/>
            </a:schemeClr>
          </a:solidFill>
        </p:spPr>
        <p:txBody>
          <a:bodyPr wrap="square" lIns="0" tIns="0" rIns="0" bIns="0" rtlCol="0"/>
          <a:lstStyle/>
          <a:p>
            <a:endParaRPr/>
          </a:p>
        </p:txBody>
      </p:sp>
      <p:sp>
        <p:nvSpPr>
          <p:cNvPr id="13" name="bk object 24"/>
          <p:cNvSpPr/>
          <p:nvPr userDrawn="1"/>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chemeClr val="accent5">
              <a:lumMod val="75000"/>
              <a:alpha val="79998"/>
            </a:schemeClr>
          </a:solidFill>
        </p:spPr>
        <p:txBody>
          <a:bodyPr wrap="square" lIns="0" tIns="0" rIns="0" bIns="0" rtlCol="0"/>
          <a:lstStyle/>
          <a:p>
            <a:endParaRPr dirty="0"/>
          </a:p>
        </p:txBody>
      </p:sp>
      <p:sp>
        <p:nvSpPr>
          <p:cNvPr id="14" name="bk object 21"/>
          <p:cNvSpPr/>
          <p:nvPr userDrawn="1"/>
        </p:nvSpPr>
        <p:spPr>
          <a:xfrm>
            <a:off x="9337790" y="0"/>
            <a:ext cx="2851785" cy="6858000"/>
          </a:xfrm>
          <a:custGeom>
            <a:avLst/>
            <a:gdLst/>
            <a:ahLst/>
            <a:cxnLst/>
            <a:rect l="l" t="t" r="r" b="b"/>
            <a:pathLst>
              <a:path w="2851784" h="6858000">
                <a:moveTo>
                  <a:pt x="2851161" y="0"/>
                </a:moveTo>
                <a:lnTo>
                  <a:pt x="0" y="0"/>
                </a:lnTo>
                <a:lnTo>
                  <a:pt x="2467621" y="6857996"/>
                </a:lnTo>
                <a:lnTo>
                  <a:pt x="2851161" y="6857996"/>
                </a:lnTo>
                <a:lnTo>
                  <a:pt x="2851161" y="0"/>
                </a:lnTo>
                <a:close/>
              </a:path>
            </a:pathLst>
          </a:custGeom>
          <a:solidFill>
            <a:schemeClr val="accent5">
              <a:lumMod val="75000"/>
              <a:alpha val="70195"/>
            </a:schemeClr>
          </a:solidFill>
        </p:spPr>
        <p:txBody>
          <a:bodyPr wrap="square" lIns="0" tIns="0" rIns="0" bIns="0" rtlCol="0"/>
          <a:lstStyle/>
          <a:p>
            <a:endParaRPr lang="zh-CN" altLang="en-US"/>
          </a:p>
        </p:txBody>
      </p:sp>
      <p:sp>
        <p:nvSpPr>
          <p:cNvPr id="15" name="bk object 20"/>
          <p:cNvSpPr/>
          <p:nvPr userDrawn="1"/>
        </p:nvSpPr>
        <p:spPr>
          <a:xfrm>
            <a:off x="8928988" y="3051241"/>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chemeClr val="accent5">
              <a:lumMod val="60000"/>
              <a:lumOff val="40000"/>
              <a:alpha val="72155"/>
            </a:schemeClr>
          </a:solidFill>
        </p:spPr>
        <p:txBody>
          <a:bodyPr wrap="square" lIns="0" tIns="0" rIns="0" bIns="0" rtlCol="0"/>
          <a:lstStyle/>
          <a:p>
            <a:endParaRPr/>
          </a:p>
        </p:txBody>
      </p:sp>
      <p:sp>
        <p:nvSpPr>
          <p:cNvPr id="16" name="bk object 23"/>
          <p:cNvSpPr/>
          <p:nvPr userDrawn="1"/>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chemeClr val="accent5">
              <a:lumMod val="75000"/>
              <a:alpha val="65097"/>
            </a:schemeClr>
          </a:solidFill>
        </p:spPr>
        <p:txBody>
          <a:bodyPr wrap="square" lIns="0" tIns="0" rIns="0" bIns="0" rtlCol="0"/>
          <a:lstStyle/>
          <a:p>
            <a:endParaRPr/>
          </a:p>
        </p:txBody>
      </p:sp>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hasCustomPrompt="1"/>
          </p:nvPr>
        </p:nvSpPr>
        <p:spPr/>
        <p:txBody>
          <a:bodyPr/>
          <a:lstStyle>
            <a:lvl1pPr marL="228600" indent="-228600">
              <a:buClr>
                <a:srgbClr val="FFC000"/>
              </a:buClr>
              <a:buFont typeface="System Font Regular"/>
              <a:buChar char="□"/>
              <a:defRPr/>
            </a:lvl1pPr>
            <a:lvl2pPr marL="685800" indent="-228600">
              <a:buClr>
                <a:schemeClr val="accent5">
                  <a:lumMod val="75000"/>
                </a:schemeClr>
              </a:buClr>
              <a:buSzPct val="70000"/>
              <a:buFont typeface="Wingdings" panose="05000000000000000000" pitchFamily="2" charset="2"/>
              <a:buChar char="ü"/>
              <a:defRPr/>
            </a:lvl2pPr>
            <a:lvl3pPr>
              <a:buClr>
                <a:schemeClr val="accent6">
                  <a:lumMod val="75000"/>
                </a:schemeClr>
              </a:buClr>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hasCustomPrompt="1"/>
          </p:nvPr>
        </p:nvSpPr>
        <p:spPr/>
        <p:txBody>
          <a:bodyPr/>
          <a:lstStyle>
            <a:lvl1pPr marL="228600" indent="-228600">
              <a:buClr>
                <a:srgbClr val="FFC000"/>
              </a:buClr>
              <a:buFont typeface="System Font Regular"/>
              <a:buChar char="□"/>
              <a:defRPr/>
            </a:lvl1pPr>
            <a:lvl2pPr marL="685800" indent="-228600">
              <a:buClr>
                <a:schemeClr val="accent5">
                  <a:lumMod val="75000"/>
                </a:schemeClr>
              </a:buClr>
              <a:buSzPct val="70000"/>
              <a:buFont typeface="Wingdings" panose="05000000000000000000" pitchFamily="2" charset="2"/>
              <a:buChar char="ü"/>
              <a:defRPr/>
            </a:lvl2pPr>
            <a:lvl3pPr>
              <a:buClr>
                <a:schemeClr val="accent6">
                  <a:lumMod val="75000"/>
                </a:schemeClr>
              </a:buClr>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hasCustomPrompt="1"/>
          </p:nvPr>
        </p:nvSpPr>
        <p:spPr/>
        <p:txBody>
          <a:bodyPr/>
          <a:lstStyle>
            <a:lvl1pPr marL="228600" indent="-228600">
              <a:buClr>
                <a:srgbClr val="FFC000"/>
              </a:buClr>
              <a:buFont typeface="System Font Regular"/>
              <a:buChar char="□"/>
              <a:defRPr/>
            </a:lvl1pPr>
            <a:lvl2pPr marL="685800" indent="-228600">
              <a:buClr>
                <a:schemeClr val="accent5">
                  <a:lumMod val="75000"/>
                </a:schemeClr>
              </a:buClr>
              <a:buSzPct val="70000"/>
              <a:buFont typeface="Wingdings" panose="05000000000000000000" pitchFamily="2" charset="2"/>
              <a:buChar char="ü"/>
              <a:defRPr/>
            </a:lvl2pPr>
            <a:lvl3pPr>
              <a:buClr>
                <a:schemeClr val="accent6">
                  <a:lumMod val="75000"/>
                </a:schemeClr>
              </a:buClr>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6074" y="-2608"/>
            <a:ext cx="11444817" cy="1143000"/>
          </a:xfrm>
        </p:spPr>
        <p:txBody>
          <a:bodyPr/>
          <a:lstStyle>
            <a:lvl1pPr algn="l">
              <a:defRPr lang="en-SG" sz="3600" b="1" dirty="0">
                <a:solidFill>
                  <a:schemeClr val="tx2"/>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en-US" dirty="0"/>
              <a:t>Click to edit Master title style</a:t>
            </a:r>
            <a:endParaRPr lang="en-SG" dirty="0"/>
          </a:p>
        </p:txBody>
      </p:sp>
      <p:sp>
        <p:nvSpPr>
          <p:cNvPr id="8" name="Content Placeholder 2"/>
          <p:cNvSpPr>
            <a:spLocks noGrp="1"/>
          </p:cNvSpPr>
          <p:nvPr>
            <p:ph idx="1"/>
          </p:nvPr>
        </p:nvSpPr>
        <p:spPr>
          <a:xfrm>
            <a:off x="609600" y="1152941"/>
            <a:ext cx="10972800" cy="4754563"/>
          </a:xfrm>
        </p:spPr>
        <p:txBody>
          <a:bodyPr/>
          <a:lstStyle>
            <a:lvl1pPr marL="457200" indent="-457200">
              <a:buClr>
                <a:srgbClr val="FFC000"/>
              </a:buClr>
              <a:buFont typeface="Wingdings" panose="05000000000000000000" pitchFamily="2" charset="2"/>
              <a:buChar char="p"/>
              <a:defRPr>
                <a:latin typeface="Times New Roman" panose="02020603050405020304" pitchFamily="18" charset="0"/>
                <a:cs typeface="Times New Roman" panose="02020603050405020304" pitchFamily="18" charset="0"/>
              </a:defRPr>
            </a:lvl1pPr>
            <a:lvl2pPr marL="742950" indent="-285750">
              <a:buFontTx/>
              <a:buBlip>
                <a:blip r:embed="rId2"/>
              </a:buBlip>
              <a:defRPr>
                <a:latin typeface="Times New Roman" panose="02020603050405020304" pitchFamily="18" charset="0"/>
                <a:cs typeface="Times New Roman" panose="02020603050405020304" pitchFamily="18" charset="0"/>
              </a:defRPr>
            </a:lvl2pPr>
            <a:lvl3pPr marL="1143000" indent="-228600">
              <a:buClr>
                <a:schemeClr val="accent1">
                  <a:lumMod val="75000"/>
                </a:schemeClr>
              </a:buClr>
              <a:buFont typeface=".Apple Color Emoji UI"/>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pic>
        <p:nvPicPr>
          <p:cNvPr id="11" name="图片 3075" descr="a4"/>
          <p:cNvPicPr>
            <a:picLocks noChangeAspect="1" noChangeArrowheads="1"/>
          </p:cNvPicPr>
          <p:nvPr userDrawn="1"/>
        </p:nvPicPr>
        <p:blipFill>
          <a:blip r:embed="rId3" cstate="screen"/>
          <a:srcRect/>
          <a:stretch>
            <a:fillRect/>
          </a:stretch>
        </p:blipFill>
        <p:spPr bwMode="auto">
          <a:xfrm>
            <a:off x="47998" y="6507078"/>
            <a:ext cx="46143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3076" descr="logo"/>
          <p:cNvPicPr>
            <a:picLocks noChangeAspect="1" noChangeArrowheads="1"/>
          </p:cNvPicPr>
          <p:nvPr userDrawn="1"/>
        </p:nvPicPr>
        <p:blipFill>
          <a:blip r:embed="rId4" cstate="screen"/>
          <a:srcRect/>
          <a:stretch>
            <a:fillRect/>
          </a:stretch>
        </p:blipFill>
        <p:spPr bwMode="auto">
          <a:xfrm>
            <a:off x="11768667" y="6540500"/>
            <a:ext cx="440267"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userDrawn="1"/>
        </p:nvSpPr>
        <p:spPr>
          <a:xfrm>
            <a:off x="4780413" y="6537326"/>
            <a:ext cx="2553913" cy="333375"/>
          </a:xfrm>
          <a:prstGeom prst="rect">
            <a:avLst/>
          </a:prstGeom>
          <a:solidFill>
            <a:srgbClr val="B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fld id="{F16B54AF-11B5-4D4C-99A9-52D1D790F538}" type="slidenum">
              <a:rPr lang="zh-CN" altLang="en-US" sz="2000" b="1" smtClean="0">
                <a:solidFill>
                  <a:schemeClr val="tx1"/>
                </a:solidFill>
                <a:latin typeface="Times New Roman" panose="02020603050405020304" pitchFamily="18" charset="0"/>
                <a:ea typeface="仿宋" panose="02010609060101010101" pitchFamily="49" charset="-122"/>
                <a:cs typeface="Times New Roman" panose="02020603050405020304" pitchFamily="18" charset="0"/>
              </a:rPr>
              <a:t>‹#›</a:t>
            </a:fld>
            <a:r>
              <a:rPr lang="zh-CN" altLang="en-US" sz="2000" b="1" dirty="0">
                <a:solidFill>
                  <a:schemeClr val="tx1"/>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solidFill>
                  <a:schemeClr val="tx1"/>
                </a:solidFill>
                <a:latin typeface="Times New Roman" panose="02020603050405020304" pitchFamily="18" charset="0"/>
                <a:ea typeface="Songti SC" panose="02010600040101010101" pitchFamily="2" charset="-122"/>
                <a:cs typeface="Times New Roman" panose="02020603050405020304" pitchFamily="18" charset="0"/>
              </a:rPr>
              <a:t>/ 24</a:t>
            </a:r>
            <a:r>
              <a:rPr lang="zh-CN" altLang="en-US" sz="2000" b="1" dirty="0">
                <a:solidFill>
                  <a:schemeClr val="tx1"/>
                </a:solidFill>
                <a:latin typeface="Times New Roman" panose="02020603050405020304" pitchFamily="18" charset="0"/>
                <a:ea typeface="Songti SC" panose="02010600040101010101" pitchFamily="2" charset="-122"/>
                <a:cs typeface="Times New Roman" panose="02020603050405020304" pitchFamily="18" charset="0"/>
              </a:rPr>
              <a:t> </a:t>
            </a:r>
          </a:p>
        </p:txBody>
      </p:sp>
      <p:cxnSp>
        <p:nvCxnSpPr>
          <p:cNvPr id="4" name="直线连接符 3"/>
          <p:cNvCxnSpPr/>
          <p:nvPr userDrawn="1"/>
        </p:nvCxnSpPr>
        <p:spPr>
          <a:xfrm>
            <a:off x="346074" y="892098"/>
            <a:ext cx="11422593"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hasCustomPrompt="1"/>
          </p:nvPr>
        </p:nvSpPr>
        <p:spPr/>
        <p:txBody>
          <a:bodyPr/>
          <a:lstStyle>
            <a:lvl1pPr marL="228600" indent="-228600">
              <a:buClr>
                <a:srgbClr val="FFC000"/>
              </a:buClr>
              <a:buFont typeface="System Font Regular"/>
              <a:buChar char="□"/>
              <a:defRPr/>
            </a:lvl1pPr>
            <a:lvl2pPr marL="685800" indent="-228600">
              <a:buClr>
                <a:schemeClr val="accent5">
                  <a:lumMod val="75000"/>
                </a:schemeClr>
              </a:buClr>
              <a:buSzPct val="70000"/>
              <a:buFont typeface="Wingdings" panose="05000000000000000000" pitchFamily="2" charset="2"/>
              <a:buChar char="ü"/>
              <a:defRPr/>
            </a:lvl2pPr>
            <a:lvl3pPr>
              <a:buClr>
                <a:schemeClr val="accent6">
                  <a:lumMod val="75000"/>
                </a:schemeClr>
              </a:buClr>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D5D0055-36E7-4FAF-8031-950202A7E795}" type="datetimeFigureOut">
              <a:rPr lang="zh-CN" altLang="en-US" smtClean="0"/>
              <a:t>2023/5/23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8DA576-0318-4308-8428-F38CA9A6436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华文楷体" panose="02010600040101010101" pitchFamily="2" charset="-122"/>
                <a:ea typeface="华文楷体" panose="02010600040101010101" pitchFamily="2" charset="-122"/>
              </a:defRPr>
            </a:lvl1pPr>
          </a:lstStyle>
          <a:p>
            <a:fld id="{7D5D0055-36E7-4FAF-8031-950202A7E795}" type="datetimeFigureOut">
              <a:rPr lang="zh-CN" altLang="en-US" smtClean="0"/>
              <a:t>2023/5/23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华文楷体" panose="02010600040101010101" pitchFamily="2" charset="-122"/>
                <a:ea typeface="华文楷体" panose="0201060004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华文楷体" panose="02010600040101010101" pitchFamily="2" charset="-122"/>
                <a:ea typeface="华文楷体" panose="02010600040101010101" pitchFamily="2" charset="-122"/>
              </a:defRPr>
            </a:lvl1pPr>
          </a:lstStyle>
          <a:p>
            <a:fld id="{688DA576-0318-4308-8428-F38CA9A64360}" type="slidenum">
              <a:rPr lang="zh-CN" altLang="en-US" smtClean="0"/>
              <a:t>‹#›</a:t>
            </a:fld>
            <a:endParaRPr lang="zh-CN" altLang="en-US" dirty="0"/>
          </a:p>
        </p:txBody>
      </p:sp>
      <p:pic>
        <p:nvPicPr>
          <p:cNvPr id="8" name="图片 6"/>
          <p:cNvPicPr>
            <a:picLocks noChangeAspect="1"/>
          </p:cNvPicPr>
          <p:nvPr userDrawn="1"/>
        </p:nvPicPr>
        <p:blipFill>
          <a:blip r:embed="rId15">
            <a:clrChange>
              <a:clrFrom>
                <a:srgbClr val="B5B5B5"/>
              </a:clrFrom>
              <a:clrTo>
                <a:srgbClr val="B5B5B5">
                  <a:alpha val="0"/>
                </a:srgbClr>
              </a:clrTo>
            </a:clrChange>
          </a:blip>
          <a:stretch>
            <a:fillRect/>
          </a:stretch>
        </p:blipFill>
        <p:spPr>
          <a:xfrm>
            <a:off x="10536367" y="10967"/>
            <a:ext cx="1634865" cy="438441"/>
          </a:xfrm>
          <a:prstGeom prst="rect">
            <a:avLst/>
          </a:prstGeom>
        </p:spPr>
      </p:pic>
      <p:pic>
        <p:nvPicPr>
          <p:cNvPr id="10" name="图片 9"/>
          <p:cNvPicPr>
            <a:picLocks noChangeAspect="1"/>
          </p:cNvPicPr>
          <p:nvPr userDrawn="1"/>
        </p:nvPicPr>
        <p:blipFill>
          <a:blip r:embed="rId16"/>
          <a:stretch>
            <a:fillRect/>
          </a:stretch>
        </p:blipFill>
        <p:spPr>
          <a:xfrm>
            <a:off x="10951624" y="5736162"/>
            <a:ext cx="1240376" cy="12403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华文楷体" panose="02010600040101010101" pitchFamily="2" charset="-122"/>
          <a:ea typeface="华文楷体"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bk object 18"/>
          <p:cNvSpPr/>
          <p:nvPr userDrawn="1"/>
        </p:nvSpPr>
        <p:spPr>
          <a:xfrm>
            <a:off x="9182100" y="0"/>
            <a:ext cx="3007360" cy="6858000"/>
          </a:xfrm>
          <a:custGeom>
            <a:avLst/>
            <a:gdLst/>
            <a:ahLst/>
            <a:cxnLst/>
            <a:rect l="l" t="t" r="r" b="b"/>
            <a:pathLst>
              <a:path w="3007359" h="6858000">
                <a:moveTo>
                  <a:pt x="3006851" y="0"/>
                </a:moveTo>
                <a:lnTo>
                  <a:pt x="2042483" y="0"/>
                </a:lnTo>
                <a:lnTo>
                  <a:pt x="0" y="6857996"/>
                </a:lnTo>
                <a:lnTo>
                  <a:pt x="3006851" y="6857996"/>
                </a:lnTo>
                <a:lnTo>
                  <a:pt x="3006851" y="0"/>
                </a:lnTo>
                <a:close/>
              </a:path>
            </a:pathLst>
          </a:custGeom>
          <a:solidFill>
            <a:schemeClr val="accent5">
              <a:lumMod val="40000"/>
              <a:lumOff val="60000"/>
              <a:alpha val="30195"/>
            </a:schemeClr>
          </a:solidFill>
        </p:spPr>
        <p:txBody>
          <a:bodyPr wrap="square" lIns="0" tIns="0" rIns="0" bIns="0" rtlCol="0"/>
          <a:lstStyle/>
          <a:p>
            <a:endParaRPr/>
          </a:p>
        </p:txBody>
      </p:sp>
      <p:sp>
        <p:nvSpPr>
          <p:cNvPr id="11" name="bk object 24"/>
          <p:cNvSpPr/>
          <p:nvPr userDrawn="1"/>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chemeClr val="accent5">
              <a:lumMod val="75000"/>
              <a:alpha val="79998"/>
            </a:schemeClr>
          </a:solidFill>
        </p:spPr>
        <p:txBody>
          <a:bodyPr wrap="square" lIns="0" tIns="0" rIns="0" bIns="0" rtlCol="0"/>
          <a:lstStyle/>
          <a:p>
            <a:endParaRPr dirty="0"/>
          </a:p>
        </p:txBody>
      </p:sp>
      <p:sp>
        <p:nvSpPr>
          <p:cNvPr id="12" name="bk object 21"/>
          <p:cNvSpPr/>
          <p:nvPr userDrawn="1"/>
        </p:nvSpPr>
        <p:spPr>
          <a:xfrm>
            <a:off x="9337790" y="0"/>
            <a:ext cx="2851785" cy="6858000"/>
          </a:xfrm>
          <a:custGeom>
            <a:avLst/>
            <a:gdLst/>
            <a:ahLst/>
            <a:cxnLst/>
            <a:rect l="l" t="t" r="r" b="b"/>
            <a:pathLst>
              <a:path w="2851784" h="6858000">
                <a:moveTo>
                  <a:pt x="2851161" y="0"/>
                </a:moveTo>
                <a:lnTo>
                  <a:pt x="0" y="0"/>
                </a:lnTo>
                <a:lnTo>
                  <a:pt x="2467621" y="6857996"/>
                </a:lnTo>
                <a:lnTo>
                  <a:pt x="2851161" y="6857996"/>
                </a:lnTo>
                <a:lnTo>
                  <a:pt x="2851161" y="0"/>
                </a:lnTo>
                <a:close/>
              </a:path>
            </a:pathLst>
          </a:custGeom>
          <a:solidFill>
            <a:schemeClr val="accent5">
              <a:lumMod val="75000"/>
              <a:alpha val="70195"/>
            </a:schemeClr>
          </a:solidFill>
        </p:spPr>
        <p:txBody>
          <a:bodyPr wrap="square" lIns="0" tIns="0" rIns="0" bIns="0" rtlCol="0"/>
          <a:lstStyle/>
          <a:p>
            <a:endParaRPr lang="zh-CN" altLang="en-US"/>
          </a:p>
        </p:txBody>
      </p:sp>
      <p:sp>
        <p:nvSpPr>
          <p:cNvPr id="13" name="bk object 20"/>
          <p:cNvSpPr/>
          <p:nvPr userDrawn="1"/>
        </p:nvSpPr>
        <p:spPr>
          <a:xfrm>
            <a:off x="8928988" y="3051241"/>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chemeClr val="accent5">
              <a:lumMod val="60000"/>
              <a:lumOff val="40000"/>
              <a:alpha val="72155"/>
            </a:schemeClr>
          </a:solidFill>
        </p:spPr>
        <p:txBody>
          <a:bodyPr wrap="square" lIns="0" tIns="0" rIns="0" bIns="0" rtlCol="0"/>
          <a:lstStyle/>
          <a:p>
            <a:endParaRPr/>
          </a:p>
        </p:txBody>
      </p:sp>
      <p:sp>
        <p:nvSpPr>
          <p:cNvPr id="14" name="bk object 23"/>
          <p:cNvSpPr/>
          <p:nvPr userDrawn="1"/>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chemeClr val="accent5">
              <a:lumMod val="75000"/>
              <a:alpha val="65097"/>
            </a:schemeClr>
          </a:solidFill>
        </p:spPr>
        <p:txBody>
          <a:bodyPr wrap="square" lIns="0" tIns="0" rIns="0" bIns="0" rtlCol="0"/>
          <a:lstStyle/>
          <a:p>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华文楷体" panose="02010600040101010101" pitchFamily="2" charset="-122"/>
                <a:ea typeface="华文楷体" panose="02010600040101010101" pitchFamily="2" charset="-122"/>
              </a:defRPr>
            </a:lvl1pPr>
          </a:lstStyle>
          <a:p>
            <a:fld id="{7D5D0055-36E7-4FAF-8031-950202A7E795}" type="datetimeFigureOut">
              <a:rPr lang="zh-CN" altLang="en-US" smtClean="0"/>
              <a:t>2023/5/23</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华文楷体" panose="02010600040101010101" pitchFamily="2" charset="-122"/>
                <a:ea typeface="华文楷体" panose="02010600040101010101"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华文楷体" panose="02010600040101010101" pitchFamily="2" charset="-122"/>
                <a:ea typeface="华文楷体" panose="02010600040101010101" pitchFamily="2" charset="-122"/>
              </a:defRPr>
            </a:lvl1pPr>
          </a:lstStyle>
          <a:p>
            <a:fld id="{688DA576-0318-4308-8428-F38CA9A64360}" type="slidenum">
              <a:rPr lang="zh-CN" altLang="en-US" smtClean="0"/>
              <a:t>‹#›</a:t>
            </a:fld>
            <a:endParaRPr lang="zh-CN" altLang="en-US" dirty="0"/>
          </a:p>
        </p:txBody>
      </p:sp>
      <p:pic>
        <p:nvPicPr>
          <p:cNvPr id="8" name="图片 6"/>
          <p:cNvPicPr>
            <a:picLocks noChangeAspect="1"/>
          </p:cNvPicPr>
          <p:nvPr userDrawn="1"/>
        </p:nvPicPr>
        <p:blipFill>
          <a:blip r:embed="rId15">
            <a:clrChange>
              <a:clrFrom>
                <a:srgbClr val="B5B5B5"/>
              </a:clrFrom>
              <a:clrTo>
                <a:srgbClr val="B5B5B5">
                  <a:alpha val="0"/>
                </a:srgbClr>
              </a:clrTo>
            </a:clrChange>
          </a:blip>
          <a:stretch>
            <a:fillRect/>
          </a:stretch>
        </p:blipFill>
        <p:spPr>
          <a:xfrm>
            <a:off x="10536367" y="10967"/>
            <a:ext cx="1634865" cy="438441"/>
          </a:xfrm>
          <a:prstGeom prst="rect">
            <a:avLst/>
          </a:prstGeom>
        </p:spPr>
      </p:pic>
      <p:pic>
        <p:nvPicPr>
          <p:cNvPr id="10" name="图片 9"/>
          <p:cNvPicPr>
            <a:picLocks noChangeAspect="1"/>
          </p:cNvPicPr>
          <p:nvPr userDrawn="1"/>
        </p:nvPicPr>
        <p:blipFill>
          <a:blip r:embed="rId16"/>
          <a:stretch>
            <a:fillRect/>
          </a:stretch>
        </p:blipFill>
        <p:spPr>
          <a:xfrm>
            <a:off x="10951624" y="5736162"/>
            <a:ext cx="1240376" cy="1240376"/>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华文楷体" panose="02010600040101010101" pitchFamily="2" charset="-122"/>
          <a:ea typeface="华文楷体"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C62D556-7346-8E3F-9D9C-B5178703565F}"/>
              </a:ext>
            </a:extLst>
          </p:cNvPr>
          <p:cNvPicPr>
            <a:picLocks noChangeAspect="1"/>
          </p:cNvPicPr>
          <p:nvPr/>
        </p:nvPicPr>
        <p:blipFill rotWithShape="1">
          <a:blip r:embed="rId3"/>
          <a:srcRect l="6182" r="15575"/>
          <a:stretch/>
        </p:blipFill>
        <p:spPr>
          <a:xfrm>
            <a:off x="433137" y="2398924"/>
            <a:ext cx="10898553" cy="19012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2F69C-CAFD-E813-8E22-3A0A9CBE7A46}"/>
              </a:ext>
            </a:extLst>
          </p:cNvPr>
          <p:cNvSpPr>
            <a:spLocks noGrp="1"/>
          </p:cNvSpPr>
          <p:nvPr>
            <p:ph type="title"/>
          </p:nvPr>
        </p:nvSpPr>
        <p:spPr/>
        <p:txBody>
          <a:bodyPr/>
          <a:lstStyle/>
          <a:p>
            <a:r>
              <a:rPr lang="en-US" altLang="zh-CN" dirty="0"/>
              <a:t>Real-world Data Warehousing</a:t>
            </a:r>
            <a:endParaRPr lang="zh-CN" altLang="en-US" dirty="0"/>
          </a:p>
        </p:txBody>
      </p:sp>
      <p:sp>
        <p:nvSpPr>
          <p:cNvPr id="3" name="内容占位符 2">
            <a:extLst>
              <a:ext uri="{FF2B5EF4-FFF2-40B4-BE49-F238E27FC236}">
                <a16:creationId xmlns:a16="http://schemas.microsoft.com/office/drawing/2014/main" id="{09983F63-1CE1-5D09-13BE-A6210B2DB9C2}"/>
              </a:ext>
            </a:extLst>
          </p:cNvPr>
          <p:cNvSpPr>
            <a:spLocks noGrp="1"/>
          </p:cNvSpPr>
          <p:nvPr>
            <p:ph idx="1"/>
          </p:nvPr>
        </p:nvSpPr>
        <p:spPr/>
        <p:txBody>
          <a:bodyPr/>
          <a:lstStyle/>
          <a:p>
            <a:r>
              <a:rPr lang="en-US" altLang="zh-CN" dirty="0"/>
              <a:t>Spilling</a:t>
            </a:r>
          </a:p>
          <a:p>
            <a:pPr lvl="1"/>
            <a:r>
              <a:rPr lang="en-US" altLang="zh-CN" dirty="0"/>
              <a:t>Only 4.5 % of queries do not fit into main memory but accounting for 44.3 % of used CPU resources. External sort, join, and aggregation are essential for data warehouses.</a:t>
            </a:r>
          </a:p>
          <a:p>
            <a:pPr lvl="1"/>
            <a:r>
              <a:rPr lang="en-US" altLang="zh-CN" dirty="0"/>
              <a:t>The vast majority of CPU resources are spent on distributed queries (95 %).</a:t>
            </a:r>
            <a:endParaRPr lang="zh-CN" altLang="en-US" dirty="0"/>
          </a:p>
        </p:txBody>
      </p:sp>
      <p:pic>
        <p:nvPicPr>
          <p:cNvPr id="5" name="图片 4">
            <a:extLst>
              <a:ext uri="{FF2B5EF4-FFF2-40B4-BE49-F238E27FC236}">
                <a16:creationId xmlns:a16="http://schemas.microsoft.com/office/drawing/2014/main" id="{6679F891-8C16-B721-8C4C-B9F7F23BB129}"/>
              </a:ext>
            </a:extLst>
          </p:cNvPr>
          <p:cNvPicPr>
            <a:picLocks noChangeAspect="1"/>
          </p:cNvPicPr>
          <p:nvPr/>
        </p:nvPicPr>
        <p:blipFill>
          <a:blip r:embed="rId3"/>
          <a:stretch>
            <a:fillRect/>
          </a:stretch>
        </p:blipFill>
        <p:spPr>
          <a:xfrm>
            <a:off x="2453331" y="3786188"/>
            <a:ext cx="7581900" cy="2390775"/>
          </a:xfrm>
          <a:prstGeom prst="rect">
            <a:avLst/>
          </a:prstGeom>
        </p:spPr>
      </p:pic>
      <p:sp>
        <p:nvSpPr>
          <p:cNvPr id="4" name="矩形 3">
            <a:extLst>
              <a:ext uri="{FF2B5EF4-FFF2-40B4-BE49-F238E27FC236}">
                <a16:creationId xmlns:a16="http://schemas.microsoft.com/office/drawing/2014/main" id="{59861ECF-3662-B68D-0F5F-ACA4DB7D9D03}"/>
              </a:ext>
            </a:extLst>
          </p:cNvPr>
          <p:cNvSpPr/>
          <p:nvPr/>
        </p:nvSpPr>
        <p:spPr>
          <a:xfrm>
            <a:off x="8724901" y="4872037"/>
            <a:ext cx="1155700" cy="6397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E330E222-0C8F-4703-F23B-A67B022722C4}"/>
              </a:ext>
            </a:extLst>
          </p:cNvPr>
          <p:cNvSpPr/>
          <p:nvPr/>
        </p:nvSpPr>
        <p:spPr>
          <a:xfrm>
            <a:off x="6096000" y="4869654"/>
            <a:ext cx="1739900" cy="6421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793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054A1-6726-63C6-48DA-341F1BDDD0D9}"/>
              </a:ext>
            </a:extLst>
          </p:cNvPr>
          <p:cNvSpPr>
            <a:spLocks noGrp="1"/>
          </p:cNvSpPr>
          <p:nvPr>
            <p:ph type="title"/>
          </p:nvPr>
        </p:nvSpPr>
        <p:spPr/>
        <p:txBody>
          <a:bodyPr/>
          <a:lstStyle/>
          <a:p>
            <a:r>
              <a:rPr lang="en-US" altLang="zh-CN" dirty="0"/>
              <a:t>Real-world Data Warehousing</a:t>
            </a:r>
            <a:endParaRPr lang="zh-CN" altLang="en-US" dirty="0"/>
          </a:p>
        </p:txBody>
      </p:sp>
      <p:sp>
        <p:nvSpPr>
          <p:cNvPr id="3" name="内容占位符 2">
            <a:extLst>
              <a:ext uri="{FF2B5EF4-FFF2-40B4-BE49-F238E27FC236}">
                <a16:creationId xmlns:a16="http://schemas.microsoft.com/office/drawing/2014/main" id="{41322B9C-7F31-4330-BEC3-A260D0C0D165}"/>
              </a:ext>
            </a:extLst>
          </p:cNvPr>
          <p:cNvSpPr>
            <a:spLocks noGrp="1"/>
          </p:cNvSpPr>
          <p:nvPr>
            <p:ph idx="1"/>
          </p:nvPr>
        </p:nvSpPr>
        <p:spPr/>
        <p:txBody>
          <a:bodyPr/>
          <a:lstStyle/>
          <a:p>
            <a:r>
              <a:rPr lang="en-US" altLang="zh-CN" dirty="0"/>
              <a:t>Query Statistics</a:t>
            </a:r>
          </a:p>
          <a:p>
            <a:pPr lvl="1"/>
            <a:r>
              <a:rPr lang="en-US" altLang="zh-CN" dirty="0"/>
              <a:t>Most CPU resource (45.6 %) are spent on very few very large queries.</a:t>
            </a:r>
            <a:endParaRPr lang="zh-CN" altLang="en-US" dirty="0"/>
          </a:p>
        </p:txBody>
      </p:sp>
      <p:pic>
        <p:nvPicPr>
          <p:cNvPr id="5" name="图片 4">
            <a:extLst>
              <a:ext uri="{FF2B5EF4-FFF2-40B4-BE49-F238E27FC236}">
                <a16:creationId xmlns:a16="http://schemas.microsoft.com/office/drawing/2014/main" id="{36A52341-76B3-4F6D-5CBB-A0D1308858E8}"/>
              </a:ext>
            </a:extLst>
          </p:cNvPr>
          <p:cNvPicPr>
            <a:picLocks noChangeAspect="1"/>
          </p:cNvPicPr>
          <p:nvPr/>
        </p:nvPicPr>
        <p:blipFill>
          <a:blip r:embed="rId3"/>
          <a:stretch>
            <a:fillRect/>
          </a:stretch>
        </p:blipFill>
        <p:spPr>
          <a:xfrm>
            <a:off x="974124" y="3148096"/>
            <a:ext cx="10243751" cy="2748024"/>
          </a:xfrm>
          <a:prstGeom prst="rect">
            <a:avLst/>
          </a:prstGeom>
        </p:spPr>
      </p:pic>
      <p:sp>
        <p:nvSpPr>
          <p:cNvPr id="4" name="矩形 3">
            <a:extLst>
              <a:ext uri="{FF2B5EF4-FFF2-40B4-BE49-F238E27FC236}">
                <a16:creationId xmlns:a16="http://schemas.microsoft.com/office/drawing/2014/main" id="{87B335D3-AD7D-DB7E-639F-56D7EB86D6A7}"/>
              </a:ext>
            </a:extLst>
          </p:cNvPr>
          <p:cNvSpPr/>
          <p:nvPr/>
        </p:nvSpPr>
        <p:spPr>
          <a:xfrm>
            <a:off x="2108200" y="5558775"/>
            <a:ext cx="3505200" cy="3373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33D876A-CB2E-A77C-0D8D-23A66343B00E}"/>
              </a:ext>
            </a:extLst>
          </p:cNvPr>
          <p:cNvSpPr/>
          <p:nvPr/>
        </p:nvSpPr>
        <p:spPr>
          <a:xfrm>
            <a:off x="974124" y="4376044"/>
            <a:ext cx="2873976" cy="437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371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C5086-7FA6-6A67-1F8A-66F9A31102E0}"/>
              </a:ext>
            </a:extLst>
          </p:cNvPr>
          <p:cNvSpPr>
            <a:spLocks noGrp="1"/>
          </p:cNvSpPr>
          <p:nvPr>
            <p:ph type="title"/>
          </p:nvPr>
        </p:nvSpPr>
        <p:spPr/>
        <p:txBody>
          <a:bodyPr/>
          <a:lstStyle/>
          <a:p>
            <a:r>
              <a:rPr lang="en-US" altLang="zh-CN" dirty="0"/>
              <a:t>Real-world Data Warehousing</a:t>
            </a:r>
            <a:endParaRPr lang="zh-CN" altLang="en-US" dirty="0"/>
          </a:p>
        </p:txBody>
      </p:sp>
      <p:sp>
        <p:nvSpPr>
          <p:cNvPr id="3" name="内容占位符 2">
            <a:extLst>
              <a:ext uri="{FF2B5EF4-FFF2-40B4-BE49-F238E27FC236}">
                <a16:creationId xmlns:a16="http://schemas.microsoft.com/office/drawing/2014/main" id="{B7ACD3F3-D77D-FFAE-D774-A5801D7789DA}"/>
              </a:ext>
            </a:extLst>
          </p:cNvPr>
          <p:cNvSpPr>
            <a:spLocks noGrp="1"/>
          </p:cNvSpPr>
          <p:nvPr>
            <p:ph idx="1"/>
          </p:nvPr>
        </p:nvSpPr>
        <p:spPr/>
        <p:txBody>
          <a:bodyPr/>
          <a:lstStyle/>
          <a:p>
            <a:r>
              <a:rPr lang="en-US" altLang="zh-CN" dirty="0"/>
              <a:t>Conclusion</a:t>
            </a:r>
          </a:p>
          <a:p>
            <a:pPr lvl="1"/>
            <a:r>
              <a:rPr lang="en-US" altLang="zh-CN" dirty="0"/>
              <a:t>Scan and filter operations are a large portion of the load on the data warehouse (50 %).</a:t>
            </a:r>
          </a:p>
          <a:p>
            <a:pPr lvl="1"/>
            <a:r>
              <a:rPr lang="en-US" altLang="zh-CN" dirty="0"/>
              <a:t>DML is an essential part of data warehouse applications and goes beyond simple data loading queries.</a:t>
            </a:r>
          </a:p>
          <a:p>
            <a:pPr lvl="1"/>
            <a:r>
              <a:rPr lang="en-US" altLang="zh-CN" dirty="0"/>
              <a:t>Out-of-memory processing is required in cloud data warehouses</a:t>
            </a:r>
          </a:p>
          <a:p>
            <a:pPr lvl="1"/>
            <a:r>
              <a:rPr lang="en-US" altLang="zh-CN" dirty="0"/>
              <a:t>Distributed queries are frequent and impactful.</a:t>
            </a:r>
            <a:endParaRPr lang="zh-CN" altLang="en-US" dirty="0"/>
          </a:p>
        </p:txBody>
      </p:sp>
    </p:spTree>
    <p:extLst>
      <p:ext uri="{BB962C8B-B14F-4D97-AF65-F5344CB8AC3E}">
        <p14:creationId xmlns:p14="http://schemas.microsoft.com/office/powerpoint/2010/main" val="284147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30D9A-17B3-DEAB-E872-5A0774E9D42C}"/>
              </a:ext>
            </a:extLst>
          </p:cNvPr>
          <p:cNvSpPr>
            <a:spLocks noGrp="1"/>
          </p:cNvSpPr>
          <p:nvPr>
            <p:ph type="title"/>
          </p:nvPr>
        </p:nvSpPr>
        <p:spPr/>
        <p:txBody>
          <a:bodyPr/>
          <a:lstStyle/>
          <a:p>
            <a:r>
              <a:rPr lang="en-US" altLang="zh-CN" dirty="0"/>
              <a:t>Cloud Workload Characteristics</a:t>
            </a:r>
            <a:endParaRPr lang="zh-CN" altLang="en-US" dirty="0"/>
          </a:p>
        </p:txBody>
      </p:sp>
      <p:sp>
        <p:nvSpPr>
          <p:cNvPr id="3" name="内容占位符 2">
            <a:extLst>
              <a:ext uri="{FF2B5EF4-FFF2-40B4-BE49-F238E27FC236}">
                <a16:creationId xmlns:a16="http://schemas.microsoft.com/office/drawing/2014/main" id="{AE115147-5951-7801-C6A5-02523EC59826}"/>
              </a:ext>
            </a:extLst>
          </p:cNvPr>
          <p:cNvSpPr>
            <a:spLocks noGrp="1"/>
          </p:cNvSpPr>
          <p:nvPr>
            <p:ph idx="1"/>
          </p:nvPr>
        </p:nvSpPr>
        <p:spPr/>
        <p:txBody>
          <a:bodyPr/>
          <a:lstStyle/>
          <a:p>
            <a:r>
              <a:rPr lang="en-US" altLang="zh-CN" dirty="0"/>
              <a:t>Cloud data warehouse service</a:t>
            </a:r>
          </a:p>
          <a:p>
            <a:r>
              <a:rPr lang="en-US" altLang="zh-CN" dirty="0"/>
              <a:t>Different customers have varying needs in terms of database size (multi tenancy), query complexity, and query arrival times (elasticity)</a:t>
            </a:r>
          </a:p>
          <a:p>
            <a:r>
              <a:rPr lang="en-US" altLang="zh-CN" dirty="0"/>
              <a:t>Individual queries can differ greatly in their hardware requirements</a:t>
            </a:r>
          </a:p>
          <a:p>
            <a:r>
              <a:rPr lang="en-US" altLang="zh-CN" dirty="0"/>
              <a:t>Adjust its hardware resources to current and specific workload demands (cost efficiency).</a:t>
            </a:r>
            <a:endParaRPr lang="zh-CN" altLang="en-US" dirty="0"/>
          </a:p>
        </p:txBody>
      </p:sp>
    </p:spTree>
    <p:extLst>
      <p:ext uri="{BB962C8B-B14F-4D97-AF65-F5344CB8AC3E}">
        <p14:creationId xmlns:p14="http://schemas.microsoft.com/office/powerpoint/2010/main" val="149967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30D9A-17B3-DEAB-E872-5A0774E9D42C}"/>
              </a:ext>
            </a:extLst>
          </p:cNvPr>
          <p:cNvSpPr>
            <a:spLocks noGrp="1"/>
          </p:cNvSpPr>
          <p:nvPr>
            <p:ph type="title"/>
          </p:nvPr>
        </p:nvSpPr>
        <p:spPr/>
        <p:txBody>
          <a:bodyPr/>
          <a:lstStyle/>
          <a:p>
            <a:r>
              <a:rPr lang="en-US" altLang="zh-CN" dirty="0"/>
              <a:t>Cloud Workload Characteristics</a:t>
            </a:r>
            <a:endParaRPr lang="zh-CN" altLang="en-US" dirty="0"/>
          </a:p>
        </p:txBody>
      </p:sp>
      <p:sp>
        <p:nvSpPr>
          <p:cNvPr id="3" name="内容占位符 2">
            <a:extLst>
              <a:ext uri="{FF2B5EF4-FFF2-40B4-BE49-F238E27FC236}">
                <a16:creationId xmlns:a16="http://schemas.microsoft.com/office/drawing/2014/main" id="{AE115147-5951-7801-C6A5-02523EC59826}"/>
              </a:ext>
            </a:extLst>
          </p:cNvPr>
          <p:cNvSpPr>
            <a:spLocks noGrp="1"/>
          </p:cNvSpPr>
          <p:nvPr>
            <p:ph idx="1"/>
          </p:nvPr>
        </p:nvSpPr>
        <p:spPr/>
        <p:txBody>
          <a:bodyPr/>
          <a:lstStyle/>
          <a:p>
            <a:r>
              <a:rPr lang="en-US" altLang="zh-CN" dirty="0"/>
              <a:t>The workloads of individual customers are very heterogeneous across all dimensions and vary in intensity over the day.</a:t>
            </a:r>
          </a:p>
          <a:p>
            <a:r>
              <a:rPr lang="en-US" altLang="zh-CN" dirty="0"/>
              <a:t>The workload size, query arrival rate and composition changes. </a:t>
            </a:r>
          </a:p>
          <a:p>
            <a:r>
              <a:rPr lang="en-US" altLang="zh-CN" dirty="0"/>
              <a:t>The same warehouses are often used for the same tasks throughout their lifetime.</a:t>
            </a:r>
            <a:endParaRPr lang="zh-CN" altLang="en-US" dirty="0"/>
          </a:p>
        </p:txBody>
      </p:sp>
      <p:pic>
        <p:nvPicPr>
          <p:cNvPr id="5" name="图片 4">
            <a:extLst>
              <a:ext uri="{FF2B5EF4-FFF2-40B4-BE49-F238E27FC236}">
                <a16:creationId xmlns:a16="http://schemas.microsoft.com/office/drawing/2014/main" id="{30227FED-36A8-4B25-0C08-009449F346AB}"/>
              </a:ext>
            </a:extLst>
          </p:cNvPr>
          <p:cNvPicPr>
            <a:picLocks noChangeAspect="1"/>
          </p:cNvPicPr>
          <p:nvPr/>
        </p:nvPicPr>
        <p:blipFill>
          <a:blip r:embed="rId3"/>
          <a:stretch>
            <a:fillRect/>
          </a:stretch>
        </p:blipFill>
        <p:spPr>
          <a:xfrm>
            <a:off x="2751312" y="3859677"/>
            <a:ext cx="7218000" cy="2860611"/>
          </a:xfrm>
          <a:prstGeom prst="rect">
            <a:avLst/>
          </a:prstGeom>
        </p:spPr>
      </p:pic>
    </p:spTree>
    <p:extLst>
      <p:ext uri="{BB962C8B-B14F-4D97-AF65-F5344CB8AC3E}">
        <p14:creationId xmlns:p14="http://schemas.microsoft.com/office/powerpoint/2010/main" val="160096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E5F36-5B03-E18F-AF56-334757BF0031}"/>
              </a:ext>
            </a:extLst>
          </p:cNvPr>
          <p:cNvSpPr>
            <a:spLocks noGrp="1"/>
          </p:cNvSpPr>
          <p:nvPr>
            <p:ph type="title"/>
          </p:nvPr>
        </p:nvSpPr>
        <p:spPr/>
        <p:txBody>
          <a:bodyPr/>
          <a:lstStyle/>
          <a:p>
            <a:r>
              <a:rPr lang="en-US" altLang="zh-CN" dirty="0"/>
              <a:t>Cloud Analytics Benchmark</a:t>
            </a:r>
            <a:endParaRPr lang="zh-CN" altLang="en-US" dirty="0"/>
          </a:p>
        </p:txBody>
      </p:sp>
      <p:sp>
        <p:nvSpPr>
          <p:cNvPr id="3" name="内容占位符 2">
            <a:extLst>
              <a:ext uri="{FF2B5EF4-FFF2-40B4-BE49-F238E27FC236}">
                <a16:creationId xmlns:a16="http://schemas.microsoft.com/office/drawing/2014/main" id="{863DF1A1-131C-12B2-1916-79F02E8A739C}"/>
              </a:ext>
            </a:extLst>
          </p:cNvPr>
          <p:cNvSpPr>
            <a:spLocks noGrp="1"/>
          </p:cNvSpPr>
          <p:nvPr>
            <p:ph idx="1"/>
          </p:nvPr>
        </p:nvSpPr>
        <p:spPr/>
        <p:txBody>
          <a:bodyPr>
            <a:normAutofit lnSpcReduction="10000"/>
          </a:bodyPr>
          <a:lstStyle/>
          <a:p>
            <a:r>
              <a:rPr lang="en-US" altLang="zh-CN" dirty="0"/>
              <a:t>Focusing on latency and monetary cost of user workloads</a:t>
            </a:r>
          </a:p>
          <a:p>
            <a:r>
              <a:rPr lang="en-US" altLang="zh-CN" dirty="0"/>
              <a:t>Benchmark Basics</a:t>
            </a:r>
          </a:p>
          <a:p>
            <a:pPr lvl="1"/>
            <a:r>
              <a:rPr lang="en-US" altLang="zh-CN" dirty="0"/>
              <a:t>Based on TPC-H; Multi-Tenancy; Arrival Times</a:t>
            </a:r>
          </a:p>
          <a:p>
            <a:r>
              <a:rPr lang="en-US" altLang="zh-CN" dirty="0"/>
              <a:t>Benchmark Parameters &amp; Metrics</a:t>
            </a:r>
          </a:p>
          <a:p>
            <a:pPr lvl="1"/>
            <a:r>
              <a:rPr lang="en-US" altLang="zh-CN" dirty="0"/>
              <a:t>Execution time(&gt;1h); CPU time; Data size; SUT</a:t>
            </a:r>
          </a:p>
          <a:p>
            <a:pPr lvl="1"/>
            <a:endParaRPr lang="en-US" altLang="zh-CN" dirty="0"/>
          </a:p>
          <a:p>
            <a:pPr lvl="1"/>
            <a:endParaRPr lang="en-US" altLang="zh-CN" dirty="0"/>
          </a:p>
          <a:p>
            <a:pPr lvl="1"/>
            <a:endParaRPr lang="en-US" altLang="zh-CN" dirty="0"/>
          </a:p>
          <a:p>
            <a:pPr lvl="1"/>
            <a:r>
              <a:rPr lang="en-US" altLang="zh-CN" dirty="0"/>
              <a:t>Metrics: </a:t>
            </a:r>
          </a:p>
          <a:p>
            <a:pPr lvl="2"/>
            <a:r>
              <a:rPr lang="en-US" altLang="zh-CN" dirty="0"/>
              <a:t>The distribution of query latencies</a:t>
            </a:r>
          </a:p>
          <a:p>
            <a:pPr lvl="2"/>
            <a:r>
              <a:rPr lang="en-US" altLang="zh-CN" dirty="0"/>
              <a:t>The total cost of the CAB run in USD</a:t>
            </a:r>
          </a:p>
        </p:txBody>
      </p:sp>
      <p:pic>
        <p:nvPicPr>
          <p:cNvPr id="7" name="图片 6">
            <a:extLst>
              <a:ext uri="{FF2B5EF4-FFF2-40B4-BE49-F238E27FC236}">
                <a16:creationId xmlns:a16="http://schemas.microsoft.com/office/drawing/2014/main" id="{E568826D-3830-D1D6-58E6-CEF1D5177D2C}"/>
              </a:ext>
            </a:extLst>
          </p:cNvPr>
          <p:cNvPicPr>
            <a:picLocks noChangeAspect="1"/>
          </p:cNvPicPr>
          <p:nvPr/>
        </p:nvPicPr>
        <p:blipFill rotWithShape="1">
          <a:blip r:embed="rId2"/>
          <a:srcRect b="10148"/>
          <a:stretch/>
        </p:blipFill>
        <p:spPr>
          <a:xfrm>
            <a:off x="1650980" y="3924300"/>
            <a:ext cx="6334125" cy="890071"/>
          </a:xfrm>
          <a:prstGeom prst="rect">
            <a:avLst/>
          </a:prstGeom>
        </p:spPr>
      </p:pic>
    </p:spTree>
    <p:extLst>
      <p:ext uri="{BB962C8B-B14F-4D97-AF65-F5344CB8AC3E}">
        <p14:creationId xmlns:p14="http://schemas.microsoft.com/office/powerpoint/2010/main" val="1517696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E5F36-5B03-E18F-AF56-334757BF0031}"/>
              </a:ext>
            </a:extLst>
          </p:cNvPr>
          <p:cNvSpPr>
            <a:spLocks noGrp="1"/>
          </p:cNvSpPr>
          <p:nvPr>
            <p:ph type="title"/>
          </p:nvPr>
        </p:nvSpPr>
        <p:spPr/>
        <p:txBody>
          <a:bodyPr/>
          <a:lstStyle/>
          <a:p>
            <a:r>
              <a:rPr lang="en-US" altLang="zh-CN" dirty="0"/>
              <a:t>Cloud Analytics Benchmark</a:t>
            </a:r>
            <a:endParaRPr lang="zh-CN" altLang="en-US" dirty="0"/>
          </a:p>
        </p:txBody>
      </p:sp>
      <p:sp>
        <p:nvSpPr>
          <p:cNvPr id="3" name="内容占位符 2">
            <a:extLst>
              <a:ext uri="{FF2B5EF4-FFF2-40B4-BE49-F238E27FC236}">
                <a16:creationId xmlns:a16="http://schemas.microsoft.com/office/drawing/2014/main" id="{863DF1A1-131C-12B2-1916-79F02E8A739C}"/>
              </a:ext>
            </a:extLst>
          </p:cNvPr>
          <p:cNvSpPr>
            <a:spLocks noGrp="1"/>
          </p:cNvSpPr>
          <p:nvPr>
            <p:ph idx="1"/>
          </p:nvPr>
        </p:nvSpPr>
        <p:spPr/>
        <p:txBody>
          <a:bodyPr>
            <a:normAutofit/>
          </a:bodyPr>
          <a:lstStyle/>
          <a:p>
            <a:r>
              <a:rPr lang="en-US" altLang="zh-CN" dirty="0"/>
              <a:t>Database and Query Stream Generation</a:t>
            </a:r>
          </a:p>
          <a:p>
            <a:pPr lvl="1"/>
            <a:r>
              <a:rPr lang="en-US" altLang="zh-CN" dirty="0"/>
              <a:t>A run consists of multiple databases and one query stream for each database</a:t>
            </a:r>
          </a:p>
          <a:p>
            <a:pPr lvl="1"/>
            <a:r>
              <a:rPr lang="en-US" altLang="zh-CN" dirty="0"/>
              <a:t>Categorized the top 100 warehouses in the </a:t>
            </a:r>
            <a:r>
              <a:rPr lang="en-US" altLang="zh-CN" dirty="0" err="1"/>
              <a:t>Snowset</a:t>
            </a:r>
            <a:r>
              <a:rPr lang="en-US" altLang="zh-CN" dirty="0"/>
              <a:t> into five arrival time patterns</a:t>
            </a:r>
          </a:p>
          <a:p>
            <a:pPr lvl="1"/>
            <a:r>
              <a:rPr lang="en-US" altLang="zh-CN" dirty="0"/>
              <a:t>Arrival Time Generation: an exponential distribution to determine the time between two events (modeling a Poisson point process): </a:t>
            </a:r>
            <a:r>
              <a:rPr lang="zh-CN" altLang="en-US" dirty="0"/>
              <a:t>𝑃 </a:t>
            </a:r>
            <a:r>
              <a:rPr lang="en-US" altLang="zh-CN" dirty="0"/>
              <a:t>(</a:t>
            </a:r>
            <a:r>
              <a:rPr lang="zh-CN" altLang="en-US" dirty="0"/>
              <a:t>𝑥 </a:t>
            </a:r>
            <a:r>
              <a:rPr lang="en-US" altLang="zh-CN" dirty="0"/>
              <a:t>|</a:t>
            </a:r>
            <a:r>
              <a:rPr lang="zh-CN" altLang="en-US" dirty="0"/>
              <a:t>𝜆</a:t>
            </a:r>
            <a:r>
              <a:rPr lang="en-US" altLang="zh-CN" dirty="0"/>
              <a:t>) = </a:t>
            </a:r>
            <a:r>
              <a:rPr lang="zh-CN" altLang="en-US" dirty="0"/>
              <a:t>𝜆𝑒 </a:t>
            </a:r>
            <a:r>
              <a:rPr lang="zh-CN" altLang="en-US" baseline="30000" dirty="0"/>
              <a:t>−𝜆𝑥</a:t>
            </a:r>
            <a:endParaRPr lang="en-US" altLang="zh-CN" baseline="30000" dirty="0"/>
          </a:p>
        </p:txBody>
      </p:sp>
      <p:pic>
        <p:nvPicPr>
          <p:cNvPr id="5" name="图片 4">
            <a:extLst>
              <a:ext uri="{FF2B5EF4-FFF2-40B4-BE49-F238E27FC236}">
                <a16:creationId xmlns:a16="http://schemas.microsoft.com/office/drawing/2014/main" id="{7C9E3519-61E7-5A50-FB74-037FDA1814AA}"/>
              </a:ext>
            </a:extLst>
          </p:cNvPr>
          <p:cNvPicPr>
            <a:picLocks noChangeAspect="1"/>
          </p:cNvPicPr>
          <p:nvPr/>
        </p:nvPicPr>
        <p:blipFill>
          <a:blip r:embed="rId2"/>
          <a:stretch>
            <a:fillRect/>
          </a:stretch>
        </p:blipFill>
        <p:spPr>
          <a:xfrm>
            <a:off x="3735316" y="4339335"/>
            <a:ext cx="8013480" cy="2084742"/>
          </a:xfrm>
          <a:prstGeom prst="rect">
            <a:avLst/>
          </a:prstGeom>
        </p:spPr>
      </p:pic>
      <p:pic>
        <p:nvPicPr>
          <p:cNvPr id="4" name="图片 3">
            <a:extLst>
              <a:ext uri="{FF2B5EF4-FFF2-40B4-BE49-F238E27FC236}">
                <a16:creationId xmlns:a16="http://schemas.microsoft.com/office/drawing/2014/main" id="{6E886E88-D867-242C-BB8A-F507C9C3557B}"/>
              </a:ext>
            </a:extLst>
          </p:cNvPr>
          <p:cNvPicPr>
            <a:picLocks noChangeAspect="1"/>
          </p:cNvPicPr>
          <p:nvPr/>
        </p:nvPicPr>
        <p:blipFill>
          <a:blip r:embed="rId3"/>
          <a:stretch>
            <a:fillRect/>
          </a:stretch>
        </p:blipFill>
        <p:spPr>
          <a:xfrm>
            <a:off x="240004" y="4109844"/>
            <a:ext cx="3277896" cy="2202056"/>
          </a:xfrm>
          <a:prstGeom prst="rect">
            <a:avLst/>
          </a:prstGeom>
        </p:spPr>
      </p:pic>
    </p:spTree>
    <p:extLst>
      <p:ext uri="{BB962C8B-B14F-4D97-AF65-F5344CB8AC3E}">
        <p14:creationId xmlns:p14="http://schemas.microsoft.com/office/powerpoint/2010/main" val="86782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E5F36-5B03-E18F-AF56-334757BF0031}"/>
              </a:ext>
            </a:extLst>
          </p:cNvPr>
          <p:cNvSpPr>
            <a:spLocks noGrp="1"/>
          </p:cNvSpPr>
          <p:nvPr>
            <p:ph type="title"/>
          </p:nvPr>
        </p:nvSpPr>
        <p:spPr/>
        <p:txBody>
          <a:bodyPr/>
          <a:lstStyle/>
          <a:p>
            <a:r>
              <a:rPr lang="en-US" altLang="zh-CN" dirty="0"/>
              <a:t>Cloud Analytics Benchmark</a:t>
            </a:r>
            <a:endParaRPr lang="zh-CN" altLang="en-US" dirty="0"/>
          </a:p>
        </p:txBody>
      </p:sp>
      <p:sp>
        <p:nvSpPr>
          <p:cNvPr id="3" name="内容占位符 2">
            <a:extLst>
              <a:ext uri="{FF2B5EF4-FFF2-40B4-BE49-F238E27FC236}">
                <a16:creationId xmlns:a16="http://schemas.microsoft.com/office/drawing/2014/main" id="{863DF1A1-131C-12B2-1916-79F02E8A739C}"/>
              </a:ext>
            </a:extLst>
          </p:cNvPr>
          <p:cNvSpPr>
            <a:spLocks noGrp="1"/>
          </p:cNvSpPr>
          <p:nvPr>
            <p:ph idx="1"/>
          </p:nvPr>
        </p:nvSpPr>
        <p:spPr/>
        <p:txBody>
          <a:bodyPr>
            <a:normAutofit/>
          </a:bodyPr>
          <a:lstStyle/>
          <a:p>
            <a:r>
              <a:rPr lang="en-US" altLang="zh-CN" dirty="0"/>
              <a:t>Query Pool</a:t>
            </a:r>
          </a:p>
          <a:p>
            <a:pPr lvl="1"/>
            <a:r>
              <a:rPr lang="en-US" altLang="zh-CN" dirty="0"/>
              <a:t>22 queries + two TPC-H maintenance functions</a:t>
            </a:r>
          </a:p>
          <a:p>
            <a:r>
              <a:rPr lang="en-US" altLang="zh-CN" dirty="0"/>
              <a:t>Data loading</a:t>
            </a:r>
          </a:p>
          <a:p>
            <a:pPr lvl="1"/>
            <a:r>
              <a:rPr lang="en-US" altLang="zh-CN" dirty="0"/>
              <a:t>Regular TPC-H data generator</a:t>
            </a:r>
          </a:p>
          <a:p>
            <a:r>
              <a:rPr lang="en-US" altLang="zh-CN" dirty="0"/>
              <a:t>Execution of a Run</a:t>
            </a:r>
          </a:p>
          <a:p>
            <a:pPr lvl="1"/>
            <a:r>
              <a:rPr lang="en-US" altLang="zh-CN" dirty="0"/>
              <a:t>No warm up phase – cold data</a:t>
            </a:r>
          </a:p>
          <a:p>
            <a:pPr lvl="1"/>
            <a:r>
              <a:rPr lang="en-US" altLang="zh-CN" dirty="0"/>
              <a:t>Each query is specified as a triple consisting of the query id, its start time, and parameters.</a:t>
            </a:r>
          </a:p>
          <a:p>
            <a:pPr lvl="1"/>
            <a:r>
              <a:rPr lang="en-US" altLang="zh-CN" dirty="0"/>
              <a:t>The query can be considered completed once all results are materialized and the query processor has signaled the completion back to the driver.</a:t>
            </a:r>
            <a:endParaRPr lang="zh-CN" altLang="en-US" dirty="0"/>
          </a:p>
        </p:txBody>
      </p:sp>
    </p:spTree>
    <p:extLst>
      <p:ext uri="{BB962C8B-B14F-4D97-AF65-F5344CB8AC3E}">
        <p14:creationId xmlns:p14="http://schemas.microsoft.com/office/powerpoint/2010/main" val="77435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D9895-80C8-F127-73A5-AB3870894593}"/>
              </a:ext>
            </a:extLst>
          </p:cNvPr>
          <p:cNvSpPr>
            <a:spLocks noGrp="1"/>
          </p:cNvSpPr>
          <p:nvPr>
            <p:ph type="title"/>
          </p:nvPr>
        </p:nvSpPr>
        <p:spPr/>
        <p:txBody>
          <a:bodyPr/>
          <a:lstStyle/>
          <a:p>
            <a:r>
              <a:rPr lang="en-US" altLang="zh-CN" dirty="0"/>
              <a:t>Evaluation</a:t>
            </a:r>
            <a:endParaRPr lang="zh-CN" altLang="en-US" dirty="0"/>
          </a:p>
        </p:txBody>
      </p:sp>
      <p:sp>
        <p:nvSpPr>
          <p:cNvPr id="3" name="内容占位符 2">
            <a:extLst>
              <a:ext uri="{FF2B5EF4-FFF2-40B4-BE49-F238E27FC236}">
                <a16:creationId xmlns:a16="http://schemas.microsoft.com/office/drawing/2014/main" id="{7AC5CC75-5493-4784-8D2C-5809FB898332}"/>
              </a:ext>
            </a:extLst>
          </p:cNvPr>
          <p:cNvSpPr>
            <a:spLocks noGrp="1"/>
          </p:cNvSpPr>
          <p:nvPr>
            <p:ph idx="1"/>
          </p:nvPr>
        </p:nvSpPr>
        <p:spPr/>
        <p:txBody>
          <a:bodyPr>
            <a:normAutofit fontScale="92500" lnSpcReduction="10000"/>
          </a:bodyPr>
          <a:lstStyle/>
          <a:p>
            <a:r>
              <a:rPr lang="en-US" altLang="zh-CN" dirty="0"/>
              <a:t>Goals</a:t>
            </a:r>
          </a:p>
          <a:p>
            <a:pPr lvl="1"/>
            <a:r>
              <a:rPr lang="en-US" altLang="zh-CN" dirty="0"/>
              <a:t>Compare and evaluate cloud data warehouse service architectures</a:t>
            </a:r>
          </a:p>
          <a:p>
            <a:r>
              <a:rPr lang="en-US" altLang="zh-CN" dirty="0"/>
              <a:t>Snowflake vs System-X</a:t>
            </a:r>
          </a:p>
          <a:p>
            <a:pPr lvl="1"/>
            <a:r>
              <a:rPr lang="en-US" altLang="zh-CN" dirty="0"/>
              <a:t>Snowflake online service(2022)+AWS</a:t>
            </a:r>
          </a:p>
          <a:p>
            <a:pPr lvl="1"/>
            <a:r>
              <a:rPr lang="en-US" altLang="zh-CN" dirty="0"/>
              <a:t>System-X operates as a serverless system: pay on a per query bases.</a:t>
            </a:r>
          </a:p>
          <a:p>
            <a:r>
              <a:rPr lang="en-US" altLang="zh-CN" dirty="0"/>
              <a:t>Experiment</a:t>
            </a:r>
          </a:p>
          <a:p>
            <a:pPr lvl="1"/>
            <a:r>
              <a:rPr lang="en-US" altLang="zh-CN" dirty="0"/>
              <a:t>Static deployments are challenged by varying loads</a:t>
            </a:r>
          </a:p>
          <a:p>
            <a:pPr lvl="1"/>
            <a:r>
              <a:rPr lang="en-US" altLang="zh-CN" dirty="0"/>
              <a:t>How large queries can benefit from shared resources</a:t>
            </a:r>
          </a:p>
          <a:p>
            <a:pPr lvl="1"/>
            <a:r>
              <a:rPr lang="en-US" altLang="zh-CN" dirty="0"/>
              <a:t>We compare the provisioned Snowflake offering to the serverless System X showing large potential in terms of cost.</a:t>
            </a:r>
          </a:p>
          <a:p>
            <a:r>
              <a:rPr lang="en-US" altLang="zh-CN" dirty="0"/>
              <a:t>Six CAB runs with cluster sizes ranging from 2 to 38 machines and used around 140 CPU hours</a:t>
            </a:r>
          </a:p>
        </p:txBody>
      </p:sp>
    </p:spTree>
    <p:extLst>
      <p:ext uri="{BB962C8B-B14F-4D97-AF65-F5344CB8AC3E}">
        <p14:creationId xmlns:p14="http://schemas.microsoft.com/office/powerpoint/2010/main" val="4169592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C8391-D1FD-CA6A-9044-11DD865727C5}"/>
              </a:ext>
            </a:extLst>
          </p:cNvPr>
          <p:cNvSpPr>
            <a:spLocks noGrp="1"/>
          </p:cNvSpPr>
          <p:nvPr>
            <p:ph type="title"/>
          </p:nvPr>
        </p:nvSpPr>
        <p:spPr/>
        <p:txBody>
          <a:bodyPr/>
          <a:lstStyle/>
          <a:p>
            <a:r>
              <a:rPr lang="en-US" altLang="zh-CN" dirty="0"/>
              <a:t>Experiment: Shared Cluster Size</a:t>
            </a:r>
            <a:endParaRPr lang="zh-CN" altLang="en-US" dirty="0"/>
          </a:p>
        </p:txBody>
      </p:sp>
      <p:sp>
        <p:nvSpPr>
          <p:cNvPr id="3" name="内容占位符 2">
            <a:extLst>
              <a:ext uri="{FF2B5EF4-FFF2-40B4-BE49-F238E27FC236}">
                <a16:creationId xmlns:a16="http://schemas.microsoft.com/office/drawing/2014/main" id="{06DE1F39-E846-A9B1-10E1-629ED94356E7}"/>
              </a:ext>
            </a:extLst>
          </p:cNvPr>
          <p:cNvSpPr>
            <a:spLocks noGrp="1"/>
          </p:cNvSpPr>
          <p:nvPr>
            <p:ph idx="1"/>
          </p:nvPr>
        </p:nvSpPr>
        <p:spPr/>
        <p:txBody>
          <a:bodyPr/>
          <a:lstStyle/>
          <a:p>
            <a:r>
              <a:rPr lang="en-US" altLang="zh-CN" dirty="0"/>
              <a:t>CAB-1:1TB,10 CPU hours,20database </a:t>
            </a:r>
          </a:p>
          <a:p>
            <a:r>
              <a:rPr lang="en-US" altLang="zh-CN" dirty="0"/>
              <a:t>Four runs with a varying cluster size (2 to 16 nodes)</a:t>
            </a:r>
          </a:p>
          <a:p>
            <a:r>
              <a:rPr lang="en-US" altLang="zh-CN" dirty="0"/>
              <a:t>Query Arrival Rate; Queuing Time</a:t>
            </a:r>
          </a:p>
          <a:p>
            <a:r>
              <a:rPr lang="en-US" altLang="zh-CN" dirty="0"/>
              <a:t>Query Latency; Tenant Breakdown</a:t>
            </a:r>
            <a:endParaRPr lang="zh-CN" altLang="en-US" dirty="0"/>
          </a:p>
        </p:txBody>
      </p:sp>
      <p:pic>
        <p:nvPicPr>
          <p:cNvPr id="5" name="图片 4">
            <a:extLst>
              <a:ext uri="{FF2B5EF4-FFF2-40B4-BE49-F238E27FC236}">
                <a16:creationId xmlns:a16="http://schemas.microsoft.com/office/drawing/2014/main" id="{0205502B-36E6-2842-2AA8-92C976E1E258}"/>
              </a:ext>
            </a:extLst>
          </p:cNvPr>
          <p:cNvPicPr>
            <a:picLocks noChangeAspect="1"/>
          </p:cNvPicPr>
          <p:nvPr/>
        </p:nvPicPr>
        <p:blipFill>
          <a:blip r:embed="rId3"/>
          <a:stretch>
            <a:fillRect/>
          </a:stretch>
        </p:blipFill>
        <p:spPr>
          <a:xfrm>
            <a:off x="857891" y="3970142"/>
            <a:ext cx="6730314" cy="2887858"/>
          </a:xfrm>
          <a:prstGeom prst="rect">
            <a:avLst/>
          </a:prstGeom>
        </p:spPr>
      </p:pic>
      <p:pic>
        <p:nvPicPr>
          <p:cNvPr id="7" name="图片 6">
            <a:extLst>
              <a:ext uri="{FF2B5EF4-FFF2-40B4-BE49-F238E27FC236}">
                <a16:creationId xmlns:a16="http://schemas.microsoft.com/office/drawing/2014/main" id="{6523FE9F-1A77-A75E-8A80-5F864B87CD70}"/>
              </a:ext>
            </a:extLst>
          </p:cNvPr>
          <p:cNvPicPr>
            <a:picLocks noChangeAspect="1"/>
          </p:cNvPicPr>
          <p:nvPr/>
        </p:nvPicPr>
        <p:blipFill>
          <a:blip r:embed="rId4"/>
          <a:stretch>
            <a:fillRect/>
          </a:stretch>
        </p:blipFill>
        <p:spPr>
          <a:xfrm>
            <a:off x="7607896" y="4060636"/>
            <a:ext cx="4584104" cy="2797364"/>
          </a:xfrm>
          <a:prstGeom prst="rect">
            <a:avLst/>
          </a:prstGeom>
        </p:spPr>
      </p:pic>
      <p:pic>
        <p:nvPicPr>
          <p:cNvPr id="6" name="图片 5">
            <a:extLst>
              <a:ext uri="{FF2B5EF4-FFF2-40B4-BE49-F238E27FC236}">
                <a16:creationId xmlns:a16="http://schemas.microsoft.com/office/drawing/2014/main" id="{C4EDAFAB-3B1C-26FA-14C7-F018E7CF5943}"/>
              </a:ext>
            </a:extLst>
          </p:cNvPr>
          <p:cNvPicPr>
            <a:picLocks noChangeAspect="1"/>
          </p:cNvPicPr>
          <p:nvPr/>
        </p:nvPicPr>
        <p:blipFill>
          <a:blip r:embed="rId5"/>
          <a:stretch>
            <a:fillRect/>
          </a:stretch>
        </p:blipFill>
        <p:spPr>
          <a:xfrm>
            <a:off x="8327472" y="1448954"/>
            <a:ext cx="3587024" cy="2409725"/>
          </a:xfrm>
          <a:prstGeom prst="rect">
            <a:avLst/>
          </a:prstGeom>
        </p:spPr>
      </p:pic>
    </p:spTree>
    <p:extLst>
      <p:ext uri="{BB962C8B-B14F-4D97-AF65-F5344CB8AC3E}">
        <p14:creationId xmlns:p14="http://schemas.microsoft.com/office/powerpoint/2010/main" val="420202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25A824-A343-EFA1-FB1A-EE147D8BDE57}"/>
              </a:ext>
            </a:extLst>
          </p:cNvPr>
          <p:cNvSpPr>
            <a:spLocks noGrp="1"/>
          </p:cNvSpPr>
          <p:nvPr>
            <p:ph type="title"/>
          </p:nvPr>
        </p:nvSpPr>
        <p:spPr/>
        <p:txBody>
          <a:bodyPr/>
          <a:lstStyle/>
          <a:p>
            <a:r>
              <a:rPr lang="en-US" altLang="zh-CN" dirty="0"/>
              <a:t>Cloud is Different</a:t>
            </a:r>
            <a:endParaRPr lang="zh-CN" altLang="en-US" dirty="0"/>
          </a:p>
        </p:txBody>
      </p:sp>
      <p:sp>
        <p:nvSpPr>
          <p:cNvPr id="3" name="内容占位符 2">
            <a:extLst>
              <a:ext uri="{FF2B5EF4-FFF2-40B4-BE49-F238E27FC236}">
                <a16:creationId xmlns:a16="http://schemas.microsoft.com/office/drawing/2014/main" id="{22672FB7-404A-9D2A-1BDF-A5CDC95C0D1B}"/>
              </a:ext>
            </a:extLst>
          </p:cNvPr>
          <p:cNvSpPr>
            <a:spLocks noGrp="1"/>
          </p:cNvSpPr>
          <p:nvPr>
            <p:ph idx="1"/>
          </p:nvPr>
        </p:nvSpPr>
        <p:spPr/>
        <p:txBody>
          <a:bodyPr/>
          <a:lstStyle/>
          <a:p>
            <a:r>
              <a:rPr lang="en-US" altLang="zh-CN" dirty="0"/>
              <a:t>Most cloud-native data warehouse services run on virtual compute instances hosted by public cloud providers.</a:t>
            </a:r>
          </a:p>
          <a:p>
            <a:pPr lvl="1"/>
            <a:r>
              <a:rPr lang="en-US" altLang="zh-CN" dirty="0"/>
              <a:t>Amazon EC2, Microsoft Azure virtual machines, Google Compute Engine(GCE), Lambada, Starling</a:t>
            </a:r>
          </a:p>
          <a:p>
            <a:r>
              <a:rPr lang="en-US" altLang="zh-CN" dirty="0"/>
              <a:t>These resources can be </a:t>
            </a:r>
            <a:r>
              <a:rPr lang="en-US" altLang="zh-CN" dirty="0">
                <a:solidFill>
                  <a:srgbClr val="FF0000"/>
                </a:solidFill>
              </a:rPr>
              <a:t>dynamically scaled </a:t>
            </a:r>
            <a:r>
              <a:rPr lang="en-US" altLang="zh-CN" dirty="0"/>
              <a:t>to intermittent workloads </a:t>
            </a:r>
            <a:r>
              <a:rPr lang="en-US" altLang="zh-CN" dirty="0">
                <a:solidFill>
                  <a:srgbClr val="FF0000"/>
                </a:solidFill>
              </a:rPr>
              <a:t>in very short time</a:t>
            </a:r>
            <a:r>
              <a:rPr lang="en-US" altLang="zh-CN" dirty="0"/>
              <a:t> periods (minutes or even seconds).</a:t>
            </a:r>
            <a:r>
              <a:rPr lang="zh-CN" altLang="en-US" dirty="0"/>
              <a:t> </a:t>
            </a:r>
            <a:endParaRPr lang="en-US" altLang="zh-CN" dirty="0"/>
          </a:p>
          <a:p>
            <a:r>
              <a:rPr lang="en-US" altLang="zh-CN" dirty="0"/>
              <a:t>A perfectly-scalable and elastic database system could </a:t>
            </a:r>
            <a:r>
              <a:rPr lang="en-US" altLang="zh-CN" dirty="0">
                <a:solidFill>
                  <a:srgbClr val="FF0000"/>
                </a:solidFill>
              </a:rPr>
              <a:t>use twice the compute resources to cut the query time in half</a:t>
            </a:r>
            <a:r>
              <a:rPr lang="en-US" altLang="zh-CN" dirty="0"/>
              <a:t>.</a:t>
            </a:r>
            <a:endParaRPr lang="zh-CN" altLang="en-US" dirty="0"/>
          </a:p>
        </p:txBody>
      </p:sp>
    </p:spTree>
    <p:extLst>
      <p:ext uri="{BB962C8B-B14F-4D97-AF65-F5344CB8AC3E}">
        <p14:creationId xmlns:p14="http://schemas.microsoft.com/office/powerpoint/2010/main" val="4153063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E265F-7275-CE16-FF8A-FFD722674EC9}"/>
              </a:ext>
            </a:extLst>
          </p:cNvPr>
          <p:cNvSpPr>
            <a:spLocks noGrp="1"/>
          </p:cNvSpPr>
          <p:nvPr>
            <p:ph type="title"/>
          </p:nvPr>
        </p:nvSpPr>
        <p:spPr/>
        <p:txBody>
          <a:bodyPr/>
          <a:lstStyle/>
          <a:p>
            <a:r>
              <a:rPr lang="en-US" altLang="zh-CN" dirty="0"/>
              <a:t>Experiment: Shared vs Per-tenant Clusters</a:t>
            </a:r>
            <a:endParaRPr lang="zh-CN" altLang="en-US" dirty="0"/>
          </a:p>
        </p:txBody>
      </p:sp>
      <p:sp>
        <p:nvSpPr>
          <p:cNvPr id="3" name="内容占位符 2">
            <a:extLst>
              <a:ext uri="{FF2B5EF4-FFF2-40B4-BE49-F238E27FC236}">
                <a16:creationId xmlns:a16="http://schemas.microsoft.com/office/drawing/2014/main" id="{003275DD-5C44-B697-97C2-0EDC2DA2CB0A}"/>
              </a:ext>
            </a:extLst>
          </p:cNvPr>
          <p:cNvSpPr>
            <a:spLocks noGrp="1"/>
          </p:cNvSpPr>
          <p:nvPr>
            <p:ph idx="1"/>
          </p:nvPr>
        </p:nvSpPr>
        <p:spPr/>
        <p:txBody>
          <a:bodyPr/>
          <a:lstStyle/>
          <a:p>
            <a:r>
              <a:rPr lang="en-US" altLang="zh-CN" dirty="0"/>
              <a:t>CAB-4: 4TB,40 CPU hours,20 tenants</a:t>
            </a:r>
          </a:p>
          <a:p>
            <a:r>
              <a:rPr lang="en-US" altLang="zh-CN" dirty="0"/>
              <a:t>Setup: </a:t>
            </a:r>
          </a:p>
          <a:p>
            <a:pPr lvl="1"/>
            <a:r>
              <a:rPr lang="en-US" altLang="zh-CN" dirty="0"/>
              <a:t>One pool of fixed resources is used for all query streams (shared cluster - SC).</a:t>
            </a:r>
          </a:p>
          <a:p>
            <a:pPr lvl="1"/>
            <a:r>
              <a:rPr lang="en-US" altLang="zh-CN" dirty="0"/>
              <a:t>Each query stream is assigned its own pool of resources (one cluster per tenant- TC).</a:t>
            </a:r>
            <a:endParaRPr lang="zh-CN" altLang="en-US" dirty="0"/>
          </a:p>
        </p:txBody>
      </p:sp>
      <p:pic>
        <p:nvPicPr>
          <p:cNvPr id="5" name="图片 4">
            <a:extLst>
              <a:ext uri="{FF2B5EF4-FFF2-40B4-BE49-F238E27FC236}">
                <a16:creationId xmlns:a16="http://schemas.microsoft.com/office/drawing/2014/main" id="{2F738C1D-2F00-834C-FB28-A3B9F4E46519}"/>
              </a:ext>
            </a:extLst>
          </p:cNvPr>
          <p:cNvPicPr>
            <a:picLocks noChangeAspect="1"/>
          </p:cNvPicPr>
          <p:nvPr/>
        </p:nvPicPr>
        <p:blipFill>
          <a:blip r:embed="rId3"/>
          <a:stretch>
            <a:fillRect/>
          </a:stretch>
        </p:blipFill>
        <p:spPr>
          <a:xfrm>
            <a:off x="2513591" y="3763168"/>
            <a:ext cx="6568850" cy="2967831"/>
          </a:xfrm>
          <a:prstGeom prst="rect">
            <a:avLst/>
          </a:prstGeom>
        </p:spPr>
      </p:pic>
    </p:spTree>
    <p:extLst>
      <p:ext uri="{BB962C8B-B14F-4D97-AF65-F5344CB8AC3E}">
        <p14:creationId xmlns:p14="http://schemas.microsoft.com/office/powerpoint/2010/main" val="33308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BB127-35B2-6562-0218-74C12FC81850}"/>
              </a:ext>
            </a:extLst>
          </p:cNvPr>
          <p:cNvSpPr>
            <a:spLocks noGrp="1"/>
          </p:cNvSpPr>
          <p:nvPr>
            <p:ph type="title"/>
          </p:nvPr>
        </p:nvSpPr>
        <p:spPr/>
        <p:txBody>
          <a:bodyPr/>
          <a:lstStyle/>
          <a:p>
            <a:r>
              <a:rPr lang="en-US" altLang="zh-CN" dirty="0"/>
              <a:t>Experiment: System Comparison</a:t>
            </a:r>
            <a:endParaRPr lang="zh-CN" altLang="en-US" dirty="0"/>
          </a:p>
        </p:txBody>
      </p:sp>
      <p:sp>
        <p:nvSpPr>
          <p:cNvPr id="3" name="内容占位符 2">
            <a:extLst>
              <a:ext uri="{FF2B5EF4-FFF2-40B4-BE49-F238E27FC236}">
                <a16:creationId xmlns:a16="http://schemas.microsoft.com/office/drawing/2014/main" id="{30886CE9-CC40-28DD-A210-DE5A9E20F552}"/>
              </a:ext>
            </a:extLst>
          </p:cNvPr>
          <p:cNvSpPr>
            <a:spLocks noGrp="1"/>
          </p:cNvSpPr>
          <p:nvPr>
            <p:ph idx="1"/>
          </p:nvPr>
        </p:nvSpPr>
        <p:spPr/>
        <p:txBody>
          <a:bodyPr/>
          <a:lstStyle/>
          <a:p>
            <a:r>
              <a:rPr lang="en-US" altLang="zh-CN" dirty="0"/>
              <a:t>Compare Snowflake with a serverless data warehouse systems</a:t>
            </a:r>
          </a:p>
          <a:p>
            <a:r>
              <a:rPr lang="en-US" altLang="zh-CN" dirty="0"/>
              <a:t>CAB-1 (1 TB of data and 10 CPU hours).</a:t>
            </a:r>
          </a:p>
          <a:p>
            <a:r>
              <a:rPr lang="en-US" altLang="zh-CN" dirty="0"/>
              <a:t>A contention in the front-end of System X</a:t>
            </a:r>
            <a:endParaRPr lang="zh-CN" altLang="en-US" dirty="0"/>
          </a:p>
        </p:txBody>
      </p:sp>
      <p:pic>
        <p:nvPicPr>
          <p:cNvPr id="5" name="图片 4">
            <a:extLst>
              <a:ext uri="{FF2B5EF4-FFF2-40B4-BE49-F238E27FC236}">
                <a16:creationId xmlns:a16="http://schemas.microsoft.com/office/drawing/2014/main" id="{0B1A9358-E81F-4AFA-EA88-1A445B377264}"/>
              </a:ext>
            </a:extLst>
          </p:cNvPr>
          <p:cNvPicPr>
            <a:picLocks noChangeAspect="1"/>
          </p:cNvPicPr>
          <p:nvPr/>
        </p:nvPicPr>
        <p:blipFill>
          <a:blip r:embed="rId2"/>
          <a:stretch>
            <a:fillRect/>
          </a:stretch>
        </p:blipFill>
        <p:spPr>
          <a:xfrm>
            <a:off x="3520027" y="3429000"/>
            <a:ext cx="4723221" cy="3307980"/>
          </a:xfrm>
          <a:prstGeom prst="rect">
            <a:avLst/>
          </a:prstGeom>
        </p:spPr>
      </p:pic>
    </p:spTree>
    <p:extLst>
      <p:ext uri="{BB962C8B-B14F-4D97-AF65-F5344CB8AC3E}">
        <p14:creationId xmlns:p14="http://schemas.microsoft.com/office/powerpoint/2010/main" val="1805972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C3463-AE16-2B6F-121E-19353B784113}"/>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97D3C070-AAA1-AD80-1EEC-76D6D70D6CD0}"/>
              </a:ext>
            </a:extLst>
          </p:cNvPr>
          <p:cNvSpPr>
            <a:spLocks noGrp="1"/>
          </p:cNvSpPr>
          <p:nvPr>
            <p:ph idx="1"/>
          </p:nvPr>
        </p:nvSpPr>
        <p:spPr/>
        <p:txBody>
          <a:bodyPr/>
          <a:lstStyle/>
          <a:p>
            <a:r>
              <a:rPr lang="en-US" altLang="zh-CN" dirty="0"/>
              <a:t>A detailed analysis of a real world cloud analytics workload. </a:t>
            </a:r>
          </a:p>
          <a:p>
            <a:r>
              <a:rPr lang="en-US" altLang="zh-CN" dirty="0"/>
              <a:t>The Cloud Analytics Benchmark (CAB)[elasticity and multi-tenancy ]</a:t>
            </a:r>
          </a:p>
          <a:p>
            <a:pPr lvl="1"/>
            <a:r>
              <a:rPr lang="en-US" altLang="zh-CN" dirty="0"/>
              <a:t>Focus on monetary workload cost and query latency </a:t>
            </a:r>
          </a:p>
          <a:p>
            <a:pPr lvl="1"/>
            <a:r>
              <a:rPr lang="en-US" altLang="zh-CN" dirty="0"/>
              <a:t>CAB makes cloud data warehouses comparable</a:t>
            </a:r>
            <a:endParaRPr lang="zh-CN" altLang="en-US" dirty="0"/>
          </a:p>
        </p:txBody>
      </p:sp>
    </p:spTree>
    <p:extLst>
      <p:ext uri="{BB962C8B-B14F-4D97-AF65-F5344CB8AC3E}">
        <p14:creationId xmlns:p14="http://schemas.microsoft.com/office/powerpoint/2010/main" val="333437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36A84-2570-06CC-E673-0D38FA242503}"/>
              </a:ext>
            </a:extLst>
          </p:cNvPr>
          <p:cNvSpPr>
            <a:spLocks noGrp="1"/>
          </p:cNvSpPr>
          <p:nvPr>
            <p:ph type="title"/>
          </p:nvPr>
        </p:nvSpPr>
        <p:spPr/>
        <p:txBody>
          <a:bodyPr/>
          <a:lstStyle/>
          <a:p>
            <a:r>
              <a:rPr lang="en-US" altLang="zh-CN" dirty="0"/>
              <a:t>Cloud Architectures</a:t>
            </a:r>
            <a:endParaRPr lang="zh-CN" altLang="en-US" dirty="0"/>
          </a:p>
        </p:txBody>
      </p:sp>
      <p:sp>
        <p:nvSpPr>
          <p:cNvPr id="3" name="内容占位符 2">
            <a:extLst>
              <a:ext uri="{FF2B5EF4-FFF2-40B4-BE49-F238E27FC236}">
                <a16:creationId xmlns:a16="http://schemas.microsoft.com/office/drawing/2014/main" id="{6DA86821-038E-D3B2-0D8B-985F88B29315}"/>
              </a:ext>
            </a:extLst>
          </p:cNvPr>
          <p:cNvSpPr>
            <a:spLocks noGrp="1"/>
          </p:cNvSpPr>
          <p:nvPr>
            <p:ph idx="1"/>
          </p:nvPr>
        </p:nvSpPr>
        <p:spPr/>
        <p:txBody>
          <a:bodyPr>
            <a:normAutofit/>
          </a:bodyPr>
          <a:lstStyle/>
          <a:p>
            <a:r>
              <a:rPr lang="en-US" altLang="zh-CN" dirty="0"/>
              <a:t>(1)Self-hosted(Presto, PostgreSQL)</a:t>
            </a:r>
          </a:p>
          <a:p>
            <a:pPr lvl="1"/>
            <a:r>
              <a:rPr lang="en-US" altLang="zh-CN" dirty="0"/>
              <a:t>Customers can rent compute resources (i.e., virtual machines) themselves and host their database systems of choice.</a:t>
            </a:r>
          </a:p>
          <a:p>
            <a:r>
              <a:rPr lang="en-US" altLang="zh-CN" dirty="0"/>
              <a:t>(2)Over managed(Snowflake or Amazon Redshift)</a:t>
            </a:r>
          </a:p>
          <a:p>
            <a:pPr lvl="1"/>
            <a:r>
              <a:rPr lang="en-US" altLang="zh-CN" dirty="0"/>
              <a:t>Companies are offering hosted data warehouse services.</a:t>
            </a:r>
          </a:p>
          <a:p>
            <a:r>
              <a:rPr lang="en-US" altLang="zh-CN" dirty="0"/>
              <a:t>(3)Query-as-a-service(Google </a:t>
            </a:r>
            <a:r>
              <a:rPr lang="en-US" altLang="zh-CN" dirty="0" err="1"/>
              <a:t>BigQuery</a:t>
            </a:r>
            <a:r>
              <a:rPr lang="en-US" altLang="zh-CN" dirty="0"/>
              <a:t> and Amazon Athena )</a:t>
            </a:r>
          </a:p>
          <a:p>
            <a:pPr lvl="1"/>
            <a:r>
              <a:rPr lang="en-US" altLang="zh-CN" dirty="0"/>
              <a:t>There are fully-managed services that fully embrace the query-as-a-service model.</a:t>
            </a:r>
          </a:p>
        </p:txBody>
      </p:sp>
    </p:spTree>
    <p:extLst>
      <p:ext uri="{BB962C8B-B14F-4D97-AF65-F5344CB8AC3E}">
        <p14:creationId xmlns:p14="http://schemas.microsoft.com/office/powerpoint/2010/main" val="375773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C7E6A-F2C2-D2CA-3356-4E79FABB9B21}"/>
              </a:ext>
            </a:extLst>
          </p:cNvPr>
          <p:cNvSpPr>
            <a:spLocks noGrp="1"/>
          </p:cNvSpPr>
          <p:nvPr>
            <p:ph type="title"/>
          </p:nvPr>
        </p:nvSpPr>
        <p:spPr/>
        <p:txBody>
          <a:bodyPr/>
          <a:lstStyle/>
          <a:p>
            <a:r>
              <a:rPr lang="en-US" altLang="zh-CN" dirty="0"/>
              <a:t>Benchmarking Challenges</a:t>
            </a:r>
            <a:endParaRPr lang="zh-CN" altLang="en-US" dirty="0"/>
          </a:p>
        </p:txBody>
      </p:sp>
      <p:sp>
        <p:nvSpPr>
          <p:cNvPr id="3" name="内容占位符 2">
            <a:extLst>
              <a:ext uri="{FF2B5EF4-FFF2-40B4-BE49-F238E27FC236}">
                <a16:creationId xmlns:a16="http://schemas.microsoft.com/office/drawing/2014/main" id="{333FA748-88E8-F899-4528-4CC827493A7B}"/>
              </a:ext>
            </a:extLst>
          </p:cNvPr>
          <p:cNvSpPr>
            <a:spLocks noGrp="1"/>
          </p:cNvSpPr>
          <p:nvPr>
            <p:ph idx="1"/>
          </p:nvPr>
        </p:nvSpPr>
        <p:spPr/>
        <p:txBody>
          <a:bodyPr>
            <a:normAutofit/>
          </a:bodyPr>
          <a:lstStyle/>
          <a:p>
            <a:r>
              <a:rPr lang="en-US" altLang="zh-CN" dirty="0"/>
              <a:t>Indefinitely scaled hardware resource</a:t>
            </a:r>
          </a:p>
          <a:p>
            <a:pPr lvl="1"/>
            <a:r>
              <a:rPr lang="en-US" altLang="zh-CN" dirty="0"/>
              <a:t>Pre-cloud era benchmarks like TPC-H or TPC-DS evaluate the performance of a query engine for a particular workload on a given hardware.</a:t>
            </a:r>
          </a:p>
          <a:p>
            <a:r>
              <a:rPr lang="en-US" altLang="zh-CN" dirty="0"/>
              <a:t>Automatically adapting to the current workload</a:t>
            </a:r>
          </a:p>
          <a:p>
            <a:pPr lvl="1"/>
            <a:r>
              <a:rPr lang="en-US" altLang="zh-CN" dirty="0"/>
              <a:t>We need to. A cloud data warehouse service should manage the hardware – ideally automatically adapting to the current workload.</a:t>
            </a:r>
          </a:p>
          <a:p>
            <a:r>
              <a:rPr lang="en-US" altLang="zh-CN" dirty="0"/>
              <a:t>Multi-tenancy</a:t>
            </a:r>
          </a:p>
          <a:p>
            <a:pPr lvl="1"/>
            <a:r>
              <a:rPr lang="en-US" altLang="zh-CN" dirty="0"/>
              <a:t>Cloud data warehouses are not used by a single customer, but by multiple customers at the same time.</a:t>
            </a:r>
          </a:p>
          <a:p>
            <a:pPr lvl="1"/>
            <a:endParaRPr lang="en-US" altLang="zh-CN" dirty="0"/>
          </a:p>
        </p:txBody>
      </p:sp>
    </p:spTree>
    <p:extLst>
      <p:ext uri="{BB962C8B-B14F-4D97-AF65-F5344CB8AC3E}">
        <p14:creationId xmlns:p14="http://schemas.microsoft.com/office/powerpoint/2010/main" val="220156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17A53-7E88-1286-9562-B42CC952BDA9}"/>
              </a:ext>
            </a:extLst>
          </p:cNvPr>
          <p:cNvSpPr>
            <a:spLocks noGrp="1"/>
          </p:cNvSpPr>
          <p:nvPr>
            <p:ph type="title"/>
          </p:nvPr>
        </p:nvSpPr>
        <p:spPr/>
        <p:txBody>
          <a:bodyPr/>
          <a:lstStyle/>
          <a:p>
            <a:r>
              <a:rPr lang="en-US" altLang="zh-CN" dirty="0"/>
              <a:t>Snowflake Dataset to the Rescue</a:t>
            </a:r>
            <a:endParaRPr lang="zh-CN" altLang="en-US" dirty="0"/>
          </a:p>
        </p:txBody>
      </p:sp>
      <p:sp>
        <p:nvSpPr>
          <p:cNvPr id="3" name="内容占位符 2">
            <a:extLst>
              <a:ext uri="{FF2B5EF4-FFF2-40B4-BE49-F238E27FC236}">
                <a16:creationId xmlns:a16="http://schemas.microsoft.com/office/drawing/2014/main" id="{60DAD8EF-CA2A-0D0C-1632-C317D80CE721}"/>
              </a:ext>
            </a:extLst>
          </p:cNvPr>
          <p:cNvSpPr>
            <a:spLocks noGrp="1"/>
          </p:cNvSpPr>
          <p:nvPr>
            <p:ph idx="1"/>
          </p:nvPr>
        </p:nvSpPr>
        <p:spPr>
          <a:xfrm>
            <a:off x="838200" y="1825625"/>
            <a:ext cx="5827643" cy="4351338"/>
          </a:xfrm>
        </p:spPr>
        <p:txBody>
          <a:bodyPr/>
          <a:lstStyle/>
          <a:p>
            <a:r>
              <a:rPr lang="en-US" altLang="zh-CN" dirty="0"/>
              <a:t>Cloud-native database systems research in academia remains difficult and therefore still relatively rare.</a:t>
            </a:r>
          </a:p>
          <a:p>
            <a:r>
              <a:rPr lang="en-US" altLang="zh-CN" dirty="0"/>
              <a:t>Most academics do not have access to real-world cloud workloads. research remains stuck in the on-premise world.</a:t>
            </a:r>
          </a:p>
          <a:p>
            <a:r>
              <a:rPr lang="en-US" altLang="zh-CN" dirty="0">
                <a:solidFill>
                  <a:srgbClr val="FF0000"/>
                </a:solidFill>
              </a:rPr>
              <a:t>Real-world telemetry dataset </a:t>
            </a:r>
            <a:r>
              <a:rPr lang="en-US" altLang="zh-CN" dirty="0"/>
              <a:t>released by Snowflake - The workload contains performance statistics for all Snowflake queries over a 2-week period in 2018.</a:t>
            </a:r>
            <a:endParaRPr lang="zh-CN" altLang="en-US" dirty="0"/>
          </a:p>
        </p:txBody>
      </p:sp>
      <p:pic>
        <p:nvPicPr>
          <p:cNvPr id="5" name="图片 4">
            <a:extLst>
              <a:ext uri="{FF2B5EF4-FFF2-40B4-BE49-F238E27FC236}">
                <a16:creationId xmlns:a16="http://schemas.microsoft.com/office/drawing/2014/main" id="{215C87E4-9BD6-1D69-B7F2-0B480D2823F6}"/>
              </a:ext>
            </a:extLst>
          </p:cNvPr>
          <p:cNvPicPr>
            <a:picLocks noChangeAspect="1"/>
          </p:cNvPicPr>
          <p:nvPr/>
        </p:nvPicPr>
        <p:blipFill>
          <a:blip r:embed="rId3"/>
          <a:stretch>
            <a:fillRect/>
          </a:stretch>
        </p:blipFill>
        <p:spPr>
          <a:xfrm>
            <a:off x="6811619" y="1825625"/>
            <a:ext cx="4542181" cy="3889508"/>
          </a:xfrm>
          <a:prstGeom prst="rect">
            <a:avLst/>
          </a:prstGeom>
        </p:spPr>
      </p:pic>
    </p:spTree>
    <p:extLst>
      <p:ext uri="{BB962C8B-B14F-4D97-AF65-F5344CB8AC3E}">
        <p14:creationId xmlns:p14="http://schemas.microsoft.com/office/powerpoint/2010/main" val="254225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A721D-223C-5AA8-B5EA-8577178855BE}"/>
              </a:ext>
            </a:extLst>
          </p:cNvPr>
          <p:cNvSpPr>
            <a:spLocks noGrp="1"/>
          </p:cNvSpPr>
          <p:nvPr>
            <p:ph type="title"/>
          </p:nvPr>
        </p:nvSpPr>
        <p:spPr/>
        <p:txBody>
          <a:bodyPr/>
          <a:lstStyle/>
          <a:p>
            <a:r>
              <a:rPr lang="en-US" altLang="zh-CN" dirty="0"/>
              <a:t>Contributions</a:t>
            </a:r>
            <a:endParaRPr lang="zh-CN" altLang="en-US" dirty="0"/>
          </a:p>
        </p:txBody>
      </p:sp>
      <p:sp>
        <p:nvSpPr>
          <p:cNvPr id="3" name="内容占位符 2">
            <a:extLst>
              <a:ext uri="{FF2B5EF4-FFF2-40B4-BE49-F238E27FC236}">
                <a16:creationId xmlns:a16="http://schemas.microsoft.com/office/drawing/2014/main" id="{A418C21E-A71A-F673-9D1E-9FB57413C5B7}"/>
              </a:ext>
            </a:extLst>
          </p:cNvPr>
          <p:cNvSpPr>
            <a:spLocks noGrp="1"/>
          </p:cNvSpPr>
          <p:nvPr>
            <p:ph idx="1"/>
          </p:nvPr>
        </p:nvSpPr>
        <p:spPr/>
        <p:txBody>
          <a:bodyPr>
            <a:normAutofit fontScale="92500" lnSpcReduction="10000"/>
          </a:bodyPr>
          <a:lstStyle/>
          <a:p>
            <a:r>
              <a:rPr lang="en-US" altLang="zh-CN" dirty="0"/>
              <a:t>Analyze the Snowflake dataset and compare it with well-known OLAP benchmarks from the TPC</a:t>
            </a:r>
          </a:p>
          <a:p>
            <a:pPr lvl="1"/>
            <a:r>
              <a:rPr lang="en-US" altLang="zh-CN" dirty="0"/>
              <a:t>Workload differences: </a:t>
            </a:r>
          </a:p>
          <a:p>
            <a:pPr lvl="2"/>
            <a:r>
              <a:rPr lang="en-US" altLang="zh-CN" dirty="0"/>
              <a:t>A higher ratio of data manipulation language (DML) statements </a:t>
            </a:r>
          </a:p>
          <a:p>
            <a:pPr lvl="2"/>
            <a:r>
              <a:rPr lang="en-US" altLang="zh-CN" dirty="0"/>
              <a:t>A much higher variance of table and query sizes</a:t>
            </a:r>
          </a:p>
          <a:p>
            <a:r>
              <a:rPr lang="en-US" altLang="zh-CN" dirty="0"/>
              <a:t>A new benchmark for a cloud data warehousing called Cloud Analytics Benchmark (CAB)</a:t>
            </a:r>
          </a:p>
          <a:p>
            <a:pPr lvl="1"/>
            <a:r>
              <a:rPr lang="en-US" altLang="zh-CN" dirty="0"/>
              <a:t>Derived from TPC-H, but add dimensions: Elasticity, Multi-tenancy, Cloud-specific query characteristics</a:t>
            </a:r>
          </a:p>
          <a:p>
            <a:pPr lvl="1"/>
            <a:r>
              <a:rPr lang="en-US" altLang="zh-CN" dirty="0"/>
              <a:t>Focus on monetary workload cost and query latency</a:t>
            </a:r>
          </a:p>
          <a:p>
            <a:pPr lvl="1"/>
            <a:r>
              <a:rPr lang="en-US" altLang="zh-CN" dirty="0"/>
              <a:t>Significance</a:t>
            </a:r>
          </a:p>
          <a:p>
            <a:pPr lvl="2"/>
            <a:r>
              <a:rPr lang="en-US" altLang="zh-CN" dirty="0"/>
              <a:t>Enable a fair and realistic comparison of existing cloud data warehouse</a:t>
            </a:r>
          </a:p>
          <a:p>
            <a:pPr lvl="2"/>
            <a:r>
              <a:rPr lang="en-US" altLang="zh-CN" dirty="0"/>
              <a:t>Provide a cloud-specific optimization goal for designing new system and architectures</a:t>
            </a:r>
          </a:p>
          <a:p>
            <a:endParaRPr lang="zh-CN" altLang="en-US" dirty="0"/>
          </a:p>
        </p:txBody>
      </p:sp>
    </p:spTree>
    <p:extLst>
      <p:ext uri="{BB962C8B-B14F-4D97-AF65-F5344CB8AC3E}">
        <p14:creationId xmlns:p14="http://schemas.microsoft.com/office/powerpoint/2010/main" val="2343334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D3741-BB99-682E-09A0-73F2FF9AF589}"/>
              </a:ext>
            </a:extLst>
          </p:cNvPr>
          <p:cNvSpPr>
            <a:spLocks noGrp="1"/>
          </p:cNvSpPr>
          <p:nvPr>
            <p:ph type="title"/>
          </p:nvPr>
        </p:nvSpPr>
        <p:spPr/>
        <p:txBody>
          <a:bodyPr/>
          <a:lstStyle/>
          <a:p>
            <a:r>
              <a:rPr lang="en-US" altLang="zh-CN" dirty="0"/>
              <a:t>Snowflake Workload</a:t>
            </a:r>
            <a:endParaRPr lang="zh-CN" altLang="en-US" dirty="0"/>
          </a:p>
        </p:txBody>
      </p:sp>
      <p:sp>
        <p:nvSpPr>
          <p:cNvPr id="3" name="内容占位符 2">
            <a:extLst>
              <a:ext uri="{FF2B5EF4-FFF2-40B4-BE49-F238E27FC236}">
                <a16:creationId xmlns:a16="http://schemas.microsoft.com/office/drawing/2014/main" id="{F134E2E2-E80F-EB8A-3AE5-DE09C18B5CC5}"/>
              </a:ext>
            </a:extLst>
          </p:cNvPr>
          <p:cNvSpPr>
            <a:spLocks noGrp="1"/>
          </p:cNvSpPr>
          <p:nvPr>
            <p:ph idx="1"/>
          </p:nvPr>
        </p:nvSpPr>
        <p:spPr/>
        <p:txBody>
          <a:bodyPr/>
          <a:lstStyle/>
          <a:p>
            <a:r>
              <a:rPr lang="en-US" altLang="zh-CN" dirty="0"/>
              <a:t>Snowflake</a:t>
            </a:r>
          </a:p>
          <a:p>
            <a:r>
              <a:rPr lang="en-US" altLang="zh-CN" dirty="0" err="1"/>
              <a:t>Snowset</a:t>
            </a:r>
            <a:endParaRPr lang="en-US" altLang="zh-CN" dirty="0"/>
          </a:p>
          <a:p>
            <a:pPr lvl="1"/>
            <a:r>
              <a:rPr lang="en-US" altLang="zh-CN" dirty="0"/>
              <a:t>The </a:t>
            </a:r>
            <a:r>
              <a:rPr lang="en-US" altLang="zh-CN" dirty="0" err="1"/>
              <a:t>Snowset</a:t>
            </a:r>
            <a:r>
              <a:rPr lang="en-US" altLang="zh-CN" dirty="0"/>
              <a:t> workload consists of many read/write queries (≈59 %) compared to read-only (≈28 %) and write-only ones (≈13 %).</a:t>
            </a:r>
          </a:p>
          <a:p>
            <a:pPr lvl="1"/>
            <a:r>
              <a:rPr lang="en-US" altLang="zh-CN" dirty="0"/>
              <a:t>The </a:t>
            </a:r>
            <a:r>
              <a:rPr lang="en-US" altLang="zh-CN" dirty="0" err="1"/>
              <a:t>Snowset</a:t>
            </a:r>
            <a:r>
              <a:rPr lang="en-US" altLang="zh-CN" dirty="0"/>
              <a:t> often exhibits an oscillating pattern, where more read-only queries arrive during working hours on weekdays.</a:t>
            </a:r>
          </a:p>
          <a:p>
            <a:pPr lvl="1"/>
            <a:r>
              <a:rPr lang="en-US" altLang="zh-CN" dirty="0"/>
              <a:t>A similar behavior for resource utilization</a:t>
            </a:r>
          </a:p>
          <a:p>
            <a:pPr lvl="1"/>
            <a:r>
              <a:rPr lang="en-US" altLang="zh-CN" dirty="0"/>
              <a:t>Temporal and spatial skew in the workloads</a:t>
            </a:r>
          </a:p>
        </p:txBody>
      </p:sp>
      <p:pic>
        <p:nvPicPr>
          <p:cNvPr id="5" name="图片 4">
            <a:extLst>
              <a:ext uri="{FF2B5EF4-FFF2-40B4-BE49-F238E27FC236}">
                <a16:creationId xmlns:a16="http://schemas.microsoft.com/office/drawing/2014/main" id="{40AA594E-85DA-73A4-C606-5A3B82EA9A29}"/>
              </a:ext>
            </a:extLst>
          </p:cNvPr>
          <p:cNvPicPr>
            <a:picLocks noChangeAspect="1"/>
          </p:cNvPicPr>
          <p:nvPr/>
        </p:nvPicPr>
        <p:blipFill>
          <a:blip r:embed="rId3"/>
          <a:stretch>
            <a:fillRect/>
          </a:stretch>
        </p:blipFill>
        <p:spPr>
          <a:xfrm>
            <a:off x="3888606" y="4958164"/>
            <a:ext cx="4013735" cy="1747510"/>
          </a:xfrm>
          <a:prstGeom prst="rect">
            <a:avLst/>
          </a:prstGeom>
        </p:spPr>
      </p:pic>
    </p:spTree>
    <p:extLst>
      <p:ext uri="{BB962C8B-B14F-4D97-AF65-F5344CB8AC3E}">
        <p14:creationId xmlns:p14="http://schemas.microsoft.com/office/powerpoint/2010/main" val="144861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97611-ECD3-B670-909D-9889AC60DE97}"/>
              </a:ext>
            </a:extLst>
          </p:cNvPr>
          <p:cNvSpPr>
            <a:spLocks noGrp="1"/>
          </p:cNvSpPr>
          <p:nvPr>
            <p:ph type="title"/>
          </p:nvPr>
        </p:nvSpPr>
        <p:spPr/>
        <p:txBody>
          <a:bodyPr/>
          <a:lstStyle/>
          <a:p>
            <a:r>
              <a:rPr lang="en-US" altLang="zh-CN" dirty="0"/>
              <a:t>Real-world Data Warehousing</a:t>
            </a:r>
            <a:endParaRPr lang="zh-CN" altLang="en-US" dirty="0"/>
          </a:p>
        </p:txBody>
      </p:sp>
      <p:sp>
        <p:nvSpPr>
          <p:cNvPr id="3" name="内容占位符 2">
            <a:extLst>
              <a:ext uri="{FF2B5EF4-FFF2-40B4-BE49-F238E27FC236}">
                <a16:creationId xmlns:a16="http://schemas.microsoft.com/office/drawing/2014/main" id="{C66E2FCF-1B14-6465-8FE9-08113E086636}"/>
              </a:ext>
            </a:extLst>
          </p:cNvPr>
          <p:cNvSpPr>
            <a:spLocks noGrp="1"/>
          </p:cNvSpPr>
          <p:nvPr>
            <p:ph idx="1"/>
          </p:nvPr>
        </p:nvSpPr>
        <p:spPr/>
        <p:txBody>
          <a:bodyPr/>
          <a:lstStyle/>
          <a:p>
            <a:r>
              <a:rPr lang="en-US" altLang="zh-CN" dirty="0"/>
              <a:t>Query Profile</a:t>
            </a:r>
          </a:p>
          <a:p>
            <a:pPr lvl="1"/>
            <a:r>
              <a:rPr lang="en-US" altLang="zh-CN" dirty="0"/>
              <a:t>Duration</a:t>
            </a:r>
          </a:p>
          <a:p>
            <a:pPr lvl="2"/>
            <a:r>
              <a:rPr lang="en-US" altLang="zh-CN" dirty="0"/>
              <a:t>Large analytical queries are rare; Long-running queries are very impactful; Real life workload is much more diverse; ultra low latency</a:t>
            </a:r>
          </a:p>
          <a:p>
            <a:pPr lvl="1"/>
            <a:r>
              <a:rPr lang="en-US" altLang="zh-CN" dirty="0"/>
              <a:t>CPU Time</a:t>
            </a:r>
            <a:endParaRPr lang="zh-CN" altLang="en-US" dirty="0"/>
          </a:p>
        </p:txBody>
      </p:sp>
      <p:pic>
        <p:nvPicPr>
          <p:cNvPr id="5" name="图片 4">
            <a:extLst>
              <a:ext uri="{FF2B5EF4-FFF2-40B4-BE49-F238E27FC236}">
                <a16:creationId xmlns:a16="http://schemas.microsoft.com/office/drawing/2014/main" id="{D6C6CEB4-ED52-65D2-86A5-B5F0294B5EBF}"/>
              </a:ext>
            </a:extLst>
          </p:cNvPr>
          <p:cNvPicPr>
            <a:picLocks noChangeAspect="1"/>
          </p:cNvPicPr>
          <p:nvPr/>
        </p:nvPicPr>
        <p:blipFill rotWithShape="1">
          <a:blip r:embed="rId3"/>
          <a:srcRect l="3819"/>
          <a:stretch/>
        </p:blipFill>
        <p:spPr>
          <a:xfrm>
            <a:off x="1737825" y="3731792"/>
            <a:ext cx="8456500" cy="2761083"/>
          </a:xfrm>
          <a:prstGeom prst="rect">
            <a:avLst/>
          </a:prstGeom>
        </p:spPr>
      </p:pic>
    </p:spTree>
    <p:extLst>
      <p:ext uri="{BB962C8B-B14F-4D97-AF65-F5344CB8AC3E}">
        <p14:creationId xmlns:p14="http://schemas.microsoft.com/office/powerpoint/2010/main" val="328956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3236D-D88F-1944-D02B-DFFBC0081D69}"/>
              </a:ext>
            </a:extLst>
          </p:cNvPr>
          <p:cNvSpPr>
            <a:spLocks noGrp="1"/>
          </p:cNvSpPr>
          <p:nvPr>
            <p:ph type="title"/>
          </p:nvPr>
        </p:nvSpPr>
        <p:spPr/>
        <p:txBody>
          <a:bodyPr/>
          <a:lstStyle/>
          <a:p>
            <a:r>
              <a:rPr lang="en-US" altLang="zh-CN" dirty="0"/>
              <a:t>Real-world Data Warehousing</a:t>
            </a:r>
            <a:endParaRPr lang="zh-CN" altLang="en-US" dirty="0"/>
          </a:p>
        </p:txBody>
      </p:sp>
      <p:sp>
        <p:nvSpPr>
          <p:cNvPr id="3" name="内容占位符 2">
            <a:extLst>
              <a:ext uri="{FF2B5EF4-FFF2-40B4-BE49-F238E27FC236}">
                <a16:creationId xmlns:a16="http://schemas.microsoft.com/office/drawing/2014/main" id="{E992FE31-0870-62D5-227A-B43885EFB210}"/>
              </a:ext>
            </a:extLst>
          </p:cNvPr>
          <p:cNvSpPr>
            <a:spLocks noGrp="1"/>
          </p:cNvSpPr>
          <p:nvPr>
            <p:ph idx="1"/>
          </p:nvPr>
        </p:nvSpPr>
        <p:spPr/>
        <p:txBody>
          <a:bodyPr/>
          <a:lstStyle/>
          <a:p>
            <a:r>
              <a:rPr lang="en-US" altLang="zh-CN" dirty="0"/>
              <a:t>Operator Distribution</a:t>
            </a:r>
          </a:p>
          <a:p>
            <a:pPr lvl="1"/>
            <a:r>
              <a:rPr lang="en-US" altLang="zh-CN" dirty="0"/>
              <a:t>Scans</a:t>
            </a:r>
          </a:p>
          <a:p>
            <a:pPr lvl="1"/>
            <a:r>
              <a:rPr lang="en-US" altLang="zh-CN" dirty="0"/>
              <a:t>Scale-out Behavior</a:t>
            </a:r>
          </a:p>
          <a:p>
            <a:pPr lvl="1"/>
            <a:r>
              <a:rPr lang="en-US" altLang="zh-CN" dirty="0"/>
              <a:t>Aggregation</a:t>
            </a:r>
          </a:p>
          <a:p>
            <a:pPr lvl="1"/>
            <a:r>
              <a:rPr lang="en-US" altLang="zh-CN" dirty="0"/>
              <a:t>Data </a:t>
            </a:r>
            <a:r>
              <a:rPr lang="en-US" altLang="zh-CN" dirty="0" err="1"/>
              <a:t>Mnipulation</a:t>
            </a:r>
            <a:endParaRPr lang="zh-CN" altLang="en-US" dirty="0"/>
          </a:p>
        </p:txBody>
      </p:sp>
      <p:pic>
        <p:nvPicPr>
          <p:cNvPr id="5" name="图片 4">
            <a:extLst>
              <a:ext uri="{FF2B5EF4-FFF2-40B4-BE49-F238E27FC236}">
                <a16:creationId xmlns:a16="http://schemas.microsoft.com/office/drawing/2014/main" id="{6386AFDF-18DE-5F04-A447-7191B9F79A1C}"/>
              </a:ext>
            </a:extLst>
          </p:cNvPr>
          <p:cNvPicPr>
            <a:picLocks noChangeAspect="1"/>
          </p:cNvPicPr>
          <p:nvPr/>
        </p:nvPicPr>
        <p:blipFill>
          <a:blip r:embed="rId3"/>
          <a:stretch>
            <a:fillRect/>
          </a:stretch>
        </p:blipFill>
        <p:spPr>
          <a:xfrm>
            <a:off x="5799502" y="1915297"/>
            <a:ext cx="5566404" cy="3932417"/>
          </a:xfrm>
          <a:prstGeom prst="rect">
            <a:avLst/>
          </a:prstGeom>
        </p:spPr>
      </p:pic>
      <p:pic>
        <p:nvPicPr>
          <p:cNvPr id="7" name="图片 6">
            <a:extLst>
              <a:ext uri="{FF2B5EF4-FFF2-40B4-BE49-F238E27FC236}">
                <a16:creationId xmlns:a16="http://schemas.microsoft.com/office/drawing/2014/main" id="{4F779710-51AC-7137-BBC9-94606027E250}"/>
              </a:ext>
            </a:extLst>
          </p:cNvPr>
          <p:cNvPicPr>
            <a:picLocks noChangeAspect="1"/>
          </p:cNvPicPr>
          <p:nvPr/>
        </p:nvPicPr>
        <p:blipFill>
          <a:blip r:embed="rId4"/>
          <a:stretch>
            <a:fillRect/>
          </a:stretch>
        </p:blipFill>
        <p:spPr>
          <a:xfrm>
            <a:off x="1091514" y="4251614"/>
            <a:ext cx="4517681" cy="1596100"/>
          </a:xfrm>
          <a:prstGeom prst="rect">
            <a:avLst/>
          </a:prstGeom>
        </p:spPr>
      </p:pic>
      <p:sp>
        <p:nvSpPr>
          <p:cNvPr id="4" name="矩形 3">
            <a:extLst>
              <a:ext uri="{FF2B5EF4-FFF2-40B4-BE49-F238E27FC236}">
                <a16:creationId xmlns:a16="http://schemas.microsoft.com/office/drawing/2014/main" id="{D0663DD1-FA9F-0ED7-883D-781868788881}"/>
              </a:ext>
            </a:extLst>
          </p:cNvPr>
          <p:cNvSpPr/>
          <p:nvPr/>
        </p:nvSpPr>
        <p:spPr>
          <a:xfrm>
            <a:off x="2870200" y="5147382"/>
            <a:ext cx="825500" cy="1954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F04EFE1-B8A4-720D-C457-6AB95230D075}"/>
              </a:ext>
            </a:extLst>
          </p:cNvPr>
          <p:cNvSpPr/>
          <p:nvPr/>
        </p:nvSpPr>
        <p:spPr>
          <a:xfrm>
            <a:off x="7293165" y="2490011"/>
            <a:ext cx="649995" cy="2401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30179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c69ef95-2ee8-4962-bbcc-1742f94ad6b3"/>
  <p:tag name="COMMONDATA" val="eyJoZGlkIjoiYWQ5ZjZmZmRmMGE5MzJkM2EwZDkwYTM3MzY2YzVkMzM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4859</TotalTime>
  <Words>5065</Words>
  <Application>Microsoft Office PowerPoint</Application>
  <PresentationFormat>宽屏</PresentationFormat>
  <Paragraphs>183</Paragraphs>
  <Slides>22</Slides>
  <Notes>15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22</vt:i4>
      </vt:variant>
    </vt:vector>
  </HeadingPairs>
  <TitlesOfParts>
    <vt:vector size="33" baseType="lpstr">
      <vt:lpstr>.Apple Color Emoji UI</vt:lpstr>
      <vt:lpstr>PingFang SC</vt:lpstr>
      <vt:lpstr>System Font Regular</vt:lpstr>
      <vt:lpstr>等线</vt:lpstr>
      <vt:lpstr>华文楷体</vt:lpstr>
      <vt:lpstr>Arial</vt:lpstr>
      <vt:lpstr>Segoe UI</vt:lpstr>
      <vt:lpstr>Times New Roman</vt:lpstr>
      <vt:lpstr>Wingdings</vt:lpstr>
      <vt:lpstr>1_Office 主题​​</vt:lpstr>
      <vt:lpstr>2_Office 主题​​</vt:lpstr>
      <vt:lpstr>PowerPoint 演示文稿</vt:lpstr>
      <vt:lpstr>Cloud is Different</vt:lpstr>
      <vt:lpstr>Cloud Architectures</vt:lpstr>
      <vt:lpstr>Benchmarking Challenges</vt:lpstr>
      <vt:lpstr>Snowflake Dataset to the Rescue</vt:lpstr>
      <vt:lpstr>Contributions</vt:lpstr>
      <vt:lpstr>Snowflake Workload</vt:lpstr>
      <vt:lpstr>Real-world Data Warehousing</vt:lpstr>
      <vt:lpstr>Real-world Data Warehousing</vt:lpstr>
      <vt:lpstr>Real-world Data Warehousing</vt:lpstr>
      <vt:lpstr>Real-world Data Warehousing</vt:lpstr>
      <vt:lpstr>Real-world Data Warehousing</vt:lpstr>
      <vt:lpstr>Cloud Workload Characteristics</vt:lpstr>
      <vt:lpstr>Cloud Workload Characteristics</vt:lpstr>
      <vt:lpstr>Cloud Analytics Benchmark</vt:lpstr>
      <vt:lpstr>Cloud Analytics Benchmark</vt:lpstr>
      <vt:lpstr>Cloud Analytics Benchmark</vt:lpstr>
      <vt:lpstr>Evaluation</vt:lpstr>
      <vt:lpstr>Experiment: Shared Cluster Size</vt:lpstr>
      <vt:lpstr>Experiment: Shared vs Per-tenant Clusters</vt:lpstr>
      <vt:lpstr>Experiment: System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Touchstone: Generating Enormous  Query-Aware Test Databases </dc:title>
  <dc:creator>瞿璐祎</dc:creator>
  <cp:lastModifiedBy>俞 融</cp:lastModifiedBy>
  <cp:revision>1266</cp:revision>
  <cp:lastPrinted>2020-12-24T13:32:00Z</cp:lastPrinted>
  <dcterms:created xsi:type="dcterms:W3CDTF">2020-05-09T04:55:00Z</dcterms:created>
  <dcterms:modified xsi:type="dcterms:W3CDTF">2023-05-24T07:24:40Z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C455B618CC0B4517BB3039C8624627BF_12</vt:lpwstr>
  </property>
  <property fmtid="{D5CDD505-2E9C-101B-9397-08002B2CF9AE}" pid="3" name="KSOProductBuildVer">
    <vt:lpwstr>2052-11.1.0.14309</vt:lpwstr>
  </property>
</Properties>
</file>