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Shape 174"/>
          <p:cNvSpPr/>
          <p:nvPr>
            <p:ph type="sldImg"/>
          </p:nvPr>
        </p:nvSpPr>
        <p:spPr>
          <a:prstGeom prst="rect">
            <a:avLst/>
          </a:prstGeom>
        </p:spPr>
        <p:txBody>
          <a:bodyPr/>
          <a:lstStyle/>
          <a:p>
            <a:pPr/>
          </a:p>
        </p:txBody>
      </p:sp>
      <p:sp>
        <p:nvSpPr>
          <p:cNvPr id="175" name="Shape 175"/>
          <p:cNvSpPr/>
          <p:nvPr>
            <p:ph type="body" sz="quarter" idx="1"/>
          </p:nvPr>
        </p:nvSpPr>
        <p:spPr>
          <a:prstGeom prst="rect">
            <a:avLst/>
          </a:prstGeom>
        </p:spPr>
        <p:txBody>
          <a:bodyPr/>
          <a:lstStyle/>
          <a:p>
            <a:pPr/>
            <a:r>
              <a:t>一种基于图的最近邻索引的查询难度度量</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Shape 250"/>
          <p:cNvSpPr/>
          <p:nvPr>
            <p:ph type="sldImg"/>
          </p:nvPr>
        </p:nvSpPr>
        <p:spPr>
          <a:prstGeom prst="rect">
            <a:avLst/>
          </a:prstGeom>
        </p:spPr>
        <p:txBody>
          <a:bodyPr/>
          <a:lstStyle/>
          <a:p>
            <a:pPr/>
          </a:p>
        </p:txBody>
      </p:sp>
      <p:sp>
        <p:nvSpPr>
          <p:cNvPr id="251" name="Shape 251"/>
          <p:cNvSpPr/>
          <p:nvPr>
            <p:ph type="body" sz="quarter" idx="1"/>
          </p:nvPr>
        </p:nvSpPr>
        <p:spPr>
          <a:prstGeom prst="rect">
            <a:avLst/>
          </a:prstGeom>
        </p:spPr>
        <p:txBody>
          <a:bodyPr/>
          <a:lstStyle/>
          <a:p>
            <a:pPr>
              <a:defRPr sz="1300"/>
            </a:pPr>
            <a:r>
              <a:t>最终的难度度量 —— Steiner-hardness 被定义为：</a:t>
            </a:r>
          </a:p>
          <a:p>
            <a:pPr>
              <a:defRPr sz="1300"/>
            </a:pPr>
            <a:r>
              <a:t>在 MRNG（Monotonic Relative Neighborhood Graph，单调相对近邻图）上计算得到的 ME-exhaustive 值。</a:t>
            </a:r>
          </a:p>
          <a:p>
            <a:pPr>
              <a:defRPr sz="1300"/>
            </a:pPr>
          </a:p>
          <a:p>
            <a:pPr>
              <a:defRPr sz="1300"/>
            </a:pPr>
            <a:r>
              <a:t>RNG要求每个连边对应的两个节点不会存在第三个节点同时更靠近两个节点，而MRNG要求任意查询点到</a:t>
            </a:r>
            <a:r>
              <a:rPr sz="1600"/>
              <a:t>任意</a:t>
            </a:r>
            <a:r>
              <a:t>目标点都存在一条路径，使得沿途距离单调递减</a:t>
            </a:r>
          </a:p>
          <a:p>
            <a:pPr>
              <a:defRPr sz="1300"/>
            </a:pPr>
            <a:r>
              <a:t>	•	MRNG (Monotonic Relative Neighborhood Graph) 是一种图结构，用于近似最近邻搜索。</a:t>
            </a:r>
          </a:p>
          <a:p>
            <a:pPr>
              <a:defRPr sz="1300"/>
            </a:pPr>
            <a:r>
              <a:t>	•	它通过 RNG 原则 去掉冗余边，通过 单调性约束 保证搜索路径总是向目标递进；</a:t>
            </a:r>
          </a:p>
          <a:p>
            <a:pPr>
              <a:defRPr sz="1300"/>
            </a:pPr>
            <a:r>
              <a:t>	•	构造得到的图既稀疏又高效，搜索不会陷入局部最优。</a:t>
            </a:r>
          </a:p>
          <a:p>
            <a:pPr>
              <a:defRPr sz="1300"/>
            </a:pPr>
            <a:r>
              <a:t>	•	在 Steiner-Hardness 中，MRNG 被用作 baseline，帮助分析“搜索难度是由数据本身造成的，还是由索引结构导致的”。</a:t>
            </a:r>
          </a:p>
          <a:p>
            <a:pPr>
              <a:defRPr sz="1300"/>
            </a:pPr>
          </a:p>
          <a:p>
            <a:pPr>
              <a:defRPr sz="1300"/>
            </a:pPr>
            <a:r>
              <a:t>选择 MRNG 有三个原因，</a:t>
            </a:r>
          </a:p>
          <a:p>
            <a:pPr>
              <a:defRPr sz="1300"/>
            </a:pPr>
            <a:r>
              <a:t>首先，现有的图索引结构都是大规模K图的剪枝，而MRNG能够对K图的边的保留率能够大于80%，能够代表索引的共性结构。</a:t>
            </a:r>
          </a:p>
          <a:p>
            <a:pPr>
              <a:defRPr sz="1300"/>
            </a:pPr>
            <a:r>
              <a:t>其次，MRNG根据点的空间分布选择连边，并且具有良好的可导航性，在稀疏性和可导航性之间达成了平衡。</a:t>
            </a:r>
          </a:p>
          <a:p>
            <a:pPr>
              <a:defRPr sz="1300"/>
            </a:pPr>
            <a:r>
              <a:t>最后，MRNG的结构只和数据分布有关，不会受特定索引构建策略的影响。</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Shape 257"/>
          <p:cNvSpPr/>
          <p:nvPr>
            <p:ph type="sldImg"/>
          </p:nvPr>
        </p:nvSpPr>
        <p:spPr>
          <a:prstGeom prst="rect">
            <a:avLst/>
          </a:prstGeom>
        </p:spPr>
        <p:txBody>
          <a:bodyPr/>
          <a:lstStyle/>
          <a:p>
            <a:pPr/>
          </a:p>
        </p:txBody>
      </p:sp>
      <p:sp>
        <p:nvSpPr>
          <p:cNvPr id="258" name="Shape 258"/>
          <p:cNvSpPr/>
          <p:nvPr>
            <p:ph type="body" sz="quarter" idx="1"/>
          </p:nvPr>
        </p:nvSpPr>
        <p:spPr>
          <a:prstGeom prst="rect">
            <a:avLst/>
          </a:prstGeom>
        </p:spPr>
        <p:txBody>
          <a:bodyPr/>
          <a:lstStyle/>
          <a:p>
            <a:pPr/>
            <a:r>
              <a:t>从原始数据中采样数据拟合高斯混合模型（Gaussian Mixture Model, GMM），获得数据集分布规律，再根据权重从分布中生成候选向量</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Shape 265"/>
          <p:cNvSpPr/>
          <p:nvPr>
            <p:ph type="sldImg"/>
          </p:nvPr>
        </p:nvSpPr>
        <p:spPr>
          <a:prstGeom prst="rect">
            <a:avLst/>
          </a:prstGeom>
        </p:spPr>
        <p:txBody>
          <a:bodyPr/>
          <a:lstStyle/>
          <a:p>
            <a:pPr/>
          </a:p>
        </p:txBody>
      </p:sp>
      <p:sp>
        <p:nvSpPr>
          <p:cNvPr id="266" name="Shape 266"/>
          <p:cNvSpPr/>
          <p:nvPr>
            <p:ph type="body" sz="quarter" idx="1"/>
          </p:nvPr>
        </p:nvSpPr>
        <p:spPr>
          <a:prstGeom prst="rect">
            <a:avLst/>
          </a:prstGeom>
        </p:spPr>
        <p:txBody>
          <a:bodyPr/>
          <a:lstStyle/>
          <a:p>
            <a:pPr/>
            <a:r>
              <a:t>ME 的有效性：</a:t>
            </a:r>
          </a:p>
          <a:p>
            <a:pPr/>
          </a:p>
          <a:p>
            <a:pPr/>
            <a:r>
              <a:t>为了测试ME这个度量的有效性，指定查询q和召回率，计算ME和NDC的相关系数</a:t>
            </a:r>
          </a:p>
          <a:p>
            <a:pPr/>
            <a:r>
              <a:t> ME-exhaustive 与真实查询代价（NDC）的相关性高达 0.92–0.98，远高于传统 ε-effort；</a:t>
            </a:r>
          </a:p>
          <a:p>
            <a:pPr/>
          </a:p>
          <a:p>
            <a:pPr/>
            <a:r>
              <a:t>ε-error 是“近似结果与真实最近邻距离的比值”，反映了搜索精度的偏差。</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Shape 273"/>
          <p:cNvSpPr/>
          <p:nvPr>
            <p:ph type="sldImg"/>
          </p:nvPr>
        </p:nvSpPr>
        <p:spPr>
          <a:prstGeom prst="rect">
            <a:avLst/>
          </a:prstGeom>
        </p:spPr>
        <p:txBody>
          <a:bodyPr/>
          <a:lstStyle/>
          <a:p>
            <a:pPr/>
          </a:p>
        </p:txBody>
      </p:sp>
      <p:sp>
        <p:nvSpPr>
          <p:cNvPr id="274" name="Shape 274"/>
          <p:cNvSpPr/>
          <p:nvPr>
            <p:ph type="body" sz="quarter" idx="1"/>
          </p:nvPr>
        </p:nvSpPr>
        <p:spPr>
          <a:prstGeom prst="rect">
            <a:avLst/>
          </a:prstGeom>
        </p:spPr>
        <p:txBody>
          <a:bodyPr/>
          <a:lstStyle/>
          <a:p>
            <a:pPr/>
            <a:r>
              <a:t>2.	Steiner-hardness 的有效性： 与实际查询难度的相关性约 0.75，明显优于 LID、QE 等指标；</a:t>
            </a:r>
          </a:p>
          <a:p>
            <a:pPr/>
          </a:p>
          <a:p>
            <a:pPr/>
            <a:r>
              <a:t>这个实验和上个实验不同的是，这里只给定了查询，不给定召回率。在数据集上打乱索引构建顺序，得到不同索引构建数据顺序下的平均NDC，再用现有的难度指标计算相关系数。</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Shape 293"/>
          <p:cNvSpPr/>
          <p:nvPr>
            <p:ph type="sldImg"/>
          </p:nvPr>
        </p:nvSpPr>
        <p:spPr>
          <a:prstGeom prst="rect">
            <a:avLst/>
          </a:prstGeom>
        </p:spPr>
        <p:txBody>
          <a:bodyPr/>
          <a:lstStyle/>
          <a:p>
            <a:pPr/>
          </a:p>
        </p:txBody>
      </p:sp>
      <p:sp>
        <p:nvSpPr>
          <p:cNvPr id="294" name="Shape 294"/>
          <p:cNvSpPr/>
          <p:nvPr>
            <p:ph type="body" sz="quarter" idx="1"/>
          </p:nvPr>
        </p:nvSpPr>
        <p:spPr>
          <a:prstGeom prst="rect">
            <a:avLst/>
          </a:prstGeom>
        </p:spPr>
        <p:txBody>
          <a:bodyPr/>
          <a:lstStyle/>
          <a:p>
            <a:pPr/>
            <a:r>
              <a:t>在新 workload 下，查询代价的方差大幅增加，NDC 范围扩大 10 倍以上，有的查询耗时比简单查询高出 50 倍。</a:t>
            </a:r>
          </a:p>
          <a:p>
            <a:pPr/>
          </a:p>
          <a:p>
            <a:pPr/>
            <a:r>
              <a:t>一些算法比如 HNSW、NSG 即便在困难查询上也能保持相对稳定，而 τ-MNG、DEG 等在困难场景下表现不稳定。</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Shape 182"/>
          <p:cNvSpPr/>
          <p:nvPr>
            <p:ph type="sldImg"/>
          </p:nvPr>
        </p:nvSpPr>
        <p:spPr>
          <a:prstGeom prst="rect">
            <a:avLst/>
          </a:prstGeom>
        </p:spPr>
        <p:txBody>
          <a:bodyPr/>
          <a:lstStyle/>
          <a:p>
            <a:pPr/>
          </a:p>
        </p:txBody>
      </p:sp>
      <p:sp>
        <p:nvSpPr>
          <p:cNvPr id="183" name="Shape 183"/>
          <p:cNvSpPr/>
          <p:nvPr>
            <p:ph type="body" sz="quarter" idx="1"/>
          </p:nvPr>
        </p:nvSpPr>
        <p:spPr>
          <a:prstGeom prst="rect">
            <a:avLst/>
          </a:prstGeom>
        </p:spPr>
        <p:txBody>
          <a:bodyPr/>
          <a:lstStyle/>
          <a:p>
            <a:pPr/>
            <a:r>
              <a:t>NDC: Number of Distance Caculations, 每个查询需要进行的距离计算次数</a:t>
            </a:r>
          </a:p>
          <a:p>
            <a:pPr/>
          </a:p>
          <a:p>
            <a:pPr/>
            <a:r>
              <a:t>在基于图的近似最近邻（ANN, Approximate Nearest Neighbor）搜索中，比如常见的 HNSW、NSG 等结构，它们的优势是查询速度快、精度高，但一个很明显的现象是：不同的查询代价差距非常大。</a:t>
            </a:r>
          </a:p>
          <a:p>
            <a:pPr/>
            <a:r>
              <a:t>有些查询几乎“直线走”就能到目标，只需要访问几十个节点；而有些查询可能绕很久，访问上千个节点才能找到答案。</a:t>
            </a:r>
          </a:p>
          <a:p>
            <a:pPr/>
          </a:p>
          <a:p>
            <a:pPr/>
            <a:r>
              <a:t>这种不稳定性非常重要，因为它会直接影响系统的服务质量，比如推荐系统、语义检索、RAG 等都希望延迟是可控的。</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a:pPr/>
          </a:p>
        </p:txBody>
      </p:sp>
      <p:sp>
        <p:nvSpPr>
          <p:cNvPr id="191" name="Shape 191"/>
          <p:cNvSpPr/>
          <p:nvPr>
            <p:ph type="body" sz="quarter" idx="1"/>
          </p:nvPr>
        </p:nvSpPr>
        <p:spPr>
          <a:prstGeom prst="rect">
            <a:avLst/>
          </a:prstGeom>
        </p:spPr>
        <p:txBody>
          <a:bodyPr/>
          <a:lstStyle/>
          <a:p>
            <a:pPr/>
            <a:r>
              <a:t>LID(Local Intrinsic Dimensionality): 局部内在维度，给定查询q，距离r，描述在半径r处，节点密度随半径的增长速率。</a:t>
            </a:r>
          </a:p>
          <a:p>
            <a:pPr/>
            <a:r>
              <a:t>目前的难度指标，比如 LID（Local Intrinsic Dimensionality，本地固有维度），是用来衡量“某点周围数据分布有多稠密”的，但它完全没有考虑索引结构本身的影响。</a:t>
            </a:r>
          </a:p>
          <a:p>
            <a:pPr/>
            <a:r>
              <a:t>举个例子：即使某个点在原始空间里周围很密集，如果它在图结构中没有被很好地连接，搜索仍然可能非常慢。</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Shape 197"/>
          <p:cNvSpPr/>
          <p:nvPr>
            <p:ph type="sldImg"/>
          </p:nvPr>
        </p:nvSpPr>
        <p:spPr>
          <a:prstGeom prst="rect">
            <a:avLst/>
          </a:prstGeom>
        </p:spPr>
        <p:txBody>
          <a:bodyPr/>
          <a:lstStyle/>
          <a:p>
            <a:pPr/>
          </a:p>
        </p:txBody>
      </p:sp>
      <p:sp>
        <p:nvSpPr>
          <p:cNvPr id="198" name="Shape 198"/>
          <p:cNvSpPr/>
          <p:nvPr>
            <p:ph type="body" sz="quarter" idx="1"/>
          </p:nvPr>
        </p:nvSpPr>
        <p:spPr>
          <a:prstGeom prst="rect">
            <a:avLst/>
          </a:prstGeom>
        </p:spPr>
        <p:txBody>
          <a:bodyPr/>
          <a:lstStyle/>
          <a:p>
            <a:pPr/>
            <a:r>
              <a:t>作者给出的目标有三个：</a:t>
            </a:r>
          </a:p>
          <a:p>
            <a:pPr/>
            <a:r>
              <a:t>1. 设计一种新的难度度量，能直接刻画查询的真实代价，也就是搜索过程中“遍历了多少节点、计算了多少距离”；</a:t>
            </a:r>
          </a:p>
          <a:p>
            <a:pPr/>
            <a:r>
              <a:t>2. 这个指标不能依赖具体的索引实现，要有**可比性**，这样我们才能公平评估不同算法；</a:t>
            </a:r>
          </a:p>
          <a:p>
            <a:pPr/>
            <a:r>
              <a:t>3. 这个指标应该还能用于**工作负载生成和基准测试**，让评估更加全面。</a:t>
            </a:r>
          </a:p>
          <a:p>
            <a:pPr/>
            <a:r>
              <a:t>    </a:t>
            </a:r>
          </a:p>
          <a:p>
            <a:pPr/>
            <a:r>
              <a:t>在后续所有实验和讨论中，他们都使用了一个核心指标：</a:t>
            </a:r>
            <a:r>
              <a:rPr b="1"/>
              <a:t>NDC（Number of Distance Computations</a:t>
            </a:r>
            <a:r>
              <a:t>。</a:t>
            </a:r>
          </a:p>
          <a:p>
            <a:pPr/>
            <a:r>
              <a:t>NDC 是指算法为回答一次查询所计算的向量距离的总次数，越大说明查询越“难”。</a:t>
            </a:r>
          </a:p>
          <a:p>
            <a:pPr/>
            <a:r>
              <a:t>文章将遍历代价拆分为两个阶段，第一阶段是找到一个入口点，能够搜索到其中一个k-近邻点，第二阶段则是从这个命中点出发，继续搜索剩余的 k-NN节点，直到满足召回要求。作者在这里做了实验，证明第一阶段的代价占比极小，可以忽略不计，后续的问题建模都基于第二阶段。</a:t>
            </a:r>
          </a:p>
          <a:p>
            <a:pPr>
              <a:defRPr>
                <a:solidFill>
                  <a:srgbClr val="929292"/>
                </a:solidFill>
              </a:defRPr>
            </a:pPr>
            <a:r>
              <a:t>✅ Phase 1：搜索第一次命中真实 k-NN 集合（即访问到其中的任意一个）；</a:t>
            </a:r>
          </a:p>
          <a:p>
            <a:pPr>
              <a:defRPr>
                <a:solidFill>
                  <a:srgbClr val="929292"/>
                </a:solidFill>
              </a:defRPr>
            </a:pPr>
            <a:r>
              <a:t>✅ Phase 2：从这个命中点出发，继续访问更多的 k-NN，直到满足召回要求（通常是剩下的 k-1 个，但不一定是全部）。</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Shape 204"/>
          <p:cNvSpPr/>
          <p:nvPr>
            <p:ph type="sldImg"/>
          </p:nvPr>
        </p:nvSpPr>
        <p:spPr>
          <a:prstGeom prst="rect">
            <a:avLst/>
          </a:prstGeom>
        </p:spPr>
        <p:txBody>
          <a:bodyPr/>
          <a:lstStyle/>
          <a:p>
            <a:pPr/>
          </a:p>
        </p:txBody>
      </p:sp>
      <p:sp>
        <p:nvSpPr>
          <p:cNvPr id="205" name="Shape 205"/>
          <p:cNvSpPr/>
          <p:nvPr>
            <p:ph type="body" sz="quarter" idx="1"/>
          </p:nvPr>
        </p:nvSpPr>
        <p:spPr>
          <a:prstGeom prst="rect">
            <a:avLst/>
          </a:prstGeom>
        </p:spPr>
        <p:txBody>
          <a:bodyPr/>
          <a:lstStyle/>
          <a:p>
            <a:pPr/>
            <a:r>
              <a:t>为了量化查询的开销，作者首先定义了“最小搜索代价”。</a:t>
            </a:r>
          </a:p>
          <a:p>
            <a:pPr/>
            <a:r>
              <a:t>它的定义是：在达到目标召回率的前提下，至少要访问多少个点。</a:t>
            </a:r>
          </a:p>
          <a:p>
            <a:pPr/>
          </a:p>
          <a:p>
            <a:pPr/>
            <a:r>
              <a:t>但直接用这个定义有两个问题：</a:t>
            </a:r>
          </a:p>
          <a:p>
            <a:pPr/>
            <a:r>
              <a:t>	•	一是过于理想化，假设算法可以从任意点开始搜索；</a:t>
            </a:r>
          </a:p>
          <a:p>
            <a:pPr/>
            <a:r>
              <a:t>	•	二是没有考虑搜索中一些不可避免的开销。</a:t>
            </a:r>
          </a:p>
          <a:p>
            <a:pPr/>
          </a:p>
          <a:p>
            <a:pPr/>
            <a:r>
              <a:t>所以作者把 ME 拆成了三种变体：</a:t>
            </a:r>
          </a:p>
          <a:p>
            <a:pPr/>
            <a:r>
              <a:t>首先是理想的 ME，不加任何约束，是一个理论下界。随后逐渐加入约束，形成了以下两种变体，exhaustive的意思是详尽的。接下来会对这两种变体进行解释。</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Shape 212"/>
          <p:cNvSpPr/>
          <p:nvPr>
            <p:ph type="sldImg"/>
          </p:nvPr>
        </p:nvSpPr>
        <p:spPr>
          <a:prstGeom prst="rect">
            <a:avLst/>
          </a:prstGeom>
        </p:spPr>
        <p:txBody>
          <a:bodyPr/>
          <a:lstStyle/>
          <a:p>
            <a:pPr/>
          </a:p>
        </p:txBody>
      </p:sp>
      <p:sp>
        <p:nvSpPr>
          <p:cNvPr id="213" name="Shape 213"/>
          <p:cNvSpPr/>
          <p:nvPr>
            <p:ph type="body" sz="quarter" idx="1"/>
          </p:nvPr>
        </p:nvSpPr>
        <p:spPr>
          <a:prstGeom prst="rect">
            <a:avLst/>
          </a:prstGeom>
        </p:spPr>
        <p:txBody>
          <a:bodyPr/>
          <a:lstStyle/>
          <a:p>
            <a:pPr>
              <a:defRPr sz="1500"/>
            </a:pPr>
            <a:r>
              <a:t>首先，我们需要明确当前的优化问题：找到一个最小子图 Y，使得它从入口点出发覆盖足够多最近邻。而我们对问题的建模都是基于已经在第一阶段找到入口点的假设进行的。</a:t>
            </a:r>
          </a:p>
          <a:p>
            <a:pPr>
              <a:defRPr sz="1500"/>
            </a:pPr>
            <a:r>
              <a:t>a)</a:t>
            </a:r>
          </a:p>
          <a:p>
            <a:pPr>
              <a:defRPr sz="1500"/>
            </a:pPr>
            <a:r>
              <a:t>图中含义：</a:t>
            </a:r>
          </a:p>
          <a:p>
            <a:pPr>
              <a:defRPr sz="1500"/>
            </a:pPr>
            <a:r>
              <a:t>	•	Entry point 是任意点（可以不在 N_k 中），比如 v_1。</a:t>
            </a:r>
          </a:p>
          <a:p>
            <a:pPr>
              <a:defRPr sz="1500"/>
            </a:pPr>
            <a:r>
              <a:t>	•	我们要求所有真实最近邻（Acc = 1）都必须被访问。</a:t>
            </a:r>
          </a:p>
          <a:p>
            <a:pPr>
              <a:defRPr sz="1500"/>
            </a:pPr>
            <a:r>
              <a:t>	•	子图 Y 是「从最优入口点出发，访问所有 k-NN 的最小子图」。</a:t>
            </a:r>
          </a:p>
          <a:p>
            <a:pPr>
              <a:defRPr sz="1500"/>
            </a:pPr>
          </a:p>
          <a:p>
            <a:pPr>
              <a:defRPr sz="1500"/>
            </a:pPr>
            <a:r>
              <a:t>要点：</a:t>
            </a:r>
          </a:p>
          <a:p>
            <a:pPr>
              <a:defRPr sz="1500"/>
            </a:pPr>
            <a:r>
              <a:t>	•	这是最理想的 ME 定义：没有概率约束、没有范围限制、没有可达性约束。</a:t>
            </a:r>
          </a:p>
          <a:p>
            <a:pPr>
              <a:defRPr sz="1500"/>
            </a:pPr>
            <a:r>
              <a:t>	•	搜索“全知全能”：我们可以直接选择最优起点，路径最短，子图最小。</a:t>
            </a:r>
          </a:p>
          <a:p>
            <a:pPr>
              <a:defRPr sz="1500"/>
            </a:pPr>
            <a:r>
              <a:t>	•	ME = 12：理论 effort 下界（但不现实）。</a:t>
            </a:r>
          </a:p>
          <a:p>
            <a:pPr>
              <a:defRPr sz="1500"/>
            </a:pPr>
            <a:r>
              <a:t>⸻</a:t>
            </a:r>
          </a:p>
          <a:p>
            <a:pPr>
              <a:defRPr sz="1500"/>
            </a:pPr>
          </a:p>
          <a:p>
            <a:pPr>
              <a:defRPr sz="1500"/>
            </a:pPr>
            <a:r>
              <a:t>(b) Approximate: 现实系统不会强制召回所有 k-NN，而是用 top-k recall 衡量，所以在这里引入了召回率要求：</a:t>
            </a:r>
          </a:p>
          <a:p>
            <a:pPr>
              <a:defRPr sz="1500"/>
            </a:pPr>
            <a:r>
              <a:t>	•	不再要求访问所有 k-NN，只要求达到召回率 Acc = 0.8。</a:t>
            </a:r>
          </a:p>
          <a:p>
            <a:pPr>
              <a:defRPr sz="1500"/>
            </a:pPr>
            <a:r>
              <a:t>	•	例如，5 个最近邻只需访问其中 4 个。</a:t>
            </a:r>
          </a:p>
          <a:p>
            <a:pPr>
              <a:defRPr sz="1500"/>
            </a:pPr>
            <a:r>
              <a:t>效果：</a:t>
            </a:r>
          </a:p>
          <a:p>
            <a:pPr>
              <a:defRPr sz="1500"/>
            </a:pPr>
            <a:r>
              <a:t>	•	Effort 从 12 降到 7。</a:t>
            </a:r>
          </a:p>
          <a:p>
            <a:pPr>
              <a:defRPr sz="1500"/>
            </a:pPr>
            <a:r>
              <a:t>⸻</a:t>
            </a:r>
          </a:p>
          <a:p>
            <a:pPr>
              <a:defRPr sz="1500"/>
            </a:pPr>
          </a:p>
          <a:p>
            <a:pPr>
              <a:defRPr sz="1500"/>
            </a:pPr>
            <a:r>
              <a:t>(c) Entry point constraint: Phase 1 的限制引入</a:t>
            </a:r>
          </a:p>
          <a:p>
            <a:pPr>
              <a:defRPr sz="1500"/>
            </a:pPr>
            <a:r>
              <a:t>变化点：</a:t>
            </a:r>
          </a:p>
          <a:p>
            <a:pPr>
              <a:defRPr sz="1500"/>
            </a:pPr>
            <a:r>
              <a:t>	•	引入了现实约束：「入口点必须是 N_k 中的某个点」</a:t>
            </a:r>
          </a:p>
          <a:p>
            <a:pPr>
              <a:defRPr sz="1500"/>
            </a:pPr>
            <a:r>
              <a:t>	•	这是对 Phase 1 的抽象：贪心搜索不会“瞬移”到最优点，只能在访问最近邻后开始 Phase 2。</a:t>
            </a:r>
          </a:p>
          <a:p>
            <a:pPr>
              <a:defRPr sz="1500"/>
            </a:pPr>
            <a:r>
              <a:t>效果：</a:t>
            </a:r>
          </a:p>
          <a:p>
            <a:pPr>
              <a:defRPr sz="1500"/>
            </a:pPr>
            <a:r>
              <a:t>	•	由于入口点受限（这里是 n_2），搜索路径变长；</a:t>
            </a:r>
          </a:p>
          <a:p>
            <a:pPr>
              <a:defRPr sz="1500"/>
            </a:pPr>
            <a:r>
              <a:t>	•	Effort 上升到 ME = 8。</a:t>
            </a:r>
          </a:p>
          <a:p>
            <a:pPr>
              <a:defRPr sz="1500"/>
            </a:pPr>
          </a:p>
          <a:p>
            <a:pPr>
              <a:defRPr sz="1500"/>
            </a:pPr>
            <a:r>
              <a:t>(d) Probability p: 我们考虑第一阶段生成的入口点的分布，因为入口点有优劣之分，有可能我们找到了一个很容易就导航到最后knn的点，从而低估了搜索代价，而如果找到了一个比较远的点，又可能导致高估搜索代价。所以在建模的时候引入概率，要求入口点能够满足「至少 p \times k 个点」都要具备 reach 能力（这里 p = 0.4，即至少 2 个）。</a:t>
            </a:r>
          </a:p>
          <a:p>
            <a:pPr>
              <a:defRPr sz="1500"/>
            </a:pPr>
            <a:r>
              <a:t>	•	所以不仅 n_2，连 n_5 也必须能从自身出发连通终端。</a:t>
            </a:r>
          </a:p>
          <a:p>
            <a:pPr>
              <a:defRPr sz="1500"/>
            </a:pPr>
            <a:r>
              <a:t>效果：</a:t>
            </a:r>
          </a:p>
          <a:p>
            <a:pPr>
              <a:defRPr sz="1500"/>
            </a:pPr>
            <a:r>
              <a:t>	•	子图必须同时适应多个入口点 → 结构更大；</a:t>
            </a:r>
          </a:p>
          <a:p>
            <a:pPr>
              <a:defRPr sz="1500"/>
            </a:pPr>
            <a:r>
              <a:t>	•	Effort 显著增加，ME = 16。</a:t>
            </a:r>
          </a:p>
          <a:p>
            <a:pPr>
              <a:defRPr sz="1500"/>
            </a:pPr>
          </a:p>
          <a:p>
            <a:pPr>
              <a:defRPr sz="1500"/>
            </a:pPr>
            <a:r>
              <a:t>⸻</a:t>
            </a:r>
          </a:p>
          <a:p>
            <a:pPr>
              <a:defRPr sz="1500"/>
            </a:pPr>
            <a:r>
              <a:t>(e) Threshold \delta: 引入可达性约束（Phase 2 的搜索边界）</a:t>
            </a:r>
          </a:p>
          <a:p>
            <a:pPr>
              <a:defRPr sz="1500"/>
            </a:pPr>
            <a:r>
              <a:t>变化点：</a:t>
            </a:r>
          </a:p>
          <a:p>
            <a:pPr>
              <a:defRPr sz="1500"/>
            </a:pPr>
            <a:r>
              <a:t>	•	再加入现实约束：「搜索只能访问距离在 (1 + \delta) d_k 内的点」。</a:t>
            </a:r>
          </a:p>
          <a:p>
            <a:pPr>
              <a:defRPr sz="1500"/>
            </a:pPr>
            <a:r>
              <a:t>	•	超出这个半径的节点即使能降低 effort，也不允许加入子图。</a:t>
            </a:r>
          </a:p>
          <a:p>
            <a:pPr>
              <a:defRPr sz="1500"/>
            </a:pPr>
          </a:p>
          <a:p>
            <a:pPr>
              <a:defRPr sz="1500"/>
            </a:pPr>
            <a:r>
              <a:t>效果：</a:t>
            </a:r>
          </a:p>
          <a:p>
            <a:pPr>
              <a:defRPr sz="1500"/>
            </a:pPr>
            <a:r>
              <a:t>	•	子图可选节点减少（限制更严），可能需要绕远路；</a:t>
            </a:r>
          </a:p>
          <a:p>
            <a:pPr>
              <a:defRPr sz="1500"/>
            </a:pPr>
            <a:r>
              <a:t>	•	Effort 进一步增加到 ME = 19。</a:t>
            </a:r>
          </a:p>
          <a:p>
            <a:pPr>
              <a:defRPr sz="1500"/>
            </a:pPr>
          </a:p>
          <a:p>
            <a:pPr>
              <a:defRPr sz="1500"/>
            </a:pPr>
            <a:r>
              <a:t>📌 意义：</a:t>
            </a:r>
          </a:p>
          <a:p>
            <a:pPr>
              <a:defRPr sz="1500"/>
            </a:pPr>
            <a:r>
              <a:t>	•	这一步引入了「搜索空间约束」，对应我们在真实系统里无法任意扩展搜索半径的事实；</a:t>
            </a:r>
          </a:p>
          <a:p>
            <a:pPr>
              <a:defRPr sz="1500"/>
            </a:pPr>
            <a:r>
              <a:t>	•	\delta_0 就是在这个阶段定义的：搜索刚好可达 N_k 所需的最小松弛因子。</a:t>
            </a:r>
          </a:p>
          <a:p>
            <a:pPr>
              <a:defRPr sz="1500"/>
            </a:pPr>
          </a:p>
          <a:p>
            <a:pPr>
              <a:defRPr sz="1500"/>
            </a:pPr>
            <a:r>
              <a:t>⸻</a:t>
            </a:r>
          </a:p>
          <a:p>
            <a:pPr>
              <a:defRPr sz="1500"/>
            </a:pPr>
            <a:r>
              <a:t>(f) ME-exhaustive: 最终现实化版本（近似真实搜索）</a:t>
            </a:r>
          </a:p>
          <a:p>
            <a:pPr>
              <a:defRPr sz="1500"/>
            </a:pPr>
          </a:p>
          <a:p>
            <a:pPr>
              <a:defRPr sz="1500"/>
            </a:pPr>
            <a:r>
              <a:t>变化点：</a:t>
            </a:r>
          </a:p>
          <a:p>
            <a:pPr>
              <a:defRPr sz="1500"/>
            </a:pPr>
            <a:r>
              <a:t>	•	最后一步，模型再加入两种更贴近实际搜索代价的修正：</a:t>
            </a:r>
          </a:p>
          <a:p>
            <a:pPr>
              <a:defRPr sz="1500"/>
            </a:pPr>
            <a:r>
              <a:t>	1.	统计搜索路径中节点的所有邻居（不仅是访问到的节点）；</a:t>
            </a:r>
          </a:p>
          <a:p>
            <a:pPr>
              <a:defRPr sz="1500"/>
            </a:pPr>
            <a:r>
              <a:t>	2.	丢弃那些 out-degree 特别大的节点（因为它们在实际搜索中会大幅增加代价）。</a:t>
            </a:r>
          </a:p>
          <a:p>
            <a:pPr>
              <a:defRPr sz="1500"/>
            </a:pPr>
            <a:r>
              <a:t>效果：</a:t>
            </a:r>
          </a:p>
          <a:p>
            <a:pPr>
              <a:defRPr sz="1500"/>
            </a:pPr>
            <a:r>
              <a:t>	•	最终的子图规模最大：ME = 27。</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Shape 229"/>
          <p:cNvSpPr/>
          <p:nvPr>
            <p:ph type="sldImg"/>
          </p:nvPr>
        </p:nvSpPr>
        <p:spPr>
          <a:prstGeom prst="rect">
            <a:avLst/>
          </a:prstGeom>
        </p:spPr>
        <p:txBody>
          <a:bodyPr/>
          <a:lstStyle/>
          <a:p>
            <a:pPr/>
          </a:p>
        </p:txBody>
      </p:sp>
      <p:sp>
        <p:nvSpPr>
          <p:cNvPr id="230" name="Shape 230"/>
          <p:cNvSpPr/>
          <p:nvPr>
            <p:ph type="body" sz="quarter" idx="1"/>
          </p:nvPr>
        </p:nvSpPr>
        <p:spPr>
          <a:prstGeom prst="rect">
            <a:avLst/>
          </a:prstGeom>
        </p:spPr>
        <p:txBody>
          <a:bodyPr/>
          <a:lstStyle/>
          <a:p>
            <a:pPr>
              <a:defRPr sz="1800"/>
            </a:pPr>
            <a:r>
              <a:t>文章建模目标：</a:t>
            </a:r>
          </a:p>
          <a:p>
            <a:pPr>
              <a:defRPr sz="1800"/>
            </a:pPr>
            <a:r>
              <a:t>❝ 对于一个查询 q，我们希望用一个最小的连通子图 Y 来刻画从搜索入口出发访问足够多最近邻所需要的“effort”（代价）。❞</a:t>
            </a:r>
          </a:p>
          <a:p>
            <a:pPr>
              <a:defRPr sz="1800"/>
            </a:pPr>
          </a:p>
          <a:p>
            <a:pPr>
              <a:defRPr sz="1800"/>
            </a:pPr>
            <a:r>
              <a:t>	•	DST 是「单入口 → 多目标」的最小连通子图问题，适合建模无约束的 ME；</a:t>
            </a:r>
          </a:p>
          <a:p>
            <a:pPr>
              <a:defRPr sz="1800"/>
            </a:pPr>
            <a:r>
              <a:t>	•	vDSN 是「多入口 → 多目标对」的最小连通子图问题，适合建模带有 p、Acc、\delta 等约束的 ME；</a:t>
            </a:r>
          </a:p>
          <a:p>
            <a:pPr>
              <a:defRPr sz="1800"/>
            </a:pPr>
            <a:r>
              <a:t>	•	在 vDSN 中，每个入口点必须能连通至少 Acc \times k 个最近邻，且这样的入口点至少有 p \times k 个；</a:t>
            </a:r>
          </a:p>
          <a:p>
            <a:pPr>
              <a:defRPr sz="1800"/>
            </a:pPr>
            <a:r>
              <a:t>	•	因此，vDSN 可以完整地表达真实搜索行为的概率性、不确定性和覆盖需求。</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Shape 236"/>
          <p:cNvSpPr/>
          <p:nvPr>
            <p:ph type="sldImg"/>
          </p:nvPr>
        </p:nvSpPr>
        <p:spPr>
          <a:prstGeom prst="rect">
            <a:avLst/>
          </a:prstGeom>
        </p:spPr>
        <p:txBody>
          <a:bodyPr/>
          <a:lstStyle/>
          <a:p>
            <a:pPr/>
          </a:p>
        </p:txBody>
      </p:sp>
      <p:sp>
        <p:nvSpPr>
          <p:cNvPr id="237" name="Shape 237"/>
          <p:cNvSpPr/>
          <p:nvPr>
            <p:ph type="body" sz="quarter" idx="1"/>
          </p:nvPr>
        </p:nvSpPr>
        <p:spPr>
          <a:prstGeom prst="rect">
            <a:avLst/>
          </a:prstGeom>
        </p:spPr>
        <p:txBody>
          <a:bodyPr/>
          <a:lstStyle/>
          <a:p>
            <a:pPr>
              <a:defRPr sz="1400"/>
            </a:pPr>
            <a:r>
              <a:t>	•	在真实贪心搜索中，访问范围由候选堆动态决定，无法直接分析；</a:t>
            </a:r>
          </a:p>
          <a:p>
            <a:pPr>
              <a:defRPr sz="1400"/>
            </a:pPr>
            <a:r>
              <a:t>	•	为了建模，论文用 \delta 引入一个静态距离边界，只考虑 (1+\delta)d_k 范围内的节点；</a:t>
            </a:r>
          </a:p>
          <a:p>
            <a:pPr>
              <a:defRPr sz="1400"/>
            </a:pPr>
            <a:r>
              <a:t>	•	但若 \delta 太小，搜索根本到不了 N_k；</a:t>
            </a:r>
          </a:p>
          <a:p>
            <a:pPr>
              <a:defRPr sz="1400"/>
            </a:pPr>
            <a:r>
              <a:t>	•	因此，需要先求出“最小能到达 N_k 的松弛参数” \delta_0；</a:t>
            </a:r>
          </a:p>
          <a:p>
            <a:pPr>
              <a:defRPr sz="1400"/>
            </a:pPr>
            <a:r>
              <a:t>	•	\delta_0 是所有 effort 分析的可行性前提和理论下界，也是后续 ME、vDSN 和 Steiner-hardness 的起点。</a:t>
            </a:r>
          </a:p>
          <a:p>
            <a:pPr>
              <a:defRPr sz="1400"/>
            </a:pPr>
          </a:p>
          <a:p>
            <a:pPr>
              <a:defRPr sz="1400"/>
            </a:pPr>
            <a:r>
              <a:t>	•	直觉： \delta_0 是“搜索刚好能连通目标”的最小距离阈值。</a:t>
            </a:r>
          </a:p>
          <a:p>
            <a:pPr>
              <a:defRPr sz="1400"/>
            </a:pPr>
            <a:r>
              <a:t>	•	基本思路： 按距离排序，逐步加入节点，用并查集维护连通性，第一次满足“entry point 可达 Acc \times k 个最近邻”的距离就是 \delta_0。</a:t>
            </a:r>
          </a:p>
          <a:p>
            <a:pPr>
              <a:defRPr sz="1400"/>
            </a:pPr>
            <a:r>
              <a:t>	•	并查集作用： 快速合并连通块、统计当前集合中 N_k 数量和是否包含入口点。</a:t>
            </a:r>
          </a:p>
          <a:p>
            <a:pPr>
              <a:defRPr sz="1400"/>
            </a:pPr>
            <a:r>
              <a:t>	•	USG / DAG： 加速可达性检查，但不改变算法逻辑。</a:t>
            </a:r>
          </a:p>
          <a:p>
            <a:pPr>
              <a:defRPr sz="1400"/>
            </a:pPr>
            <a:r>
              <a:t>	•	结果： \delta_0 是“刚好够用”的搜索半径，是所有 ME 分析的起点。</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Shape 243"/>
          <p:cNvSpPr/>
          <p:nvPr>
            <p:ph type="sldImg"/>
          </p:nvPr>
        </p:nvSpPr>
        <p:spPr>
          <a:prstGeom prst="rect">
            <a:avLst/>
          </a:prstGeom>
        </p:spPr>
        <p:txBody>
          <a:bodyPr/>
          <a:lstStyle/>
          <a:p>
            <a:pPr/>
          </a:p>
        </p:txBody>
      </p:sp>
      <p:sp>
        <p:nvSpPr>
          <p:cNvPr id="244" name="Shape 244"/>
          <p:cNvSpPr/>
          <p:nvPr>
            <p:ph type="body" sz="quarter" idx="1"/>
          </p:nvPr>
        </p:nvSpPr>
        <p:spPr>
          <a:prstGeom prst="rect">
            <a:avLst/>
          </a:prstGeom>
        </p:spPr>
        <p:txBody>
          <a:bodyPr/>
          <a:lstStyle/>
          <a:p>
            <a:pPr/>
            <a:r>
              <a:t>首先，把原来的有向图简化成无向图，每个RG（Reachable Group）都对应一个并查集节点，随后，为了缩小图搜索空间，在每次插入一个节点时，都进行环检测，将环节点的RG合并。</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10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10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3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45" name="Bowl with salmon cakes, salad, and humm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4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umm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7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7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8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9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PVLDB 2025"/>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544830">
              <a:defRPr sz="3630"/>
            </a:lvl1pPr>
          </a:lstStyle>
          <a:p>
            <a:pPr/>
            <a:r>
              <a:t>PVLDB 2025</a:t>
            </a:r>
          </a:p>
        </p:txBody>
      </p:sp>
      <p:sp>
        <p:nvSpPr>
          <p:cNvPr id="172" name="Steiner-Hardness: A Query Hardness Measure for Graph-Based ANN Indexes"/>
          <p:cNvSpPr txBox="1"/>
          <p:nvPr>
            <p:ph type="ctrTitle"/>
          </p:nvPr>
        </p:nvSpPr>
        <p:spPr>
          <a:prstGeom prst="rect">
            <a:avLst/>
          </a:prstGeom>
        </p:spPr>
        <p:txBody>
          <a:bodyPr/>
          <a:lstStyle>
            <a:lvl1pPr defTabSz="2365188">
              <a:defRPr spc="-225" sz="11252"/>
            </a:lvl1pPr>
          </a:lstStyle>
          <a:p>
            <a:pPr/>
            <a:r>
              <a:t>Steiner-Hardness: A Query Hardness Measure for Graph-Based ANN Indexes</a:t>
            </a:r>
          </a:p>
        </p:txBody>
      </p:sp>
      <p:sp>
        <p:nvSpPr>
          <p:cNvPr id="173" name="Zeyu Wang, Fudan University…"/>
          <p:cNvSpPr txBox="1"/>
          <p:nvPr>
            <p:ph type="subTitle" sz="half" idx="1"/>
          </p:nvPr>
        </p:nvSpPr>
        <p:spPr>
          <a:xfrm>
            <a:off x="1201342" y="7223190"/>
            <a:ext cx="21971001" cy="3177533"/>
          </a:xfrm>
          <a:prstGeom prst="rect">
            <a:avLst/>
          </a:prstGeom>
        </p:spPr>
        <p:txBody>
          <a:bodyPr/>
          <a:lstStyle/>
          <a:p>
            <a:pPr defTabSz="495300">
              <a:defRPr b="0" sz="3300">
                <a:latin typeface="Helvetica Neue Medium"/>
                <a:ea typeface="Helvetica Neue Medium"/>
                <a:cs typeface="Helvetica Neue Medium"/>
                <a:sym typeface="Helvetica Neue Medium"/>
              </a:defRPr>
            </a:pPr>
            <a:r>
              <a:t>Zeyu Wang, Fudan University</a:t>
            </a:r>
          </a:p>
          <a:p>
            <a:pPr defTabSz="495300">
              <a:defRPr b="0" sz="3300">
                <a:latin typeface="Helvetica Neue Medium"/>
                <a:ea typeface="Helvetica Neue Medium"/>
                <a:cs typeface="Helvetica Neue Medium"/>
                <a:sym typeface="Helvetica Neue Medium"/>
              </a:defRPr>
            </a:pPr>
            <a:r>
              <a:t>Qigong Wang, LIPADE, Université Paris Cité</a:t>
            </a:r>
          </a:p>
          <a:p>
            <a:pPr defTabSz="495300">
              <a:defRPr b="0" sz="3300">
                <a:latin typeface="Helvetica Neue Medium"/>
                <a:ea typeface="Helvetica Neue Medium"/>
                <a:cs typeface="Helvetica Neue Medium"/>
                <a:sym typeface="Helvetica Neue Medium"/>
              </a:defRPr>
            </a:pPr>
            <a:r>
              <a:t>Xiaoxing Cheng, Tongji University </a:t>
            </a:r>
          </a:p>
          <a:p>
            <a:pPr defTabSz="495300">
              <a:defRPr b="0" sz="3300">
                <a:latin typeface="Helvetica Neue Medium"/>
                <a:ea typeface="Helvetica Neue Medium"/>
                <a:cs typeface="Helvetica Neue Medium"/>
                <a:sym typeface="Helvetica Neue Medium"/>
              </a:defRPr>
            </a:pPr>
            <a:r>
              <a:t>Peng Wang, Fudan University </a:t>
            </a:r>
          </a:p>
          <a:p>
            <a:pPr defTabSz="495300">
              <a:defRPr b="0" sz="3300">
                <a:latin typeface="Helvetica Neue Medium"/>
                <a:ea typeface="Helvetica Neue Medium"/>
                <a:cs typeface="Helvetica Neue Medium"/>
                <a:sym typeface="Helvetica Neue Medium"/>
              </a:defRPr>
            </a:pPr>
            <a:r>
              <a:t>Themis Palpanas, LIPADE, Université Paris Cité</a:t>
            </a:r>
          </a:p>
          <a:p>
            <a:pPr defTabSz="495300">
              <a:defRPr b="0" sz="3300">
                <a:latin typeface="Helvetica Neue Medium"/>
                <a:ea typeface="Helvetica Neue Medium"/>
                <a:cs typeface="Helvetica Neue Medium"/>
                <a:sym typeface="Helvetica Neue Medium"/>
              </a:defRPr>
            </a:pPr>
            <a:r>
              <a:t>Wei Wang, Fudan University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Efficient δ₀ Search"/>
          <p:cNvSpPr txBox="1"/>
          <p:nvPr>
            <p:ph type="title"/>
          </p:nvPr>
        </p:nvSpPr>
        <p:spPr>
          <a:prstGeom prst="rect">
            <a:avLst/>
          </a:prstGeom>
        </p:spPr>
        <p:txBody>
          <a:bodyPr/>
          <a:lstStyle/>
          <a:p>
            <a:pPr/>
            <a:r>
              <a:t>Efficient δ₀ Search</a:t>
            </a:r>
          </a:p>
        </p:txBody>
      </p:sp>
      <p:sp>
        <p:nvSpPr>
          <p:cNvPr id="233" name="Slide Subtitle"/>
          <p:cNvSpPr txBox="1"/>
          <p:nvPr>
            <p:ph type="body" idx="21"/>
          </p:nvPr>
        </p:nvSpPr>
        <p:spPr>
          <a:prstGeom prst="rect">
            <a:avLst/>
          </a:prstGeom>
        </p:spPr>
        <p:txBody>
          <a:bodyPr/>
          <a:lstStyle/>
          <a:p>
            <a:pPr/>
          </a:p>
        </p:txBody>
      </p:sp>
      <p:sp>
        <p:nvSpPr>
          <p:cNvPr id="234" name="δ₀ defines the tightest distance bound for feasible traversal.…"/>
          <p:cNvSpPr txBox="1"/>
          <p:nvPr>
            <p:ph type="body" idx="1"/>
          </p:nvPr>
        </p:nvSpPr>
        <p:spPr>
          <a:prstGeom prst="rect">
            <a:avLst/>
          </a:prstGeom>
        </p:spPr>
        <p:txBody>
          <a:bodyPr/>
          <a:lstStyle/>
          <a:p>
            <a:pPr/>
            <a:r>
              <a:t> δ₀ defines the tightest distance bound for feasible traversal.</a:t>
            </a:r>
          </a:p>
          <a:p>
            <a:pPr/>
            <a:r>
              <a:t>Algorithm:</a:t>
            </a:r>
          </a:p>
          <a:p>
            <a:pPr marL="889000" indent="-889000">
              <a:buSzPct val="100000"/>
              <a:buAutoNum type="arabicPeriod" startAt="1"/>
            </a:pPr>
            <a:r>
              <a:t>Incrementally add points sorted by distance.</a:t>
            </a:r>
          </a:p>
          <a:p>
            <a:pPr marL="889000" indent="-889000">
              <a:buSzPct val="100000"/>
              <a:buAutoNum type="arabicPeriod" startAt="1"/>
            </a:pPr>
            <a:r>
              <a:t>Track reachable groups with </a:t>
            </a:r>
            <a:r>
              <a:rPr b="1"/>
              <a:t>union-find. </a:t>
            </a:r>
            <a:endParaRPr b="1"/>
          </a:p>
          <a:p>
            <a:pPr marL="889000" indent="-889000">
              <a:buSzPct val="100000"/>
              <a:buAutoNum type="arabicPeriod" startAt="1"/>
            </a:pPr>
            <a:r>
              <a:t>Build </a:t>
            </a:r>
            <a:r>
              <a:rPr b="1"/>
              <a:t>USG </a:t>
            </a:r>
            <a:r>
              <a:t>to reduce BFS.</a:t>
            </a:r>
          </a:p>
          <a:p>
            <a:pPr marL="889000" indent="-889000">
              <a:buSzPct val="100000"/>
              <a:buAutoNum type="arabicPeriod" startAt="1"/>
            </a:pPr>
            <a:r>
              <a:t>Merge loops → DAG → faster checks.</a:t>
            </a:r>
          </a:p>
          <a:p>
            <a:pPr/>
            <a:r>
              <a:rPr b="1"/>
              <a:t>Result: </a:t>
            </a:r>
            <a:r>
              <a:t>δ₀ = distance of the last added node before solution exists.</a:t>
            </a:r>
          </a:p>
        </p:txBody>
      </p:sp>
      <p:sp>
        <p:nvSpPr>
          <p:cNvPr id="23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Finding   Efficiently"/>
          <p:cNvSpPr txBox="1"/>
          <p:nvPr>
            <p:ph type="title"/>
          </p:nvPr>
        </p:nvSpPr>
        <p:spPr>
          <a:prstGeom prst="rect">
            <a:avLst/>
          </a:prstGeom>
        </p:spPr>
        <p:txBody>
          <a:bodyPr/>
          <a:lstStyle/>
          <a:p>
            <a:pPr defTabSz="2048204">
              <a:defRPr spc="-142" sz="7140"/>
            </a:pPr>
            <a:r>
              <a:t>Finding </a:t>
            </a:r>
            <a14:m>
              <m:oMath>
                <m:sSub>
                  <m:e>
                    <m:r>
                      <a:rPr xmlns:a="http://schemas.openxmlformats.org/drawingml/2006/main" sz="8400" i="1">
                        <a:solidFill>
                          <a:srgbClr val="000000"/>
                        </a:solidFill>
                        <a:latin typeface="Cambria Math" panose="02040503050406030204" pitchFamily="18" charset="0"/>
                      </a:rPr>
                      <m:t>δ</m:t>
                    </m:r>
                  </m:e>
                  <m:sub>
                    <m:r>
                      <a:rPr xmlns:a="http://schemas.openxmlformats.org/drawingml/2006/main" sz="8400" i="1">
                        <a:solidFill>
                          <a:srgbClr val="000000"/>
                        </a:solidFill>
                        <a:latin typeface="Cambria Math" panose="02040503050406030204" pitchFamily="18" charset="0"/>
                      </a:rPr>
                      <m:t>0</m:t>
                    </m:r>
                  </m:sub>
                </m:sSub>
              </m:oMath>
            </a14:m>
            <a:r>
              <a:t> Efficiently</a:t>
            </a:r>
            <a:endParaRPr sz="8500"/>
          </a:p>
        </p:txBody>
      </p:sp>
      <p:sp>
        <p:nvSpPr>
          <p:cNvPr id="240" name="USG(Unditected Search Graph)"/>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USG(Unditected Search Graph)</a:t>
            </a:r>
          </a:p>
        </p:txBody>
      </p:sp>
      <p:sp>
        <p:nvSpPr>
          <p:cNvPr id="24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42" name="alg.png" descr="alg.png"/>
          <p:cNvPicPr>
            <a:picLocks noChangeAspect="1"/>
          </p:cNvPicPr>
          <p:nvPr/>
        </p:nvPicPr>
        <p:blipFill>
          <a:blip r:embed="rId3">
            <a:extLst/>
          </a:blip>
          <a:stretch>
            <a:fillRect/>
          </a:stretch>
        </p:blipFill>
        <p:spPr>
          <a:xfrm>
            <a:off x="158750" y="3838270"/>
            <a:ext cx="24066500" cy="87122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Stainer-Hardness"/>
          <p:cNvSpPr txBox="1"/>
          <p:nvPr>
            <p:ph type="title"/>
          </p:nvPr>
        </p:nvSpPr>
        <p:spPr>
          <a:prstGeom prst="rect">
            <a:avLst/>
          </a:prstGeom>
        </p:spPr>
        <p:txBody>
          <a:bodyPr/>
          <a:lstStyle/>
          <a:p>
            <a:pPr/>
            <a:r>
              <a:t>Stainer-Hardness</a:t>
            </a:r>
          </a:p>
        </p:txBody>
      </p:sp>
      <p:sp>
        <p:nvSpPr>
          <p:cNvPr id="247" name="Slide Subtitle"/>
          <p:cNvSpPr txBox="1"/>
          <p:nvPr>
            <p:ph type="body" idx="21"/>
          </p:nvPr>
        </p:nvSpPr>
        <p:spPr>
          <a:prstGeom prst="rect">
            <a:avLst/>
          </a:prstGeom>
        </p:spPr>
        <p:txBody>
          <a:bodyPr/>
          <a:lstStyle/>
          <a:p>
            <a:pPr/>
          </a:p>
        </p:txBody>
      </p:sp>
      <p:sp>
        <p:nvSpPr>
          <p:cNvPr id="248" name="MRNG ≈ structure of real indexes (short links, bounded out-degree).…"/>
          <p:cNvSpPr txBox="1"/>
          <p:nvPr>
            <p:ph type="body" idx="1"/>
          </p:nvPr>
        </p:nvSpPr>
        <p:spPr>
          <a:prstGeom prst="rect">
            <a:avLst/>
          </a:prstGeom>
        </p:spPr>
        <p:txBody>
          <a:bodyPr/>
          <a:lstStyle/>
          <a:p>
            <a:pPr marL="0" indent="0" algn="ctr">
              <a:buSzTx/>
              <a:buNone/>
            </a:pPr>
            <a14:m>
              <m:oMathPara>
                <m:oMathParaPr>
                  <m:jc m:val="center"/>
                </m:oMathParaPr>
                <m:oMath>
                  <m:r>
                    <m:rPr>
                      <m:sty m:val="p"/>
                    </m:rPr>
                    <a:rPr xmlns:a="http://schemas.openxmlformats.org/drawingml/2006/main" sz="5750" i="1">
                      <a:solidFill>
                        <a:srgbClr val="000000"/>
                      </a:solidFill>
                      <a:latin typeface="Cambria Math" panose="02040503050406030204" pitchFamily="18" charset="0"/>
                    </a:rPr>
                    <m:t>Steiner</m:t>
                  </m:r>
                  <m:r>
                    <a:rPr xmlns:a="http://schemas.openxmlformats.org/drawingml/2006/main" sz="5750" i="1">
                      <a:solidFill>
                        <a:srgbClr val="000000"/>
                      </a:solidFill>
                      <a:latin typeface="Cambria Math" panose="02040503050406030204" pitchFamily="18" charset="0"/>
                    </a:rPr>
                    <m:t>q</m:t>
                  </m:r>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M</m:t>
                  </m:r>
                  <m:sSubSup>
                    <m:e>
                      <m:r>
                        <a:rPr xmlns:a="http://schemas.openxmlformats.org/drawingml/2006/main" sz="5750" i="1">
                          <a:solidFill>
                            <a:srgbClr val="000000"/>
                          </a:solidFill>
                          <a:latin typeface="Cambria Math" panose="02040503050406030204" pitchFamily="18" charset="0"/>
                        </a:rPr>
                        <m:t>E</m:t>
                      </m:r>
                    </m:e>
                    <m:sub>
                      <m:r>
                        <a:rPr xmlns:a="http://schemas.openxmlformats.org/drawingml/2006/main" sz="5750" i="1">
                          <a:solidFill>
                            <a:srgbClr val="000000"/>
                          </a:solidFill>
                          <a:latin typeface="Cambria Math" panose="02040503050406030204" pitchFamily="18" charset="0"/>
                        </a:rPr>
                        <m:t>p</m:t>
                      </m:r>
                    </m:sub>
                    <m:sup>
                      <m:sSub>
                        <m:e>
                          <m:r>
                            <a:rPr xmlns:a="http://schemas.openxmlformats.org/drawingml/2006/main" sz="5750" i="1">
                              <a:solidFill>
                                <a:srgbClr val="000000"/>
                              </a:solidFill>
                              <a:latin typeface="Cambria Math" panose="02040503050406030204" pitchFamily="18" charset="0"/>
                            </a:rPr>
                            <m:t>δ</m:t>
                          </m:r>
                        </m:e>
                        <m:sub>
                          <m:r>
                            <a:rPr xmlns:a="http://schemas.openxmlformats.org/drawingml/2006/main" sz="5750" i="1">
                              <a:solidFill>
                                <a:srgbClr val="000000"/>
                              </a:solidFill>
                              <a:latin typeface="Cambria Math" panose="02040503050406030204" pitchFamily="18" charset="0"/>
                            </a:rPr>
                            <m:t>0</m:t>
                          </m:r>
                        </m:sub>
                      </m:sSub>
                    </m:sup>
                  </m:sSubSup>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A</m:t>
                  </m:r>
                  <m:r>
                    <a:rPr xmlns:a="http://schemas.openxmlformats.org/drawingml/2006/main" sz="5750" i="1">
                      <a:solidFill>
                        <a:srgbClr val="000000"/>
                      </a:solidFill>
                      <a:latin typeface="Cambria Math" panose="02040503050406030204" pitchFamily="18" charset="0"/>
                    </a:rPr>
                    <m:t>c</m:t>
                  </m:r>
                  <m:r>
                    <a:rPr xmlns:a="http://schemas.openxmlformats.org/drawingml/2006/main" sz="5750" i="1">
                      <a:solidFill>
                        <a:srgbClr val="000000"/>
                      </a:solidFill>
                      <a:latin typeface="Cambria Math" panose="02040503050406030204" pitchFamily="18" charset="0"/>
                    </a:rPr>
                    <m:t>c</m:t>
                  </m:r>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e</m:t>
                  </m:r>
                  <m:r>
                    <a:rPr xmlns:a="http://schemas.openxmlformats.org/drawingml/2006/main" sz="5750" i="1">
                      <a:solidFill>
                        <a:srgbClr val="000000"/>
                      </a:solidFill>
                      <a:latin typeface="Cambria Math" panose="02040503050406030204" pitchFamily="18" charset="0"/>
                    </a:rPr>
                    <m:t>x</m:t>
                  </m:r>
                  <m:r>
                    <a:rPr xmlns:a="http://schemas.openxmlformats.org/drawingml/2006/main" sz="5750" i="1">
                      <a:solidFill>
                        <a:srgbClr val="000000"/>
                      </a:solidFill>
                      <a:latin typeface="Cambria Math" panose="02040503050406030204" pitchFamily="18" charset="0"/>
                    </a:rPr>
                    <m:t>h</m:t>
                  </m:r>
                  <m:r>
                    <a:rPr xmlns:a="http://schemas.openxmlformats.org/drawingml/2006/main" sz="5750" i="1">
                      <a:solidFill>
                        <a:srgbClr val="000000"/>
                      </a:solidFill>
                      <a:latin typeface="Cambria Math" panose="02040503050406030204" pitchFamily="18" charset="0"/>
                    </a:rPr>
                    <m:t>a</m:t>
                  </m:r>
                  <m:r>
                    <a:rPr xmlns:a="http://schemas.openxmlformats.org/drawingml/2006/main" sz="5750" i="1">
                      <a:solidFill>
                        <a:srgbClr val="000000"/>
                      </a:solidFill>
                      <a:latin typeface="Cambria Math" panose="02040503050406030204" pitchFamily="18" charset="0"/>
                    </a:rPr>
                    <m:t>u</m:t>
                  </m:r>
                  <m:r>
                    <a:rPr xmlns:a="http://schemas.openxmlformats.org/drawingml/2006/main" sz="5750" i="1">
                      <a:solidFill>
                        <a:srgbClr val="000000"/>
                      </a:solidFill>
                      <a:latin typeface="Cambria Math" panose="02040503050406030204" pitchFamily="18" charset="0"/>
                    </a:rPr>
                    <m:t>s</m:t>
                  </m:r>
                  <m:r>
                    <a:rPr xmlns:a="http://schemas.openxmlformats.org/drawingml/2006/main" sz="5750" i="1">
                      <a:solidFill>
                        <a:srgbClr val="000000"/>
                      </a:solidFill>
                      <a:latin typeface="Cambria Math" panose="02040503050406030204" pitchFamily="18" charset="0"/>
                    </a:rPr>
                    <m:t>t</m:t>
                  </m:r>
                  <m:r>
                    <a:rPr xmlns:a="http://schemas.openxmlformats.org/drawingml/2006/main" sz="5750" i="1">
                      <a:solidFill>
                        <a:srgbClr val="000000"/>
                      </a:solidFill>
                      <a:latin typeface="Cambria Math" panose="02040503050406030204" pitchFamily="18" charset="0"/>
                    </a:rPr>
                    <m:t>i</m:t>
                  </m:r>
                  <m:r>
                    <a:rPr xmlns:a="http://schemas.openxmlformats.org/drawingml/2006/main" sz="5750" i="1">
                      <a:solidFill>
                        <a:srgbClr val="000000"/>
                      </a:solidFill>
                      <a:latin typeface="Cambria Math" panose="02040503050406030204" pitchFamily="18" charset="0"/>
                    </a:rPr>
                    <m:t>v</m:t>
                  </m:r>
                  <m:r>
                    <a:rPr xmlns:a="http://schemas.openxmlformats.org/drawingml/2006/main" sz="5750" i="1">
                      <a:solidFill>
                        <a:srgbClr val="000000"/>
                      </a:solidFill>
                      <a:latin typeface="Cambria Math" panose="02040503050406030204" pitchFamily="18" charset="0"/>
                    </a:rPr>
                    <m:t>e</m:t>
                  </m:r>
                  <m:r>
                    <a:rPr xmlns:a="http://schemas.openxmlformats.org/drawingml/2006/main" sz="5750" i="1">
                      <a:solidFill>
                        <a:srgbClr val="000000"/>
                      </a:solidFill>
                      <a:latin typeface="Cambria Math" panose="02040503050406030204" pitchFamily="18" charset="0"/>
                    </a:rPr>
                    <m:t>)</m:t>
                  </m:r>
                  <m:r>
                    <m:rPr>
                      <m:nor/>
                    </m:rPr>
                    <a:rPr xmlns:a="http://schemas.openxmlformats.org/drawingml/2006/main" sz="5750" i="1">
                      <a:solidFill>
                        <a:srgbClr val="000000"/>
                      </a:solidFill>
                      <a:latin typeface="Cambria Math" panose="02040503050406030204" pitchFamily="18" charset="0"/>
                    </a:rPr>
                    <m:t>computed on MRNG</m:t>
                  </m:r>
                </m:oMath>
              </m:oMathPara>
            </a14:m>
          </a:p>
          <a:p>
            <a:pPr/>
            <a:r>
              <a:t>MRNG ≈ structure of real indexes (short links, bounded out-degree).</a:t>
            </a:r>
          </a:p>
          <a:p>
            <a:pPr lvl="1"/>
            <a:r>
              <a:t>Structural overlap: &gt;80% of real index edges exist in KGraph.</a:t>
            </a:r>
          </a:p>
          <a:p>
            <a:pPr lvl="1"/>
            <a:r>
              <a:t>Navigability: Captures sparsity–efficiency balance.</a:t>
            </a:r>
          </a:p>
          <a:p>
            <a:pPr lvl="1"/>
            <a:r>
              <a:t>Index-independent: Depends only on data distribution.</a:t>
            </a:r>
          </a:p>
        </p:txBody>
      </p:sp>
      <p:sp>
        <p:nvSpPr>
          <p:cNvPr id="24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Unbiased Workload Generation"/>
          <p:cNvSpPr txBox="1"/>
          <p:nvPr>
            <p:ph type="title"/>
          </p:nvPr>
        </p:nvSpPr>
        <p:spPr>
          <a:prstGeom prst="rect">
            <a:avLst/>
          </a:prstGeom>
        </p:spPr>
        <p:txBody>
          <a:bodyPr/>
          <a:lstStyle/>
          <a:p>
            <a:pPr/>
            <a:r>
              <a:t>Unbiased Workload Generation</a:t>
            </a:r>
          </a:p>
        </p:txBody>
      </p:sp>
      <p:sp>
        <p:nvSpPr>
          <p:cNvPr id="254" name="Slide Subtitle"/>
          <p:cNvSpPr txBox="1"/>
          <p:nvPr>
            <p:ph type="body" idx="21"/>
          </p:nvPr>
        </p:nvSpPr>
        <p:spPr>
          <a:prstGeom prst="rect">
            <a:avLst/>
          </a:prstGeom>
        </p:spPr>
        <p:txBody>
          <a:bodyPr/>
          <a:lstStyle/>
          <a:p>
            <a:pPr/>
          </a:p>
        </p:txBody>
      </p:sp>
      <p:sp>
        <p:nvSpPr>
          <p:cNvPr id="255" name="Original workloads are biased — too few hard queries.…"/>
          <p:cNvSpPr txBox="1"/>
          <p:nvPr>
            <p:ph type="body" idx="1"/>
          </p:nvPr>
        </p:nvSpPr>
        <p:spPr>
          <a:prstGeom prst="rect">
            <a:avLst/>
          </a:prstGeom>
        </p:spPr>
        <p:txBody>
          <a:bodyPr/>
          <a:lstStyle/>
          <a:p>
            <a:pPr/>
            <a:r>
              <a:t>Original workloads are biased — too few hard queries.</a:t>
            </a:r>
          </a:p>
          <a:p>
            <a:pPr/>
            <a:r>
              <a:t>Use </a:t>
            </a:r>
            <a:r>
              <a:rPr b="1"/>
              <a:t>GMM</a:t>
            </a:r>
            <a:r>
              <a:t> to generate candidate queries matching data distribution.</a:t>
            </a:r>
          </a:p>
          <a:p>
            <a:pPr/>
            <a:r>
              <a:t>Compute Steiner-hardness for all candidates.</a:t>
            </a:r>
          </a:p>
          <a:p>
            <a:pPr/>
            <a:r>
              <a:t>Remove extreme cases, split hardness range into h segments.</a:t>
            </a:r>
          </a:p>
          <a:p>
            <a:pPr/>
            <a:r>
              <a:t>Sample evenly from each segment to form the final workload.</a:t>
            </a:r>
          </a:p>
        </p:txBody>
      </p:sp>
      <p:sp>
        <p:nvSpPr>
          <p:cNvPr id="25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Experiments"/>
          <p:cNvSpPr txBox="1"/>
          <p:nvPr>
            <p:ph type="title"/>
          </p:nvPr>
        </p:nvSpPr>
        <p:spPr>
          <a:prstGeom prst="rect">
            <a:avLst/>
          </a:prstGeom>
        </p:spPr>
        <p:txBody>
          <a:bodyPr/>
          <a:lstStyle/>
          <a:p>
            <a:pPr/>
            <a:r>
              <a:t>Experiments</a:t>
            </a:r>
          </a:p>
        </p:txBody>
      </p:sp>
      <p:sp>
        <p:nvSpPr>
          <p:cNvPr id="261" name="Effectiveness of M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Effectiveness of ME</a:t>
            </a:r>
          </a:p>
        </p:txBody>
      </p:sp>
      <p:sp>
        <p:nvSpPr>
          <p:cNvPr id="26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3" name="pasted-movie.png" descr="pasted-movie.png"/>
          <p:cNvPicPr>
            <a:picLocks noChangeAspect="1"/>
          </p:cNvPicPr>
          <p:nvPr/>
        </p:nvPicPr>
        <p:blipFill>
          <a:blip r:embed="rId3">
            <a:extLst/>
          </a:blip>
          <a:stretch>
            <a:fillRect/>
          </a:stretch>
        </p:blipFill>
        <p:spPr>
          <a:xfrm>
            <a:off x="3021016" y="8085686"/>
            <a:ext cx="18341968" cy="5208491"/>
          </a:xfrm>
          <a:prstGeom prst="rect">
            <a:avLst/>
          </a:prstGeom>
          <a:ln w="12700">
            <a:miter lim="400000"/>
          </a:ln>
        </p:spPr>
      </p:pic>
      <p:sp>
        <p:nvSpPr>
          <p:cNvPr id="264" name="Metric: NDC (min distance computations to reach target recall).…"/>
          <p:cNvSpPr txBox="1"/>
          <p:nvPr>
            <p:ph type="body" sz="half" idx="1"/>
          </p:nvPr>
        </p:nvSpPr>
        <p:spPr>
          <a:xfrm>
            <a:off x="1206500" y="4248504"/>
            <a:ext cx="21971000" cy="3929950"/>
          </a:xfrm>
          <a:prstGeom prst="rect">
            <a:avLst/>
          </a:prstGeom>
        </p:spPr>
        <p:txBody>
          <a:bodyPr/>
          <a:lstStyle/>
          <a:p>
            <a:pPr marL="524255" indent="-524255" defTabSz="2096971">
              <a:spcBef>
                <a:spcPts val="3800"/>
              </a:spcBef>
              <a:defRPr sz="4128"/>
            </a:pPr>
            <a:r>
              <a:t>Metric: NDC (min distance computations to reach target recall).</a:t>
            </a:r>
          </a:p>
          <a:p>
            <a:pPr marL="524255" indent="-524255" defTabSz="2096971">
              <a:spcBef>
                <a:spcPts val="3800"/>
              </a:spcBef>
              <a:defRPr sz="4128"/>
            </a:pPr>
            <a:r>
              <a:t>ε-effort: low correlation (0.17–0.74).</a:t>
            </a:r>
          </a:p>
          <a:p>
            <a:pPr marL="524255" indent="-524255" defTabSz="2096971">
              <a:spcBef>
                <a:spcPts val="3800"/>
              </a:spcBef>
              <a:defRPr sz="4128"/>
            </a:pPr>
            <a:r>
              <a:t>ME-exhaustive: high correlation (0.92–0.98).</a:t>
            </a:r>
          </a:p>
          <a:p>
            <a:pPr marL="524255" indent="-524255" defTabSz="2096971">
              <a:spcBef>
                <a:spcPts val="3800"/>
              </a:spcBef>
              <a:defRPr sz="4128"/>
            </a:pPr>
            <a:r>
              <a:t>→ Captures traversal cost more accurately.</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Experiments"/>
          <p:cNvSpPr txBox="1"/>
          <p:nvPr>
            <p:ph type="title"/>
          </p:nvPr>
        </p:nvSpPr>
        <p:spPr>
          <a:prstGeom prst="rect">
            <a:avLst/>
          </a:prstGeom>
        </p:spPr>
        <p:txBody>
          <a:bodyPr/>
          <a:lstStyle/>
          <a:p>
            <a:pPr/>
            <a:r>
              <a:t>Experiments</a:t>
            </a:r>
          </a:p>
        </p:txBody>
      </p:sp>
      <p:sp>
        <p:nvSpPr>
          <p:cNvPr id="269" name="Effectiveness of Stainer-Hardnes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Effectiveness of Stainer-Hardness</a:t>
            </a:r>
          </a:p>
        </p:txBody>
      </p:sp>
      <p:sp>
        <p:nvSpPr>
          <p:cNvPr id="270" name="Rebuild indexes to reduce randomness.…"/>
          <p:cNvSpPr txBox="1"/>
          <p:nvPr>
            <p:ph type="body" sz="half" idx="1"/>
          </p:nvPr>
        </p:nvSpPr>
        <p:spPr>
          <a:xfrm>
            <a:off x="1206500" y="4248504"/>
            <a:ext cx="21971000" cy="3929950"/>
          </a:xfrm>
          <a:prstGeom prst="rect">
            <a:avLst/>
          </a:prstGeom>
        </p:spPr>
        <p:txBody>
          <a:bodyPr/>
          <a:lstStyle/>
          <a:p>
            <a:pPr marL="524255" indent="-524255" defTabSz="2096971">
              <a:spcBef>
                <a:spcPts val="3800"/>
              </a:spcBef>
              <a:defRPr sz="4128"/>
            </a:pPr>
            <a:r>
              <a:t>Rebuild indexes to reduce randomness.</a:t>
            </a:r>
          </a:p>
          <a:p>
            <a:pPr marL="524255" indent="-524255" defTabSz="2096971">
              <a:spcBef>
                <a:spcPts val="3800"/>
              </a:spcBef>
              <a:defRPr sz="4128"/>
            </a:pPr>
            <a:r>
              <a:t>Steiner-hardness: ~0.75 correlation.</a:t>
            </a:r>
          </a:p>
          <a:p>
            <a:pPr marL="524255" indent="-524255" defTabSz="2096971">
              <a:spcBef>
                <a:spcPts val="3800"/>
              </a:spcBef>
              <a:defRPr sz="4128"/>
            </a:pPr>
            <a:r>
              <a:t>Others: 0.50 (ε), 0.42 (LID), 0.26 (QE), 0.31 (RC).</a:t>
            </a:r>
          </a:p>
          <a:p>
            <a:pPr marL="524255" indent="-524255" defTabSz="2096971">
              <a:spcBef>
                <a:spcPts val="3800"/>
              </a:spcBef>
              <a:defRPr sz="4128"/>
            </a:pPr>
            <a:r>
              <a:t>→ Best indicator of intrinsic difficulty.</a:t>
            </a:r>
          </a:p>
        </p:txBody>
      </p:sp>
      <p:sp>
        <p:nvSpPr>
          <p:cNvPr id="27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72" name="pasted-movie.png" descr="pasted-movie.png"/>
          <p:cNvPicPr>
            <a:picLocks noChangeAspect="1"/>
          </p:cNvPicPr>
          <p:nvPr/>
        </p:nvPicPr>
        <p:blipFill>
          <a:blip r:embed="rId3">
            <a:extLst/>
          </a:blip>
          <a:stretch>
            <a:fillRect/>
          </a:stretch>
        </p:blipFill>
        <p:spPr>
          <a:xfrm>
            <a:off x="2012769" y="8251511"/>
            <a:ext cx="20358462" cy="5168104"/>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Experiments"/>
          <p:cNvSpPr txBox="1"/>
          <p:nvPr>
            <p:ph type="title"/>
          </p:nvPr>
        </p:nvSpPr>
        <p:spPr>
          <a:prstGeom prst="rect">
            <a:avLst/>
          </a:prstGeom>
        </p:spPr>
        <p:txBody>
          <a:bodyPr/>
          <a:lstStyle/>
          <a:p>
            <a:pPr/>
            <a:r>
              <a:t>Experiments</a:t>
            </a:r>
          </a:p>
        </p:txBody>
      </p:sp>
      <p:sp>
        <p:nvSpPr>
          <p:cNvPr id="277" name="Workload comparis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Workload comparison</a:t>
            </a:r>
          </a:p>
        </p:txBody>
      </p:sp>
      <p:sp>
        <p:nvSpPr>
          <p:cNvPr id="278" name="New workload: balanced hardness distribution.…"/>
          <p:cNvSpPr txBox="1"/>
          <p:nvPr>
            <p:ph type="body" sz="half" idx="1"/>
          </p:nvPr>
        </p:nvSpPr>
        <p:spPr>
          <a:xfrm>
            <a:off x="1206500" y="4248504"/>
            <a:ext cx="21971000" cy="3929950"/>
          </a:xfrm>
          <a:prstGeom prst="rect">
            <a:avLst/>
          </a:prstGeom>
        </p:spPr>
        <p:txBody>
          <a:bodyPr/>
          <a:lstStyle/>
          <a:p>
            <a:pPr marL="524255" indent="-524255" defTabSz="2096971">
              <a:spcBef>
                <a:spcPts val="3800"/>
              </a:spcBef>
              <a:defRPr sz="4128"/>
            </a:pPr>
            <a:r>
              <a:t>New workload: balanced hardness distribution.</a:t>
            </a:r>
          </a:p>
          <a:p>
            <a:pPr marL="524255" indent="-524255" defTabSz="2096971">
              <a:spcBef>
                <a:spcPts val="3800"/>
              </a:spcBef>
              <a:defRPr sz="4128"/>
            </a:pPr>
            <a:r>
              <a:t>Performance variance ↑ with recall.</a:t>
            </a:r>
          </a:p>
          <a:p>
            <a:pPr marL="524255" indent="-524255" defTabSz="2096971">
              <a:spcBef>
                <a:spcPts val="3800"/>
              </a:spcBef>
              <a:defRPr sz="4128"/>
            </a:pPr>
            <a:r>
              <a:t>Index rankings change under new workload.</a:t>
            </a:r>
          </a:p>
          <a:p>
            <a:pPr marL="524255" indent="-524255" defTabSz="2096971">
              <a:spcBef>
                <a:spcPts val="3800"/>
              </a:spcBef>
              <a:defRPr sz="4128"/>
            </a:pPr>
            <a:r>
              <a:t>→ Original workloads are biased toward easy queries.</a:t>
            </a:r>
          </a:p>
        </p:txBody>
      </p:sp>
      <p:sp>
        <p:nvSpPr>
          <p:cNvPr id="27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80" name="pasted-movie.png" descr="pasted-movie.png"/>
          <p:cNvPicPr>
            <a:picLocks noChangeAspect="1"/>
          </p:cNvPicPr>
          <p:nvPr/>
        </p:nvPicPr>
        <p:blipFill>
          <a:blip r:embed="rId2">
            <a:extLst/>
          </a:blip>
          <a:stretch>
            <a:fillRect/>
          </a:stretch>
        </p:blipFill>
        <p:spPr>
          <a:xfrm>
            <a:off x="3768845" y="8097188"/>
            <a:ext cx="16846310" cy="4937103"/>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Experiments"/>
          <p:cNvSpPr txBox="1"/>
          <p:nvPr>
            <p:ph type="title"/>
          </p:nvPr>
        </p:nvSpPr>
        <p:spPr>
          <a:prstGeom prst="rect">
            <a:avLst/>
          </a:prstGeom>
        </p:spPr>
        <p:txBody>
          <a:bodyPr/>
          <a:lstStyle/>
          <a:p>
            <a:pPr/>
            <a:r>
              <a:t>Experiments</a:t>
            </a:r>
          </a:p>
        </p:txBody>
      </p:sp>
      <p:sp>
        <p:nvSpPr>
          <p:cNvPr id="283" name="Index evaluation on new workload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Index evaluation on new workloads</a:t>
            </a:r>
          </a:p>
        </p:txBody>
      </p:sp>
      <p:sp>
        <p:nvSpPr>
          <p:cNvPr id="284" name="NDC range expands &gt;10× (Deep)."/>
          <p:cNvSpPr txBox="1"/>
          <p:nvPr>
            <p:ph type="body" sz="half" idx="1"/>
          </p:nvPr>
        </p:nvSpPr>
        <p:spPr>
          <a:xfrm>
            <a:off x="1206500" y="4248504"/>
            <a:ext cx="21971000" cy="3929950"/>
          </a:xfrm>
          <a:prstGeom prst="rect">
            <a:avLst/>
          </a:prstGeom>
        </p:spPr>
        <p:txBody>
          <a:bodyPr/>
          <a:lstStyle/>
          <a:p>
            <a:pPr/>
            <a:r>
              <a:t>NDC range expands &gt;10× (Deep).</a:t>
            </a:r>
          </a:p>
        </p:txBody>
      </p:sp>
      <p:sp>
        <p:nvSpPr>
          <p:cNvPr id="28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86" name="pasted-movie.png" descr="pasted-movie.png"/>
          <p:cNvPicPr>
            <a:picLocks noChangeAspect="1"/>
          </p:cNvPicPr>
          <p:nvPr/>
        </p:nvPicPr>
        <p:blipFill>
          <a:blip r:embed="rId2">
            <a:extLst/>
          </a:blip>
          <a:stretch>
            <a:fillRect/>
          </a:stretch>
        </p:blipFill>
        <p:spPr>
          <a:xfrm>
            <a:off x="1665060" y="6308709"/>
            <a:ext cx="21053880" cy="5652945"/>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Index evaluation on new workload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676909">
              <a:defRPr sz="4510"/>
            </a:lvl1pPr>
          </a:lstStyle>
          <a:p>
            <a:pPr/>
            <a:r>
              <a:t>Index evaluation on new workloads</a:t>
            </a:r>
          </a:p>
        </p:txBody>
      </p:sp>
      <p:sp>
        <p:nvSpPr>
          <p:cNvPr id="289" name="HNSW, NSG more stable;  τ-MNG, DEG unstable.…"/>
          <p:cNvSpPr txBox="1"/>
          <p:nvPr>
            <p:ph type="body" sz="half" idx="1"/>
          </p:nvPr>
        </p:nvSpPr>
        <p:spPr>
          <a:prstGeom prst="rect">
            <a:avLst/>
          </a:prstGeom>
        </p:spPr>
        <p:txBody>
          <a:bodyPr/>
          <a:lstStyle/>
          <a:p>
            <a:pPr/>
            <a:r>
              <a:t>HNSW, NSG more stable; </a:t>
            </a:r>
            <a:br/>
            <a:r>
              <a:t>τ-MNG, DEG unstable.</a:t>
            </a:r>
          </a:p>
          <a:p>
            <a:pPr/>
            <a:r>
              <a:t>Hard queries: 10–50× slower.</a:t>
            </a:r>
          </a:p>
          <a:p>
            <a:pPr/>
            <a:r>
              <a:t>→ Hard queries reveal real limitations.</a:t>
            </a:r>
          </a:p>
        </p:txBody>
      </p:sp>
      <p:sp>
        <p:nvSpPr>
          <p:cNvPr id="290" name="Experiments"/>
          <p:cNvSpPr txBox="1"/>
          <p:nvPr>
            <p:ph type="title"/>
          </p:nvPr>
        </p:nvSpPr>
        <p:spPr>
          <a:prstGeom prst="rect">
            <a:avLst/>
          </a:prstGeom>
        </p:spPr>
        <p:txBody>
          <a:bodyPr/>
          <a:lstStyle/>
          <a:p>
            <a:pPr/>
            <a:r>
              <a:t>Experiments</a:t>
            </a:r>
          </a:p>
        </p:txBody>
      </p:sp>
      <p:sp>
        <p:nvSpPr>
          <p:cNvPr id="29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92" name="CleanShot 2025-10-19 at 15.26.13@2x.png" descr="CleanShot 2025-10-19 at 15.26.13@2x.png"/>
          <p:cNvPicPr>
            <a:picLocks noChangeAspect="1"/>
          </p:cNvPicPr>
          <p:nvPr/>
        </p:nvPicPr>
        <p:blipFill>
          <a:blip r:embed="rId3">
            <a:extLst/>
          </a:blip>
          <a:stretch>
            <a:fillRect/>
          </a:stretch>
        </p:blipFill>
        <p:spPr>
          <a:xfrm>
            <a:off x="13137298" y="1517650"/>
            <a:ext cx="9017001" cy="10680700"/>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Conclusion"/>
          <p:cNvSpPr txBox="1"/>
          <p:nvPr>
            <p:ph type="title"/>
          </p:nvPr>
        </p:nvSpPr>
        <p:spPr>
          <a:prstGeom prst="rect">
            <a:avLst/>
          </a:prstGeom>
        </p:spPr>
        <p:txBody>
          <a:bodyPr/>
          <a:lstStyle/>
          <a:p>
            <a:pPr/>
            <a:r>
              <a:t>Conclusion</a:t>
            </a:r>
          </a:p>
        </p:txBody>
      </p:sp>
      <p:sp>
        <p:nvSpPr>
          <p:cNvPr id="297" name="Slide Subtitle"/>
          <p:cNvSpPr txBox="1"/>
          <p:nvPr>
            <p:ph type="body" idx="21"/>
          </p:nvPr>
        </p:nvSpPr>
        <p:spPr>
          <a:prstGeom prst="rect">
            <a:avLst/>
          </a:prstGeom>
        </p:spPr>
        <p:txBody>
          <a:bodyPr/>
          <a:lstStyle/>
          <a:p>
            <a:pPr/>
          </a:p>
        </p:txBody>
      </p:sp>
      <p:sp>
        <p:nvSpPr>
          <p:cNvPr id="298" name="Problem: Distance-based measures (LID) are ill-suited for graph indexes.…"/>
          <p:cNvSpPr txBox="1"/>
          <p:nvPr>
            <p:ph type="body" idx="1"/>
          </p:nvPr>
        </p:nvSpPr>
        <p:spPr>
          <a:prstGeom prst="rect">
            <a:avLst/>
          </a:prstGeom>
        </p:spPr>
        <p:txBody>
          <a:bodyPr/>
          <a:lstStyle/>
          <a:p>
            <a:pPr/>
            <a:r>
              <a:rPr b="1"/>
              <a:t>Problem</a:t>
            </a:r>
            <a:r>
              <a:t>: Distance-based measures (LID) are ill-suited for graph indexes.</a:t>
            </a:r>
          </a:p>
          <a:p>
            <a:pPr>
              <a:defRPr b="1"/>
            </a:pPr>
            <a:r>
              <a:t>Solution:</a:t>
            </a:r>
          </a:p>
          <a:p>
            <a:pPr lvl="1"/>
            <a:r>
              <a:rPr b="1"/>
              <a:t>ME</a:t>
            </a:r>
            <a:r>
              <a:t>: A new framework modeling practical greedy search constraints.</a:t>
            </a:r>
          </a:p>
          <a:p>
            <a:pPr lvl="1"/>
            <a:r>
              <a:rPr b="1"/>
              <a:t>Steiner-Hardness</a:t>
            </a:r>
            <a:r>
              <a:t>: A highly-accurate, connection-based measure.</a:t>
            </a:r>
          </a:p>
          <a:p>
            <a:pPr/>
            <a:r>
              <a:rPr b="1"/>
              <a:t>Unbiased Workloads</a:t>
            </a:r>
            <a:r>
              <a:t>: Standard benchmarks are biased; robust evaluation requires uniform workloads.</a:t>
            </a:r>
          </a:p>
        </p:txBody>
      </p:sp>
      <p:sp>
        <p:nvSpPr>
          <p:cNvPr id="29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Motivation"/>
          <p:cNvSpPr txBox="1"/>
          <p:nvPr>
            <p:ph type="title"/>
          </p:nvPr>
        </p:nvSpPr>
        <p:spPr>
          <a:prstGeom prst="rect">
            <a:avLst/>
          </a:prstGeom>
        </p:spPr>
        <p:txBody>
          <a:bodyPr/>
          <a:lstStyle/>
          <a:p>
            <a:pPr/>
            <a:r>
              <a:t>Motivation</a:t>
            </a:r>
          </a:p>
        </p:txBody>
      </p:sp>
      <p:sp>
        <p:nvSpPr>
          <p:cNvPr id="178" name="Why Query Hardness Matter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Why Query Hardness Matters</a:t>
            </a:r>
          </a:p>
        </p:txBody>
      </p:sp>
      <p:sp>
        <p:nvSpPr>
          <p:cNvPr id="179" name="Graph-based ANN search performance is highly variable.…"/>
          <p:cNvSpPr txBox="1"/>
          <p:nvPr>
            <p:ph type="body" sz="half" idx="1"/>
          </p:nvPr>
        </p:nvSpPr>
        <p:spPr>
          <a:xfrm>
            <a:off x="1206500" y="4248504"/>
            <a:ext cx="21863384" cy="3898234"/>
          </a:xfrm>
          <a:prstGeom prst="rect">
            <a:avLst/>
          </a:prstGeom>
        </p:spPr>
        <p:txBody>
          <a:bodyPr/>
          <a:lstStyle/>
          <a:p>
            <a:pPr marL="603504" indent="-603504" defTabSz="2413955">
              <a:spcBef>
                <a:spcPts val="4400"/>
              </a:spcBef>
              <a:defRPr sz="4752"/>
            </a:pPr>
            <a:r>
              <a:t>Graph-based ANN search performance is </a:t>
            </a:r>
            <a:r>
              <a:rPr b="1"/>
              <a:t>highly variable.</a:t>
            </a:r>
            <a:endParaRPr b="1"/>
          </a:p>
          <a:p>
            <a:pPr marL="603504" indent="-603504" defTabSz="2413955">
              <a:spcBef>
                <a:spcPts val="4400"/>
              </a:spcBef>
              <a:defRPr sz="4752"/>
            </a:pPr>
            <a:r>
              <a:t>“Hard queries” can be 1000x slower than “simple queries”.</a:t>
            </a:r>
          </a:p>
          <a:p>
            <a:pPr marL="603504" indent="-603504" defTabSz="2413955">
              <a:spcBef>
                <a:spcPts val="4400"/>
              </a:spcBef>
              <a:defRPr sz="4752"/>
            </a:pPr>
            <a:r>
              <a:t>Downstream tasks (e.g., RAG, recommender systems) are sensitive to hard queries.</a:t>
            </a:r>
          </a:p>
        </p:txBody>
      </p:sp>
      <p:pic>
        <p:nvPicPr>
          <p:cNvPr id="180" name="motivationpng.png" descr="motivationpng.png"/>
          <p:cNvPicPr>
            <a:picLocks noChangeAspect="1"/>
          </p:cNvPicPr>
          <p:nvPr/>
        </p:nvPicPr>
        <p:blipFill>
          <a:blip r:embed="rId3">
            <a:extLst/>
          </a:blip>
          <a:stretch>
            <a:fillRect/>
          </a:stretch>
        </p:blipFill>
        <p:spPr>
          <a:xfrm>
            <a:off x="4552950" y="8007802"/>
            <a:ext cx="15278100" cy="5143501"/>
          </a:xfrm>
          <a:prstGeom prst="rect">
            <a:avLst/>
          </a:prstGeom>
          <a:ln w="12700">
            <a:miter lim="400000"/>
          </a:ln>
        </p:spPr>
      </p:pic>
      <p:sp>
        <p:nvSpPr>
          <p:cNvPr id="181" name="Slide Number"/>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SOTA"/>
          <p:cNvSpPr txBox="1"/>
          <p:nvPr>
            <p:ph type="title"/>
          </p:nvPr>
        </p:nvSpPr>
        <p:spPr>
          <a:prstGeom prst="rect">
            <a:avLst/>
          </a:prstGeom>
        </p:spPr>
        <p:txBody>
          <a:bodyPr/>
          <a:lstStyle/>
          <a:p>
            <a:pPr/>
            <a:r>
              <a:t>SOTA</a:t>
            </a:r>
          </a:p>
        </p:txBody>
      </p:sp>
      <p:sp>
        <p:nvSpPr>
          <p:cNvPr id="186" name="Why Existing Measures (LID) Fail"/>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1609303">
              <a:lnSpc>
                <a:spcPct val="80000"/>
              </a:lnSpc>
              <a:defRPr spc="-112" sz="5610"/>
            </a:lvl1pPr>
          </a:lstStyle>
          <a:p>
            <a:pPr/>
            <a:r>
              <a:t>Why Existing Measures (LID) Fail</a:t>
            </a:r>
          </a:p>
        </p:txBody>
      </p:sp>
      <p:sp>
        <p:nvSpPr>
          <p:cNvPr id="187" name="Existing measures like LID measure data density, not graph structure.…"/>
          <p:cNvSpPr txBox="1"/>
          <p:nvPr>
            <p:ph type="body" idx="1"/>
          </p:nvPr>
        </p:nvSpPr>
        <p:spPr>
          <a:prstGeom prst="rect">
            <a:avLst/>
          </a:prstGeom>
        </p:spPr>
        <p:txBody>
          <a:bodyPr/>
          <a:lstStyle/>
          <a:p>
            <a:pPr/>
            <a:r>
              <a:t>Existing measures like LID measure </a:t>
            </a:r>
            <a:r>
              <a:rPr i="1"/>
              <a:t>data density, </a:t>
            </a:r>
            <a:r>
              <a:t>not </a:t>
            </a:r>
            <a:r>
              <a:rPr i="1"/>
              <a:t>graph structure.</a:t>
            </a:r>
            <a:endParaRPr i="1"/>
          </a:p>
          <a:p>
            <a:pPr/>
            <a:r>
              <a:t>Graph search effort depends on </a:t>
            </a:r>
            <a:r>
              <a:rPr b="1"/>
              <a:t>connections(edges), </a:t>
            </a:r>
            <a:r>
              <a:t>not just density.</a:t>
            </a:r>
          </a:p>
          <a:p>
            <a:pPr/>
            <a:r>
              <a:t>High LID ≠ High traversal effort.</a:t>
            </a:r>
          </a:p>
        </p:txBody>
      </p:sp>
      <p:pic>
        <p:nvPicPr>
          <p:cNvPr id="188" name="illus.png" descr="illus.png"/>
          <p:cNvPicPr>
            <a:picLocks noChangeAspect="1"/>
          </p:cNvPicPr>
          <p:nvPr/>
        </p:nvPicPr>
        <p:blipFill>
          <a:blip r:embed="rId3">
            <a:extLst/>
          </a:blip>
          <a:stretch>
            <a:fillRect/>
          </a:stretch>
        </p:blipFill>
        <p:spPr>
          <a:xfrm>
            <a:off x="5923435" y="7936277"/>
            <a:ext cx="12537130" cy="5262608"/>
          </a:xfrm>
          <a:prstGeom prst="rect">
            <a:avLst/>
          </a:prstGeom>
          <a:ln w="12700">
            <a:miter lim="400000"/>
          </a:ln>
        </p:spPr>
      </p:pic>
      <p:sp>
        <p:nvSpPr>
          <p:cNvPr id="189" name="Slide Number"/>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Problem Definition"/>
          <p:cNvSpPr txBox="1"/>
          <p:nvPr>
            <p:ph type="title"/>
          </p:nvPr>
        </p:nvSpPr>
        <p:spPr>
          <a:prstGeom prst="rect">
            <a:avLst/>
          </a:prstGeom>
        </p:spPr>
        <p:txBody>
          <a:bodyPr/>
          <a:lstStyle/>
          <a:p>
            <a:pPr/>
            <a:r>
              <a:t>Problem Definition</a:t>
            </a:r>
          </a:p>
        </p:txBody>
      </p:sp>
      <p:sp>
        <p:nvSpPr>
          <p:cNvPr id="194" name="Slide Subtitle"/>
          <p:cNvSpPr txBox="1"/>
          <p:nvPr>
            <p:ph type="body" idx="21"/>
          </p:nvPr>
        </p:nvSpPr>
        <p:spPr>
          <a:prstGeom prst="rect">
            <a:avLst/>
          </a:prstGeom>
        </p:spPr>
        <p:txBody>
          <a:bodyPr/>
          <a:lstStyle/>
          <a:p>
            <a:pPr/>
          </a:p>
        </p:txBody>
      </p:sp>
      <p:sp>
        <p:nvSpPr>
          <p:cNvPr id="195" name="Goal: Design a graph-native query hardness measure that:…"/>
          <p:cNvSpPr txBox="1"/>
          <p:nvPr>
            <p:ph type="body" idx="1"/>
          </p:nvPr>
        </p:nvSpPr>
        <p:spPr>
          <a:prstGeom prst="rect">
            <a:avLst/>
          </a:prstGeom>
        </p:spPr>
        <p:txBody>
          <a:bodyPr/>
          <a:lstStyle/>
          <a:p>
            <a:pPr/>
            <a:r>
              <a:t>Goal: Design a </a:t>
            </a:r>
            <a:r>
              <a:rPr b="1"/>
              <a:t>graph-native query hardness measure</a:t>
            </a:r>
            <a:r>
              <a:t> that:</a:t>
            </a:r>
          </a:p>
          <a:p>
            <a:pPr lvl="1"/>
            <a:r>
              <a:t>Reflect </a:t>
            </a:r>
            <a:r>
              <a:rPr i="1"/>
              <a:t>actual traversal effort on the index.</a:t>
            </a:r>
            <a:endParaRPr i="1"/>
          </a:p>
          <a:p>
            <a:pPr lvl="1"/>
            <a:r>
              <a:rPr i="1"/>
              <a:t>Is index-independent </a:t>
            </a:r>
            <a:r>
              <a:t>and comparable across method.</a:t>
            </a:r>
          </a:p>
          <a:p>
            <a:pPr lvl="1"/>
            <a:r>
              <a:t>Can guide benchmarking and workload design.</a:t>
            </a:r>
          </a:p>
          <a:p>
            <a:pPr/>
            <a:r>
              <a:t>Equation: NDC ≈ traversal effort (number of visited nodes).</a:t>
            </a:r>
          </a:p>
          <a:p>
            <a:pPr lvl="1"/>
            <a:r>
              <a:t>Phase 1: Find the first kNN.</a:t>
            </a:r>
          </a:p>
          <a:p>
            <a:pPr lvl="1"/>
            <a:r>
              <a:t>Phase 2: Find the remaining (k-1)NNs </a:t>
            </a:r>
            <a:r>
              <a:rPr b="1"/>
              <a:t>(bottleneck).</a:t>
            </a:r>
          </a:p>
        </p:txBody>
      </p:sp>
      <p:sp>
        <p:nvSpPr>
          <p:cNvPr id="196" name="Slide Number"/>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The Minimum Effort (ME) Framework"/>
          <p:cNvSpPr txBox="1"/>
          <p:nvPr>
            <p:ph type="title"/>
          </p:nvPr>
        </p:nvSpPr>
        <p:spPr>
          <a:prstGeom prst="rect">
            <a:avLst/>
          </a:prstGeom>
        </p:spPr>
        <p:txBody>
          <a:bodyPr/>
          <a:lstStyle/>
          <a:p>
            <a:pPr/>
            <a:r>
              <a:t>The Minimum Effort (ME) Framework</a:t>
            </a:r>
          </a:p>
        </p:txBody>
      </p:sp>
      <p:sp>
        <p:nvSpPr>
          <p:cNvPr id="201" name="From Ideal to Realistic"/>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From Ideal to Realistic</a:t>
            </a:r>
          </a:p>
        </p:txBody>
      </p:sp>
      <p:sp>
        <p:nvSpPr>
          <p:cNvPr id="202" name="ME: the minimum number of visited nodes to achieve recall target.…"/>
          <p:cNvSpPr txBox="1"/>
          <p:nvPr>
            <p:ph type="body" idx="1"/>
          </p:nvPr>
        </p:nvSpPr>
        <p:spPr>
          <a:prstGeom prst="rect">
            <a:avLst/>
          </a:prstGeom>
        </p:spPr>
        <p:txBody>
          <a:bodyPr/>
          <a:lstStyle/>
          <a:p>
            <a:pPr marL="0" indent="0">
              <a:buSzTx/>
              <a:buNone/>
            </a:pPr>
            <a:r>
              <a:t>ME: the minimum number of visited nodes to achieve recall target.</a:t>
            </a:r>
          </a:p>
          <a:p>
            <a:pPr marL="889000" indent="-889000">
              <a:buSzPct val="100000"/>
              <a:buAutoNum type="arabicPeriod" startAt="1"/>
            </a:pPr>
            <a14:m>
              <m:oMath>
                <m:r>
                  <a:rPr xmlns:a="http://schemas.openxmlformats.org/drawingml/2006/main" sz="5750" i="1">
                    <a:solidFill>
                      <a:srgbClr val="000000"/>
                    </a:solidFill>
                    <a:latin typeface="Cambria Math" panose="02040503050406030204" pitchFamily="18" charset="0"/>
                  </a:rPr>
                  <m:t>M</m:t>
                </m:r>
                <m:r>
                  <a:rPr xmlns:a="http://schemas.openxmlformats.org/drawingml/2006/main" sz="5750" i="1">
                    <a:solidFill>
                      <a:srgbClr val="000000"/>
                    </a:solidFill>
                    <a:latin typeface="Cambria Math" panose="02040503050406030204" pitchFamily="18" charset="0"/>
                  </a:rPr>
                  <m:t>E</m:t>
                </m:r>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A</m:t>
                </m:r>
                <m:r>
                  <a:rPr xmlns:a="http://schemas.openxmlformats.org/drawingml/2006/main" sz="5750" i="1">
                    <a:solidFill>
                      <a:srgbClr val="000000"/>
                    </a:solidFill>
                    <a:latin typeface="Cambria Math" panose="02040503050406030204" pitchFamily="18" charset="0"/>
                  </a:rPr>
                  <m:t>c</m:t>
                </m:r>
                <m:r>
                  <a:rPr xmlns:a="http://schemas.openxmlformats.org/drawingml/2006/main" sz="5750" i="1">
                    <a:solidFill>
                      <a:srgbClr val="000000"/>
                    </a:solidFill>
                    <a:latin typeface="Cambria Math" panose="02040503050406030204" pitchFamily="18" charset="0"/>
                  </a:rPr>
                  <m:t>c</m:t>
                </m:r>
              </m:oMath>
            </a14:m>
            <a:r>
              <a:t> (ideal)</a:t>
            </a:r>
          </a:p>
          <a:p>
            <a:pPr lvl="1"/>
            <a:r>
              <a:t>No constraints, purely theoretical lower bound</a:t>
            </a:r>
          </a:p>
          <a:p>
            <a:pPr marL="889000" indent="-889000">
              <a:buSzPct val="100000"/>
              <a:buAutoNum type="arabicPeriod" startAt="1"/>
            </a:pPr>
            <a14:m>
              <m:oMath>
                <m:r>
                  <a:rPr xmlns:a="http://schemas.openxmlformats.org/drawingml/2006/main" sz="5750" i="1">
                    <a:solidFill>
                      <a:srgbClr val="000000"/>
                    </a:solidFill>
                    <a:latin typeface="Cambria Math" panose="02040503050406030204" pitchFamily="18" charset="0"/>
                  </a:rPr>
                  <m:t>M</m:t>
                </m:r>
                <m:sSubSup>
                  <m:e>
                    <m:r>
                      <a:rPr xmlns:a="http://schemas.openxmlformats.org/drawingml/2006/main" sz="5750" i="1">
                        <a:solidFill>
                          <a:srgbClr val="000000"/>
                        </a:solidFill>
                        <a:latin typeface="Cambria Math" panose="02040503050406030204" pitchFamily="18" charset="0"/>
                      </a:rPr>
                      <m:t>E</m:t>
                    </m:r>
                  </m:e>
                  <m:sub>
                    <m:r>
                      <a:rPr xmlns:a="http://schemas.openxmlformats.org/drawingml/2006/main" sz="5750" i="1">
                        <a:solidFill>
                          <a:srgbClr val="000000"/>
                        </a:solidFill>
                        <a:latin typeface="Cambria Math" panose="02040503050406030204" pitchFamily="18" charset="0"/>
                      </a:rPr>
                      <m:t>p</m:t>
                    </m:r>
                  </m:sub>
                  <m:sup>
                    <m:r>
                      <a:rPr xmlns:a="http://schemas.openxmlformats.org/drawingml/2006/main" sz="5750" i="1">
                        <a:solidFill>
                          <a:srgbClr val="000000"/>
                        </a:solidFill>
                        <a:latin typeface="Cambria Math" panose="02040503050406030204" pitchFamily="18" charset="0"/>
                      </a:rPr>
                      <m:t>δ</m:t>
                    </m:r>
                  </m:sup>
                </m:sSubSup>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A</m:t>
                </m:r>
                <m:r>
                  <a:rPr xmlns:a="http://schemas.openxmlformats.org/drawingml/2006/main" sz="5750" i="1">
                    <a:solidFill>
                      <a:srgbClr val="000000"/>
                    </a:solidFill>
                    <a:latin typeface="Cambria Math" panose="02040503050406030204" pitchFamily="18" charset="0"/>
                  </a:rPr>
                  <m:t>c</m:t>
                </m:r>
                <m:r>
                  <a:rPr xmlns:a="http://schemas.openxmlformats.org/drawingml/2006/main" sz="5750" i="1">
                    <a:solidFill>
                      <a:srgbClr val="000000"/>
                    </a:solidFill>
                    <a:latin typeface="Cambria Math" panose="02040503050406030204" pitchFamily="18" charset="0"/>
                  </a:rPr>
                  <m:t>c</m:t>
                </m:r>
              </m:oMath>
            </a14:m>
            <a:r>
              <a:t> (practical)</a:t>
            </a:r>
          </a:p>
          <a:p>
            <a:pPr marL="889000" indent="-889000">
              <a:buSzPct val="100000"/>
              <a:buAutoNum type="arabicPeriod" startAt="1"/>
            </a:pPr>
            <a14:m>
              <m:oMath>
                <m:r>
                  <a:rPr xmlns:a="http://schemas.openxmlformats.org/drawingml/2006/main" sz="5750" i="1">
                    <a:solidFill>
                      <a:srgbClr val="000000"/>
                    </a:solidFill>
                    <a:latin typeface="Cambria Math" panose="02040503050406030204" pitchFamily="18" charset="0"/>
                  </a:rPr>
                  <m:t>M</m:t>
                </m:r>
                <m:sSubSup>
                  <m:e>
                    <m:r>
                      <a:rPr xmlns:a="http://schemas.openxmlformats.org/drawingml/2006/main" sz="5750" i="1">
                        <a:solidFill>
                          <a:srgbClr val="000000"/>
                        </a:solidFill>
                        <a:latin typeface="Cambria Math" panose="02040503050406030204" pitchFamily="18" charset="0"/>
                      </a:rPr>
                      <m:t>E</m:t>
                    </m:r>
                  </m:e>
                  <m:sub>
                    <m:r>
                      <a:rPr xmlns:a="http://schemas.openxmlformats.org/drawingml/2006/main" sz="5750" i="1">
                        <a:solidFill>
                          <a:srgbClr val="000000"/>
                        </a:solidFill>
                        <a:latin typeface="Cambria Math" panose="02040503050406030204" pitchFamily="18" charset="0"/>
                      </a:rPr>
                      <m:t>p</m:t>
                    </m:r>
                  </m:sub>
                  <m:sup>
                    <m:r>
                      <a:rPr xmlns:a="http://schemas.openxmlformats.org/drawingml/2006/main" sz="5750" i="1">
                        <a:solidFill>
                          <a:srgbClr val="000000"/>
                        </a:solidFill>
                        <a:latin typeface="Cambria Math" panose="02040503050406030204" pitchFamily="18" charset="0"/>
                      </a:rPr>
                      <m:t>δ</m:t>
                    </m:r>
                  </m:sup>
                </m:sSubSup>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A</m:t>
                </m:r>
                <m:r>
                  <a:rPr xmlns:a="http://schemas.openxmlformats.org/drawingml/2006/main" sz="5750" i="1">
                    <a:solidFill>
                      <a:srgbClr val="000000"/>
                    </a:solidFill>
                    <a:latin typeface="Cambria Math" panose="02040503050406030204" pitchFamily="18" charset="0"/>
                  </a:rPr>
                  <m:t>c</m:t>
                </m:r>
                <m:r>
                  <a:rPr xmlns:a="http://schemas.openxmlformats.org/drawingml/2006/main" sz="5750" i="1">
                    <a:solidFill>
                      <a:srgbClr val="000000"/>
                    </a:solidFill>
                    <a:latin typeface="Cambria Math" panose="02040503050406030204" pitchFamily="18" charset="0"/>
                  </a:rPr>
                  <m:t>c</m:t>
                </m:r>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e</m:t>
                </m:r>
                <m:r>
                  <a:rPr xmlns:a="http://schemas.openxmlformats.org/drawingml/2006/main" sz="5750" i="1">
                    <a:solidFill>
                      <a:srgbClr val="000000"/>
                    </a:solidFill>
                    <a:latin typeface="Cambria Math" panose="02040503050406030204" pitchFamily="18" charset="0"/>
                  </a:rPr>
                  <m:t>x</m:t>
                </m:r>
                <m:r>
                  <a:rPr xmlns:a="http://schemas.openxmlformats.org/drawingml/2006/main" sz="5750" i="1">
                    <a:solidFill>
                      <a:srgbClr val="000000"/>
                    </a:solidFill>
                    <a:latin typeface="Cambria Math" panose="02040503050406030204" pitchFamily="18" charset="0"/>
                  </a:rPr>
                  <m:t>h</m:t>
                </m:r>
                <m:r>
                  <a:rPr xmlns:a="http://schemas.openxmlformats.org/drawingml/2006/main" sz="5750" i="1">
                    <a:solidFill>
                      <a:srgbClr val="000000"/>
                    </a:solidFill>
                    <a:latin typeface="Cambria Math" panose="02040503050406030204" pitchFamily="18" charset="0"/>
                  </a:rPr>
                  <m:t>a</m:t>
                </m:r>
                <m:r>
                  <a:rPr xmlns:a="http://schemas.openxmlformats.org/drawingml/2006/main" sz="5750" i="1">
                    <a:solidFill>
                      <a:srgbClr val="000000"/>
                    </a:solidFill>
                    <a:latin typeface="Cambria Math" panose="02040503050406030204" pitchFamily="18" charset="0"/>
                  </a:rPr>
                  <m:t>u</m:t>
                </m:r>
                <m:r>
                  <a:rPr xmlns:a="http://schemas.openxmlformats.org/drawingml/2006/main" sz="5750" i="1">
                    <a:solidFill>
                      <a:srgbClr val="000000"/>
                    </a:solidFill>
                    <a:latin typeface="Cambria Math" panose="02040503050406030204" pitchFamily="18" charset="0"/>
                  </a:rPr>
                  <m:t>s</m:t>
                </m:r>
                <m:r>
                  <a:rPr xmlns:a="http://schemas.openxmlformats.org/drawingml/2006/main" sz="5750" i="1">
                    <a:solidFill>
                      <a:srgbClr val="000000"/>
                    </a:solidFill>
                    <a:latin typeface="Cambria Math" panose="02040503050406030204" pitchFamily="18" charset="0"/>
                  </a:rPr>
                  <m:t>t</m:t>
                </m:r>
                <m:r>
                  <a:rPr xmlns:a="http://schemas.openxmlformats.org/drawingml/2006/main" sz="5750" i="1">
                    <a:solidFill>
                      <a:srgbClr val="000000"/>
                    </a:solidFill>
                    <a:latin typeface="Cambria Math" panose="02040503050406030204" pitchFamily="18" charset="0"/>
                  </a:rPr>
                  <m:t>i</m:t>
                </m:r>
                <m:r>
                  <a:rPr xmlns:a="http://schemas.openxmlformats.org/drawingml/2006/main" sz="5750" i="1">
                    <a:solidFill>
                      <a:srgbClr val="000000"/>
                    </a:solidFill>
                    <a:latin typeface="Cambria Math" panose="02040503050406030204" pitchFamily="18" charset="0"/>
                  </a:rPr>
                  <m:t>v</m:t>
                </m:r>
                <m:r>
                  <a:rPr xmlns:a="http://schemas.openxmlformats.org/drawingml/2006/main" sz="5750" i="1">
                    <a:solidFill>
                      <a:srgbClr val="000000"/>
                    </a:solidFill>
                    <a:latin typeface="Cambria Math" panose="02040503050406030204" pitchFamily="18" charset="0"/>
                  </a:rPr>
                  <m:t>e</m:t>
                </m:r>
              </m:oMath>
            </a14:m>
            <a:r>
              <a:t> (realistic)</a:t>
            </a:r>
          </a:p>
        </p:txBody>
      </p:sp>
      <p:sp>
        <p:nvSpPr>
          <p:cNvPr id="203" name="Slide Number"/>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The Minimum Effort (ME) Framework"/>
          <p:cNvSpPr txBox="1"/>
          <p:nvPr>
            <p:ph type="title"/>
          </p:nvPr>
        </p:nvSpPr>
        <p:spPr>
          <a:prstGeom prst="rect">
            <a:avLst/>
          </a:prstGeom>
        </p:spPr>
        <p:txBody>
          <a:bodyPr/>
          <a:lstStyle/>
          <a:p>
            <a:pPr/>
            <a:r>
              <a:t>The Minimum Effort (ME) Framework</a:t>
            </a:r>
          </a:p>
        </p:txBody>
      </p:sp>
      <p:sp>
        <p:nvSpPr>
          <p:cNvPr id="208" name="From Ideal to Realistic"/>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From Ideal to Realistic</a:t>
            </a:r>
          </a:p>
        </p:txBody>
      </p:sp>
      <p:pic>
        <p:nvPicPr>
          <p:cNvPr id="209" name="me.png" descr="me.png"/>
          <p:cNvPicPr>
            <a:picLocks noChangeAspect="1"/>
          </p:cNvPicPr>
          <p:nvPr/>
        </p:nvPicPr>
        <p:blipFill>
          <a:blip r:embed="rId3">
            <a:extLst/>
          </a:blip>
          <a:stretch>
            <a:fillRect/>
          </a:stretch>
        </p:blipFill>
        <p:spPr>
          <a:xfrm>
            <a:off x="0" y="4399433"/>
            <a:ext cx="24384001" cy="6749897"/>
          </a:xfrm>
          <a:prstGeom prst="rect">
            <a:avLst/>
          </a:prstGeom>
          <a:ln w="12700">
            <a:miter lim="400000"/>
          </a:ln>
        </p:spPr>
      </p:pic>
      <p:sp>
        <p:nvSpPr>
          <p:cNvPr id="210" name="Slide Number"/>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1" name="Equation"/>
          <p:cNvSpPr txBox="1"/>
          <p:nvPr/>
        </p:nvSpPr>
        <p:spPr>
          <a:xfrm>
            <a:off x="13607361" y="11234890"/>
            <a:ext cx="1120574" cy="324473"/>
          </a:xfrm>
          <a:prstGeom prst="rect">
            <a:avLst/>
          </a:prstGeom>
          <a:ln w="12700">
            <a:miter lim="400000"/>
          </a:ln>
        </p:spPr>
        <p:txBody>
          <a:bodyPr wrap="none" lIns="0" tIns="0" rIns="0" bIns="0">
            <a:spAutoFit/>
          </a:bodyPr>
          <a:lstStyle/>
          <a:p>
            <a:pPr defTabSz="914400" latinLnBrk="1">
              <a:lnSpc>
                <a:spcPct val="100000"/>
              </a:lnSpc>
              <a:spcBef>
                <a:spcPts val="0"/>
              </a:spcBef>
              <a:defRPr sz="1800"/>
            </a:pPr>
            <a14:m>
              <m:oMathPara>
                <m:oMathParaPr>
                  <m:jc m:val="centerGroup"/>
                </m:oMathParaPr>
                <m:oMath>
                  <m:r>
                    <a:rPr xmlns:a="http://schemas.openxmlformats.org/drawingml/2006/main" sz="2900" i="1">
                      <a:solidFill>
                        <a:srgbClr val="000000"/>
                      </a:solidFill>
                      <a:latin typeface="Cambria Math" panose="02040503050406030204" pitchFamily="18" charset="0"/>
                    </a:rPr>
                    <m:t>p</m:t>
                  </m:r>
                  <m:r>
                    <a:rPr xmlns:a="http://schemas.openxmlformats.org/drawingml/2006/main" sz="2900" i="1">
                      <a:solidFill>
                        <a:srgbClr val="000000"/>
                      </a:solidFill>
                      <a:latin typeface="Cambria Math" panose="02040503050406030204" pitchFamily="18" charset="0"/>
                    </a:rPr>
                    <m:t>=</m:t>
                  </m:r>
                  <m:r>
                    <a:rPr xmlns:a="http://schemas.openxmlformats.org/drawingml/2006/main" sz="2900" i="1">
                      <a:solidFill>
                        <a:srgbClr val="000000"/>
                      </a:solidFill>
                      <a:latin typeface="Cambria Math" panose="02040503050406030204" pitchFamily="18" charset="0"/>
                    </a:rPr>
                    <m:t>0.4</m:t>
                  </m:r>
                </m:oMath>
              </m:oMathPara>
            </a14:m>
            <a:endParaRPr sz="2900"/>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Pratical ME:"/>
          <p:cNvSpPr txBox="1"/>
          <p:nvPr>
            <p:ph type="title"/>
          </p:nvPr>
        </p:nvSpPr>
        <p:spPr>
          <a:prstGeom prst="rect">
            <a:avLst/>
          </a:prstGeom>
        </p:spPr>
        <p:txBody>
          <a:bodyPr/>
          <a:lstStyle/>
          <a:p>
            <a:pPr defTabSz="2170121">
              <a:defRPr spc="-151" sz="7565"/>
            </a:pPr>
            <a:r>
              <a:t>Pratical ME: </a:t>
            </a:r>
            <a14:m>
              <m:oMath>
                <m:r>
                  <a:rPr xmlns:a="http://schemas.openxmlformats.org/drawingml/2006/main" sz="7550" i="1">
                    <a:solidFill>
                      <a:srgbClr val="000000"/>
                    </a:solidFill>
                    <a:latin typeface="Cambria Math" panose="02040503050406030204" pitchFamily="18" charset="0"/>
                  </a:rPr>
                  <m:t>M</m:t>
                </m:r>
                <m:sSubSup>
                  <m:e>
                    <m:r>
                      <a:rPr xmlns:a="http://schemas.openxmlformats.org/drawingml/2006/main" sz="7550" i="1">
                        <a:solidFill>
                          <a:srgbClr val="000000"/>
                        </a:solidFill>
                        <a:latin typeface="Cambria Math" panose="02040503050406030204" pitchFamily="18" charset="0"/>
                      </a:rPr>
                      <m:t>E</m:t>
                    </m:r>
                  </m:e>
                  <m:sub>
                    <m:r>
                      <a:rPr xmlns:a="http://schemas.openxmlformats.org/drawingml/2006/main" sz="7550" i="1">
                        <a:solidFill>
                          <a:srgbClr val="000000"/>
                        </a:solidFill>
                        <a:latin typeface="Cambria Math" panose="02040503050406030204" pitchFamily="18" charset="0"/>
                      </a:rPr>
                      <m:t>p</m:t>
                    </m:r>
                  </m:sub>
                  <m:sup>
                    <m:r>
                      <a:rPr xmlns:a="http://schemas.openxmlformats.org/drawingml/2006/main" sz="7550" i="1">
                        <a:solidFill>
                          <a:srgbClr val="000000"/>
                        </a:solidFill>
                        <a:latin typeface="Cambria Math" panose="02040503050406030204" pitchFamily="18" charset="0"/>
                      </a:rPr>
                      <m:t>δ</m:t>
                    </m:r>
                  </m:sup>
                </m:sSubSup>
                <m:r>
                  <a:rPr xmlns:a="http://schemas.openxmlformats.org/drawingml/2006/main" sz="7550" i="1">
                    <a:solidFill>
                      <a:srgbClr val="000000"/>
                    </a:solidFill>
                    <a:latin typeface="Cambria Math" panose="02040503050406030204" pitchFamily="18" charset="0"/>
                  </a:rPr>
                  <m:t>@</m:t>
                </m:r>
                <m:r>
                  <a:rPr xmlns:a="http://schemas.openxmlformats.org/drawingml/2006/main" sz="7550" i="1">
                    <a:solidFill>
                      <a:srgbClr val="000000"/>
                    </a:solidFill>
                    <a:latin typeface="Cambria Math" panose="02040503050406030204" pitchFamily="18" charset="0"/>
                  </a:rPr>
                  <m:t>A</m:t>
                </m:r>
                <m:r>
                  <a:rPr xmlns:a="http://schemas.openxmlformats.org/drawingml/2006/main" sz="7550" i="1">
                    <a:solidFill>
                      <a:srgbClr val="000000"/>
                    </a:solidFill>
                    <a:latin typeface="Cambria Math" panose="02040503050406030204" pitchFamily="18" charset="0"/>
                  </a:rPr>
                  <m:t>c</m:t>
                </m:r>
                <m:r>
                  <a:rPr xmlns:a="http://schemas.openxmlformats.org/drawingml/2006/main" sz="7550" i="1">
                    <a:solidFill>
                      <a:srgbClr val="000000"/>
                    </a:solidFill>
                    <a:latin typeface="Cambria Math" panose="02040503050406030204" pitchFamily="18" charset="0"/>
                  </a:rPr>
                  <m:t>c</m:t>
                </m:r>
              </m:oMath>
            </a14:m>
            <a:endParaRPr sz="8200"/>
          </a:p>
        </p:txBody>
      </p:sp>
      <p:sp>
        <p:nvSpPr>
          <p:cNvPr id="216" name="Adapt to greedy search"/>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Adapt to greedy search</a:t>
            </a:r>
          </a:p>
        </p:txBody>
      </p:sp>
      <p:sp>
        <p:nvSpPr>
          <p:cNvPr id="217" name="Key constraints:…"/>
          <p:cNvSpPr txBox="1"/>
          <p:nvPr>
            <p:ph type="body" idx="1"/>
          </p:nvPr>
        </p:nvSpPr>
        <p:spPr>
          <a:prstGeom prst="rect">
            <a:avLst/>
          </a:prstGeom>
        </p:spPr>
        <p:txBody>
          <a:bodyPr/>
          <a:lstStyle/>
          <a:p>
            <a:pPr marL="0" indent="0">
              <a:buSzTx/>
              <a:buNone/>
            </a:pPr>
            <a:r>
              <a:t>Key constraints:</a:t>
            </a:r>
          </a:p>
          <a:p>
            <a:pPr/>
            <a:r>
              <a:t>Entry: Start Phase 2 from a known KNN.</a:t>
            </a:r>
          </a:p>
          <a:p>
            <a:pPr/>
            <a:r>
              <a:t>Range: Only explore within </a:t>
            </a:r>
            <a14:m>
              <m:oMath>
                <m:r>
                  <a:rPr xmlns:a="http://schemas.openxmlformats.org/drawingml/2006/main" sz="5300" i="1">
                    <a:solidFill>
                      <a:srgbClr val="000000"/>
                    </a:solidFill>
                    <a:latin typeface="Cambria Math" panose="02040503050406030204" pitchFamily="18" charset="0"/>
                  </a:rPr>
                  <m:t>(</m:t>
                </m:r>
                <m:r>
                  <a:rPr xmlns:a="http://schemas.openxmlformats.org/drawingml/2006/main" sz="5300" i="1">
                    <a:solidFill>
                      <a:srgbClr val="000000"/>
                    </a:solidFill>
                    <a:latin typeface="Cambria Math" panose="02040503050406030204" pitchFamily="18" charset="0"/>
                  </a:rPr>
                  <m:t>1</m:t>
                </m:r>
                <m:r>
                  <a:rPr xmlns:a="http://schemas.openxmlformats.org/drawingml/2006/main" sz="5300" i="1">
                    <a:solidFill>
                      <a:srgbClr val="000000"/>
                    </a:solidFill>
                    <a:latin typeface="Cambria Math" panose="02040503050406030204" pitchFamily="18" charset="0"/>
                  </a:rPr>
                  <m:t>+</m:t>
                </m:r>
                <m:r>
                  <a:rPr xmlns:a="http://schemas.openxmlformats.org/drawingml/2006/main" sz="5300" i="1">
                    <a:solidFill>
                      <a:srgbClr val="000000"/>
                    </a:solidFill>
                    <a:latin typeface="Cambria Math" panose="02040503050406030204" pitchFamily="18" charset="0"/>
                  </a:rPr>
                  <m:t>δ</m:t>
                </m:r>
                <m:r>
                  <a:rPr xmlns:a="http://schemas.openxmlformats.org/drawingml/2006/main" sz="5300" i="1">
                    <a:solidFill>
                      <a:srgbClr val="000000"/>
                    </a:solidFill>
                    <a:latin typeface="Cambria Math" panose="02040503050406030204" pitchFamily="18" charset="0"/>
                  </a:rPr>
                  <m:t>)</m:t>
                </m:r>
                <m:r>
                  <a:rPr xmlns:a="http://schemas.openxmlformats.org/drawingml/2006/main" sz="5300" i="1">
                    <a:solidFill>
                      <a:srgbClr val="000000"/>
                    </a:solidFill>
                    <a:latin typeface="Cambria Math" panose="02040503050406030204" pitchFamily="18" charset="0"/>
                  </a:rPr>
                  <m:t>⋅</m:t>
                </m:r>
                <m:sSub>
                  <m:e>
                    <m:r>
                      <a:rPr xmlns:a="http://schemas.openxmlformats.org/drawingml/2006/main" sz="5300" i="1">
                        <a:solidFill>
                          <a:srgbClr val="000000"/>
                        </a:solidFill>
                        <a:latin typeface="Cambria Math" panose="02040503050406030204" pitchFamily="18" charset="0"/>
                      </a:rPr>
                      <m:t>d</m:t>
                    </m:r>
                  </m:e>
                  <m:sub>
                    <m:r>
                      <a:rPr xmlns:a="http://schemas.openxmlformats.org/drawingml/2006/main" sz="5300" i="1">
                        <a:solidFill>
                          <a:srgbClr val="000000"/>
                        </a:solidFill>
                        <a:latin typeface="Cambria Math" panose="02040503050406030204" pitchFamily="18" charset="0"/>
                      </a:rPr>
                      <m:t>k</m:t>
                    </m:r>
                  </m:sub>
                </m:sSub>
              </m:oMath>
            </a14:m>
            <a:r>
              <a:rPr sz="4400"/>
              <a:t>.</a:t>
            </a:r>
            <a:endParaRPr sz="4400"/>
          </a:p>
          <a:p>
            <a:pPr lvl="1" marL="1168400" indent="-558800"/>
            <a:r>
              <a:rPr sz="4400"/>
              <a:t>As </a:t>
            </a:r>
            <a14:m>
              <m:oMath>
                <m:r>
                  <a:rPr xmlns:a="http://schemas.openxmlformats.org/drawingml/2006/main" sz="5300" i="1">
                    <a:solidFill>
                      <a:srgbClr val="000000"/>
                    </a:solidFill>
                    <a:latin typeface="Cambria Math" panose="02040503050406030204" pitchFamily="18" charset="0"/>
                  </a:rPr>
                  <m:t>δ</m:t>
                </m:r>
              </m:oMath>
            </a14:m>
            <a:r>
              <a:rPr sz="4400"/>
              <a:t> grows, effort ↓.</a:t>
            </a:r>
            <a:endParaRPr sz="4400"/>
          </a:p>
          <a:p>
            <a:pPr lvl="1" marL="1168400" indent="-558800"/>
            <a:r>
              <a:rPr sz="4400"/>
              <a:t>Critical Point </a:t>
            </a:r>
            <a14:m>
              <m:oMath>
                <m:sSub>
                  <m:e>
                    <m:r>
                      <a:rPr xmlns:a="http://schemas.openxmlformats.org/drawingml/2006/main" sz="4950" i="1">
                        <a:solidFill>
                          <a:srgbClr val="000000"/>
                        </a:solidFill>
                        <a:latin typeface="Cambria Math" panose="02040503050406030204" pitchFamily="18" charset="0"/>
                      </a:rPr>
                      <m:t>δ</m:t>
                    </m:r>
                  </m:e>
                  <m:sub>
                    <m:r>
                      <a:rPr xmlns:a="http://schemas.openxmlformats.org/drawingml/2006/main" sz="4950" i="1">
                        <a:solidFill>
                          <a:srgbClr val="000000"/>
                        </a:solidFill>
                        <a:latin typeface="Cambria Math" panose="02040503050406030204" pitchFamily="18" charset="0"/>
                      </a:rPr>
                      <m:t>0</m:t>
                    </m:r>
                  </m:sub>
                </m:sSub>
              </m:oMath>
            </a14:m>
            <a:r>
              <a:rPr sz="4100"/>
              <a:t>: the smallest </a:t>
            </a:r>
            <a14:m>
              <m:oMath>
                <m:r>
                  <a:rPr xmlns:a="http://schemas.openxmlformats.org/drawingml/2006/main" sz="4950" i="1">
                    <a:solidFill>
                      <a:srgbClr val="000000"/>
                    </a:solidFill>
                    <a:latin typeface="Cambria Math" panose="02040503050406030204" pitchFamily="18" charset="0"/>
                  </a:rPr>
                  <m:t>δ</m:t>
                </m:r>
              </m:oMath>
            </a14:m>
            <a:r>
              <a:rPr sz="4100"/>
              <a:t> with a feasible subgraph.</a:t>
            </a:r>
            <a:endParaRPr sz="4400"/>
          </a:p>
          <a:p>
            <a:pPr marL="558800" indent="-558800"/>
            <a:r>
              <a:rPr sz="4400"/>
              <a:t>Reachability: At least </a:t>
            </a:r>
            <a14:m>
              <m:oMath>
                <m:r>
                  <a:rPr xmlns:a="http://schemas.openxmlformats.org/drawingml/2006/main" sz="5300" i="1">
                    <a:solidFill>
                      <a:srgbClr val="000000"/>
                    </a:solidFill>
                    <a:latin typeface="Cambria Math" panose="02040503050406030204" pitchFamily="18" charset="0"/>
                  </a:rPr>
                  <m:t>p</m:t>
                </m:r>
                <m:r>
                  <a:rPr xmlns:a="http://schemas.openxmlformats.org/drawingml/2006/main" sz="5300" i="1">
                    <a:solidFill>
                      <a:srgbClr val="000000"/>
                    </a:solidFill>
                    <a:latin typeface="Cambria Math" panose="02040503050406030204" pitchFamily="18" charset="0"/>
                  </a:rPr>
                  <m:t>⋅</m:t>
                </m:r>
                <m:r>
                  <a:rPr xmlns:a="http://schemas.openxmlformats.org/drawingml/2006/main" sz="5300" i="1">
                    <a:solidFill>
                      <a:srgbClr val="000000"/>
                    </a:solidFill>
                    <a:latin typeface="Cambria Math" panose="02040503050406030204" pitchFamily="18" charset="0"/>
                  </a:rPr>
                  <m:t>k</m:t>
                </m:r>
              </m:oMath>
            </a14:m>
            <a:r>
              <a:rPr sz="4400"/>
              <a:t> start points must reach </a:t>
            </a:r>
            <a14:m>
              <m:oMath>
                <m:r>
                  <a:rPr xmlns:a="http://schemas.openxmlformats.org/drawingml/2006/main" sz="5300" i="1">
                    <a:solidFill>
                      <a:srgbClr val="000000"/>
                    </a:solidFill>
                    <a:latin typeface="Cambria Math" panose="02040503050406030204" pitchFamily="18" charset="0"/>
                  </a:rPr>
                  <m:t>A</m:t>
                </m:r>
                <m:r>
                  <a:rPr xmlns:a="http://schemas.openxmlformats.org/drawingml/2006/main" sz="5300" i="1">
                    <a:solidFill>
                      <a:srgbClr val="000000"/>
                    </a:solidFill>
                    <a:latin typeface="Cambria Math" panose="02040503050406030204" pitchFamily="18" charset="0"/>
                  </a:rPr>
                  <m:t>C</m:t>
                </m:r>
                <m:r>
                  <a:rPr xmlns:a="http://schemas.openxmlformats.org/drawingml/2006/main" sz="5300" i="1">
                    <a:solidFill>
                      <a:srgbClr val="000000"/>
                    </a:solidFill>
                    <a:latin typeface="Cambria Math" panose="02040503050406030204" pitchFamily="18" charset="0"/>
                  </a:rPr>
                  <m:t>C</m:t>
                </m:r>
                <m:r>
                  <a:rPr xmlns:a="http://schemas.openxmlformats.org/drawingml/2006/main" sz="5300" i="1">
                    <a:solidFill>
                      <a:srgbClr val="000000"/>
                    </a:solidFill>
                    <a:latin typeface="Cambria Math" panose="02040503050406030204" pitchFamily="18" charset="0"/>
                  </a:rPr>
                  <m:t>⋅</m:t>
                </m:r>
                <m:r>
                  <a:rPr xmlns:a="http://schemas.openxmlformats.org/drawingml/2006/main" sz="5300" i="1">
                    <a:solidFill>
                      <a:srgbClr val="000000"/>
                    </a:solidFill>
                    <a:latin typeface="Cambria Math" panose="02040503050406030204" pitchFamily="18" charset="0"/>
                  </a:rPr>
                  <m:t>k</m:t>
                </m:r>
              </m:oMath>
            </a14:m>
            <a:r>
              <a:rPr sz="4400"/>
              <a:t> results.</a:t>
            </a:r>
            <a:endParaRPr sz="4400"/>
          </a:p>
        </p:txBody>
      </p:sp>
      <p:sp>
        <p:nvSpPr>
          <p:cNvPr id="218" name="Slide Number"/>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ME-exhaustive"/>
          <p:cNvSpPr txBox="1"/>
          <p:nvPr>
            <p:ph type="title"/>
          </p:nvPr>
        </p:nvSpPr>
        <p:spPr>
          <a:prstGeom prst="rect">
            <a:avLst/>
          </a:prstGeom>
        </p:spPr>
        <p:txBody>
          <a:bodyPr/>
          <a:lstStyle/>
          <a:p>
            <a:pPr/>
            <a:r>
              <a:t>ME-exhaustive</a:t>
            </a:r>
          </a:p>
        </p:txBody>
      </p:sp>
      <p:sp>
        <p:nvSpPr>
          <p:cNvPr id="221" name="Introduce decision cos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Introduce decision cost</a:t>
            </a:r>
          </a:p>
        </p:txBody>
      </p:sp>
      <p:sp>
        <p:nvSpPr>
          <p:cNvPr id="222" name="Skipped node’ neighbors are distance-checked → real cost &gt;  .…"/>
          <p:cNvSpPr txBox="1"/>
          <p:nvPr>
            <p:ph type="body" idx="1"/>
          </p:nvPr>
        </p:nvSpPr>
        <p:spPr>
          <a:prstGeom prst="rect">
            <a:avLst/>
          </a:prstGeom>
        </p:spPr>
        <p:txBody>
          <a:bodyPr/>
          <a:lstStyle/>
          <a:p>
            <a:pPr/>
            <a:r>
              <a:t>Skipped node’ neighbors are distance-checked → real cost &gt; </a:t>
            </a:r>
            <a14:m>
              <m:oMath>
                <m:r>
                  <a:rPr xmlns:a="http://schemas.openxmlformats.org/drawingml/2006/main" sz="5750" i="1">
                    <a:solidFill>
                      <a:srgbClr val="000000"/>
                    </a:solidFill>
                    <a:latin typeface="Cambria Math" panose="02040503050406030204" pitchFamily="18" charset="0"/>
                  </a:rPr>
                  <m:t>M</m:t>
                </m:r>
                <m:sSubSup>
                  <m:e>
                    <m:r>
                      <a:rPr xmlns:a="http://schemas.openxmlformats.org/drawingml/2006/main" sz="5750" i="1">
                        <a:solidFill>
                          <a:srgbClr val="000000"/>
                        </a:solidFill>
                        <a:latin typeface="Cambria Math" panose="02040503050406030204" pitchFamily="18" charset="0"/>
                      </a:rPr>
                      <m:t>E</m:t>
                    </m:r>
                  </m:e>
                  <m:sub>
                    <m:r>
                      <a:rPr xmlns:a="http://schemas.openxmlformats.org/drawingml/2006/main" sz="5750" i="1">
                        <a:solidFill>
                          <a:srgbClr val="000000"/>
                        </a:solidFill>
                        <a:latin typeface="Cambria Math" panose="02040503050406030204" pitchFamily="18" charset="0"/>
                      </a:rPr>
                      <m:t>p</m:t>
                    </m:r>
                  </m:sub>
                  <m:sup>
                    <m:r>
                      <a:rPr xmlns:a="http://schemas.openxmlformats.org/drawingml/2006/main" sz="5750" i="1">
                        <a:solidFill>
                          <a:srgbClr val="000000"/>
                        </a:solidFill>
                        <a:latin typeface="Cambria Math" panose="02040503050406030204" pitchFamily="18" charset="0"/>
                      </a:rPr>
                      <m:t>δ</m:t>
                    </m:r>
                  </m:sup>
                </m:sSubSup>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A</m:t>
                </m:r>
                <m:r>
                  <a:rPr xmlns:a="http://schemas.openxmlformats.org/drawingml/2006/main" sz="5750" i="1">
                    <a:solidFill>
                      <a:srgbClr val="000000"/>
                    </a:solidFill>
                    <a:latin typeface="Cambria Math" panose="02040503050406030204" pitchFamily="18" charset="0"/>
                  </a:rPr>
                  <m:t>c</m:t>
                </m:r>
                <m:r>
                  <a:rPr xmlns:a="http://schemas.openxmlformats.org/drawingml/2006/main" sz="5750" i="1">
                    <a:solidFill>
                      <a:srgbClr val="000000"/>
                    </a:solidFill>
                    <a:latin typeface="Cambria Math" panose="02040503050406030204" pitchFamily="18" charset="0"/>
                  </a:rPr>
                  <m:t>c</m:t>
                </m:r>
              </m:oMath>
            </a14:m>
            <a:r>
              <a:t>.</a:t>
            </a:r>
          </a:p>
          <a:p>
            <a:pPr/>
            <a:r>
              <a:t>Decision set for each node: itself + all neighbors.</a:t>
            </a:r>
          </a:p>
          <a:p>
            <a:pPr marL="0" indent="0" algn="ctr">
              <a:buSzTx/>
              <a:buNone/>
            </a:pPr>
            <a14:m>
              <m:oMathPara>
                <m:oMathParaPr>
                  <m:jc m:val="center"/>
                </m:oMathParaPr>
                <m:oMath>
                  <m:r>
                    <a:rPr xmlns:a="http://schemas.openxmlformats.org/drawingml/2006/main" sz="5750" i="1">
                      <a:solidFill>
                        <a:srgbClr val="000000"/>
                      </a:solidFill>
                      <a:latin typeface="Cambria Math" panose="02040503050406030204" pitchFamily="18" charset="0"/>
                    </a:rPr>
                    <m:t>C</m:t>
                  </m:r>
                  <m:r>
                    <a:rPr xmlns:a="http://schemas.openxmlformats.org/drawingml/2006/main" sz="5750" i="1">
                      <a:solidFill>
                        <a:srgbClr val="000000"/>
                      </a:solidFill>
                      <a:latin typeface="Cambria Math" panose="02040503050406030204" pitchFamily="18" charset="0"/>
                    </a:rPr>
                    <m:t>o</m:t>
                  </m:r>
                  <m:r>
                    <a:rPr xmlns:a="http://schemas.openxmlformats.org/drawingml/2006/main" sz="5750" i="1">
                      <a:solidFill>
                        <a:srgbClr val="000000"/>
                      </a:solidFill>
                      <a:latin typeface="Cambria Math" panose="02040503050406030204" pitchFamily="18" charset="0"/>
                    </a:rPr>
                    <m:t>s</m:t>
                  </m:r>
                  <m:r>
                    <a:rPr xmlns:a="http://schemas.openxmlformats.org/drawingml/2006/main" sz="5750" i="1">
                      <a:solidFill>
                        <a:srgbClr val="000000"/>
                      </a:solidFill>
                      <a:latin typeface="Cambria Math" panose="02040503050406030204" pitchFamily="18" charset="0"/>
                    </a:rPr>
                    <m:t>t</m:t>
                  </m:r>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Y</m:t>
                  </m:r>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m:t>
                  </m:r>
                  <m:sSub>
                    <m:e>
                      <m:r>
                        <a:rPr xmlns:a="http://schemas.openxmlformats.org/drawingml/2006/main" sz="5750" i="1">
                          <a:solidFill>
                            <a:srgbClr val="000000"/>
                          </a:solidFill>
                          <a:latin typeface="Cambria Math" panose="02040503050406030204" pitchFamily="18" charset="0"/>
                        </a:rPr>
                        <m:t>∪</m:t>
                      </m:r>
                    </m:e>
                    <m:sub>
                      <m:r>
                        <a:rPr xmlns:a="http://schemas.openxmlformats.org/drawingml/2006/main" sz="5750" i="1">
                          <a:solidFill>
                            <a:srgbClr val="000000"/>
                          </a:solidFill>
                          <a:latin typeface="Cambria Math" panose="02040503050406030204" pitchFamily="18" charset="0"/>
                        </a:rPr>
                        <m:t>v</m:t>
                      </m:r>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Y</m:t>
                      </m:r>
                    </m:sub>
                  </m:sSub>
                  <m:r>
                    <a:rPr xmlns:a="http://schemas.openxmlformats.org/drawingml/2006/main" sz="5750" i="1">
                      <a:solidFill>
                        <a:srgbClr val="000000"/>
                      </a:solidFill>
                      <a:latin typeface="Cambria Math" panose="02040503050406030204" pitchFamily="18" charset="0"/>
                    </a:rPr>
                    <m:t>D</m:t>
                  </m:r>
                  <m:r>
                    <a:rPr xmlns:a="http://schemas.openxmlformats.org/drawingml/2006/main" sz="5750" i="1">
                      <a:solidFill>
                        <a:srgbClr val="000000"/>
                      </a:solidFill>
                      <a:latin typeface="Cambria Math" panose="02040503050406030204" pitchFamily="18" charset="0"/>
                    </a:rPr>
                    <m:t>S</m:t>
                  </m:r>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v</m:t>
                  </m:r>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m:t>
                  </m:r>
                </m:oMath>
              </m:oMathPara>
            </a14:m>
          </a:p>
          <a:p>
            <a:pPr/>
            <a:r>
              <a:t>Effort change : </a:t>
            </a:r>
          </a:p>
          <a:p>
            <a:pPr lvl="1">
              <a:tabLst>
                <a:tab pos="609600" algn="l"/>
                <a:tab pos="1219200" algn="l"/>
              </a:tabLst>
            </a:pPr>
            <a:r>
              <a:t>Subgraph Y has minimum nodes’ size </a:t>
            </a:r>
            <a:r>
              <a:rPr>
                <a:latin typeface="Lucida Grande"/>
                <a:ea typeface="Lucida Grande"/>
                <a:cs typeface="Lucida Grande"/>
                <a:sym typeface="Lucida Grande"/>
              </a:rPr>
              <a:t>→</a:t>
            </a:r>
            <a:r>
              <a:t> Subgraph Y has minimum Cost(Y).</a:t>
            </a:r>
          </a:p>
        </p:txBody>
      </p:sp>
      <p:sp>
        <p:nvSpPr>
          <p:cNvPr id="223" name="Slide Number"/>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Mapping ME to DST problems"/>
          <p:cNvSpPr txBox="1"/>
          <p:nvPr>
            <p:ph type="title"/>
          </p:nvPr>
        </p:nvSpPr>
        <p:spPr>
          <a:xfrm>
            <a:off x="1206500" y="1092200"/>
            <a:ext cx="21971000" cy="1433163"/>
          </a:xfrm>
          <a:prstGeom prst="rect">
            <a:avLst/>
          </a:prstGeom>
        </p:spPr>
        <p:txBody>
          <a:bodyPr/>
          <a:lstStyle/>
          <a:p>
            <a:pPr/>
            <a:r>
              <a:t>Mapping ME to DST problems</a:t>
            </a:r>
          </a:p>
        </p:txBody>
      </p:sp>
      <p:sp>
        <p:nvSpPr>
          <p:cNvPr id="226" name="Reduce NP-hard problems to solvable DST problem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Reduce NP-hard problems to solvable DST problems</a:t>
            </a:r>
          </a:p>
        </p:txBody>
      </p:sp>
      <p:sp>
        <p:nvSpPr>
          <p:cNvPr id="227" name="→ Directed Steiner Tree (DST):…"/>
          <p:cNvSpPr txBox="1"/>
          <p:nvPr>
            <p:ph type="body" idx="1"/>
          </p:nvPr>
        </p:nvSpPr>
        <p:spPr>
          <a:prstGeom prst="rect">
            <a:avLst/>
          </a:prstGeom>
        </p:spPr>
        <p:txBody>
          <a:bodyPr/>
          <a:lstStyle/>
          <a:p>
            <a:pPr>
              <a:defRPr b="1"/>
            </a:pPr>
            <a14:m>
              <m:oMath>
                <m:r>
                  <a:rPr xmlns:a="http://schemas.openxmlformats.org/drawingml/2006/main" sz="5750" i="1">
                    <a:solidFill>
                      <a:srgbClr val="000000"/>
                    </a:solidFill>
                    <a:latin typeface="Cambria Math" panose="02040503050406030204" pitchFamily="18" charset="0"/>
                  </a:rPr>
                  <m:t>M</m:t>
                </m:r>
                <m:r>
                  <a:rPr xmlns:a="http://schemas.openxmlformats.org/drawingml/2006/main" sz="5750" i="1">
                    <a:solidFill>
                      <a:srgbClr val="000000"/>
                    </a:solidFill>
                    <a:latin typeface="Cambria Math" panose="02040503050406030204" pitchFamily="18" charset="0"/>
                  </a:rPr>
                  <m:t>E</m:t>
                </m:r>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A</m:t>
                </m:r>
                <m:r>
                  <a:rPr xmlns:a="http://schemas.openxmlformats.org/drawingml/2006/main" sz="5750" i="1">
                    <a:solidFill>
                      <a:srgbClr val="000000"/>
                    </a:solidFill>
                    <a:latin typeface="Cambria Math" panose="02040503050406030204" pitchFamily="18" charset="0"/>
                  </a:rPr>
                  <m:t>c</m:t>
                </m:r>
                <m:r>
                  <a:rPr xmlns:a="http://schemas.openxmlformats.org/drawingml/2006/main" sz="5750" i="1">
                    <a:solidFill>
                      <a:srgbClr val="000000"/>
                    </a:solidFill>
                    <a:latin typeface="Cambria Math" panose="02040503050406030204" pitchFamily="18" charset="0"/>
                  </a:rPr>
                  <m:t>c</m:t>
                </m:r>
              </m:oMath>
            </a14:m>
            <a:r>
              <a:t> → Directed Steiner Tree (DST):</a:t>
            </a:r>
          </a:p>
          <a:p>
            <a:pPr lvl="1"/>
            <a:r>
              <a:t>Find a minimal subgraph connecting one root to all KNN.</a:t>
            </a:r>
          </a:p>
          <a:p>
            <a:pPr>
              <a:defRPr b="1"/>
            </a:pPr>
            <a14:m>
              <m:oMath>
                <m:r>
                  <a:rPr xmlns:a="http://schemas.openxmlformats.org/drawingml/2006/main" sz="5750" i="1">
                    <a:solidFill>
                      <a:srgbClr val="000000"/>
                    </a:solidFill>
                    <a:latin typeface="Cambria Math" panose="02040503050406030204" pitchFamily="18" charset="0"/>
                  </a:rPr>
                  <m:t>M</m:t>
                </m:r>
                <m:sSubSup>
                  <m:e>
                    <m:r>
                      <a:rPr xmlns:a="http://schemas.openxmlformats.org/drawingml/2006/main" sz="5750" i="1">
                        <a:solidFill>
                          <a:srgbClr val="000000"/>
                        </a:solidFill>
                        <a:latin typeface="Cambria Math" panose="02040503050406030204" pitchFamily="18" charset="0"/>
                      </a:rPr>
                      <m:t>E</m:t>
                    </m:r>
                  </m:e>
                  <m:sub>
                    <m:r>
                      <a:rPr xmlns:a="http://schemas.openxmlformats.org/drawingml/2006/main" sz="5750" i="1">
                        <a:solidFill>
                          <a:srgbClr val="000000"/>
                        </a:solidFill>
                        <a:latin typeface="Cambria Math" panose="02040503050406030204" pitchFamily="18" charset="0"/>
                      </a:rPr>
                      <m:t>p</m:t>
                    </m:r>
                  </m:sub>
                  <m:sup>
                    <m:r>
                      <a:rPr xmlns:a="http://schemas.openxmlformats.org/drawingml/2006/main" sz="5750" i="1">
                        <a:solidFill>
                          <a:srgbClr val="000000"/>
                        </a:solidFill>
                        <a:latin typeface="Cambria Math" panose="02040503050406030204" pitchFamily="18" charset="0"/>
                      </a:rPr>
                      <m:t>δ</m:t>
                    </m:r>
                  </m:sup>
                </m:sSubSup>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A</m:t>
                </m:r>
                <m:r>
                  <a:rPr xmlns:a="http://schemas.openxmlformats.org/drawingml/2006/main" sz="5750" i="1">
                    <a:solidFill>
                      <a:srgbClr val="000000"/>
                    </a:solidFill>
                    <a:latin typeface="Cambria Math" panose="02040503050406030204" pitchFamily="18" charset="0"/>
                  </a:rPr>
                  <m:t>c</m:t>
                </m:r>
                <m:r>
                  <a:rPr xmlns:a="http://schemas.openxmlformats.org/drawingml/2006/main" sz="5750" i="1">
                    <a:solidFill>
                      <a:srgbClr val="000000"/>
                    </a:solidFill>
                    <a:latin typeface="Cambria Math" panose="02040503050406030204" pitchFamily="18" charset="0"/>
                  </a:rPr>
                  <m:t>c</m:t>
                </m:r>
              </m:oMath>
            </a14:m>
            <a:r>
              <a:t> → vDSN:</a:t>
            </a:r>
          </a:p>
          <a:p>
            <a:pPr lvl="1"/>
            <a:r>
              <a:t>Connect ≥ p·k starting nodes to ≥ Acc·k terminals.</a:t>
            </a:r>
          </a:p>
          <a:p>
            <a:pPr>
              <a:defRPr b="1"/>
            </a:pPr>
            <a14:m>
              <m:oMath>
                <m:r>
                  <a:rPr xmlns:a="http://schemas.openxmlformats.org/drawingml/2006/main" sz="5750" i="1">
                    <a:solidFill>
                      <a:srgbClr val="000000"/>
                    </a:solidFill>
                    <a:latin typeface="Cambria Math" panose="02040503050406030204" pitchFamily="18" charset="0"/>
                  </a:rPr>
                  <m:t>M</m:t>
                </m:r>
                <m:sSubSup>
                  <m:e>
                    <m:r>
                      <a:rPr xmlns:a="http://schemas.openxmlformats.org/drawingml/2006/main" sz="5750" i="1">
                        <a:solidFill>
                          <a:srgbClr val="000000"/>
                        </a:solidFill>
                        <a:latin typeface="Cambria Math" panose="02040503050406030204" pitchFamily="18" charset="0"/>
                      </a:rPr>
                      <m:t>E</m:t>
                    </m:r>
                  </m:e>
                  <m:sub>
                    <m:r>
                      <a:rPr xmlns:a="http://schemas.openxmlformats.org/drawingml/2006/main" sz="5750" i="1">
                        <a:solidFill>
                          <a:srgbClr val="000000"/>
                        </a:solidFill>
                        <a:latin typeface="Cambria Math" panose="02040503050406030204" pitchFamily="18" charset="0"/>
                      </a:rPr>
                      <m:t>p</m:t>
                    </m:r>
                  </m:sub>
                  <m:sup>
                    <m:r>
                      <a:rPr xmlns:a="http://schemas.openxmlformats.org/drawingml/2006/main" sz="5750" i="1">
                        <a:solidFill>
                          <a:srgbClr val="000000"/>
                        </a:solidFill>
                        <a:latin typeface="Cambria Math" panose="02040503050406030204" pitchFamily="18" charset="0"/>
                      </a:rPr>
                      <m:t>δ</m:t>
                    </m:r>
                  </m:sup>
                </m:sSubSup>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A</m:t>
                </m:r>
                <m:r>
                  <a:rPr xmlns:a="http://schemas.openxmlformats.org/drawingml/2006/main" sz="5750" i="1">
                    <a:solidFill>
                      <a:srgbClr val="000000"/>
                    </a:solidFill>
                    <a:latin typeface="Cambria Math" panose="02040503050406030204" pitchFamily="18" charset="0"/>
                  </a:rPr>
                  <m:t>c</m:t>
                </m:r>
                <m:r>
                  <a:rPr xmlns:a="http://schemas.openxmlformats.org/drawingml/2006/main" sz="5750" i="1">
                    <a:solidFill>
                      <a:srgbClr val="000000"/>
                    </a:solidFill>
                    <a:latin typeface="Cambria Math" panose="02040503050406030204" pitchFamily="18" charset="0"/>
                  </a:rPr>
                  <m:t>c</m:t>
                </m:r>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e</m:t>
                </m:r>
                <m:r>
                  <a:rPr xmlns:a="http://schemas.openxmlformats.org/drawingml/2006/main" sz="5750" i="1">
                    <a:solidFill>
                      <a:srgbClr val="000000"/>
                    </a:solidFill>
                    <a:latin typeface="Cambria Math" panose="02040503050406030204" pitchFamily="18" charset="0"/>
                  </a:rPr>
                  <m:t>x</m:t>
                </m:r>
                <m:r>
                  <a:rPr xmlns:a="http://schemas.openxmlformats.org/drawingml/2006/main" sz="5750" i="1">
                    <a:solidFill>
                      <a:srgbClr val="000000"/>
                    </a:solidFill>
                    <a:latin typeface="Cambria Math" panose="02040503050406030204" pitchFamily="18" charset="0"/>
                  </a:rPr>
                  <m:t>h</m:t>
                </m:r>
                <m:r>
                  <a:rPr xmlns:a="http://schemas.openxmlformats.org/drawingml/2006/main" sz="5750" i="1">
                    <a:solidFill>
                      <a:srgbClr val="000000"/>
                    </a:solidFill>
                    <a:latin typeface="Cambria Math" panose="02040503050406030204" pitchFamily="18" charset="0"/>
                  </a:rPr>
                  <m:t>a</m:t>
                </m:r>
                <m:r>
                  <a:rPr xmlns:a="http://schemas.openxmlformats.org/drawingml/2006/main" sz="5750" i="1">
                    <a:solidFill>
                      <a:srgbClr val="000000"/>
                    </a:solidFill>
                    <a:latin typeface="Cambria Math" panose="02040503050406030204" pitchFamily="18" charset="0"/>
                  </a:rPr>
                  <m:t>u</m:t>
                </m:r>
                <m:r>
                  <a:rPr xmlns:a="http://schemas.openxmlformats.org/drawingml/2006/main" sz="5750" i="1">
                    <a:solidFill>
                      <a:srgbClr val="000000"/>
                    </a:solidFill>
                    <a:latin typeface="Cambria Math" panose="02040503050406030204" pitchFamily="18" charset="0"/>
                  </a:rPr>
                  <m:t>s</m:t>
                </m:r>
                <m:r>
                  <a:rPr xmlns:a="http://schemas.openxmlformats.org/drawingml/2006/main" sz="5750" i="1">
                    <a:solidFill>
                      <a:srgbClr val="000000"/>
                    </a:solidFill>
                    <a:latin typeface="Cambria Math" panose="02040503050406030204" pitchFamily="18" charset="0"/>
                  </a:rPr>
                  <m:t>t</m:t>
                </m:r>
                <m:r>
                  <a:rPr xmlns:a="http://schemas.openxmlformats.org/drawingml/2006/main" sz="5750" i="1">
                    <a:solidFill>
                      <a:srgbClr val="000000"/>
                    </a:solidFill>
                    <a:latin typeface="Cambria Math" panose="02040503050406030204" pitchFamily="18" charset="0"/>
                  </a:rPr>
                  <m:t>i</m:t>
                </m:r>
                <m:r>
                  <a:rPr xmlns:a="http://schemas.openxmlformats.org/drawingml/2006/main" sz="5750" i="1">
                    <a:solidFill>
                      <a:srgbClr val="000000"/>
                    </a:solidFill>
                    <a:latin typeface="Cambria Math" panose="02040503050406030204" pitchFamily="18" charset="0"/>
                  </a:rPr>
                  <m:t>v</m:t>
                </m:r>
                <m:r>
                  <a:rPr xmlns:a="http://schemas.openxmlformats.org/drawingml/2006/main" sz="5750" i="1">
                    <a:solidFill>
                      <a:srgbClr val="000000"/>
                    </a:solidFill>
                    <a:latin typeface="Cambria Math" panose="02040503050406030204" pitchFamily="18" charset="0"/>
                  </a:rPr>
                  <m:t>e</m:t>
                </m:r>
              </m:oMath>
            </a14:m>
            <a:r>
              <a:t> → Node-weighted vDSN:</a:t>
            </a:r>
          </a:p>
          <a:p>
            <a:pPr lvl="1"/>
            <a:r>
              <a:t>Nodes have decision costs; minimize total cost.</a:t>
            </a:r>
          </a:p>
        </p:txBody>
      </p:sp>
      <p:sp>
        <p:nvSpPr>
          <p:cNvPr id="228" name="Slide Number"/>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