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79" r:id="rId3"/>
    <p:sldId id="257" r:id="rId4"/>
    <p:sldId id="437" r:id="rId6"/>
    <p:sldId id="440" r:id="rId7"/>
    <p:sldId id="443" r:id="rId8"/>
    <p:sldId id="453" r:id="rId9"/>
    <p:sldId id="455" r:id="rId10"/>
    <p:sldId id="454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</p:sldIdLst>
  <p:sldSz cx="9144000" cy="5143500" type="screen16x9"/>
  <p:notesSz cx="6858000" cy="9144000"/>
  <p:embeddedFontLst>
    <p:embeddedFont>
      <p:font typeface="Helvetica Neue" panose="020B0403020202020204"/>
      <p:regular r:id="rId23"/>
    </p:embeddedFont>
  </p:embeddedFontLst>
  <p:custDataLst>
    <p:tags r:id="rId2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1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75" y="159"/>
      </p:cViewPr>
      <p:guideLst>
        <p:guide orient="horz" pos="1611"/>
        <p:guide pos="2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动态概率表的精简</a:t>
            </a:r>
            <a:r>
              <a:rPr lang="zh-CN" altLang="en-US">
                <a:ea typeface="宋体" panose="02010600030101010101" pitchFamily="2" charset="-122"/>
              </a:rPr>
              <a:t>方法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多臂老虎机：平衡利用和</a:t>
            </a:r>
            <a:r>
              <a:rPr lang="zh-CN" altLang="en-US">
                <a:ea typeface="宋体" panose="02010600030101010101" pitchFamily="2" charset="-122"/>
              </a:rPr>
              <a:t>探索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利用：选择历史精简成功率最高的操作（删除</a:t>
            </a:r>
            <a:r>
              <a:rPr lang="en-US" altLang="zh-CN">
                <a:ea typeface="宋体" panose="02010600030101010101" pitchFamily="2" charset="-122"/>
              </a:rPr>
              <a:t>where</a:t>
            </a:r>
            <a:r>
              <a:rPr lang="zh-CN" altLang="en-US">
                <a:ea typeface="宋体" panose="02010600030101010101" pitchFamily="2" charset="-122"/>
              </a:rPr>
              <a:t>子句</a:t>
            </a:r>
            <a:r>
              <a:rPr lang="zh-CN" altLang="en-US">
                <a:ea typeface="宋体" panose="02010600030101010101" pitchFamily="2" charset="-122"/>
              </a:rPr>
              <a:t>等）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探索：选择最少使用的精简操作（语句级删除</a:t>
            </a:r>
            <a:r>
              <a:rPr lang="zh-CN" altLang="en-US">
                <a:ea typeface="宋体" panose="02010600030101010101" pitchFamily="2" charset="-122"/>
              </a:rPr>
              <a:t>等）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Root Cause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Tx2 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 UPDATE </a:t>
            </a:r>
            <a:r>
              <a:rPr lang="zh-CN" altLang="en-US">
                <a:ea typeface="宋体" panose="02010600030101010101" pitchFamily="2" charset="-122"/>
              </a:rPr>
              <a:t>语句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第</a:t>
            </a:r>
            <a:r>
              <a:rPr lang="en-US" altLang="zh-CN">
                <a:ea typeface="宋体" panose="02010600030101010101" pitchFamily="2" charset="-122"/>
              </a:rPr>
              <a:t>9</a:t>
            </a:r>
            <a:r>
              <a:rPr lang="zh-CN" altLang="en-US">
                <a:ea typeface="宋体" panose="02010600030101010101" pitchFamily="2" charset="-122"/>
              </a:rPr>
              <a:t>行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锁定了当前事务中快照中本</a:t>
            </a:r>
            <a:r>
              <a:rPr lang="zh-CN" altLang="en-US">
                <a:ea typeface="宋体" panose="02010600030101010101" pitchFamily="2" charset="-122"/>
              </a:rPr>
              <a:t>应不可见的记录</a:t>
            </a:r>
            <a:r>
              <a:rPr lang="en-US" altLang="zh-CN">
                <a:ea typeface="宋体" panose="02010600030101010101" pitchFamily="2" charset="-122"/>
              </a:rPr>
              <a:t>( 2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2 )</a:t>
            </a:r>
            <a:r>
              <a:rPr lang="zh-CN" altLang="en-US">
                <a:ea typeface="宋体" panose="02010600030101010101" pitchFamily="2" charset="-122"/>
              </a:rPr>
              <a:t>，使其对</a:t>
            </a:r>
            <a:r>
              <a:rPr lang="en-US" altLang="zh-CN">
                <a:ea typeface="宋体" panose="02010600030101010101" pitchFamily="2" charset="-122"/>
              </a:rPr>
              <a:t>Tx2</a:t>
            </a:r>
            <a:r>
              <a:rPr lang="zh-CN" altLang="en-US">
                <a:ea typeface="宋体" panose="02010600030101010101" pitchFamily="2" charset="-122"/>
              </a:rPr>
              <a:t>中后续语句可见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宋体" panose="02010600030101010101" pitchFamily="2" charset="-122"/>
              </a:rPr>
              <a:t>Root Cause</a:t>
            </a:r>
            <a:r>
              <a:rPr lang="zh-CN" altLang="en-US">
                <a:ea typeface="宋体" panose="02010600030101010101" pitchFamily="2" charset="-122"/>
              </a:rPr>
              <a:t>：唯一约束允许</a:t>
            </a:r>
            <a:r>
              <a:rPr lang="en-US" altLang="zh-CN">
                <a:ea typeface="宋体" panose="02010600030101010101" pitchFamily="2" charset="-122"/>
              </a:rPr>
              <a:t> NULL </a:t>
            </a:r>
            <a:r>
              <a:rPr lang="zh-CN" altLang="en-US">
                <a:ea typeface="宋体" panose="02010600030101010101" pitchFamily="2" charset="-122"/>
              </a:rPr>
              <a:t>值，但游标查找时未正确区分</a:t>
            </a:r>
            <a:r>
              <a:rPr lang="en-US" altLang="zh-CN">
                <a:ea typeface="宋体" panose="02010600030101010101" pitchFamily="2" charset="-122"/>
              </a:rPr>
              <a:t> NULL </a:t>
            </a:r>
            <a:r>
              <a:rPr lang="zh-CN" altLang="en-US">
                <a:ea typeface="宋体" panose="02010600030101010101" pitchFamily="2" charset="-122"/>
              </a:rPr>
              <a:t>值记录的物理</a:t>
            </a:r>
            <a:r>
              <a:rPr lang="en-US" altLang="zh-CN">
                <a:ea typeface="宋体" panose="02010600030101010101" pitchFamily="2" charset="-122"/>
              </a:rPr>
              <a:t> ID </a:t>
            </a:r>
            <a:r>
              <a:rPr lang="zh-CN" altLang="en-US">
                <a:ea typeface="宋体" panose="02010600030101010101" pitchFamily="2" charset="-122"/>
              </a:rPr>
              <a:t>与逻辑</a:t>
            </a:r>
            <a:r>
              <a:rPr lang="en-US" altLang="zh-CN">
                <a:ea typeface="宋体" panose="02010600030101010101" pitchFamily="2" charset="-122"/>
              </a:rPr>
              <a:t> ID</a:t>
            </a:r>
            <a:r>
              <a:rPr lang="zh-CN" altLang="en-US">
                <a:ea typeface="宋体" panose="02010600030101010101" pitchFamily="2" charset="-122"/>
              </a:rPr>
              <a:t>；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宋体" panose="02010600030101010101" pitchFamily="2" charset="-122"/>
              </a:rPr>
              <a:t>Root Cause: tx2 </a:t>
            </a:r>
            <a:r>
              <a:rPr lang="zh-CN" altLang="en-US">
                <a:ea typeface="宋体" panose="02010600030101010101" pitchFamily="2" charset="-122"/>
              </a:rPr>
              <a:t>阻塞结束后的</a:t>
            </a:r>
            <a:r>
              <a:rPr lang="en-US" altLang="zh-CN">
                <a:ea typeface="宋体" panose="02010600030101010101" pitchFamily="2" charset="-122"/>
              </a:rPr>
              <a:t> update </a:t>
            </a:r>
            <a:r>
              <a:rPr lang="zh-CN" altLang="en-US">
                <a:ea typeface="宋体" panose="02010600030101010101" pitchFamily="2" charset="-122"/>
              </a:rPr>
              <a:t>可见性出现了问题，</a:t>
            </a:r>
            <a:r>
              <a:rPr lang="en-US" altLang="zh-CN">
                <a:ea typeface="宋体" panose="02010600030101010101" pitchFamily="2" charset="-122"/>
              </a:rPr>
              <a:t>update </a:t>
            </a:r>
            <a:r>
              <a:rPr lang="zh-CN" altLang="en-US">
                <a:ea typeface="宋体" panose="02010600030101010101" pitchFamily="2" charset="-122"/>
              </a:rPr>
              <a:t>语句并没有拿到最新的当前读，而是拿到的快照读。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冲突</a:t>
            </a:r>
            <a:r>
              <a:rPr lang="zh-CN"/>
              <a:t>负载生成；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多级约束</a:t>
            </a:r>
            <a:r>
              <a:rPr lang="zh-CN"/>
              <a:t>求解；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负载</a:t>
            </a:r>
            <a:r>
              <a:rPr lang="zh-CN"/>
              <a:t>精简；</a:t>
            </a:r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AST</a:t>
            </a:r>
            <a:r>
              <a:rPr lang="zh-CN" altLang="en-US"/>
              <a:t>模板</a:t>
            </a:r>
            <a:r>
              <a:rPr lang="en-US" altLang="zh-CN"/>
              <a:t> + </a:t>
            </a:r>
            <a:r>
              <a:rPr lang="zh-CN" altLang="en-US"/>
              <a:t>填入表达式</a:t>
            </a:r>
            <a:r>
              <a:rPr lang="en-US" altLang="zh-CN"/>
              <a:t> + </a:t>
            </a:r>
            <a:r>
              <a:rPr lang="zh-CN" altLang="en-US"/>
              <a:t>填参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zh-CN" altLang="en-US"/>
              <a:t>测试用例生成，先根据事务模板生成事务，然后选择</a:t>
            </a:r>
            <a:r>
              <a:rPr lang="en-US" altLang="zh-CN"/>
              <a:t> filter </a:t>
            </a:r>
            <a:r>
              <a:rPr lang="zh-CN" altLang="en-US"/>
              <a:t>构造冲突；（冲突构造</a:t>
            </a:r>
            <a:r>
              <a:rPr lang="zh-CN" altLang="en-US"/>
              <a:t>技术）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 </a:t>
            </a:r>
            <a:r>
              <a:rPr lang="zh-CN" altLang="en-US"/>
              <a:t>根据构造的这些事务构建外部的</a:t>
            </a:r>
            <a:r>
              <a:rPr lang="en-US" altLang="zh-CN"/>
              <a:t> MVCC </a:t>
            </a:r>
            <a:r>
              <a:rPr lang="zh-CN" altLang="en-US"/>
              <a:t>版本链，进行约束求解，得到最后的结果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结果集</a:t>
            </a:r>
            <a:r>
              <a:rPr lang="zh-CN" altLang="en-US">
                <a:sym typeface="+mn-ea"/>
              </a:rPr>
              <a:t>的对比，发现不一样，进行</a:t>
            </a:r>
            <a:r>
              <a:rPr lang="en-US" altLang="zh-CN">
                <a:sym typeface="+mn-ea"/>
              </a:rPr>
              <a:t> case </a:t>
            </a:r>
            <a:r>
              <a:rPr lang="zh-CN" altLang="en-US">
                <a:sym typeface="+mn-ea"/>
              </a:rPr>
              <a:t>精简；</a:t>
            </a:r>
            <a:endParaRPr lang="zh-CN" altLang="en-US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四个维度的精简：语句级删除、语句内部精简、表达式精简、约束精简；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1. FSF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针对两个事务中的语句，</a:t>
            </a:r>
            <a:r>
              <a:rPr lang="en-US" altLang="zh-CN"/>
              <a:t>where </a:t>
            </a:r>
            <a:r>
              <a:rPr lang="zh-CN" altLang="en-US"/>
              <a:t>子句替换为相同</a:t>
            </a:r>
            <a:r>
              <a:rPr lang="zh-CN" altLang="en-US"/>
              <a:t>的；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 PSF</a:t>
            </a:r>
            <a:r>
              <a:rPr lang="zh-CN" altLang="en-US">
                <a:ea typeface="宋体" panose="02010600030101010101" pitchFamily="2" charset="-122"/>
              </a:rPr>
              <a:t>：通过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zh-CN" altLang="en-US">
                <a:ea typeface="宋体" panose="02010600030101010101" pitchFamily="2" charset="-122"/>
              </a:rPr>
              <a:t>等方式，让两个</a:t>
            </a:r>
            <a:r>
              <a:rPr lang="en-US" altLang="zh-CN">
                <a:ea typeface="宋体" panose="02010600030101010101" pitchFamily="2" charset="-122"/>
              </a:rPr>
              <a:t> SQL </a:t>
            </a:r>
            <a:r>
              <a:rPr lang="zh-CN" altLang="en-US">
                <a:ea typeface="宋体" panose="02010600030101010101" pitchFamily="2" charset="-122"/>
              </a:rPr>
              <a:t>操纵的元组呈包含</a:t>
            </a:r>
            <a:r>
              <a:rPr lang="zh-CN" altLang="en-US">
                <a:ea typeface="宋体" panose="02010600030101010101" pitchFamily="2" charset="-122"/>
              </a:rPr>
              <a:t>关系；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3. CTC</a:t>
            </a:r>
            <a:r>
              <a:rPr lang="zh-CN" altLang="en-US">
                <a:ea typeface="宋体" panose="02010600030101010101" pitchFamily="2" charset="-122"/>
              </a:rPr>
              <a:t>：通过在</a:t>
            </a:r>
            <a:r>
              <a:rPr lang="en-US" altLang="zh-CN">
                <a:ea typeface="宋体" panose="02010600030101010101" pitchFamily="2" charset="-122"/>
              </a:rPr>
              <a:t> where </a:t>
            </a:r>
            <a:r>
              <a:rPr lang="zh-CN" altLang="en-US">
                <a:ea typeface="宋体" panose="02010600030101010101" pitchFamily="2" charset="-122"/>
              </a:rPr>
              <a:t>子句中添加</a:t>
            </a:r>
            <a:r>
              <a:rPr lang="en-US" altLang="zh-CN">
                <a:ea typeface="宋体" panose="02010600030101010101" pitchFamily="2" charset="-122"/>
              </a:rPr>
              <a:t> NOT, </a:t>
            </a:r>
            <a:r>
              <a:rPr lang="zh-CN" altLang="en-US">
                <a:ea typeface="宋体" panose="02010600030101010101" pitchFamily="2" charset="-122"/>
              </a:rPr>
              <a:t>或</a:t>
            </a:r>
            <a:r>
              <a:rPr lang="en-US" altLang="zh-CN">
                <a:ea typeface="宋体" panose="02010600030101010101" pitchFamily="2" charset="-122"/>
              </a:rPr>
              <a:t> IS NULL </a:t>
            </a:r>
            <a:r>
              <a:rPr lang="zh-CN" altLang="en-US">
                <a:ea typeface="宋体" panose="02010600030101010101" pitchFamily="2" charset="-122"/>
              </a:rPr>
              <a:t>等方式让两个</a:t>
            </a:r>
            <a:r>
              <a:rPr lang="en-US" altLang="zh-CN">
                <a:ea typeface="宋体" panose="02010600030101010101" pitchFamily="2" charset="-122"/>
              </a:rPr>
              <a:t>SQL</a:t>
            </a:r>
            <a:r>
              <a:rPr lang="zh-CN" altLang="en-US">
                <a:ea typeface="宋体" panose="02010600030101010101" pitchFamily="2" charset="-122"/>
              </a:rPr>
              <a:t>子句产生</a:t>
            </a:r>
            <a:r>
              <a:rPr lang="zh-CN" altLang="en-US">
                <a:ea typeface="宋体" panose="02010600030101010101" pitchFamily="2" charset="-122"/>
              </a:rPr>
              <a:t>冲突。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下面三个颜色，对应三种构造冲突的</a:t>
            </a:r>
            <a:r>
              <a:rPr lang="zh-CN" altLang="en-US"/>
              <a:t>方法；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第三种，针对</a:t>
            </a:r>
            <a:r>
              <a:rPr lang="en-US" altLang="zh-CN"/>
              <a:t> S6 </a:t>
            </a:r>
            <a:r>
              <a:rPr lang="zh-CN" altLang="en-US"/>
              <a:t>的</a:t>
            </a:r>
            <a:r>
              <a:rPr lang="en-US" altLang="zh-CN"/>
              <a:t> predicate </a:t>
            </a:r>
            <a:r>
              <a:rPr lang="zh-CN" altLang="en-US"/>
              <a:t>构造</a:t>
            </a:r>
            <a:r>
              <a:rPr lang="en-US" altLang="zh-CN"/>
              <a:t> select</a:t>
            </a:r>
            <a:r>
              <a:rPr lang="zh-CN" altLang="en-US">
                <a:ea typeface="宋体" panose="02010600030101010101" pitchFamily="2" charset="-122"/>
              </a:rPr>
              <a:t>，如果跟</a:t>
            </a:r>
            <a:r>
              <a:rPr lang="en-US" altLang="zh-CN">
                <a:ea typeface="宋体" panose="02010600030101010101" pitchFamily="2" charset="-122"/>
              </a:rPr>
              <a:t> insert </a:t>
            </a:r>
            <a:r>
              <a:rPr lang="zh-CN" altLang="en-US">
                <a:ea typeface="宋体" panose="02010600030101010101" pitchFamily="2" charset="-122"/>
              </a:rPr>
              <a:t>的集合不为包含关系，通过增加</a:t>
            </a:r>
            <a:r>
              <a:rPr lang="en-US" altLang="zh-CN">
                <a:ea typeface="宋体" panose="02010600030101010101" pitchFamily="2" charset="-122"/>
              </a:rPr>
              <a:t> NOT, IS NULL </a:t>
            </a:r>
            <a:r>
              <a:rPr lang="zh-CN" altLang="en-US">
                <a:ea typeface="宋体" panose="02010600030101010101" pitchFamily="2" charset="-122"/>
              </a:rPr>
              <a:t>方式构造冲突</a:t>
            </a:r>
            <a:r>
              <a:rPr lang="zh-CN" altLang="en-US">
                <a:ea typeface="宋体" panose="02010600030101010101" pitchFamily="2" charset="-122"/>
              </a:rPr>
              <a:t>条件。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语句解析器：扫描外部结构维护的所有元组，判断是否满足当前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 SQL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 predicate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条件；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事务划分：首先把并发的两个事务，按执行顺序拆成一个个独立的</a:t>
            </a:r>
            <a:r>
              <a:rPr lang="en-US" altLang="zh-CN">
                <a:ea typeface="宋体" panose="02010600030101010101" pitchFamily="2" charset="-122"/>
              </a:rPr>
              <a:t>SQL</a:t>
            </a:r>
            <a:r>
              <a:rPr lang="zh-CN" altLang="en-US">
                <a:ea typeface="宋体" panose="02010600030101010101" pitchFamily="2" charset="-122"/>
              </a:rPr>
              <a:t>语句。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语句求解和阻塞分析：对每个语句，基于隔离级别分析应读到哪个数据版本，即数据的</a:t>
            </a:r>
            <a:r>
              <a:rPr lang="zh-CN" altLang="en-US">
                <a:ea typeface="宋体" panose="02010600030101010101" pitchFamily="2" charset="-122"/>
              </a:rPr>
              <a:t>可见性。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然后检查这些锁是否和之前语句持有的锁冲突。如果冲突，这个语句就被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阻塞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，轮到另一个事务的语句执行。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多级约束求解：通过构建外部多版本控制系统，模拟事务执行并获取</a:t>
            </a:r>
            <a:r>
              <a:rPr lang="en-US" altLang="zh-CN">
                <a:ea typeface="宋体" panose="02010600030101010101" pitchFamily="2" charset="-122"/>
              </a:rPr>
              <a:t> “</a:t>
            </a:r>
            <a:r>
              <a:rPr lang="zh-CN" altLang="en-US">
                <a:ea typeface="宋体" panose="02010600030101010101" pitchFamily="2" charset="-122"/>
              </a:rPr>
              <a:t>基准结果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，用于验证目标数据库的执行是否正确。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主要是根据锁类型和隔离级别实现机制，构建一个外部的</a:t>
            </a:r>
            <a:r>
              <a:rPr lang="en-US" altLang="zh-CN">
                <a:ea typeface="宋体" panose="02010600030101010101" pitchFamily="2" charset="-122"/>
              </a:rPr>
              <a:t>MVCC</a:t>
            </a:r>
            <a:r>
              <a:rPr lang="zh-CN" altLang="en-US">
                <a:ea typeface="宋体" panose="02010600030101010101" pitchFamily="2" charset="-122"/>
              </a:rPr>
              <a:t>，得到真实</a:t>
            </a:r>
            <a:r>
              <a:rPr lang="zh-CN" altLang="en-US">
                <a:ea typeface="宋体" panose="02010600030101010101" pitchFamily="2" charset="-122"/>
              </a:rPr>
              <a:t>结果。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首先根据隔离级别</a:t>
            </a:r>
            <a:r>
              <a:rPr lang="en-US" altLang="zh-CN">
                <a:ea typeface="宋体" panose="02010600030101010101" pitchFamily="2" charset="-122"/>
              </a:rPr>
              <a:t> RR </a:t>
            </a:r>
            <a:r>
              <a:rPr lang="zh-CN" altLang="en-US">
                <a:ea typeface="宋体" panose="02010600030101010101" pitchFamily="2" charset="-122"/>
              </a:rPr>
              <a:t>获取可见</a:t>
            </a:r>
            <a:r>
              <a:rPr lang="zh-CN" altLang="en-US">
                <a:ea typeface="宋体" panose="02010600030101010101" pitchFamily="2" charset="-122"/>
              </a:rPr>
              <a:t>版本；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根据每行是否被其他</a:t>
            </a:r>
            <a:r>
              <a:rPr lang="zh-CN" altLang="en-US">
                <a:ea typeface="宋体" panose="02010600030101010101" pitchFamily="2" charset="-122"/>
              </a:rPr>
              <a:t>事务锁住进行下一步操作，如果遇到锁，这行</a:t>
            </a:r>
            <a:r>
              <a:rPr lang="en-US" altLang="zh-CN">
                <a:ea typeface="宋体" panose="02010600030101010101" pitchFamily="2" charset="-122"/>
              </a:rPr>
              <a:t> SQL </a:t>
            </a:r>
            <a:r>
              <a:rPr lang="zh-CN" altLang="en-US">
                <a:ea typeface="宋体" panose="02010600030101010101" pitchFamily="2" charset="-122"/>
              </a:rPr>
              <a:t>所在的事务</a:t>
            </a:r>
            <a:r>
              <a:rPr lang="en-US" altLang="zh-CN">
                <a:ea typeface="宋体" panose="02010600030101010101" pitchFamily="2" charset="-122"/>
              </a:rPr>
              <a:t> TX2 </a:t>
            </a:r>
            <a:r>
              <a:rPr lang="zh-CN" altLang="en-US">
                <a:ea typeface="宋体" panose="02010600030101010101" pitchFamily="2" charset="-122"/>
              </a:rPr>
              <a:t>被阻塞住，继续进行</a:t>
            </a:r>
            <a:r>
              <a:rPr lang="en-US" altLang="zh-CN">
                <a:ea typeface="宋体" panose="02010600030101010101" pitchFamily="2" charset="-122"/>
              </a:rPr>
              <a:t> TX1</a:t>
            </a:r>
            <a:r>
              <a:rPr lang="zh-CN" altLang="en-US">
                <a:ea typeface="宋体" panose="02010600030101010101" pitchFamily="2" charset="-122"/>
              </a:rPr>
              <a:t>，直到</a:t>
            </a:r>
            <a:r>
              <a:rPr lang="en-US" altLang="zh-CN">
                <a:ea typeface="宋体" panose="02010600030101010101" pitchFamily="2" charset="-122"/>
              </a:rPr>
              <a:t> TX1 </a:t>
            </a:r>
            <a:r>
              <a:rPr lang="zh-CN" altLang="en-US">
                <a:ea typeface="宋体" panose="02010600030101010101" pitchFamily="2" charset="-122"/>
              </a:rPr>
              <a:t>事务</a:t>
            </a:r>
            <a:r>
              <a:rPr lang="zh-CN" altLang="en-US">
                <a:ea typeface="宋体" panose="02010600030101010101" pitchFamily="2" charset="-122"/>
              </a:rPr>
              <a:t>完成；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将该行修改成最新的版本，并应用到外部版本链上（更新外部维护的版本</a:t>
            </a:r>
            <a:r>
              <a:rPr lang="zh-CN" altLang="en-US">
                <a:ea typeface="宋体" panose="02010600030101010101" pitchFamily="2" charset="-122"/>
              </a:rPr>
              <a:t>链）。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分层</a:t>
            </a:r>
            <a:r>
              <a:rPr lang="zh-CN" altLang="en-US">
                <a:ea typeface="宋体" panose="02010600030101010101" pitchFamily="2" charset="-122"/>
              </a:rPr>
              <a:t>精简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语句级</a:t>
            </a:r>
            <a:r>
              <a:rPr lang="zh-CN" altLang="en-US">
                <a:ea typeface="宋体" panose="02010600030101010101" pitchFamily="2" charset="-122"/>
              </a:rPr>
              <a:t>删除；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语句级</a:t>
            </a:r>
            <a:r>
              <a:rPr lang="zh-CN" altLang="en-US">
                <a:ea typeface="宋体" panose="02010600030101010101" pitchFamily="2" charset="-122"/>
              </a:rPr>
              <a:t>精简；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表达式</a:t>
            </a:r>
            <a:r>
              <a:rPr lang="zh-CN" altLang="en-US">
                <a:ea typeface="宋体" panose="02010600030101010101" pitchFamily="2" charset="-122"/>
              </a:rPr>
              <a:t>精简；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4. </a:t>
            </a:r>
            <a:r>
              <a:rPr lang="zh-CN" altLang="en-US">
                <a:ea typeface="宋体" panose="02010600030101010101" pitchFamily="2" charset="-122"/>
              </a:rPr>
              <a:t>常量</a:t>
            </a:r>
            <a:r>
              <a:rPr lang="zh-CN" altLang="en-US">
                <a:ea typeface="宋体" panose="02010600030101010101" pitchFamily="2" charset="-122"/>
              </a:rPr>
              <a:t>化简。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43025" y="408300"/>
            <a:ext cx="1584650" cy="15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/>
          <a:srcRect b="55263"/>
          <a:stretch>
            <a:fillRect/>
          </a:stretch>
        </p:blipFill>
        <p:spPr>
          <a:xfrm>
            <a:off x="763200" y="4040376"/>
            <a:ext cx="2465826" cy="11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5950" y="238100"/>
            <a:ext cx="1812449" cy="2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904575" y="1617963"/>
            <a:ext cx="52620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904575" y="3042400"/>
            <a:ext cx="48279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403020202020204"/>
              <a:buNone/>
              <a:defRPr sz="1400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通用样式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通用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  <p:sp>
        <p:nvSpPr>
          <p:cNvPr id="17" name="Google Shape;17;p3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44850" y="1148175"/>
            <a:ext cx="4393775" cy="36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56000" y="369375"/>
            <a:ext cx="4807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36502" y="191070"/>
            <a:ext cx="1618098" cy="2295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56000" y="1336275"/>
            <a:ext cx="43212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Coverpage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  <p:sp>
        <p:nvSpPr>
          <p:cNvPr id="24" name="Google Shape;24;p4"/>
          <p:cNvSpPr/>
          <p:nvPr/>
        </p:nvSpPr>
        <p:spPr>
          <a:xfrm>
            <a:off x="-650" y="-3625"/>
            <a:ext cx="9144000" cy="5209500"/>
          </a:xfrm>
          <a:prstGeom prst="rect">
            <a:avLst/>
          </a:prstGeom>
          <a:solidFill>
            <a:srgbClr val="1929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4"/>
          <p:cNvSpPr txBox="1"/>
          <p:nvPr/>
        </p:nvSpPr>
        <p:spPr>
          <a:xfrm>
            <a:off x="1879375" y="3104795"/>
            <a:ext cx="498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/>
          <a:srcRect b="50917"/>
          <a:stretch>
            <a:fillRect/>
          </a:stretch>
        </p:blipFill>
        <p:spPr>
          <a:xfrm>
            <a:off x="607175" y="3995601"/>
            <a:ext cx="2465826" cy="12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51275" y="376975"/>
            <a:ext cx="1584650" cy="19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5949" y="238100"/>
            <a:ext cx="1786932" cy="2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889225" y="1617963"/>
            <a:ext cx="52620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889225" y="3042400"/>
            <a:ext cx="48279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 panose="020B0403020202020204"/>
              <a:buNone/>
              <a:defRPr sz="1400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coverpage.op2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3943" y="3598054"/>
            <a:ext cx="889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VLDB 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147445"/>
            <a:ext cx="7832725" cy="2287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691197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Experience-driven Automatic Simplification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69;p14"/>
          <p:cNvSpPr txBox="1"/>
          <p:nvPr/>
        </p:nvSpPr>
        <p:spPr>
          <a:xfrm>
            <a:off x="418465" y="1049020"/>
            <a:ext cx="8554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39700" indent="0">
              <a:lnSpc>
                <a:spcPct val="200000"/>
              </a:lnSpc>
              <a:buSzPts val="1400"/>
              <a:buFont typeface="+mj-lt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Hierarchical Simplification.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Statement Deletion.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Try to remove entire SQL statements.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Simplification: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parts of a statement. (e.g. remove non-critical cols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''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''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Simplification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operators from WHERE clauses (e.g.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''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 AND b=2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''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''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''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Constant Simplification: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complex values with simpler ones (e.g. 'long_string' to 'a').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691197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Experience-driven Automatic Simplification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69;p14"/>
          <p:cNvSpPr txBox="1"/>
          <p:nvPr/>
        </p:nvSpPr>
        <p:spPr>
          <a:xfrm>
            <a:off x="418465" y="1049020"/>
            <a:ext cx="8554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39700" indent="0">
              <a:lnSpc>
                <a:spcPct val="200000"/>
              </a:lnSpc>
              <a:buSzPts val="1400"/>
              <a:buFont typeface="+mj-lt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improve efficiency, EAS employs two smart decision-making strategies: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Dynamic Probability Table.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Maintains a probability table recording the historical success rate of each simplification operation.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attempt, the table is updated.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 then prioritizes actions with the highest proven effectiveness, ensuring it learns from past experience.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691197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Experience-driven Automatic Simplification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69;p14"/>
          <p:cNvSpPr txBox="1"/>
          <p:nvPr/>
        </p:nvSpPr>
        <p:spPr>
          <a:xfrm>
            <a:off x="418465" y="1049020"/>
            <a:ext cx="8554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39700" indent="0">
              <a:lnSpc>
                <a:spcPct val="200000"/>
              </a:lnSpc>
              <a:buSzPts val="1400"/>
              <a:buFont typeface="+mj-lt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improve efficiency, EAS employs two smart decision-making strategies: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Epsilon-Greedy Algorithm (A Multi-Armed Bandit Strategy).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perfectly balances two competing needs: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of the time, it chooses the simplification operation with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best-known success rate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maximize current efficiency.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tries a random,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less-used operation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avoid getting stuck and to discover potentially better simplification methods.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691197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ew transaction bugs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1207770"/>
            <a:ext cx="5661025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691197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ase Study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1239520"/>
            <a:ext cx="5501005" cy="2891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230" y="4176395"/>
            <a:ext cx="1539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MySQL #113228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691197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ase Study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3745230" y="4170045"/>
            <a:ext cx="1539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MariaDB #32898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1472565"/>
            <a:ext cx="5634355" cy="2472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691197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ase Study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3745230" y="4170045"/>
            <a:ext cx="1539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MariaDB #34108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1118870"/>
            <a:ext cx="558165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Background &amp; C</a:t>
            </a: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hallenge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6141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4"/>
          <p:cNvSpPr txBox="1"/>
          <p:nvPr/>
        </p:nvSpPr>
        <p:spPr>
          <a:xfrm>
            <a:off x="360045" y="1092835"/>
            <a:ext cx="8283575" cy="285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buSzPts val="1400"/>
              <a:buChar char="●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fuzzing tools suffer from key limitations: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4" indent="-342900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altLang="zh-CN" sz="2400" b="1" dirty="0"/>
              <a:t>​​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Efficiency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 many invalid test cases that don't trigger conflicts.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342900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Oracles like differential testing fail on shared bugs.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342900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Readability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Bug reports are too complex and require extensive manual simplification.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lnSpc>
                <a:spcPct val="150000"/>
              </a:lnSpc>
              <a:buSzPts val="1400"/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Core Idea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4"/>
          <p:cNvSpPr txBox="1"/>
          <p:nvPr/>
        </p:nvSpPr>
        <p:spPr>
          <a:xfrm>
            <a:off x="335280" y="1125220"/>
            <a:ext cx="8629015" cy="361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Conflict Construction. (RCC)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342900">
              <a:lnSpc>
                <a:spcPct val="150000"/>
              </a:lnSpc>
              <a:buSzPts val="1400"/>
              <a:buFont typeface="Wingdings" panose="05000000000000000000" charset="0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test cases with guaranteed read-write or write-write conflicts.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Constraint Solving. (MCS)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342900">
              <a:lnSpc>
                <a:spcPct val="150000"/>
              </a:lnSpc>
              <a:buSzPts val="1400"/>
              <a:buFont typeface="Wingdings" panose="05000000000000000000" charset="0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ground truth of transaction execution by simulating versioning and locking.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Experience-driven Automatic Simplification. (EAS)</a:t>
            </a:r>
            <a:endParaRPr lang="en-US" altLang="zh-CN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342900">
              <a:lnSpc>
                <a:spcPct val="150000"/>
              </a:lnSpc>
              <a:buSzPts val="1400"/>
              <a:buFont typeface="Wingdings" panose="05000000000000000000" charset="0"/>
              <a:buChar char="Ø"/>
            </a:pPr>
            <a:r>
              <a:rPr lang="en-US" altLang="zh-C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a Experience-driven approach to automatically reduce complex bug cases.</a:t>
            </a:r>
            <a:endParaRPr lang="en-US" altLang="zh-C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Wingdings" panose="05000000000000000000" charset="0"/>
              <a:buAutoNum type="alphaLcParenR"/>
            </a:pPr>
            <a:r>
              <a:rPr lang="en-US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Bug Finding.</a:t>
            </a:r>
            <a:endParaRPr lang="en-US" altLang="zh-CN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342900">
              <a:lnSpc>
                <a:spcPct val="150000"/>
              </a:lnSpc>
              <a:buSzPts val="1400"/>
              <a:buFont typeface="Wingdings" panose="05000000000000000000" charset="0"/>
              <a:buChar char="Ø"/>
            </a:pPr>
            <a:r>
              <a:rPr lang="en-US" altLang="zh-C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previously unknown </a:t>
            </a:r>
            <a:r>
              <a:rPr lang="en-US" altLang="zh-C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bugs and 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 known duplicate</a:t>
            </a:r>
            <a:r>
              <a:rPr lang="en-US" altLang="zh-C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bugs.</a:t>
            </a:r>
            <a:endParaRPr lang="en-US" altLang="zh-C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ramework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1150620"/>
            <a:ext cx="808482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est Case Generation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69;p14"/>
          <p:cNvSpPr txBox="1"/>
          <p:nvPr/>
        </p:nvSpPr>
        <p:spPr>
          <a:xfrm>
            <a:off x="418465" y="1106805"/>
            <a:ext cx="8554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39700" indent="0">
              <a:lnSpc>
                <a:spcPct val="150000"/>
              </a:lnSpc>
              <a:buSzPts val="1400"/>
              <a:buFont typeface="+mj-lt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Conflict Construction.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9700" indent="0">
              <a:lnSpc>
                <a:spcPct val="150000"/>
              </a:lnSpc>
              <a:buSzPts val="1400"/>
              <a:buFont typeface="+mj-lt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probability of triggering bugs by ensuring conflicts between transactions.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Fully Shared Filters (FSF)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aking two statements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transactions to operate on the exact same set of rows.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Shared Filters (PSF)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Modifies one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statement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to contain the other.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Tuple Containment (CTC)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NOT or IS NULL to make predicates include conflicting tuples.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est Case Generation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990" y="1238250"/>
            <a:ext cx="5713095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Multilevel Constraint Solving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223645"/>
            <a:ext cx="7077710" cy="3758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Multilevel Constraint Solving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820" y="1012190"/>
            <a:ext cx="5468620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Helvetica Neue" panose="020B0403020202020204"/>
                <a:cs typeface="Times New Roman" panose="02020603050405020304" pitchFamily="18" charset="0"/>
                <a:sym typeface="Helvetica Neue" panose="020B0403020202020204"/>
              </a:rPr>
              <a:t>Multilevel Constraint Solving</a:t>
            </a:r>
            <a:endParaRPr lang="en-US" altLang="zh-CN" sz="2400" b="1" dirty="0">
              <a:latin typeface="Times New Roman" panose="02020603050405020304" pitchFamily="18" charset="0"/>
              <a:ea typeface="Helvetica Neue" panose="020B0403020202020204"/>
              <a:cs typeface="Times New Roman" panose="02020603050405020304" pitchFamily="18" charset="0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310" y="919480"/>
            <a:ext cx="1436370" cy="9271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69;p14"/>
          <p:cNvSpPr txBox="1"/>
          <p:nvPr/>
        </p:nvSpPr>
        <p:spPr>
          <a:xfrm>
            <a:off x="418465" y="1106805"/>
            <a:ext cx="8554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39700" indent="0">
              <a:lnSpc>
                <a:spcPct val="150000"/>
              </a:lnSpc>
              <a:buSzPts val="1400"/>
              <a:buFont typeface="+mj-lt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795" y="1155700"/>
            <a:ext cx="4550410" cy="37915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QyMWZmNjY1MjA5OGI5ZDAwNzU5NzI2NDIxOTRkZTE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2789</Words>
  <Application>WPS 演示</Application>
  <PresentationFormat>全屏显示(16:9)</PresentationFormat>
  <Paragraphs>84</Paragraphs>
  <Slides>16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Arial</vt:lpstr>
      <vt:lpstr>Helvetica Neue</vt:lpstr>
      <vt:lpstr>Times New Roman</vt:lpstr>
      <vt:lpstr>Wingdings</vt:lpstr>
      <vt:lpstr>微软雅黑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海阔天空1380684430</cp:lastModifiedBy>
  <cp:revision>351</cp:revision>
  <dcterms:created xsi:type="dcterms:W3CDTF">2024-04-12T02:27:00Z</dcterms:created>
  <dcterms:modified xsi:type="dcterms:W3CDTF">2025-09-10T07:49:16Z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8D96355A817E4FDDAD73D8E2CE4EB341_12</vt:lpwstr>
  </property>
  <property fmtid="{D5CDD505-2E9C-101B-9397-08002B2CF9AE}" pid="3" name="KSOProductBuildVer">
    <vt:lpwstr>2052-12.1.0.21915</vt:lpwstr>
  </property>
</Properties>
</file>