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432" r:id="rId2"/>
    <p:sldId id="471" r:id="rId3"/>
    <p:sldId id="492" r:id="rId4"/>
    <p:sldId id="506" r:id="rId5"/>
    <p:sldId id="507" r:id="rId6"/>
    <p:sldId id="508" r:id="rId7"/>
    <p:sldId id="509" r:id="rId8"/>
    <p:sldId id="493" r:id="rId9"/>
    <p:sldId id="494" r:id="rId10"/>
    <p:sldId id="495" r:id="rId11"/>
    <p:sldId id="496" r:id="rId12"/>
    <p:sldId id="485" r:id="rId13"/>
    <p:sldId id="475" r:id="rId14"/>
    <p:sldId id="476" r:id="rId15"/>
    <p:sldId id="477" r:id="rId16"/>
    <p:sldId id="478" r:id="rId17"/>
    <p:sldId id="479" r:id="rId18"/>
    <p:sldId id="480" r:id="rId19"/>
    <p:sldId id="498" r:id="rId20"/>
    <p:sldId id="499" r:id="rId21"/>
    <p:sldId id="500" r:id="rId22"/>
    <p:sldId id="510" r:id="rId23"/>
    <p:sldId id="511" r:id="rId24"/>
    <p:sldId id="512" r:id="rId25"/>
    <p:sldId id="514" r:id="rId26"/>
    <p:sldId id="513" r:id="rId27"/>
    <p:sldId id="515" r:id="rId28"/>
    <p:sldId id="516" r:id="rId29"/>
    <p:sldId id="517" r:id="rId30"/>
    <p:sldId id="518" r:id="rId31"/>
    <p:sldId id="519" r:id="rId32"/>
    <p:sldId id="521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4B8AA"/>
    <a:srgbClr val="FFE699"/>
    <a:srgbClr val="BCD7EE"/>
    <a:srgbClr val="FFFFFF"/>
    <a:srgbClr val="F8CAAB"/>
    <a:srgbClr val="9DC3E6"/>
    <a:srgbClr val="EF6D6D"/>
    <a:srgbClr val="C00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78" autoAdjust="0"/>
    <p:restoredTop sz="96110" autoAdjust="0"/>
  </p:normalViewPr>
  <p:slideViewPr>
    <p:cSldViewPr snapToGrid="0" snapToObjects="1">
      <p:cViewPr varScale="1">
        <p:scale>
          <a:sx n="121" d="100"/>
          <a:sy n="121" d="100"/>
        </p:scale>
        <p:origin x="10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685DF-1C92-7F46-9171-960E248AC84B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2854-98F3-F846-8C4A-E64E3DB6F78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851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1027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0117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92089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2838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3228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213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655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97168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4556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1250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9256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6041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9378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413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22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dirty="0">
              <a:latin typeface="STFangsong" panose="02010600040101010101" pitchFamily="2" charset="-122"/>
              <a:ea typeface="STFangsong" panose="02010600040101010101" pitchFamily="2" charset="-122"/>
              <a:cs typeface="+mj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72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71210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80229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5370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8428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608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189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4498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09119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82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1896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6598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157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44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2142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F2854-98F3-F846-8C4A-E64E3DB6F782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9788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TFangsong" panose="02010600040101010101" pitchFamily="2" charset="-122"/>
                <a:ea typeface="STFangsong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631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TFangsong" panose="02010600040101010101" pitchFamily="2" charset="-122"/>
                <a:ea typeface="STFangsong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63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104863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3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45730" name="直接连接符 7"/>
          <p:cNvCxnSpPr>
            <a:cxnSpLocks/>
          </p:cNvCxnSpPr>
          <p:nvPr/>
        </p:nvCxnSpPr>
        <p:spPr>
          <a:xfrm>
            <a:off x="0" y="3602038"/>
            <a:ext cx="12192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82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7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048678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104868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8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55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6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104866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180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575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title"/>
          </p:nvPr>
        </p:nvSpPr>
        <p:spPr>
          <a:xfrm>
            <a:off x="838200" y="130951"/>
            <a:ext cx="10515600" cy="1325563"/>
          </a:xfrm>
        </p:spPr>
        <p:txBody>
          <a:bodyPr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582" name="内容占位符 2"/>
          <p:cNvSpPr>
            <a:spLocks noGrp="1"/>
          </p:cNvSpPr>
          <p:nvPr>
            <p:ph idx="1"/>
          </p:nvPr>
        </p:nvSpPr>
        <p:spPr>
          <a:xfrm>
            <a:off x="838200" y="1546845"/>
            <a:ext cx="10515600" cy="5032375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  <a:lvl2pPr marL="6858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sz="3000">
                <a:solidFill>
                  <a:schemeClr val="tx1"/>
                </a:solidFill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 sz="2700">
                <a:solidFill>
                  <a:schemeClr val="tx1"/>
                </a:solidFill>
              </a:defRPr>
            </a:lvl3pPr>
            <a:lvl4pPr marL="1600200" indent="-228600">
              <a:buClr>
                <a:srgbClr val="00B050"/>
              </a:buClr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</a:defRPr>
            </a:lvl4pPr>
            <a:lvl5pPr>
              <a:defRPr sz="21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3145728" name="直接连接符 7"/>
          <p:cNvCxnSpPr>
            <a:cxnSpLocks/>
          </p:cNvCxnSpPr>
          <p:nvPr/>
        </p:nvCxnSpPr>
        <p:spPr>
          <a:xfrm>
            <a:off x="0" y="1458460"/>
            <a:ext cx="12192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29" name="直接连接符 9"/>
          <p:cNvCxnSpPr>
            <a:cxnSpLocks/>
          </p:cNvCxnSpPr>
          <p:nvPr/>
        </p:nvCxnSpPr>
        <p:spPr>
          <a:xfrm flipH="1">
            <a:off x="666750" y="227013"/>
            <a:ext cx="4763" cy="1531144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57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1048649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50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cxnSp>
        <p:nvCxnSpPr>
          <p:cNvPr id="3145731" name="直接连接符 6"/>
          <p:cNvCxnSpPr>
            <a:cxnSpLocks/>
          </p:cNvCxnSpPr>
          <p:nvPr/>
        </p:nvCxnSpPr>
        <p:spPr>
          <a:xfrm>
            <a:off x="228600" y="4025900"/>
            <a:ext cx="103251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2" name="直接连接符 8"/>
          <p:cNvCxnSpPr>
            <a:cxnSpLocks/>
          </p:cNvCxnSpPr>
          <p:nvPr/>
        </p:nvCxnSpPr>
        <p:spPr>
          <a:xfrm>
            <a:off x="7759700" y="1677988"/>
            <a:ext cx="0" cy="363061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84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8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104868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8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059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104869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9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914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5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5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5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5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5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104865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5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750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104869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9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54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104869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9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106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1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72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212D-8607-D146-8DC4-A1B0E0B3C698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104867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4867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714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9212D-8607-D146-8DC4-A1B0E0B3C698}" type="datetimeFigureOut">
              <a:rPr kumimoji="1" lang="zh-CN" altLang="en-US" smtClean="0"/>
              <a:t>2023/6/14</a:t>
            </a:fld>
            <a:endParaRPr kumimoji="1"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210AF-B20E-FD42-AAC5-405E3CB3C9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939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6">
            <a:lumMod val="75000"/>
          </a:schemeClr>
        </a:buClr>
        <a:buFont typeface="Wingdings" pitchFamily="2" charset="2"/>
        <a:buChar char="q"/>
        <a:defRPr sz="28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60000"/>
            <a:lumOff val="40000"/>
          </a:schemeClr>
        </a:buClr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5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TFangsong" panose="02010600040101010101" pitchFamily="2" charset="-122"/>
          <a:ea typeface="STFangsong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A542A-4FCD-1D42-9D9E-4DB27F88E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9306" y="2497159"/>
            <a:ext cx="11135360" cy="203075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5400" dirty="0"/>
              <a:t>传统基数预估总结（直方图）</a:t>
            </a:r>
            <a:br>
              <a:rPr kumimoji="1" lang="en-US" altLang="zh-CN" sz="5400" dirty="0"/>
            </a:br>
            <a:r>
              <a:rPr kumimoji="1" lang="en-US" altLang="zh-CN" sz="5400" dirty="0"/>
              <a:t>					</a:t>
            </a:r>
            <a:endParaRPr kumimoji="1" lang="zh-CN" altLang="en-US" sz="2800" dirty="0"/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70A2CDE-B5B2-4A60-8CA4-73B08526AA1B}"/>
              </a:ext>
            </a:extLst>
          </p:cNvPr>
          <p:cNvGrpSpPr/>
          <p:nvPr/>
        </p:nvGrpSpPr>
        <p:grpSpPr>
          <a:xfrm>
            <a:off x="3083943" y="5463536"/>
            <a:ext cx="6693663" cy="918938"/>
            <a:chOff x="3184307" y="5441997"/>
            <a:chExt cx="6693663" cy="91893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E7945FE4-2AB2-4B52-860D-AA33899B19C0}"/>
                </a:ext>
              </a:extLst>
            </p:cNvPr>
            <p:cNvGrpSpPr/>
            <p:nvPr/>
          </p:nvGrpSpPr>
          <p:grpSpPr>
            <a:xfrm>
              <a:off x="3184307" y="5441997"/>
              <a:ext cx="2019632" cy="918938"/>
              <a:chOff x="138474" y="6130829"/>
              <a:chExt cx="1460701" cy="664623"/>
            </a:xfrm>
          </p:grpSpPr>
          <p:pic>
            <p:nvPicPr>
              <p:cNvPr id="24" name="图片 23" descr="徽标&#10;&#10;描述已自动生成">
                <a:extLst>
                  <a:ext uri="{FF2B5EF4-FFF2-40B4-BE49-F238E27FC236}">
                    <a16:creationId xmlns:a16="http://schemas.microsoft.com/office/drawing/2014/main" id="{2353BE6A-6B77-4B2A-A027-6BB2128A0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474" y="6130829"/>
                <a:ext cx="665856" cy="664623"/>
              </a:xfrm>
              <a:prstGeom prst="rect">
                <a:avLst/>
              </a:prstGeom>
            </p:spPr>
          </p:pic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F67E8F8-E169-48DE-B4A0-83A82F682DF9}"/>
                  </a:ext>
                </a:extLst>
              </p:cNvPr>
              <p:cNvSpPr txBox="1"/>
              <p:nvPr/>
            </p:nvSpPr>
            <p:spPr>
              <a:xfrm>
                <a:off x="806532" y="6323390"/>
                <a:ext cx="792643" cy="289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solidFill>
                      <a:srgbClr val="8E2C38"/>
                    </a:solidFill>
                    <a:latin typeface="Consolas" panose="020B0609020204030204" pitchFamily="49" charset="0"/>
                    <a:ea typeface="Malgun Gothic Semilight" panose="020B0502040204020203" pitchFamily="34" charset="-128"/>
                    <a:cs typeface="Times New Roman" panose="02020603050405020304" pitchFamily="18" charset="0"/>
                  </a:rPr>
                  <a:t>ECNU</a:t>
                </a:r>
                <a:endParaRPr kumimoji="1" lang="zh-CN" altLang="en-US" sz="2000" dirty="0">
                  <a:solidFill>
                    <a:srgbClr val="8E2C38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5826EC9B-BE83-47CF-8BB6-D073B7153F94}"/>
                </a:ext>
              </a:extLst>
            </p:cNvPr>
            <p:cNvGrpSpPr/>
            <p:nvPr/>
          </p:nvGrpSpPr>
          <p:grpSpPr>
            <a:xfrm>
              <a:off x="5287987" y="5496453"/>
              <a:ext cx="2418552" cy="864481"/>
              <a:chOff x="3120056" y="6222685"/>
              <a:chExt cx="1749221" cy="625237"/>
            </a:xfrm>
          </p:grpSpPr>
          <p:pic>
            <p:nvPicPr>
              <p:cNvPr id="22" name="图片 21" descr="图片包含 文本&#10;&#10;描述已自动生成">
                <a:extLst>
                  <a:ext uri="{FF2B5EF4-FFF2-40B4-BE49-F238E27FC236}">
                    <a16:creationId xmlns:a16="http://schemas.microsoft.com/office/drawing/2014/main" id="{F18A5616-2772-4CE4-8AD9-99AF632DE4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0056" y="6222685"/>
                <a:ext cx="625237" cy="625237"/>
              </a:xfrm>
              <a:prstGeom prst="rect">
                <a:avLst/>
              </a:prstGeom>
            </p:spPr>
          </p:pic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44CBD35-D808-43BF-9F1E-0DB86FDE04F0}"/>
                  </a:ext>
                </a:extLst>
              </p:cNvPr>
              <p:cNvSpPr txBox="1"/>
              <p:nvPr/>
            </p:nvSpPr>
            <p:spPr>
              <a:xfrm>
                <a:off x="3793868" y="6375860"/>
                <a:ext cx="1075409" cy="289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>
                    <a:solidFill>
                      <a:srgbClr val="5B2081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Consolas" panose="020B0609020204030204" pitchFamily="49" charset="0"/>
                  </a:rPr>
                  <a:t>DaSE</a:t>
                </a:r>
                <a:endParaRPr kumimoji="1" lang="zh-CN" altLang="en-US" sz="2000" dirty="0">
                  <a:solidFill>
                    <a:srgbClr val="5B208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3F0C7FAB-BAE4-498A-8893-1698D7B8EEFF}"/>
                </a:ext>
              </a:extLst>
            </p:cNvPr>
            <p:cNvGrpSpPr/>
            <p:nvPr/>
          </p:nvGrpSpPr>
          <p:grpSpPr>
            <a:xfrm>
              <a:off x="7286432" y="5463536"/>
              <a:ext cx="2591538" cy="880997"/>
              <a:chOff x="10321363" y="6169710"/>
              <a:chExt cx="1874333" cy="637182"/>
            </a:xfrm>
          </p:grpSpPr>
          <p:pic>
            <p:nvPicPr>
              <p:cNvPr id="20" name="图片 19" descr="图标&#10;&#10;描述已自动生成">
                <a:extLst>
                  <a:ext uri="{FF2B5EF4-FFF2-40B4-BE49-F238E27FC236}">
                    <a16:creationId xmlns:a16="http://schemas.microsoft.com/office/drawing/2014/main" id="{9AC2C5DF-1EDC-4384-8060-6E3562520BD0}"/>
                  </a:ext>
                </a:extLst>
              </p:cNvPr>
              <p:cNvPicPr>
                <a:picLocks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321363" y="6169710"/>
                <a:ext cx="665856" cy="637182"/>
              </a:xfrm>
              <a:prstGeom prst="rect">
                <a:avLst/>
              </a:prstGeom>
            </p:spPr>
          </p:pic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290CDE9-D1A6-40FF-B092-D620BA398ECD}"/>
                  </a:ext>
                </a:extLst>
              </p:cNvPr>
              <p:cNvSpPr txBox="1"/>
              <p:nvPr/>
            </p:nvSpPr>
            <p:spPr>
              <a:xfrm>
                <a:off x="10987219" y="6346692"/>
                <a:ext cx="1208477" cy="289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2A61BB"/>
                    </a:solidFill>
                    <a:latin typeface="Poppins" pitchFamily="2" charset="0"/>
                    <a:cs typeface="Poppins" pitchFamily="2" charset="0"/>
                  </a:rPr>
                  <a:t>DBHammer</a:t>
                </a:r>
                <a:endParaRPr lang="zh-CN" altLang="en-US" sz="2000" dirty="0">
                  <a:solidFill>
                    <a:srgbClr val="2A61BB"/>
                  </a:solidFill>
                  <a:latin typeface="Poppins" pitchFamily="2" charset="0"/>
                  <a:cs typeface="Poppins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149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预测元组数量</a:t>
            </a: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C3DAA144-CEFE-C554-E80B-08E88CF260EE}"/>
              </a:ext>
            </a:extLst>
          </p:cNvPr>
          <p:cNvSpPr txBox="1"/>
          <p:nvPr/>
        </p:nvSpPr>
        <p:spPr>
          <a:xfrm>
            <a:off x="774077" y="1620100"/>
            <a:ext cx="4701813" cy="50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选择率：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selectivity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factor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（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F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）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6EE1B3-6AC4-31FF-CC84-37BAABC65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04" y="2052536"/>
            <a:ext cx="8771187" cy="4711851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6EEA90E-0251-2D3D-4911-A1095F4348BC}"/>
              </a:ext>
            </a:extLst>
          </p:cNvPr>
          <p:cNvSpPr txBox="1"/>
          <p:nvPr/>
        </p:nvSpPr>
        <p:spPr>
          <a:xfrm>
            <a:off x="7239065" y="5889316"/>
            <a:ext cx="5182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Access Path Selection in a Relational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461305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预测元组数量</a:t>
            </a: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3DDA17-A5F3-2EFD-526E-BC55119D1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46" y="1699354"/>
            <a:ext cx="9940979" cy="515864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FA8D48C-64DD-510D-E8B7-736473D88D08}"/>
              </a:ext>
            </a:extLst>
          </p:cNvPr>
          <p:cNvSpPr txBox="1"/>
          <p:nvPr/>
        </p:nvSpPr>
        <p:spPr>
          <a:xfrm>
            <a:off x="7239065" y="5889316"/>
            <a:ext cx="5182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Access Path Selection in a Relational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579115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直方图</a:t>
            </a: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761BCD9-B446-2E00-022A-7C34D4A29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47" y="1786314"/>
            <a:ext cx="11189181" cy="298517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7047B7C-6B4D-C004-6838-CD381B47333D}"/>
              </a:ext>
            </a:extLst>
          </p:cNvPr>
          <p:cNvSpPr txBox="1"/>
          <p:nvPr/>
        </p:nvSpPr>
        <p:spPr>
          <a:xfrm>
            <a:off x="8848906" y="6332630"/>
            <a:ext cx="3343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Join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Over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Histograms</a:t>
            </a:r>
            <a:endParaRPr lang="zh-CN" altLang="en-US" sz="240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B8191A2-8197-8C74-C5AF-9499647FC25A}"/>
              </a:ext>
            </a:extLst>
          </p:cNvPr>
          <p:cNvSpPr txBox="1"/>
          <p:nvPr/>
        </p:nvSpPr>
        <p:spPr>
          <a:xfrm>
            <a:off x="624447" y="4604387"/>
            <a:ext cx="11039552" cy="1893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一般公式：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对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Join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操作的基数预估不仅依赖于数据分布的“形状”，同时也取决于数据的匹配方式。如果要得到准确的基数预估结果，必须知道两张表所有数据的精确分布。然而，“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perfect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map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”所需的存储空间十分庞大，同时，我们也不需要完全精确的结果，所以一般可以结合采样的方式。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68AFB7E-5146-8A3A-D9D9-716B597D0F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793" y="4778950"/>
            <a:ext cx="72644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54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挑战</a:t>
            </a: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B4E1A2C-C1ED-B56F-5C3A-B42B2F31C790}"/>
              </a:ext>
            </a:extLst>
          </p:cNvPr>
          <p:cNvGrpSpPr/>
          <p:nvPr/>
        </p:nvGrpSpPr>
        <p:grpSpPr>
          <a:xfrm>
            <a:off x="1010786" y="3250717"/>
            <a:ext cx="7523614" cy="2554568"/>
            <a:chOff x="1010786" y="3250717"/>
            <a:chExt cx="7523614" cy="255456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134D42-8B47-F0C6-C0FC-1A9F23BAEB87}"/>
                </a:ext>
              </a:extLst>
            </p:cNvPr>
            <p:cNvSpPr/>
            <p:nvPr/>
          </p:nvSpPr>
          <p:spPr>
            <a:xfrm>
              <a:off x="1010786" y="3250717"/>
              <a:ext cx="311851" cy="227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CBE5DB-A158-EE34-7115-EAB86234EDC8}"/>
                </a:ext>
              </a:extLst>
            </p:cNvPr>
            <p:cNvSpPr/>
            <p:nvPr/>
          </p:nvSpPr>
          <p:spPr>
            <a:xfrm>
              <a:off x="8428383" y="3429000"/>
              <a:ext cx="106017" cy="2376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D362F532-D6D2-40D9-D4A6-7379564135A1}"/>
              </a:ext>
            </a:extLst>
          </p:cNvPr>
          <p:cNvSpPr txBox="1"/>
          <p:nvPr/>
        </p:nvSpPr>
        <p:spPr>
          <a:xfrm>
            <a:off x="774077" y="1702676"/>
            <a:ext cx="11008020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最大的采样数量有限制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 marL="45720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无法确定要采样哪些“重要信息”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0A99F40-914A-BBF4-F6C3-0C7327726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637" y="3250717"/>
            <a:ext cx="3746500" cy="27813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29D5508-31D8-B262-8B25-8A8967941B69}"/>
              </a:ext>
            </a:extLst>
          </p:cNvPr>
          <p:cNvSpPr txBox="1"/>
          <p:nvPr/>
        </p:nvSpPr>
        <p:spPr>
          <a:xfrm>
            <a:off x="7122865" y="3769506"/>
            <a:ext cx="4195194" cy="143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如果只保留两个数据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t1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保留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2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和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3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，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t2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保留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1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和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2</a:t>
            </a: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Actual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estimation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：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15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---&gt;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398C28-FE94-A5F9-F9DB-6F84A632766C}"/>
              </a:ext>
            </a:extLst>
          </p:cNvPr>
          <p:cNvSpPr txBox="1"/>
          <p:nvPr/>
        </p:nvSpPr>
        <p:spPr>
          <a:xfrm>
            <a:off x="8848906" y="6332630"/>
            <a:ext cx="3343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Join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Over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Histograms</a:t>
            </a:r>
            <a:endParaRPr lang="zh-CN" altLang="en-US" sz="240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97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6" y="294537"/>
            <a:ext cx="11102613" cy="1325563"/>
          </a:xfrm>
        </p:spPr>
        <p:txBody>
          <a:bodyPr/>
          <a:lstStyle/>
          <a:p>
            <a:r>
              <a:rPr kumimoji="1" lang="zh-CN" altLang="en-US" dirty="0"/>
              <a:t>平衡高度直方图（</a:t>
            </a:r>
            <a:r>
              <a:rPr kumimoji="1" lang="en" altLang="zh-CN" dirty="0"/>
              <a:t> Height-balanced histograms </a:t>
            </a:r>
            <a:r>
              <a:rPr kumimoji="1" lang="zh-CN" altLang="en-US" dirty="0"/>
              <a:t>）</a:t>
            </a: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B4E1A2C-C1ED-B56F-5C3A-B42B2F31C790}"/>
              </a:ext>
            </a:extLst>
          </p:cNvPr>
          <p:cNvGrpSpPr/>
          <p:nvPr/>
        </p:nvGrpSpPr>
        <p:grpSpPr>
          <a:xfrm>
            <a:off x="1010786" y="3250717"/>
            <a:ext cx="7523614" cy="2554568"/>
            <a:chOff x="1010786" y="3250717"/>
            <a:chExt cx="7523614" cy="255456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134D42-8B47-F0C6-C0FC-1A9F23BAEB87}"/>
                </a:ext>
              </a:extLst>
            </p:cNvPr>
            <p:cNvSpPr/>
            <p:nvPr/>
          </p:nvSpPr>
          <p:spPr>
            <a:xfrm>
              <a:off x="1010786" y="3250717"/>
              <a:ext cx="311851" cy="227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CBE5DB-A158-EE34-7115-EAB86234EDC8}"/>
                </a:ext>
              </a:extLst>
            </p:cNvPr>
            <p:cNvSpPr/>
            <p:nvPr/>
          </p:nvSpPr>
          <p:spPr>
            <a:xfrm>
              <a:off x="8428383" y="3429000"/>
              <a:ext cx="106017" cy="2376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5BAE8EE1-F70A-F440-BEB7-6843644F6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6" y="1620100"/>
            <a:ext cx="8716765" cy="33020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A872D42-3F16-5434-6E46-FCAEE3D45C2C}"/>
              </a:ext>
            </a:extLst>
          </p:cNvPr>
          <p:cNvSpPr txBox="1"/>
          <p:nvPr/>
        </p:nvSpPr>
        <p:spPr>
          <a:xfrm>
            <a:off x="774076" y="4904482"/>
            <a:ext cx="11218227" cy="14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采样间隔：</a:t>
            </a:r>
            <a:r>
              <a:rPr kumimoji="1" lang="en-US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Num_rows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/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N			EP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：最后一次采样是第几次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max_ep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= max(EP)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				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diff_ep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(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i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) = current (EP) - previous (EP) </a:t>
            </a:r>
          </a:p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COUNTS(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i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)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=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num_rows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* 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diff_ep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(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i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) / 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max_ep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4EF2935-7CA2-6C42-42DA-5D7FF4280D15}"/>
              </a:ext>
            </a:extLst>
          </p:cNvPr>
          <p:cNvSpPr txBox="1"/>
          <p:nvPr/>
        </p:nvSpPr>
        <p:spPr>
          <a:xfrm>
            <a:off x="8848906" y="6332630"/>
            <a:ext cx="3343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Join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Over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Histograms</a:t>
            </a:r>
            <a:endParaRPr lang="zh-CN" altLang="en-US" sz="240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802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同一个</a:t>
            </a:r>
            <a:r>
              <a:rPr kumimoji="1" lang="en-US" altLang="zh-CN" dirty="0"/>
              <a:t>value</a:t>
            </a:r>
            <a:r>
              <a:rPr kumimoji="1" lang="zh-CN" altLang="en-US" dirty="0"/>
              <a:t>被采样多次</a:t>
            </a: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B4E1A2C-C1ED-B56F-5C3A-B42B2F31C790}"/>
              </a:ext>
            </a:extLst>
          </p:cNvPr>
          <p:cNvGrpSpPr/>
          <p:nvPr/>
        </p:nvGrpSpPr>
        <p:grpSpPr>
          <a:xfrm>
            <a:off x="1010786" y="3250717"/>
            <a:ext cx="7523614" cy="2554568"/>
            <a:chOff x="1010786" y="3250717"/>
            <a:chExt cx="7523614" cy="255456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134D42-8B47-F0C6-C0FC-1A9F23BAEB87}"/>
                </a:ext>
              </a:extLst>
            </p:cNvPr>
            <p:cNvSpPr/>
            <p:nvPr/>
          </p:nvSpPr>
          <p:spPr>
            <a:xfrm>
              <a:off x="1010786" y="3250717"/>
              <a:ext cx="311851" cy="227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CBE5DB-A158-EE34-7115-EAB86234EDC8}"/>
                </a:ext>
              </a:extLst>
            </p:cNvPr>
            <p:cNvSpPr/>
            <p:nvPr/>
          </p:nvSpPr>
          <p:spPr>
            <a:xfrm>
              <a:off x="8428383" y="3429000"/>
              <a:ext cx="106017" cy="2376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69071505-C1DB-36C5-B199-26110386E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7" y="2036349"/>
            <a:ext cx="10134648" cy="37689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4090C47-9C24-6629-9A50-AB41D80ED0CB}"/>
              </a:ext>
            </a:extLst>
          </p:cNvPr>
          <p:cNvSpPr txBox="1"/>
          <p:nvPr/>
        </p:nvSpPr>
        <p:spPr>
          <a:xfrm>
            <a:off x="8848906" y="6332630"/>
            <a:ext cx="3343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Join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Over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Histograms</a:t>
            </a:r>
            <a:endParaRPr lang="zh-CN" altLang="en-US" sz="240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68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Popular</a:t>
            </a:r>
            <a:r>
              <a:rPr kumimoji="1" lang="zh-CN" altLang="en-US" dirty="0"/>
              <a:t>与</a:t>
            </a:r>
            <a:r>
              <a:rPr kumimoji="1" lang="en-US" altLang="zh-CN" dirty="0"/>
              <a:t>unpopular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FC30B82-B4F7-4566-B1B0-14D2DD291AE8}"/>
              </a:ext>
            </a:extLst>
          </p:cNvPr>
          <p:cNvSpPr txBox="1"/>
          <p:nvPr/>
        </p:nvSpPr>
        <p:spPr>
          <a:xfrm>
            <a:off x="774076" y="1562503"/>
            <a:ext cx="7999306" cy="508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Popular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的定义：</a:t>
            </a:r>
            <a:r>
              <a:rPr kumimoji="1" lang="en-US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diff_ep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&gt;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1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。但这个定义在某些情况下会出现偏差：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9E8DEE-7A45-8EA1-B0ED-372326FBE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7" y="2071360"/>
            <a:ext cx="10224781" cy="271007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C3B6CFB-CCE9-6929-1321-0D22472ADEAD}"/>
              </a:ext>
            </a:extLst>
          </p:cNvPr>
          <p:cNvSpPr txBox="1"/>
          <p:nvPr/>
        </p:nvSpPr>
        <p:spPr>
          <a:xfrm>
            <a:off x="774077" y="4840937"/>
            <a:ext cx="10515600" cy="143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为了解决这个问题：对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unpopular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value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进行计数的时候，使用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num_rows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* density</a:t>
            </a: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这个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指标，</a:t>
            </a: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而不是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count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值。（通过移除热门值来构建一个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“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非热门子表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”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；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“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select count(value) / select count(distinct value) from 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subtable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”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应该非常接近原始表的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“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num_rows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* density”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）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EA80BF-4ECF-D618-3147-3C2481B22795}"/>
              </a:ext>
            </a:extLst>
          </p:cNvPr>
          <p:cNvSpPr txBox="1"/>
          <p:nvPr/>
        </p:nvSpPr>
        <p:spPr>
          <a:xfrm>
            <a:off x="8848906" y="6332630"/>
            <a:ext cx="3343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Join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Over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Histograms</a:t>
            </a:r>
            <a:endParaRPr lang="zh-CN" altLang="en-US" sz="240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950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Join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Histogram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B4E1A2C-C1ED-B56F-5C3A-B42B2F31C790}"/>
              </a:ext>
            </a:extLst>
          </p:cNvPr>
          <p:cNvGrpSpPr/>
          <p:nvPr/>
        </p:nvGrpSpPr>
        <p:grpSpPr>
          <a:xfrm>
            <a:off x="1010786" y="3250717"/>
            <a:ext cx="7523614" cy="2554568"/>
            <a:chOff x="1010786" y="3250717"/>
            <a:chExt cx="7523614" cy="255456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134D42-8B47-F0C6-C0FC-1A9F23BAEB87}"/>
                </a:ext>
              </a:extLst>
            </p:cNvPr>
            <p:cNvSpPr/>
            <p:nvPr/>
          </p:nvSpPr>
          <p:spPr>
            <a:xfrm>
              <a:off x="1010786" y="3250717"/>
              <a:ext cx="311851" cy="227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CBE5DB-A158-EE34-7115-EAB86234EDC8}"/>
                </a:ext>
              </a:extLst>
            </p:cNvPr>
            <p:cNvSpPr/>
            <p:nvPr/>
          </p:nvSpPr>
          <p:spPr>
            <a:xfrm>
              <a:off x="8428383" y="3429000"/>
              <a:ext cx="106017" cy="2376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B111BEC1-D53A-5CEB-ECA0-C4F6023D0F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7" y="1780163"/>
            <a:ext cx="9303953" cy="455246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F1D10D8-09C7-C1F4-A601-770DF8EB4D33}"/>
              </a:ext>
            </a:extLst>
          </p:cNvPr>
          <p:cNvSpPr txBox="1"/>
          <p:nvPr/>
        </p:nvSpPr>
        <p:spPr>
          <a:xfrm>
            <a:off x="8848906" y="6332630"/>
            <a:ext cx="3343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Join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Over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Histograms</a:t>
            </a:r>
            <a:endParaRPr lang="zh-CN" altLang="en-US" sz="240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88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B4E1A2C-C1ED-B56F-5C3A-B42B2F31C790}"/>
              </a:ext>
            </a:extLst>
          </p:cNvPr>
          <p:cNvGrpSpPr/>
          <p:nvPr/>
        </p:nvGrpSpPr>
        <p:grpSpPr>
          <a:xfrm>
            <a:off x="1010786" y="3250717"/>
            <a:ext cx="7523614" cy="2554568"/>
            <a:chOff x="1010786" y="3250717"/>
            <a:chExt cx="7523614" cy="255456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134D42-8B47-F0C6-C0FC-1A9F23BAEB87}"/>
                </a:ext>
              </a:extLst>
            </p:cNvPr>
            <p:cNvSpPr/>
            <p:nvPr/>
          </p:nvSpPr>
          <p:spPr>
            <a:xfrm>
              <a:off x="1010786" y="3250717"/>
              <a:ext cx="311851" cy="227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CBE5DB-A158-EE34-7115-EAB86234EDC8}"/>
                </a:ext>
              </a:extLst>
            </p:cNvPr>
            <p:cNvSpPr/>
            <p:nvPr/>
          </p:nvSpPr>
          <p:spPr>
            <a:xfrm>
              <a:off x="8428383" y="3429000"/>
              <a:ext cx="106017" cy="2376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D8F8E792-240E-A675-833D-89C18D929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73" y="1700100"/>
            <a:ext cx="9240195" cy="32354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576618-41B0-17AA-E1DF-51B319831D88}"/>
              </a:ext>
            </a:extLst>
          </p:cNvPr>
          <p:cNvSpPr txBox="1"/>
          <p:nvPr/>
        </p:nvSpPr>
        <p:spPr>
          <a:xfrm>
            <a:off x="8848906" y="6332630"/>
            <a:ext cx="3343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Join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Over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Histograms</a:t>
            </a:r>
            <a:endParaRPr lang="zh-CN" altLang="en-US" sz="240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B261F51-6572-4F15-5764-08EEF997F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Join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Histogram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69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B4E1A2C-C1ED-B56F-5C3A-B42B2F31C790}"/>
              </a:ext>
            </a:extLst>
          </p:cNvPr>
          <p:cNvGrpSpPr/>
          <p:nvPr/>
        </p:nvGrpSpPr>
        <p:grpSpPr>
          <a:xfrm>
            <a:off x="1010786" y="3250717"/>
            <a:ext cx="7523614" cy="2554568"/>
            <a:chOff x="1010786" y="3250717"/>
            <a:chExt cx="7523614" cy="255456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134D42-8B47-F0C6-C0FC-1A9F23BAEB87}"/>
                </a:ext>
              </a:extLst>
            </p:cNvPr>
            <p:cNvSpPr/>
            <p:nvPr/>
          </p:nvSpPr>
          <p:spPr>
            <a:xfrm>
              <a:off x="1010786" y="3250717"/>
              <a:ext cx="311851" cy="227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CBE5DB-A158-EE34-7115-EAB86234EDC8}"/>
                </a:ext>
              </a:extLst>
            </p:cNvPr>
            <p:cNvSpPr/>
            <p:nvPr/>
          </p:nvSpPr>
          <p:spPr>
            <a:xfrm>
              <a:off x="8428383" y="3429000"/>
              <a:ext cx="106017" cy="2376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ECC08CD7-DBDD-9D1F-AFBD-30363F78A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7" y="1704527"/>
            <a:ext cx="10004170" cy="38164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71CEB0C-F34A-9B32-2B61-14B4AB235D54}"/>
              </a:ext>
            </a:extLst>
          </p:cNvPr>
          <p:cNvSpPr txBox="1"/>
          <p:nvPr/>
        </p:nvSpPr>
        <p:spPr>
          <a:xfrm>
            <a:off x="8848906" y="6332630"/>
            <a:ext cx="3343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Join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Over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Histograms</a:t>
            </a:r>
            <a:endParaRPr lang="zh-CN" altLang="en-US" sz="240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B96C6C7B-C9AE-58BE-989D-995A7E04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Join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Histogram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596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什么叫基数预估</a:t>
            </a: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C3DAA144-CEFE-C554-E80B-08E88CF260EE}"/>
              </a:ext>
            </a:extLst>
          </p:cNvPr>
          <p:cNvSpPr txBox="1"/>
          <p:nvPr/>
        </p:nvSpPr>
        <p:spPr>
          <a:xfrm>
            <a:off x="459926" y="1555458"/>
            <a:ext cx="6466168" cy="50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对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query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结果集大小的估计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48C536-3CBC-D2A2-4666-9472D2D80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47" y="2234811"/>
            <a:ext cx="7772400" cy="345788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C05C941-C032-0051-5158-F8CDF1B40319}"/>
              </a:ext>
            </a:extLst>
          </p:cNvPr>
          <p:cNvSpPr txBox="1"/>
          <p:nvPr/>
        </p:nvSpPr>
        <p:spPr>
          <a:xfrm>
            <a:off x="459925" y="5628051"/>
            <a:ext cx="11272149" cy="97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基数预估在查询优化中的地位非常重要，因为它的结果会直接影响查询优化器对查询计划的选择，从而影响查询优化的效果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71539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Join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Histogram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B4E1A2C-C1ED-B56F-5C3A-B42B2F31C790}"/>
              </a:ext>
            </a:extLst>
          </p:cNvPr>
          <p:cNvGrpSpPr/>
          <p:nvPr/>
        </p:nvGrpSpPr>
        <p:grpSpPr>
          <a:xfrm>
            <a:off x="1010786" y="3250717"/>
            <a:ext cx="7523614" cy="2554568"/>
            <a:chOff x="1010786" y="3250717"/>
            <a:chExt cx="7523614" cy="255456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134D42-8B47-F0C6-C0FC-1A9F23BAEB87}"/>
                </a:ext>
              </a:extLst>
            </p:cNvPr>
            <p:cNvSpPr/>
            <p:nvPr/>
          </p:nvSpPr>
          <p:spPr>
            <a:xfrm>
              <a:off x="1010786" y="3250717"/>
              <a:ext cx="311851" cy="227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CBE5DB-A158-EE34-7115-EAB86234EDC8}"/>
                </a:ext>
              </a:extLst>
            </p:cNvPr>
            <p:cNvSpPr/>
            <p:nvPr/>
          </p:nvSpPr>
          <p:spPr>
            <a:xfrm>
              <a:off x="8428383" y="3429000"/>
              <a:ext cx="106017" cy="2376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5327C05-1846-B27B-A282-656404D25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47" y="1941150"/>
            <a:ext cx="11495286" cy="33701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652AE9B-FA01-0F98-5D4A-F26C3D548A34}"/>
              </a:ext>
            </a:extLst>
          </p:cNvPr>
          <p:cNvSpPr txBox="1"/>
          <p:nvPr/>
        </p:nvSpPr>
        <p:spPr>
          <a:xfrm>
            <a:off x="8848906" y="6332630"/>
            <a:ext cx="3343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Join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Over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Histograms</a:t>
            </a:r>
            <a:endParaRPr lang="zh-CN" altLang="en-US" sz="240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323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Join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Histogram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B4E1A2C-C1ED-B56F-5C3A-B42B2F31C790}"/>
              </a:ext>
            </a:extLst>
          </p:cNvPr>
          <p:cNvGrpSpPr/>
          <p:nvPr/>
        </p:nvGrpSpPr>
        <p:grpSpPr>
          <a:xfrm>
            <a:off x="1010786" y="3250717"/>
            <a:ext cx="7523614" cy="2554568"/>
            <a:chOff x="1010786" y="3250717"/>
            <a:chExt cx="7523614" cy="255456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134D42-8B47-F0C6-C0FC-1A9F23BAEB87}"/>
                </a:ext>
              </a:extLst>
            </p:cNvPr>
            <p:cNvSpPr/>
            <p:nvPr/>
          </p:nvSpPr>
          <p:spPr>
            <a:xfrm>
              <a:off x="1010786" y="3250717"/>
              <a:ext cx="311851" cy="227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CBE5DB-A158-EE34-7115-EAB86234EDC8}"/>
                </a:ext>
              </a:extLst>
            </p:cNvPr>
            <p:cNvSpPr/>
            <p:nvPr/>
          </p:nvSpPr>
          <p:spPr>
            <a:xfrm>
              <a:off x="8428383" y="3429000"/>
              <a:ext cx="106017" cy="2376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2D0D6835-5BC5-4CFC-09E1-E2B73F901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7" y="1558917"/>
            <a:ext cx="6627691" cy="29020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36B5333-CE8D-ECA8-078E-8AE25AF9B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786" y="4428555"/>
            <a:ext cx="7772400" cy="24294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3BA873-BBB5-F730-3484-A089025D8436}"/>
              </a:ext>
            </a:extLst>
          </p:cNvPr>
          <p:cNvSpPr txBox="1"/>
          <p:nvPr/>
        </p:nvSpPr>
        <p:spPr>
          <a:xfrm>
            <a:off x="8848906" y="6332630"/>
            <a:ext cx="3343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Join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Over</a:t>
            </a:r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Histograms</a:t>
            </a:r>
            <a:endParaRPr lang="zh-CN" altLang="en-US" sz="2400" dirty="0">
              <a:solidFill>
                <a:schemeClr val="bg1">
                  <a:lumMod val="75000"/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583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更抽象的构建方式</a:t>
            </a: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BB4E1A2C-C1ED-B56F-5C3A-B42B2F31C790}"/>
              </a:ext>
            </a:extLst>
          </p:cNvPr>
          <p:cNvGrpSpPr/>
          <p:nvPr/>
        </p:nvGrpSpPr>
        <p:grpSpPr>
          <a:xfrm>
            <a:off x="1010786" y="3250717"/>
            <a:ext cx="7523614" cy="2554568"/>
            <a:chOff x="1010786" y="3250717"/>
            <a:chExt cx="7523614" cy="255456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6134D42-8B47-F0C6-C0FC-1A9F23BAEB87}"/>
                </a:ext>
              </a:extLst>
            </p:cNvPr>
            <p:cNvSpPr/>
            <p:nvPr/>
          </p:nvSpPr>
          <p:spPr>
            <a:xfrm>
              <a:off x="1010786" y="3250717"/>
              <a:ext cx="311851" cy="2270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0CBE5DB-A158-EE34-7115-EAB86234EDC8}"/>
                </a:ext>
              </a:extLst>
            </p:cNvPr>
            <p:cNvSpPr/>
            <p:nvPr/>
          </p:nvSpPr>
          <p:spPr>
            <a:xfrm>
              <a:off x="8428383" y="3429000"/>
              <a:ext cx="106017" cy="23762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ln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D3BA873-BBB5-F730-3484-A089025D8436}"/>
              </a:ext>
            </a:extLst>
          </p:cNvPr>
          <p:cNvSpPr txBox="1"/>
          <p:nvPr/>
        </p:nvSpPr>
        <p:spPr>
          <a:xfrm>
            <a:off x="8140389" y="6027003"/>
            <a:ext cx="4296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Fast and effective histogram construction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A8EB92-61CA-4C48-6C8F-E25C9C479C24}"/>
              </a:ext>
            </a:extLst>
          </p:cNvPr>
          <p:cNvSpPr txBox="1"/>
          <p:nvPr/>
        </p:nvSpPr>
        <p:spPr>
          <a:xfrm>
            <a:off x="774078" y="1724123"/>
            <a:ext cx="10587828" cy="3276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The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approximate representation of D is called a </a:t>
            </a:r>
            <a:r>
              <a:rPr kumimoji="1" lang="en" altLang="zh-CN" sz="2000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histogram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.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Such a representation divides D into </a:t>
            </a:r>
            <a:r>
              <a:rPr kumimoji="1" lang="en" altLang="zh-CN" sz="2000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B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≪ n disjoint intervals [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bi,ei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], where bi and 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ei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are indices of the data items and 1 ≤ 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i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≤ B; these intervals are called buckets or segments. </a:t>
            </a:r>
          </a:p>
          <a:p>
            <a:pPr>
              <a:lnSpc>
                <a:spcPct val="150000"/>
              </a:lnSpc>
            </a:pPr>
            <a:endParaRPr kumimoji="1" lang="en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Each segment is attributed a single representative value vi, which approximate all values 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dj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under its scope, j ∈ [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bi,ei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]. </a:t>
            </a:r>
            <a:r>
              <a:rPr kumimoji="1" lang="en" altLang="zh-CN" sz="2000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A single bucket is described by the triplet </a:t>
            </a:r>
            <a:r>
              <a:rPr kumimoji="1" lang="en" altLang="zh-CN" sz="2000" dirty="0" err="1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si</a:t>
            </a:r>
            <a:r>
              <a:rPr kumimoji="1" lang="en" altLang="zh-CN" sz="2000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= {bi, </a:t>
            </a:r>
            <a:r>
              <a:rPr kumimoji="1" lang="en" altLang="zh-CN" sz="2000" dirty="0" err="1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ei</a:t>
            </a:r>
            <a:r>
              <a:rPr kumimoji="1" lang="en" altLang="zh-CN" sz="2000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, v</a:t>
            </a:r>
            <a:r>
              <a:rPr kumimoji="1" lang="en-US" altLang="zh-CN" sz="2000" dirty="0" err="1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i</a:t>
            </a:r>
            <a:r>
              <a:rPr kumimoji="1" lang="en-US" altLang="zh-CN" sz="2000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}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21122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问题定义</a:t>
            </a: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3BA873-BBB5-F730-3484-A089025D8436}"/>
              </a:ext>
            </a:extLst>
          </p:cNvPr>
          <p:cNvSpPr txBox="1"/>
          <p:nvPr/>
        </p:nvSpPr>
        <p:spPr>
          <a:xfrm>
            <a:off x="8140389" y="6027003"/>
            <a:ext cx="4296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Fast and effective histogram construction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2A8EB92-61CA-4C48-6C8F-E25C9C479C24}"/>
              </a:ext>
            </a:extLst>
          </p:cNvPr>
          <p:cNvSpPr txBox="1"/>
          <p:nvPr/>
        </p:nvSpPr>
        <p:spPr>
          <a:xfrm>
            <a:off x="774078" y="1600971"/>
            <a:ext cx="10743472" cy="1428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Given an n-size data vector D = ⟨d0,d1,...,dn−1⟩, the problem is to devise an approximate representation Dˆ of D using at most B space units, so that the Euclidean error of the approximation is minimized. This Euclidean error is expressed as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B20750-F6F6-65A1-023B-85229E16B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427" y="3392524"/>
            <a:ext cx="5422900" cy="12319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48C4EEC-1947-F422-1C72-4EEE07D39BD6}"/>
              </a:ext>
            </a:extLst>
          </p:cNvPr>
          <p:cNvSpPr txBox="1"/>
          <p:nvPr/>
        </p:nvSpPr>
        <p:spPr>
          <a:xfrm>
            <a:off x="774077" y="4987830"/>
            <a:ext cx="10986663" cy="966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The task of a segmentation algorithm is to </a:t>
            </a:r>
            <a:r>
              <a:rPr kumimoji="1" lang="en" altLang="zh-CN" sz="2000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define boundary positions 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that achieve </a:t>
            </a:r>
            <a:r>
              <a:rPr kumimoji="1" lang="en" altLang="zh-CN" sz="2000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low approximation error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for the error metric at hand</a:t>
            </a:r>
          </a:p>
        </p:txBody>
      </p:sp>
    </p:spTree>
    <p:extLst>
      <p:ext uri="{BB962C8B-B14F-4D97-AF65-F5344CB8AC3E}">
        <p14:creationId xmlns:p14="http://schemas.microsoft.com/office/powerpoint/2010/main" val="1072847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" altLang="zh-CN" dirty="0"/>
              <a:t>A Basic Greedy Algorithm 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3BA873-BBB5-F730-3484-A089025D8436}"/>
              </a:ext>
            </a:extLst>
          </p:cNvPr>
          <p:cNvSpPr txBox="1"/>
          <p:nvPr/>
        </p:nvSpPr>
        <p:spPr>
          <a:xfrm>
            <a:off x="8140389" y="6027003"/>
            <a:ext cx="4296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Fast and effective histogram construction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5D5252-19E5-DBFD-D923-DCBABBAD6391}"/>
              </a:ext>
            </a:extLst>
          </p:cNvPr>
          <p:cNvSpPr txBox="1"/>
          <p:nvPr/>
        </p:nvSpPr>
        <p:spPr>
          <a:xfrm>
            <a:off x="774076" y="1683774"/>
            <a:ext cx="10989833" cy="5634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算法思想：对于随机的一种直方图，在每次迭代中都找到一种使目标函数（误差）减小的重分割方式，即对某一个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bucket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进行分割（误差会减小），同时对另外两个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bucket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进行合并（误差会增大），这两个操作相互抵消后必须使得总误差减小。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(</a:t>
            </a:r>
            <a:r>
              <a:rPr kumimoji="1" lang="zh-CN" altLang="en-US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The objective of these moves is reduce the total L2 error.</a:t>
            </a:r>
            <a:r>
              <a:rPr kumimoji="1" lang="zh-CN" altLang="en-US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For that purpose, we maintain a </a:t>
            </a:r>
            <a:r>
              <a:rPr kumimoji="1" lang="en" altLang="zh-CN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min-heap</a:t>
            </a:r>
            <a:r>
              <a:rPr kumimoji="1" lang="en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H+ of all running boundary positions bi, 1 ≤ </a:t>
            </a:r>
            <a:r>
              <a:rPr kumimoji="1" lang="en" altLang="zh-CN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i</a:t>
            </a:r>
            <a:r>
              <a:rPr kumimoji="1" lang="en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≤ B − 1 (b0 and </a:t>
            </a:r>
            <a:r>
              <a:rPr kumimoji="1" lang="en" altLang="zh-CN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bB</a:t>
            </a:r>
            <a:r>
              <a:rPr kumimoji="1" lang="en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are fixed) along with the potential error increase </a:t>
            </a:r>
            <a:r>
              <a:rPr kumimoji="1" lang="el-GR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Δ+</a:t>
            </a:r>
            <a:r>
              <a:rPr kumimoji="1" lang="en" altLang="zh-CN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Ei</a:t>
            </a:r>
            <a:r>
              <a:rPr kumimoji="1" lang="en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that can be incurred if bi is removed. </a:t>
            </a:r>
            <a:r>
              <a:rPr kumimoji="1" lang="en" altLang="zh-CN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At each iteration, the boundary bi</a:t>
            </a:r>
            <a:r>
              <a:rPr kumimoji="1" lang="zh-CN" altLang="en-US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*</a:t>
            </a:r>
            <a:r>
              <a:rPr kumimoji="1" lang="en" altLang="zh-CN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of minimum </a:t>
            </a:r>
            <a:r>
              <a:rPr kumimoji="1" lang="el-GR" altLang="zh-CN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Δ+</a:t>
            </a:r>
            <a:r>
              <a:rPr kumimoji="1" lang="en" altLang="zh-CN" dirty="0" err="1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Ei</a:t>
            </a:r>
            <a:r>
              <a:rPr kumimoji="1" lang="en" altLang="zh-CN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is discarded</a:t>
            </a:r>
            <a:r>
              <a:rPr kumimoji="1" lang="en-US" altLang="zh-CN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.</a:t>
            </a:r>
            <a:r>
              <a:rPr kumimoji="1" lang="zh-CN" altLang="en-US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endParaRPr kumimoji="1" lang="en-US" altLang="zh-CN" dirty="0">
              <a:solidFill>
                <a:srgbClr val="FF0000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Furthermore, we also maintain a </a:t>
            </a:r>
            <a:r>
              <a:rPr kumimoji="1" lang="en" altLang="zh-CN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max-heap</a:t>
            </a:r>
            <a:r>
              <a:rPr kumimoji="1" lang="en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H− of all running segments </a:t>
            </a:r>
            <a:r>
              <a:rPr kumimoji="1" lang="en" altLang="zh-CN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sj</a:t>
            </a:r>
            <a:r>
              <a:rPr kumimoji="1" lang="en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, 1 ≤ j ≤ B, where </a:t>
            </a:r>
            <a:r>
              <a:rPr kumimoji="1" lang="en" altLang="zh-CN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sj</a:t>
            </a:r>
            <a:r>
              <a:rPr kumimoji="1" lang="en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= [bj−1,bj], along with their potential error decrease </a:t>
            </a:r>
            <a:r>
              <a:rPr kumimoji="1" lang="el-GR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Δ−</a:t>
            </a:r>
            <a:r>
              <a:rPr kumimoji="1" lang="en" altLang="zh-CN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Ej</a:t>
            </a:r>
            <a:r>
              <a:rPr kumimoji="1" lang="en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that can be effected if </a:t>
            </a:r>
            <a:r>
              <a:rPr kumimoji="1" lang="en" altLang="zh-CN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sj</a:t>
            </a:r>
            <a:r>
              <a:rPr kumimoji="1" lang="en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is optimally split into two subsegments. </a:t>
            </a:r>
            <a:r>
              <a:rPr kumimoji="1" lang="en" altLang="zh-CN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At each iteration, the removed boundary is repositioned so as to split the segment of maximum </a:t>
            </a:r>
            <a:r>
              <a:rPr kumimoji="1" lang="el-GR" altLang="zh-CN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Δ− </a:t>
            </a:r>
            <a:r>
              <a:rPr kumimoji="1" lang="en" altLang="zh-CN" dirty="0" err="1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Ej</a:t>
            </a:r>
            <a:r>
              <a:rPr kumimoji="1" lang="en-US" altLang="zh-CN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.</a:t>
            </a:r>
            <a:r>
              <a:rPr kumimoji="1" lang="zh-CN" altLang="en-US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dirty="0"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)</a:t>
            </a:r>
            <a:endParaRPr kumimoji="1" lang="en" altLang="zh-CN" dirty="0"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" altLang="zh-CN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endParaRPr kumimoji="1" lang="en" altLang="zh-CN" sz="2000" dirty="0">
              <a:solidFill>
                <a:srgbClr val="FF0000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27931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" altLang="zh-CN" dirty="0"/>
              <a:t>A Basic Greedy Algorithm 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411FD8C-8659-1543-29B4-B2CC4573BF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7" y="1620100"/>
            <a:ext cx="7797323" cy="46736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3BA873-BBB5-F730-3484-A089025D8436}"/>
              </a:ext>
            </a:extLst>
          </p:cNvPr>
          <p:cNvSpPr txBox="1"/>
          <p:nvPr/>
        </p:nvSpPr>
        <p:spPr>
          <a:xfrm>
            <a:off x="8140389" y="6027003"/>
            <a:ext cx="4296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Fast and effective histogram construction </a:t>
            </a:r>
          </a:p>
        </p:txBody>
      </p:sp>
    </p:spTree>
    <p:extLst>
      <p:ext uri="{BB962C8B-B14F-4D97-AF65-F5344CB8AC3E}">
        <p14:creationId xmlns:p14="http://schemas.microsoft.com/office/powerpoint/2010/main" val="3200037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The Greedy-DP Algorithm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3BA873-BBB5-F730-3484-A089025D8436}"/>
              </a:ext>
            </a:extLst>
          </p:cNvPr>
          <p:cNvSpPr txBox="1"/>
          <p:nvPr/>
        </p:nvSpPr>
        <p:spPr>
          <a:xfrm>
            <a:off x="8140389" y="6027003"/>
            <a:ext cx="4296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Fast and effective histogram construction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C94D92-C9A6-4F98-E832-C819535108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076" y="1814070"/>
            <a:ext cx="8185097" cy="227427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DD831E-1E65-07FD-D070-E61E5EAA6E52}"/>
              </a:ext>
            </a:extLst>
          </p:cNvPr>
          <p:cNvSpPr txBox="1"/>
          <p:nvPr/>
        </p:nvSpPr>
        <p:spPr>
          <a:xfrm>
            <a:off x="774077" y="4336706"/>
            <a:ext cx="11298058" cy="1889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复杂度：</a:t>
            </a:r>
            <a:endParaRPr kumimoji="1" lang="en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In case B is less than √n, we run I iterations of GDY until we collect up to O(√n) samples. Although this is a quadratic algorithm, it behaves as linear in n, taking advantage of the fact that the input size is bounded by √n and O(√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n√n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) = O(n). </a:t>
            </a:r>
          </a:p>
        </p:txBody>
      </p:sp>
    </p:spTree>
    <p:extLst>
      <p:ext uri="{BB962C8B-B14F-4D97-AF65-F5344CB8AC3E}">
        <p14:creationId xmlns:p14="http://schemas.microsoft.com/office/powerpoint/2010/main" val="2690743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Entropy-based Histograms 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8C3281A-13AD-AF53-299A-58C715EF9FC6}"/>
              </a:ext>
            </a:extLst>
          </p:cNvPr>
          <p:cNvSpPr txBox="1"/>
          <p:nvPr/>
        </p:nvSpPr>
        <p:spPr>
          <a:xfrm>
            <a:off x="774077" y="1621749"/>
            <a:ext cx="10899114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The goal of any histogram is to capture as much in- formation from the data as possible, which is essentially the aim of the entropy maximization.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87C05BF-8962-79F3-CDFC-1DDCBE22E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525" y="3053431"/>
            <a:ext cx="6032500" cy="9525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3F0DBCB-4281-8980-35CE-A516F5A22C41}"/>
              </a:ext>
            </a:extLst>
          </p:cNvPr>
          <p:cNvSpPr txBox="1"/>
          <p:nvPr/>
        </p:nvSpPr>
        <p:spPr>
          <a:xfrm>
            <a:off x="774077" y="2597553"/>
            <a:ext cx="6118260" cy="50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with a probability distribution X = (p1,p2,...) 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91B16EF-C001-ED1F-A096-11023FEF24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701" y="3918088"/>
            <a:ext cx="6934200" cy="635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29D62D0-1D01-63BB-5F5C-F17791992A2B}"/>
              </a:ext>
            </a:extLst>
          </p:cNvPr>
          <p:cNvSpPr txBox="1"/>
          <p:nvPr/>
        </p:nvSpPr>
        <p:spPr>
          <a:xfrm>
            <a:off x="774077" y="4708221"/>
            <a:ext cx="10999797" cy="508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Entropy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update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  <a:sym typeface="Wingdings" pitchFamily="2" charset="2"/>
              </a:rPr>
              <a:t>: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  <a:sym typeface="Wingdings" pitchFamily="2" charset="2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  <a:sym typeface="Wingdings" pitchFamily="2" charset="2"/>
              </a:rPr>
              <a:t>(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 is the cardinality of X before insertion and c is the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cardinality of R.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)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5E0EE5F-269C-A99C-9A1C-60799A2974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6276" y="5870428"/>
            <a:ext cx="6769100" cy="9525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A1AB4F03-3347-CE2E-F0CD-562242701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400" y="5139127"/>
            <a:ext cx="6807200" cy="9271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3BA873-BBB5-F730-3484-A089025D8436}"/>
              </a:ext>
            </a:extLst>
          </p:cNvPr>
          <p:cNvSpPr txBox="1"/>
          <p:nvPr/>
        </p:nvSpPr>
        <p:spPr>
          <a:xfrm>
            <a:off x="7895063" y="6057826"/>
            <a:ext cx="4296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Entropy-based Histograms for Selectivity Estimation </a:t>
            </a:r>
          </a:p>
        </p:txBody>
      </p:sp>
    </p:spTree>
    <p:extLst>
      <p:ext uri="{BB962C8B-B14F-4D97-AF65-F5344CB8AC3E}">
        <p14:creationId xmlns:p14="http://schemas.microsoft.com/office/powerpoint/2010/main" val="1676837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A Histogram for Range Query 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3BA873-BBB5-F730-3484-A089025D8436}"/>
              </a:ext>
            </a:extLst>
          </p:cNvPr>
          <p:cNvSpPr txBox="1"/>
          <p:nvPr/>
        </p:nvSpPr>
        <p:spPr>
          <a:xfrm>
            <a:off x="7895063" y="6057826"/>
            <a:ext cx="4296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Entropy-based Histograms for Selectivity Estimation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C504A9D-4B04-55E7-963E-726A0FCA086B}"/>
              </a:ext>
            </a:extLst>
          </p:cNvPr>
          <p:cNvSpPr txBox="1"/>
          <p:nvPr/>
        </p:nvSpPr>
        <p:spPr>
          <a:xfrm>
            <a:off x="774076" y="1671102"/>
            <a:ext cx="3885473" cy="50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define entropy of a histogram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：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F059BBE-6A69-82D2-C141-28B11308E8B2}"/>
              </a:ext>
            </a:extLst>
          </p:cNvPr>
          <p:cNvSpPr txBox="1"/>
          <p:nvPr/>
        </p:nvSpPr>
        <p:spPr>
          <a:xfrm>
            <a:off x="774076" y="2600234"/>
            <a:ext cx="11123634" cy="3967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算法思想：从只含有一个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bucket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（即包含所有数据）的直方图开始，逐步分割，每次选择使熵减小最少的分割方式，对分割后的每个小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bucket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采取同样的分割方式，直到达到指定数量的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bucket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。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endParaRPr kumimoji="1" lang="en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(</a:t>
            </a:r>
            <a:r>
              <a:rPr kumimoji="1" lang="zh-CN" altLang="en-US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Therefore, our idea is to select the histogram boundaries that minimize reduction in total entropy. Every global cut </a:t>
            </a:r>
            <a:r>
              <a:rPr kumimoji="1" lang="en" altLang="zh-CN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splits a bucket into two new disjoint buckets</a:t>
            </a:r>
            <a:r>
              <a:rPr kumimoji="1" lang="en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. The global cut is represented by its position, which is computed from the local best cut</a:t>
            </a:r>
            <a:r>
              <a:rPr kumimoji="1" lang="en-US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.</a:t>
            </a:r>
            <a:r>
              <a:rPr kumimoji="1" lang="zh-CN" altLang="en-US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At each iteration, the local best cut minimizes entropy reduction within each bucket, which is defined as the </a:t>
            </a:r>
            <a:r>
              <a:rPr kumimoji="1" lang="en" altLang="zh-CN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original bucket entropy minus the sum of the entropies of the two new buckets</a:t>
            </a:r>
            <a:r>
              <a:rPr kumimoji="1" lang="en-US" altLang="zh-CN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.)</a:t>
            </a:r>
            <a:endParaRPr kumimoji="1" lang="en" altLang="zh-CN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endParaRPr kumimoji="1" lang="en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6DF7302-11EE-8E39-FAE7-799683D4D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653" y="1764998"/>
            <a:ext cx="2336800" cy="3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955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A Histogram for Range Query 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3BA873-BBB5-F730-3484-A089025D8436}"/>
              </a:ext>
            </a:extLst>
          </p:cNvPr>
          <p:cNvSpPr txBox="1"/>
          <p:nvPr/>
        </p:nvSpPr>
        <p:spPr>
          <a:xfrm>
            <a:off x="7895063" y="6057826"/>
            <a:ext cx="4296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Entropy-based Histograms for Selectivity Estimation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9ADFAF-2EE4-8C1A-AC64-86FCD2FC5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09" y="1534671"/>
            <a:ext cx="4671226" cy="525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008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基数预估的效果为什么不好</a:t>
            </a: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094BD6-3D0D-136A-52C8-E4CB843732CC}"/>
              </a:ext>
            </a:extLst>
          </p:cNvPr>
          <p:cNvSpPr txBox="1"/>
          <p:nvPr/>
        </p:nvSpPr>
        <p:spPr>
          <a:xfrm>
            <a:off x="4480560" y="5889316"/>
            <a:ext cx="7888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A Survey on Advancing the DBMS Query Optimizer: Cardinality Estimation, Cost Model, and Plan Enumeration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6DA0D-09AB-4EA2-BFFF-42797CC9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722"/>
            <a:ext cx="10740775" cy="473822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误差主要来源：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  <a:p>
            <a:pPr marL="0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单表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Predict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估计的误差：目前主流的方案还是采用直方图存储统计信息，但一维直方图无法给出准确的统计信息，而且一般都伴随着一些假设（均匀分布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/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列间独立），估计效果不是很好。另一方面，多维直方图能够刻画属性间的依赖关系，但又受困于</a:t>
            </a: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庞大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的存储空间要求。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  <a:p>
            <a:pPr marL="0">
              <a:lnSpc>
                <a:spcPct val="150000"/>
              </a:lnSpc>
            </a:pP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  <a:p>
            <a:pPr marL="0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多表间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join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的误差：目前没有很好的办法获取多表间的统计信息，而且在涉及多个表的复杂查询中，估计误差会从查询计划的叶子节点传播、放大到根节点，进一步增大了误差。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  <a:p>
            <a:pPr marL="0">
              <a:lnSpc>
                <a:spcPct val="150000"/>
              </a:lnSpc>
            </a:pP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06150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A Histogram for Equality Query 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3BA873-BBB5-F730-3484-A089025D8436}"/>
              </a:ext>
            </a:extLst>
          </p:cNvPr>
          <p:cNvSpPr txBox="1"/>
          <p:nvPr/>
        </p:nvSpPr>
        <p:spPr>
          <a:xfrm>
            <a:off x="7895063" y="6057826"/>
            <a:ext cx="4296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Entropy-based Histograms for Selectivity Estimation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B1B696-F849-4692-19EE-D0BE349CB856}"/>
              </a:ext>
            </a:extLst>
          </p:cNvPr>
          <p:cNvSpPr txBox="1"/>
          <p:nvPr/>
        </p:nvSpPr>
        <p:spPr>
          <a:xfrm>
            <a:off x="774077" y="1726731"/>
            <a:ext cx="10515600" cy="968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With assumptions of </a:t>
            </a:r>
            <a:r>
              <a:rPr kumimoji="1" lang="en" altLang="zh-CN" sz="2000" dirty="0">
                <a:solidFill>
                  <a:srgbClr val="FF0000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uniform frequency 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and continuous value, selectivity factor of an equality query X = 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val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(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val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∈ 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ri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) is defined as 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7BCD09-4C2E-3BC0-688B-C64EB527F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127" y="2657003"/>
            <a:ext cx="1587500" cy="863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3850AB6-4E8B-1CCB-FF1D-EED6533DE1A8}"/>
              </a:ext>
            </a:extLst>
          </p:cNvPr>
          <p:cNvSpPr txBox="1"/>
          <p:nvPr/>
        </p:nvSpPr>
        <p:spPr>
          <a:xfrm>
            <a:off x="774077" y="3417093"/>
            <a:ext cx="10938462" cy="1428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the more bias in a distribution, the smaller the entropy, for example H(0.5,0.5) = 1, H (0.6, 0.4) = 0.97 and H (0.8, 0.2) = 0.72. Thus, entropy seems to be a good metric for capturing bias. Particularly, we propose the following formula as a replacement for Equation (1).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1936FF-8741-1D67-E3B9-27D9496A0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127" y="4830234"/>
            <a:ext cx="1536700" cy="6096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B16F1BC-0768-4BF7-FE12-F0BFDCE3C013}"/>
              </a:ext>
            </a:extLst>
          </p:cNvPr>
          <p:cNvSpPr txBox="1"/>
          <p:nvPr/>
        </p:nvSpPr>
        <p:spPr>
          <a:xfrm>
            <a:off x="774077" y="5291361"/>
            <a:ext cx="10640512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The selectivity factor increases as the bias in the data grows. For instance, for (0.6, 0.4) distribution s = 2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^(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−0.97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)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= 0.51, and for (0.8, 0.2) distribution s = 2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^(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−0.72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)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= 0.61. </a:t>
            </a:r>
          </a:p>
        </p:txBody>
      </p:sp>
    </p:spTree>
    <p:extLst>
      <p:ext uri="{BB962C8B-B14F-4D97-AF65-F5344CB8AC3E}">
        <p14:creationId xmlns:p14="http://schemas.microsoft.com/office/powerpoint/2010/main" val="31274252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A Histogram for Equality Query 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D3BA873-BBB5-F730-3484-A089025D8436}"/>
              </a:ext>
            </a:extLst>
          </p:cNvPr>
          <p:cNvSpPr txBox="1"/>
          <p:nvPr/>
        </p:nvSpPr>
        <p:spPr>
          <a:xfrm>
            <a:off x="7895063" y="6057826"/>
            <a:ext cx="4296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Entropy-based Histograms for Selectivity Estimation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3C01BD-09CD-2913-5969-9A2809062CF5}"/>
              </a:ext>
            </a:extLst>
          </p:cNvPr>
          <p:cNvSpPr txBox="1"/>
          <p:nvPr/>
        </p:nvSpPr>
        <p:spPr>
          <a:xfrm>
            <a:off x="774076" y="1741941"/>
            <a:ext cx="10991203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The algorithm minimizes the total mean squared error of 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selec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- 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tivity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factor, or briefly the total selectivity error, defined as 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F9EB95B-138C-70BF-508A-C3CA75A8A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567" y="3003942"/>
            <a:ext cx="2311400" cy="4191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9D16526-3A88-59B0-1AE7-38AE6C8340C7}"/>
              </a:ext>
            </a:extLst>
          </p:cNvPr>
          <p:cNvSpPr txBox="1"/>
          <p:nvPr/>
        </p:nvSpPr>
        <p:spPr>
          <a:xfrm>
            <a:off x="774077" y="3589319"/>
            <a:ext cx="3539490" cy="5048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E(bi) is further derived as 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DFBE0F85-9C23-ABF7-D8A6-963C8F51A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9887" y="4344440"/>
            <a:ext cx="3623468" cy="1004400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54E162B1-750E-8E52-A5B9-E1514DDCFA39}"/>
              </a:ext>
            </a:extLst>
          </p:cNvPr>
          <p:cNvSpPr txBox="1"/>
          <p:nvPr/>
        </p:nvSpPr>
        <p:spPr>
          <a:xfrm>
            <a:off x="774076" y="5342583"/>
            <a:ext cx="10696564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where dvi is the number of distinct values within bi, 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pj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is the probability of a value in the bucket, and 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si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is the selectivity factor for the bucket </a:t>
            </a:r>
          </a:p>
        </p:txBody>
      </p:sp>
    </p:spTree>
    <p:extLst>
      <p:ext uri="{BB962C8B-B14F-4D97-AF65-F5344CB8AC3E}">
        <p14:creationId xmlns:p14="http://schemas.microsoft.com/office/powerpoint/2010/main" val="1046855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5DF69F-36E2-715A-F2AD-D434087C7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总结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706C4A7-2366-7A0A-2BE3-890F1F7ABC0B}"/>
              </a:ext>
            </a:extLst>
          </p:cNvPr>
          <p:cNvSpPr txBox="1">
            <a:spLocks/>
          </p:cNvSpPr>
          <p:nvPr/>
        </p:nvSpPr>
        <p:spPr>
          <a:xfrm>
            <a:off x="838200" y="1661604"/>
            <a:ext cx="10740775" cy="2973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>
                  <a:lumMod val="75000"/>
                </a:schemeClr>
              </a:buClr>
              <a:buFont typeface="Wingdings" pitchFamily="2" charset="2"/>
              <a:buChar char="q"/>
              <a:defRPr sz="3200" b="0" kern="120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ourier New" panose="02070309020205020404" pitchFamily="49" charset="0"/>
              <a:buChar char="o"/>
              <a:defRPr sz="3000" kern="120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75000"/>
                </a:schemeClr>
              </a:buClr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p"/>
              <a:defRPr sz="2400" kern="120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STFangsong" panose="02010600040101010101" pitchFamily="2" charset="-122"/>
                <a:ea typeface="STFangsong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直方图目前还是比较主流的基数预估手段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  <a:p>
            <a:pPr marL="0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基本的思想是找到一个快速且预估效果较好的直方图构建方式，在这个基础上把数据分配到各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bucket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中收集统计信息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  <a:p>
            <a:pPr marL="0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Equality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Query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和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Range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Query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所需要的直方图可能不完全一样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  <a:p>
            <a:pPr marL="0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大多数方法只是针对一维的列，无法扩展到多维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3966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1132578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传统方法分类</a:t>
            </a:r>
            <a:r>
              <a:rPr kumimoji="1" lang="en-US" altLang="zh-CN" dirty="0"/>
              <a:t>——</a:t>
            </a:r>
            <a:r>
              <a:rPr kumimoji="1" lang="en" altLang="zh-CN" sz="44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Synopsis-based method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094BD6-3D0D-136A-52C8-E4CB843732CC}"/>
              </a:ext>
            </a:extLst>
          </p:cNvPr>
          <p:cNvSpPr txBox="1"/>
          <p:nvPr/>
        </p:nvSpPr>
        <p:spPr>
          <a:xfrm>
            <a:off x="4480560" y="5889316"/>
            <a:ext cx="7888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A Survey on Advancing the DBMS Query Optimizer: Cardinality Estimation, Cost Model, and Plan Enumeration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6DA0D-09AB-4EA2-BFFF-42797CC9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77" y="1566587"/>
            <a:ext cx="10740775" cy="499687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Synopsis-based method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Histogram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-based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method</a:t>
            </a:r>
          </a:p>
          <a:p>
            <a:pPr lvl="2"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Fast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algorithm for histogram construction</a:t>
            </a:r>
          </a:p>
          <a:p>
            <a:pPr lvl="2"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new partition methods to divide the data into different buckets to achieve better accuracy</a:t>
            </a:r>
          </a:p>
          <a:p>
            <a:pPr lvl="2"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histogram construction based on query feedback</a:t>
            </a:r>
          </a:p>
          <a:p>
            <a:pPr lvl="2">
              <a:lnSpc>
                <a:spcPct val="150000"/>
              </a:lnSpc>
            </a:pP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缺点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  <a:p>
            <a:pPr lvl="3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节点一维直方图无法刻画列间关系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  <a:p>
            <a:pPr lvl="3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多维直方图太耗费存储空间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  <a:p>
            <a:pPr lvl="3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无法捕获多表之间列的关联关系</a:t>
            </a:r>
          </a:p>
        </p:txBody>
      </p:sp>
    </p:spTree>
    <p:extLst>
      <p:ext uri="{BB962C8B-B14F-4D97-AF65-F5344CB8AC3E}">
        <p14:creationId xmlns:p14="http://schemas.microsoft.com/office/powerpoint/2010/main" val="257374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6" y="294537"/>
            <a:ext cx="11122851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传统方法分类</a:t>
            </a:r>
            <a:r>
              <a:rPr kumimoji="1" lang="en-US" altLang="zh-CN" dirty="0"/>
              <a:t>——</a:t>
            </a:r>
            <a:r>
              <a:rPr kumimoji="1" lang="en" altLang="zh-CN" sz="44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Synopsis-based method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094BD6-3D0D-136A-52C8-E4CB843732CC}"/>
              </a:ext>
            </a:extLst>
          </p:cNvPr>
          <p:cNvSpPr txBox="1"/>
          <p:nvPr/>
        </p:nvSpPr>
        <p:spPr>
          <a:xfrm>
            <a:off x="4480560" y="5889316"/>
            <a:ext cx="7888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A Survey on Advancing the DBMS Query Optimizer: Cardinality Estimation, Cost Model, and Plan Enumeration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6DA0D-09AB-4EA2-BFFF-42797CC9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77" y="1620100"/>
            <a:ext cx="10740775" cy="26697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Synopsis-based method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Sketch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-based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method</a:t>
            </a:r>
          </a:p>
          <a:p>
            <a:pPr lvl="2"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calculate the distinct count</a:t>
            </a:r>
          </a:p>
          <a:p>
            <a:pPr lvl="2"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estimate the join size</a:t>
            </a:r>
          </a:p>
          <a:p>
            <a:pPr lvl="2">
              <a:lnSpc>
                <a:spcPct val="150000"/>
              </a:lnSpc>
            </a:pP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缺点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：</a:t>
            </a: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无法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处理更一般的情况，例如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join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with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208351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1321828" cy="1325563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传统方法分类</a:t>
            </a:r>
            <a:r>
              <a:rPr kumimoji="1" lang="en-US" altLang="zh-CN" dirty="0"/>
              <a:t>——</a:t>
            </a:r>
            <a:r>
              <a:rPr kumimoji="1" lang="en" altLang="zh-CN" sz="44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Sampling‐Based Methods</a:t>
            </a:r>
            <a:endParaRPr kumimoji="1" lang="zh-CN" altLang="en-US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094BD6-3D0D-136A-52C8-E4CB843732CC}"/>
              </a:ext>
            </a:extLst>
          </p:cNvPr>
          <p:cNvSpPr txBox="1"/>
          <p:nvPr/>
        </p:nvSpPr>
        <p:spPr>
          <a:xfrm>
            <a:off x="4480560" y="5889316"/>
            <a:ext cx="78886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A Survey on Advancing the DBMS Query Optimizer: Cardinality Estimation, Cost Model, and Plan Enumeration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66DA0D-09AB-4EA2-BFFF-42797CC96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77" y="1602811"/>
            <a:ext cx="10740775" cy="3115104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Sampling‐Based Methods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capture the correlations between different tables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缺点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  <a:p>
            <a:pPr lvl="2"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tuple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更新后采样的数据就过时了</a:t>
            </a:r>
          </a:p>
          <a:p>
            <a:pPr lvl="2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原始数据量大的时候，采样耗费的空间和时间代价都很高</a:t>
            </a:r>
          </a:p>
          <a:p>
            <a:pPr lvl="2"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目前只能处理等值连接（</a:t>
            </a:r>
            <a:r>
              <a:rPr kumimoji="1" lang="en" altLang="zh-CN" sz="2000" dirty="0" err="1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equi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-join</a:t>
            </a: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2455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SQL</a:t>
            </a:r>
            <a:r>
              <a:rPr kumimoji="1" lang="zh-CN" altLang="en-US" dirty="0"/>
              <a:t>执行的四个步骤</a:t>
            </a: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094BD6-3D0D-136A-52C8-E4CB843732CC}"/>
              </a:ext>
            </a:extLst>
          </p:cNvPr>
          <p:cNvSpPr txBox="1"/>
          <p:nvPr/>
        </p:nvSpPr>
        <p:spPr>
          <a:xfrm>
            <a:off x="7239065" y="5889316"/>
            <a:ext cx="50481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Access Path Selection in a Relational Database Management System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3B8F0-13A8-35CF-AF74-D8AD859D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077" y="1620099"/>
            <a:ext cx="11273143" cy="5237901"/>
          </a:xfrm>
        </p:spPr>
        <p:txBody>
          <a:bodyPr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Parsing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：语法解析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Optimization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：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检查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query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中的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table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、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column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是否存在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获取表的元信息（表的大小、所占的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page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页数等）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根据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column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的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Type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和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Length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检查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select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list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和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where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list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的语义正确性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进行路径选择，如果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from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后面有多表则考虑所有连接顺序并选择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cost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cs typeface="+mj-cs"/>
              </a:rPr>
              <a:t>最小的访问路径，输出执行计划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Code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Generation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：将查询计划转化为机器语言代码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Execution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：直接执行机器码或者将机器码保存在数据库中以后执行。执行时通过存储系统接口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(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RSI)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调用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System R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内部存储系统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(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RSS)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来扫描每个查询中的物理表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3276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en" altLang="zh-CN" dirty="0"/>
              <a:t>Research Storage System</a:t>
            </a:r>
            <a:r>
              <a:rPr kumimoji="1" lang="zh-CN" altLang="en-US" dirty="0"/>
              <a:t>（</a:t>
            </a:r>
            <a:r>
              <a:rPr kumimoji="1" lang="en-US" altLang="zh-CN" dirty="0"/>
              <a:t>RSS</a:t>
            </a:r>
            <a:r>
              <a:rPr kumimoji="1" lang="zh-CN" altLang="en-US" dirty="0"/>
              <a:t>）</a:t>
            </a:r>
            <a:endParaRPr kumimoji="1" lang="en" altLang="zh-CN" dirty="0"/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C3DAA144-CEFE-C554-E80B-08E88CF260EE}"/>
              </a:ext>
            </a:extLst>
          </p:cNvPr>
          <p:cNvSpPr txBox="1"/>
          <p:nvPr/>
        </p:nvSpPr>
        <p:spPr>
          <a:xfrm>
            <a:off x="774077" y="1723624"/>
            <a:ext cx="11272149" cy="281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RSS</a:t>
            </a: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（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The Research Storage System</a:t>
            </a: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）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是 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System R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中的存储子系统。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RSS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负责维护表的物理存储以及这些表上的访问路径。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RSS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为上层调用提供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RSI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接口</a:t>
            </a: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。</a:t>
            </a: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RSS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按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page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组织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tuple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数据，分为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data page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和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index page</a:t>
            </a: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，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tuple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不跨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page</a:t>
            </a: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，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page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逻辑上组成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segment</a:t>
            </a: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，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一个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segment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可包含多个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relation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的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page</a:t>
            </a: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，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relation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不跨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segment</a:t>
            </a: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。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RSS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提供顺序扫描和索引扫描。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FCB4107-60C8-0447-A2A4-48AE408BB2C1}"/>
              </a:ext>
            </a:extLst>
          </p:cNvPr>
          <p:cNvSpPr txBox="1"/>
          <p:nvPr/>
        </p:nvSpPr>
        <p:spPr>
          <a:xfrm>
            <a:off x="7239065" y="5889316"/>
            <a:ext cx="5182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Access Path Selection in a Relational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3003281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66EFA-5C60-7049-B4BD-B5B1A7521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77" y="294537"/>
            <a:ext cx="10515600" cy="1325563"/>
          </a:xfrm>
        </p:spPr>
        <p:txBody>
          <a:bodyPr/>
          <a:lstStyle/>
          <a:p>
            <a:r>
              <a:rPr kumimoji="1" lang="zh-CN" altLang="en-US" dirty="0"/>
              <a:t>单表的代价评估</a:t>
            </a:r>
          </a:p>
        </p:txBody>
      </p:sp>
      <p:pic>
        <p:nvPicPr>
          <p:cNvPr id="5" name="图片 4" descr="图标&#10;&#10;描述已自动生成">
            <a:extLst>
              <a:ext uri="{FF2B5EF4-FFF2-40B4-BE49-F238E27FC236}">
                <a16:creationId xmlns:a16="http://schemas.microsoft.com/office/drawing/2014/main" id="{6140412F-1032-40A8-B6B4-FBEE26D1D62E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95" y="669913"/>
            <a:ext cx="528352" cy="505599"/>
          </a:xfrm>
          <a:prstGeom prst="rect">
            <a:avLst/>
          </a:prstGeom>
        </p:spPr>
      </p:pic>
      <p:sp>
        <p:nvSpPr>
          <p:cNvPr id="111" name="文本框 110">
            <a:extLst>
              <a:ext uri="{FF2B5EF4-FFF2-40B4-BE49-F238E27FC236}">
                <a16:creationId xmlns:a16="http://schemas.microsoft.com/office/drawing/2014/main" id="{C3DAA144-CEFE-C554-E80B-08E88CF260EE}"/>
              </a:ext>
            </a:extLst>
          </p:cNvPr>
          <p:cNvSpPr txBox="1"/>
          <p:nvPr/>
        </p:nvSpPr>
        <p:spPr>
          <a:xfrm>
            <a:off x="774077" y="1723624"/>
            <a:ext cx="11272149" cy="2355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公式：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COST = PAGE FETCHES + W * (RSI CALLS)</a:t>
            </a:r>
          </a:p>
          <a:p>
            <a:pPr>
              <a:lnSpc>
                <a:spcPct val="150000"/>
              </a:lnSpc>
            </a:pPr>
            <a:endParaRPr kumimoji="1" lang="en-US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其中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Cost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是 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IO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zh-CN" altLang="e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和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CPU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的代价总和，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W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是权重因子，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PAGE FETCHES 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是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IO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代价，</a:t>
            </a:r>
            <a:r>
              <a:rPr kumimoji="1" lang="en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RSI CALLS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表示预测从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RSS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返回的元组数量。文章认为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System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 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R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的大部分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CPU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时间都花在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RSS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上，所以用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RSI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的调用次数来近似</a:t>
            </a:r>
            <a:r>
              <a:rPr kumimoji="1" lang="en-US" altLang="zh-CN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CPU</a:t>
            </a:r>
            <a:r>
              <a:rPr kumimoji="1" lang="zh-CN" altLang="en-US" sz="2000" dirty="0">
                <a:solidFill>
                  <a:srgbClr val="333333"/>
                </a:solidFill>
                <a:latin typeface="Open Sans" panose="020F0502020204030204" pitchFamily="34" charset="0"/>
                <a:ea typeface="STFangsong" panose="02010600040101010101" pitchFamily="2" charset="-122"/>
                <a:cs typeface="+mj-cs"/>
              </a:rPr>
              <a:t>的利用情况是一个很好的选择</a:t>
            </a:r>
            <a:endParaRPr kumimoji="1" lang="en" altLang="zh-CN" sz="2000" dirty="0">
              <a:solidFill>
                <a:srgbClr val="333333"/>
              </a:solidFill>
              <a:latin typeface="Open Sans" panose="020F0502020204030204" pitchFamily="34" charset="0"/>
              <a:ea typeface="STFangsong" panose="02010600040101010101" pitchFamily="2" charset="-122"/>
              <a:cs typeface="+mj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3F4EA7-3F01-69DA-D413-8857F782A489}"/>
              </a:ext>
            </a:extLst>
          </p:cNvPr>
          <p:cNvSpPr txBox="1"/>
          <p:nvPr/>
        </p:nvSpPr>
        <p:spPr>
          <a:xfrm>
            <a:off x="7239065" y="5889316"/>
            <a:ext cx="51826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75000"/>
                    <a:alpha val="50000"/>
                  </a:schemeClr>
                </a:solidFill>
              </a:rPr>
              <a:t>Access Path Selection in a Relational 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513881474"/>
      </p:ext>
    </p:extLst>
  </p:cSld>
  <p:clrMapOvr>
    <a:masterClrMapping/>
  </p:clrMapOvr>
</p:sld>
</file>

<file path=ppt/theme/theme1.xml><?xml version="1.0" encoding="utf-8"?>
<a:theme xmlns:a="http://schemas.openxmlformats.org/drawingml/2006/main" name="ppt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HTAP-Benchmark相关工作</Template>
  <TotalTime>25653</TotalTime>
  <Words>2223</Words>
  <Application>Microsoft Macintosh PowerPoint</Application>
  <PresentationFormat>宽屏</PresentationFormat>
  <Paragraphs>179</Paragraphs>
  <Slides>32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1" baseType="lpstr">
      <vt:lpstr>等线</vt:lpstr>
      <vt:lpstr>STFangsong</vt:lpstr>
      <vt:lpstr>Arial</vt:lpstr>
      <vt:lpstr>Consolas</vt:lpstr>
      <vt:lpstr>Courier New</vt:lpstr>
      <vt:lpstr>Open Sans</vt:lpstr>
      <vt:lpstr>Poppins</vt:lpstr>
      <vt:lpstr>Wingdings</vt:lpstr>
      <vt:lpstr>ppt主题</vt:lpstr>
      <vt:lpstr>传统基数预估总结（直方图）      </vt:lpstr>
      <vt:lpstr>什么叫基数预估</vt:lpstr>
      <vt:lpstr>基数预估的效果为什么不好</vt:lpstr>
      <vt:lpstr>传统方法分类——Synopsis-based method</vt:lpstr>
      <vt:lpstr>传统方法分类——Synopsis-based method</vt:lpstr>
      <vt:lpstr>传统方法分类——Sampling‐Based Methods</vt:lpstr>
      <vt:lpstr>SQL执行的四个步骤</vt:lpstr>
      <vt:lpstr>Research Storage System（RSS）</vt:lpstr>
      <vt:lpstr>单表的代价评估</vt:lpstr>
      <vt:lpstr>预测元组数量</vt:lpstr>
      <vt:lpstr>预测元组数量</vt:lpstr>
      <vt:lpstr>直方图</vt:lpstr>
      <vt:lpstr>挑战</vt:lpstr>
      <vt:lpstr>平衡高度直方图（ Height-balanced histograms ）</vt:lpstr>
      <vt:lpstr>同一个value被采样多次</vt:lpstr>
      <vt:lpstr>Popular与unpopular</vt:lpstr>
      <vt:lpstr>Join Histogram Example</vt:lpstr>
      <vt:lpstr>Join Histogram Example</vt:lpstr>
      <vt:lpstr>Join Histogram Example</vt:lpstr>
      <vt:lpstr>Join Histogram Example</vt:lpstr>
      <vt:lpstr>Join Histogram Example</vt:lpstr>
      <vt:lpstr>更抽象的构建方式</vt:lpstr>
      <vt:lpstr>问题定义</vt:lpstr>
      <vt:lpstr>A Basic Greedy Algorithm </vt:lpstr>
      <vt:lpstr>A Basic Greedy Algorithm </vt:lpstr>
      <vt:lpstr>The Greedy-DP Algorithm</vt:lpstr>
      <vt:lpstr>Entropy-based Histograms </vt:lpstr>
      <vt:lpstr>A Histogram for Range Query </vt:lpstr>
      <vt:lpstr>A Histogram for Range Query </vt:lpstr>
      <vt:lpstr>A Histogram for Equality Query </vt:lpstr>
      <vt:lpstr>A Histogram for Equality Query </vt:lpstr>
      <vt:lpstr>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清帅</dc:creator>
  <cp:lastModifiedBy>Yao Luo</cp:lastModifiedBy>
  <cp:revision>2676</cp:revision>
  <dcterms:created xsi:type="dcterms:W3CDTF">2022-04-13T00:09:34Z</dcterms:created>
  <dcterms:modified xsi:type="dcterms:W3CDTF">2023-06-14T01:17:12Z</dcterms:modified>
</cp:coreProperties>
</file>