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54" r:id="rId3"/>
    <p:sldId id="377" r:id="rId4"/>
    <p:sldId id="374" r:id="rId5"/>
    <p:sldId id="375" r:id="rId6"/>
    <p:sldId id="376" r:id="rId7"/>
    <p:sldId id="307" r:id="rId8"/>
    <p:sldId id="378" r:id="rId9"/>
    <p:sldId id="379" r:id="rId10"/>
    <p:sldId id="353" r:id="rId11"/>
    <p:sldId id="308" r:id="rId12"/>
    <p:sldId id="380" r:id="rId13"/>
    <p:sldId id="356" r:id="rId14"/>
    <p:sldId id="357" r:id="rId15"/>
    <p:sldId id="309" r:id="rId16"/>
    <p:sldId id="310" r:id="rId17"/>
    <p:sldId id="329" r:id="rId18"/>
    <p:sldId id="381" r:id="rId19"/>
    <p:sldId id="382" r:id="rId20"/>
    <p:sldId id="369" r:id="rId21"/>
    <p:sldId id="311" r:id="rId22"/>
    <p:sldId id="384" r:id="rId23"/>
    <p:sldId id="387" r:id="rId24"/>
    <p:sldId id="386" r:id="rId25"/>
    <p:sldId id="388" r:id="rId26"/>
    <p:sldId id="385" r:id="rId27"/>
    <p:sldId id="389" r:id="rId28"/>
    <p:sldId id="390" r:id="rId29"/>
    <p:sldId id="391" r:id="rId30"/>
    <p:sldId id="383" r:id="rId31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32540-164E-4103-93B7-B3F1216137B1}">
          <p14:sldIdLst>
            <p14:sldId id="256"/>
            <p14:sldId id="354"/>
            <p14:sldId id="377"/>
            <p14:sldId id="374"/>
            <p14:sldId id="375"/>
            <p14:sldId id="376"/>
            <p14:sldId id="307"/>
            <p14:sldId id="378"/>
            <p14:sldId id="379"/>
            <p14:sldId id="353"/>
            <p14:sldId id="308"/>
            <p14:sldId id="380"/>
            <p14:sldId id="356"/>
            <p14:sldId id="357"/>
            <p14:sldId id="309"/>
            <p14:sldId id="310"/>
            <p14:sldId id="329"/>
            <p14:sldId id="381"/>
            <p14:sldId id="382"/>
            <p14:sldId id="369"/>
            <p14:sldId id="311"/>
            <p14:sldId id="384"/>
            <p14:sldId id="387"/>
            <p14:sldId id="386"/>
            <p14:sldId id="388"/>
            <p14:sldId id="385"/>
            <p14:sldId id="389"/>
            <p14:sldId id="390"/>
            <p14:sldId id="391"/>
            <p14:sldId id="3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3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233" autoAdjust="0"/>
  </p:normalViewPr>
  <p:slideViewPr>
    <p:cSldViewPr snapToGrid="0">
      <p:cViewPr varScale="1">
        <p:scale>
          <a:sx n="106" d="100"/>
          <a:sy n="106" d="100"/>
        </p:scale>
        <p:origin x="76" y="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Concurrency control protocol:</a:t>
            </a:r>
          </a:p>
          <a:p>
            <a:r>
              <a:rPr lang="en-US" altLang="zh-CN" dirty="0"/>
              <a:t>1. whether to allow a transaction to access or modify a particular tuple version in the database at runtime</a:t>
            </a:r>
          </a:p>
          <a:p>
            <a:r>
              <a:rPr lang="en-US" altLang="zh-CN" dirty="0"/>
              <a:t>2. whether to allow a transaction to commit its modifications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Basic read-write concurrency for operating on only one item</a:t>
            </a:r>
          </a:p>
          <a:p>
            <a:endParaRPr lang="en-US" altLang="zh-CN" dirty="0"/>
          </a:p>
          <a:p>
            <a:r>
              <a:rPr lang="en-US" altLang="zh-CN" dirty="0"/>
              <a:t>When operating on several items, still suffer from write skew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889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28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tuple-level locking as this is sufficient to ensure serializable execution</a:t>
            </a:r>
          </a:p>
          <a:p>
            <a:endParaRPr lang="en-US" altLang="zh-CN" dirty="0"/>
          </a:p>
          <a:p>
            <a:r>
              <a:rPr lang="en-US" altLang="zh-CN" dirty="0"/>
              <a:t>txn-id:</a:t>
            </a:r>
          </a:p>
          <a:p>
            <a:r>
              <a:rPr lang="en-US" altLang="zh-CN" dirty="0"/>
              <a:t>1. mark tuple versions that a transaction accesses</a:t>
            </a:r>
          </a:p>
          <a:p>
            <a:r>
              <a:rPr lang="en-US" altLang="zh-CN" dirty="0"/>
              <a:t>2. use for the serialization order of transactions</a:t>
            </a:r>
          </a:p>
          <a:p>
            <a:r>
              <a:rPr lang="en-US" altLang="zh-CN" dirty="0"/>
              <a:t>3. serves as the version’s write lock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#1 MVTO never allows a transaction to read uncommitted versions and allow </a:t>
            </a:r>
            <a:r>
              <a:rPr lang="en-US" sz="1800" dirty="0">
                <a:solidFill>
                  <a:srgbClr val="000000"/>
                </a:solidFill>
                <a:effectLst/>
                <a:latin typeface="NimbusRomNo9L-Regu"/>
              </a:rPr>
              <a:t>the transaction to read an older version without updating read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44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180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771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029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128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19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94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12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128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00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82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185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characteristics have changed drastically in a multi-core and main-memory setting due to the absence of disk operations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newer high-performance variants that remove locks/latches and centralized data structures, and are optimized for byte-addressable storage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C71CA1CB-313E-44EC-AF0C-DF20A1F22FD1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9999-7227-4761-A794-CDCE8DB214AC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B4E9-1CA7-4089-BB00-431F787E9D7B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63B7-F2C7-4E19-99E9-6FFB7EA04A36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r>
              <a:rPr lang="en-US" altLang="zh-CN" dirty="0"/>
              <a:t>/30</a:t>
            </a:r>
            <a:endParaRPr lang="zh-CN" altLang="en-US" dirty="0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E406-DB9F-4811-83E6-DA195D3B2D36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3532-9634-4202-8D41-8B3EF5C23AA2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345D-CA7D-4270-A32B-F73528B05E9D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1F7E6-CC7C-457C-90CD-A0DFDD5D1826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8F029-E631-4198-95BF-FE426C2EE6D9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8419-E6B3-4557-AE8D-8A797C502227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5050E-44CD-4617-AE7F-B7EE6301E424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89B89-3360-4629-9EE2-094561BA9392}" type="datetime1">
              <a:rPr lang="zh-CN" altLang="en-US" smtClean="0"/>
              <a:t>2023/8/17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050272"/>
            <a:ext cx="12223115" cy="2387600"/>
          </a:xfrm>
        </p:spPr>
        <p:txBody>
          <a:bodyPr>
            <a:normAutofit/>
          </a:bodyPr>
          <a:lstStyle/>
          <a:p>
            <a:r>
              <a:rPr kumimoji="1" lang="en-US" altLang="zh-CN" sz="3600" dirty="0">
                <a:latin typeface="+mj-ea"/>
              </a:rPr>
              <a:t>Enabling the Next Generation of</a:t>
            </a:r>
            <a:br>
              <a:rPr kumimoji="1" lang="en-US" altLang="zh-CN" sz="3600" dirty="0">
                <a:latin typeface="+mj-ea"/>
              </a:rPr>
            </a:br>
            <a:r>
              <a:rPr kumimoji="1" lang="en-US" altLang="zh-CN" sz="3600" dirty="0">
                <a:latin typeface="+mj-ea"/>
              </a:rPr>
              <a:t>Multi-Region Applications with </a:t>
            </a:r>
            <a:r>
              <a:rPr kumimoji="1" lang="en-US" altLang="zh-CN" sz="3600" dirty="0" err="1">
                <a:latin typeface="+mj-ea"/>
              </a:rPr>
              <a:t>CockroachDB</a:t>
            </a:r>
            <a:endParaRPr kumimoji="1" lang="en-US" altLang="zh-CN" sz="3600" dirty="0">
              <a:latin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39557" y="4979035"/>
            <a:ext cx="9144000" cy="953770"/>
          </a:xfrm>
        </p:spPr>
        <p:txBody>
          <a:bodyPr/>
          <a:lstStyle/>
          <a:p>
            <a:r>
              <a:rPr kumimoji="1" lang="en-US" altLang="zh-CN" dirty="0">
                <a:latin typeface="+mn-ea"/>
              </a:rPr>
              <a:t>SIGMOD 2022</a:t>
            </a:r>
            <a:endParaRPr kumimoji="1" lang="en-US" altLang="en-US" dirty="0">
              <a:latin typeface="+mn-ea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C53372-3B68-A99F-DB64-C0DC5F378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328" y="3628235"/>
            <a:ext cx="9139344" cy="11100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A Note on Usability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Make complex concepts easier to reason about.</a:t>
            </a:r>
          </a:p>
          <a:p>
            <a:endParaRPr lang="en-US" altLang="zh-CN" dirty="0"/>
          </a:p>
          <a:p>
            <a:r>
              <a:rPr lang="en-US" altLang="zh-CN" dirty="0"/>
              <a:t>Prevent users from mistakenly using anti-patterns.</a:t>
            </a:r>
          </a:p>
          <a:p>
            <a:pPr lvl="1"/>
            <a:r>
              <a:rPr lang="en-US" altLang="zh-CN" dirty="0"/>
              <a:t> Queries over partitioned tables will likely perform poorly if secondary indexes are not partitioned in the same way as the primary index.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Users could still get poor performance if they select regions far from most clients or choose the wrong table locality for their workload.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10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Placement Configuration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205166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REGIONAL BY TABLE and GLOBAL tables are assigned one zone configuration per table.</a:t>
            </a:r>
          </a:p>
          <a:p>
            <a:r>
              <a:rPr lang="en-US" altLang="zh-CN" dirty="0"/>
              <a:t>REGIONAL BY ROW tables have one zone configuration per partition.</a:t>
            </a:r>
          </a:p>
          <a:p>
            <a:r>
              <a:rPr lang="en-US" altLang="zh-CN" dirty="0"/>
              <a:t>The specific configuration depends on the home region and survivability goal.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11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6CFEB9-7B9E-418D-EFF1-88D9871D0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7957" y="3471666"/>
            <a:ext cx="4116085" cy="33507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3D243-4DC6-AD1E-9CC3-A9833753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j-cs"/>
              </a:rPr>
              <a:t>Contributions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36616-B339-6207-CDB0-09C313B6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 SQL syntax that dramatically simplifies multi-region database deployments.</a:t>
            </a:r>
          </a:p>
          <a:p>
            <a:endParaRPr lang="en-US" altLang="zh-CN" dirty="0"/>
          </a:p>
          <a:p>
            <a:r>
              <a:rPr lang="en-US" altLang="zh-CN" dirty="0"/>
              <a:t>Innovations in the SQL Query optimizer such as support for global uniqueness constraints and efficient queries on geo-partitioned data.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detailed description of our implementation of serializable read-only transactions on historical data that operate locally on any replica.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novel global transaction protocol that enables serializable/linearizable transactions from any replica in GLOBAL tables.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180CA-2D91-2197-58AA-4239EBBC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12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674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Enforcing Unique Constraints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37669"/>
          </a:xfrm>
        </p:spPr>
        <p:txBody>
          <a:bodyPr/>
          <a:lstStyle/>
          <a:p>
            <a:r>
              <a:rPr lang="en-US" altLang="zh-CN" dirty="0"/>
              <a:t>Constraint checks that run after an INSERT or UPDATE statement as part of the same transaction.</a:t>
            </a:r>
          </a:p>
          <a:p>
            <a:r>
              <a:rPr lang="en-US" altLang="zh-CN" dirty="0"/>
              <a:t>The optimizer uses an efficient join algorithm executing one point lookup in the partitioned unique index for each region containing data.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13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9A3483-8CD2-5079-160C-0B084B6CB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91" y="3705240"/>
            <a:ext cx="6040978" cy="273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419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Enforcing Unique Constraints</a:t>
            </a:r>
            <a:endParaRPr lang="zh-CN" altLang="en-US" sz="3600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14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2195DA3-1524-966A-B6A6-12EABD24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700" y="1825625"/>
            <a:ext cx="10198100" cy="4267200"/>
          </a:xfrm>
        </p:spPr>
        <p:txBody>
          <a:bodyPr/>
          <a:lstStyle/>
          <a:p>
            <a:r>
              <a:rPr lang="en-US" altLang="zh-CN" dirty="0"/>
              <a:t>To avoid incurring cross-region latencies, the optimizer omits these checks whenever it is safe to do so.</a:t>
            </a:r>
          </a:p>
          <a:p>
            <a:pPr lvl="1"/>
            <a:r>
              <a:rPr lang="en-US" altLang="zh-CN" dirty="0"/>
              <a:t>Use a UUID type for the unique column and let the system generate values with DEFAULT </a:t>
            </a:r>
            <a:r>
              <a:rPr lang="en-US" altLang="zh-CN" dirty="0" err="1"/>
              <a:t>gen_random_uuid</a:t>
            </a:r>
            <a:r>
              <a:rPr lang="en-US" altLang="zh-CN" dirty="0"/>
              <a:t>().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Explicitly include </a:t>
            </a:r>
            <a:r>
              <a:rPr lang="en-US" altLang="zh-CN" dirty="0" err="1"/>
              <a:t>crdb_region</a:t>
            </a:r>
            <a:r>
              <a:rPr lang="en-US" altLang="zh-CN" dirty="0"/>
              <a:t> in the uniqueness constraint definition. For example, UNIQUE (</a:t>
            </a:r>
            <a:r>
              <a:rPr lang="en-US" altLang="zh-CN" dirty="0" err="1"/>
              <a:t>crdb_region</a:t>
            </a:r>
            <a:r>
              <a:rPr lang="en-US" altLang="zh-CN" dirty="0"/>
              <a:t>, col) creates an explicitly partitioned unique index, guaranteeing that col is unique per region.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Define </a:t>
            </a:r>
            <a:r>
              <a:rPr lang="en-US" altLang="zh-CN" dirty="0" err="1"/>
              <a:t>crdb_region</a:t>
            </a:r>
            <a:r>
              <a:rPr lang="en-US" altLang="zh-CN" dirty="0"/>
              <a:t> as a computed column dependent on the unique column.</a:t>
            </a:r>
          </a:p>
        </p:txBody>
      </p:sp>
    </p:spTree>
    <p:extLst>
      <p:ext uri="{BB962C8B-B14F-4D97-AF65-F5344CB8AC3E}">
        <p14:creationId xmlns:p14="http://schemas.microsoft.com/office/powerpoint/2010/main" val="341233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Locality Optimized Search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15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E69095-40DE-C54B-3EE3-511A787A4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Optimization for searching limited rows whose specific location is unknown. For example, SELECT * FROM users WHERE email = ‘some-email’.</a:t>
            </a:r>
          </a:p>
          <a:p>
            <a:r>
              <a:rPr lang="en-US" altLang="zh-CN" sz="2800" dirty="0"/>
              <a:t>LOS favor local access over remote access.</a:t>
            </a:r>
          </a:p>
          <a:p>
            <a:pPr lvl="1"/>
            <a:r>
              <a:rPr lang="en-US" altLang="zh-CN" dirty="0"/>
              <a:t>Unique index</a:t>
            </a:r>
          </a:p>
          <a:p>
            <a:pPr lvl="1"/>
            <a:r>
              <a:rPr lang="en-US" altLang="zh-CN" dirty="0"/>
              <a:t>FK Check	</a:t>
            </a:r>
          </a:p>
          <a:p>
            <a:pPr lvl="1"/>
            <a:r>
              <a:rPr lang="en-US" altLang="zh-CN" dirty="0"/>
              <a:t>Limited scan</a:t>
            </a:r>
          </a:p>
          <a:p>
            <a:pPr lvl="1"/>
            <a:r>
              <a:rPr lang="en-US" altLang="zh-CN" dirty="0"/>
              <a:t>Lookup join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Contributions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 SQL syntax that dramatically simplifies multi-region database deployments.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Innovations in the SQL Query optimizer such as support for global uniqueness constraints and efficient queries on geo-partitioned data.</a:t>
            </a:r>
          </a:p>
          <a:p>
            <a:endParaRPr lang="en-US" altLang="zh-CN" dirty="0"/>
          </a:p>
          <a:p>
            <a:r>
              <a:rPr lang="en-US" altLang="zh-CN" dirty="0"/>
              <a:t>A detailed description of our implementation of serializable read-only transactions on historical data that operate locally on any replica.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novel global transaction protocol that enables serializable/linearizable transactions from any replica in GLOBAL tables.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16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Follower Reads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17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B30113-9593-2017-3DA9-9B4797A8C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Leaseholder replicas can serve up-to-date reads locally.</a:t>
            </a:r>
          </a:p>
          <a:p>
            <a:endParaRPr lang="en-US" altLang="zh-CN" sz="2800" dirty="0"/>
          </a:p>
          <a:p>
            <a:r>
              <a:rPr lang="en-US" altLang="zh-CN" sz="2800" dirty="0"/>
              <a:t>Non-leaseholder replicas can serve read-only queries on a sufficiently old MVCC snapshot.</a:t>
            </a:r>
          </a:p>
          <a:p>
            <a:pPr lvl="1"/>
            <a:r>
              <a:rPr lang="en-US" altLang="zh-CN" dirty="0"/>
              <a:t>Reduce latency for reads of data from geographical locations that are distant from that data’s leaseholder but near one of its follower replicas.</a:t>
            </a:r>
          </a:p>
          <a:p>
            <a:pPr lvl="1"/>
            <a:r>
              <a:rPr lang="en-US" altLang="zh-CN" dirty="0"/>
              <a:t>Balance read traffic across the replicas.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69000-20E3-66FE-F47E-23610337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ym typeface="+mn-ea"/>
              </a:rPr>
              <a:t>Closed Timestamps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B293-9F79-3357-0709-27403D2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CRDB is a serializable timestamp-based MVCC system, so a read with timestamp </a:t>
            </a:r>
            <a:r>
              <a:rPr lang="zh-CN" altLang="en-US" sz="2800" dirty="0"/>
              <a:t>𝑇 </a:t>
            </a:r>
            <a:r>
              <a:rPr lang="en-US" altLang="zh-CN" sz="2800" dirty="0"/>
              <a:t>needs to reflect all overlapping writes with timestamps </a:t>
            </a:r>
            <a:r>
              <a:rPr lang="zh-CN" altLang="en-US" sz="2800" dirty="0"/>
              <a:t>𝑇</a:t>
            </a:r>
            <a:r>
              <a:rPr lang="en-US" altLang="zh-CN" sz="2800" dirty="0"/>
              <a:t>′≤ </a:t>
            </a:r>
            <a:r>
              <a:rPr lang="zh-CN" altLang="en-US" sz="2800" dirty="0"/>
              <a:t>𝑇 </a:t>
            </a:r>
            <a:r>
              <a:rPr lang="en-US" altLang="zh-CN" sz="2800" dirty="0"/>
              <a:t>. </a:t>
            </a:r>
            <a:endParaRPr lang="en-US" altLang="zh-CN" dirty="0"/>
          </a:p>
          <a:p>
            <a:r>
              <a:rPr lang="en-US" altLang="zh-CN" dirty="0"/>
              <a:t>Transactions start with (read timestamp, provisional timestamp).</a:t>
            </a:r>
            <a:endParaRPr lang="en-US" altLang="zh-CN" sz="2800" dirty="0"/>
          </a:p>
          <a:p>
            <a:pPr lvl="1"/>
            <a:r>
              <a:rPr lang="en-US" altLang="zh-CN" dirty="0"/>
              <a:t>The follower needs a guarantee that no new writes will be committed to the Range at MVCC timestamps </a:t>
            </a:r>
            <a:r>
              <a:rPr lang="zh-CN" altLang="en-US" dirty="0"/>
              <a:t>𝑇</a:t>
            </a:r>
            <a:r>
              <a:rPr lang="en-US" altLang="zh-CN" dirty="0"/>
              <a:t>′≤ </a:t>
            </a:r>
            <a:r>
              <a:rPr lang="zh-CN" altLang="en-US" dirty="0"/>
              <a:t>𝑇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dirty="0"/>
              <a:t>The follower needs to have applied the prefix of the Raft log that can contain writes at MVCC timestamps </a:t>
            </a:r>
            <a:r>
              <a:rPr lang="zh-CN" altLang="en-US" dirty="0"/>
              <a:t>𝑇</a:t>
            </a:r>
            <a:r>
              <a:rPr lang="en-US" altLang="zh-CN" dirty="0"/>
              <a:t>′≤ </a:t>
            </a:r>
            <a:r>
              <a:rPr lang="zh-CN" altLang="en-US" dirty="0"/>
              <a:t>𝑇</a:t>
            </a:r>
            <a:r>
              <a:rPr lang="en-US" altLang="zh-CN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FDAF3E-F159-94AA-5962-B06C23A9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18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348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069000-20E3-66FE-F47E-23610337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sym typeface="+mn-ea"/>
              </a:rPr>
              <a:t>Closed Timestamps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6B293-9F79-3357-0709-27403D265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closed timestamp is a promise (Raft Log) made by the leaseholder that it will not accept new writes at or below that MVCC timestamp.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When a follower applies a command carrying a closed timestamp </a:t>
            </a:r>
            <a:r>
              <a:rPr lang="zh-CN" altLang="en-US" sz="2800" dirty="0"/>
              <a:t>𝑇 </a:t>
            </a:r>
            <a:r>
              <a:rPr lang="en-US" altLang="zh-CN" sz="2800" dirty="0"/>
              <a:t>, it knows that there will not be further commands writing at or below. </a:t>
            </a:r>
          </a:p>
          <a:p>
            <a:endParaRPr lang="en-US" altLang="zh-CN" sz="2800" dirty="0"/>
          </a:p>
          <a:p>
            <a:r>
              <a:rPr lang="en-US" altLang="zh-CN" sz="2800" dirty="0"/>
              <a:t>Since new writes below a closed timestamp are not allowed, long-running read-write transactionsare forced to increase their provisional commit timestamp, which necessitates a Read Refresh on commit.</a:t>
            </a:r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FDAF3E-F159-94AA-5962-B06C23A9D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19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561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Multi-region Database Background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Multinational companies have global user bases.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Low latency: High cross-region latencies cause a severe performance penalty when data is served from remote regions.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High availability: Natural disasters, hardware and software failures, and misconfigurations cause data center and region-wide failures.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Compliance with regulations: Privacy regulations like GDPR place strict requirements on where data can and cannot reside.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903845-1094-B128-F4E4-C77F15A1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943" y="223442"/>
            <a:ext cx="4344513" cy="15124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ym typeface="+mn-ea"/>
              </a:rPr>
              <a:t>Exact Staleness Reads</a:t>
            </a:r>
            <a:endParaRPr lang="zh-CN" altLang="en-US" sz="3600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20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12B40-969A-A338-179C-7A524B89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Stale reads operate on a stale MVCC snapshot, corresponding to the exact read timestamp. </a:t>
            </a:r>
            <a:endParaRPr lang="en-US" altLang="zh-CN" dirty="0"/>
          </a:p>
          <a:p>
            <a:r>
              <a:rPr lang="en-US" altLang="zh-CN" sz="2800" dirty="0"/>
              <a:t>If the requested timestamp is old enough(below the Range’s closed timestamp), the read can be served from a follower replica. Otherwise, the query is redirected to the leaseholder.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0E6AC62-0478-A031-E3A0-A402FCE69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05" y="4661065"/>
            <a:ext cx="8700663" cy="8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824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Bounded Staleness Reads</a:t>
            </a:r>
            <a:endParaRPr lang="zh-CN" altLang="en-US" sz="36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21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DB1A6-057D-9F0C-5ADD-527C698D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Use a dynamic, system-determined timestamp, subject to a user-provided staleness bound.</a:t>
            </a:r>
          </a:p>
          <a:p>
            <a:r>
              <a:rPr lang="en-US" altLang="zh-CN" sz="2800" dirty="0"/>
              <a:t>In exchange for this dynamism, bounded staleness reads are marginally more expensive than exact staleness reads. The implementation of bounded staleness reads involves an extra timestamp negotiation phase.</a:t>
            </a:r>
          </a:p>
          <a:p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354DD7-5D90-6F53-8E48-8B75B8925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856" y="4672941"/>
            <a:ext cx="8293270" cy="11489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Contributions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New SQL syntax that dramatically simplifies multi-region database deployments.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Innovations in the SQL Query optimizer such as support for global uniqueness constraints and efficient queries on geo-partitioned data.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detailed description of our implementation of serializable read-only transactions on historical data that operate locally on any replica.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/>
              <a:t>A novel global transaction protocol that enables serializable/linearizable transactions from any replica in GLOBAL tables.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22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0547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Global Table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13750"/>
            <a:ext cx="10198332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Enable strongly-consistent low-latency reads that can be served locally by any replica with tolerance for longer write latencies.</a:t>
            </a:r>
          </a:p>
          <a:p>
            <a:endParaRPr lang="en-US" altLang="zh-CN" dirty="0"/>
          </a:p>
          <a:p>
            <a:r>
              <a:rPr lang="en-US" altLang="zh-CN" dirty="0"/>
              <a:t>The difference between stale reads and GLOBAL table reads.</a:t>
            </a:r>
          </a:p>
          <a:p>
            <a:pPr lvl="1"/>
            <a:r>
              <a:rPr lang="en-US" altLang="zh-CN" dirty="0"/>
              <a:t>Serve present-time reads as part of read-only or read-write transactions.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The difference from </a:t>
            </a:r>
            <a:r>
              <a:rPr lang="en-US" altLang="zh-CN" dirty="0" err="1"/>
              <a:t>OceanBase</a:t>
            </a:r>
            <a:r>
              <a:rPr lang="en-US" altLang="zh-CN" dirty="0"/>
              <a:t> Replicated tables.</a:t>
            </a:r>
          </a:p>
          <a:p>
            <a:pPr lvl="1"/>
            <a:r>
              <a:rPr lang="en-US" altLang="zh-CN" dirty="0"/>
              <a:t>Enable reads from non-voting replicas.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0620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A11F9F-EC9D-44D1-C9EE-4C9629C96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471" y="4352831"/>
            <a:ext cx="4914394" cy="25051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Uncertainty Intervals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CRDB guarantees linearizability for reads and writes at the level of a single key and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relies on loose clock synchronization.</a:t>
            </a:r>
          </a:p>
          <a:p>
            <a:r>
              <a:rPr lang="en-US" altLang="zh-CN" dirty="0"/>
              <a:t>The uncertainty interval of T2 is [</a:t>
            </a:r>
            <a:r>
              <a:rPr lang="en-US" altLang="zh-CN" dirty="0" err="1"/>
              <a:t>commit_ts</a:t>
            </a:r>
            <a:r>
              <a:rPr lang="en-US" altLang="zh-CN" dirty="0"/>
              <a:t>, </a:t>
            </a:r>
            <a:r>
              <a:rPr lang="en-US" altLang="zh-CN" dirty="0" err="1"/>
              <a:t>commit_ts</a:t>
            </a:r>
            <a:r>
              <a:rPr lang="en-US" altLang="zh-CN" dirty="0"/>
              <a:t> + </a:t>
            </a:r>
            <a:r>
              <a:rPr lang="en-US" altLang="zh-CN" dirty="0" err="1"/>
              <a:t>max_offset</a:t>
            </a:r>
            <a:r>
              <a:rPr lang="en-US" altLang="zh-CN" dirty="0"/>
              <a:t>] and T1 is within it.</a:t>
            </a:r>
          </a:p>
          <a:p>
            <a:r>
              <a:rPr lang="en-US" altLang="zh-CN" dirty="0"/>
              <a:t>A reader that encounters the same key within its uncertainty interval checks whether the values previously read by the transaction remain unchanged at the newer timestamp.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24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301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BD8441-FFB3-D676-AACB-76B40903F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386" y="2607636"/>
            <a:ext cx="7059509" cy="425036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Future-time Transactions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coordinator delays completion of a write operation until its local timestamp advances beyond the transaction’s commit timestamp.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25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4631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Evaluation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Tradeoffs between REGIONAL and GLOBAL</a:t>
            </a:r>
          </a:p>
          <a:p>
            <a:endParaRPr lang="en-US" altLang="zh-CN" dirty="0"/>
          </a:p>
          <a:p>
            <a:r>
              <a:rPr lang="en-US" altLang="zh-CN" dirty="0"/>
              <a:t>Performance of REGIONAL BY ROW</a:t>
            </a:r>
          </a:p>
          <a:p>
            <a:endParaRPr lang="en-US" altLang="zh-CN" dirty="0"/>
          </a:p>
          <a:p>
            <a:r>
              <a:rPr lang="en-US" altLang="zh-CN" dirty="0"/>
              <a:t>Performance of GLOBAL Tables</a:t>
            </a:r>
          </a:p>
          <a:p>
            <a:pPr marL="0" indent="0">
              <a:buNone/>
            </a:pP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26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0618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C8100E9-043F-6F42-77E7-8BA584D5B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0" y="3626622"/>
            <a:ext cx="9064989" cy="305324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D2E1DB-6491-ABFE-A018-E226696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Tradeoffs between REGIONAL and GLOBAL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1FA69-4CDC-03E1-7B71-4D4A726E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573481"/>
            <a:ext cx="10198332" cy="4603482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YCSB-A with 1:1 ratio of single-key reads to writes.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GLOBAL tables enable fast reads (&lt; 3</a:t>
            </a:r>
            <a:r>
              <a:rPr lang="zh-CN" altLang="en-US" sz="2400" dirty="0"/>
              <a:t>𝑚𝑠</a:t>
            </a:r>
            <a:r>
              <a:rPr lang="en-US" altLang="zh-CN" sz="2400" dirty="0"/>
              <a:t>) from anywhere, at the expense of slower writes (500−600</a:t>
            </a:r>
            <a:r>
              <a:rPr lang="zh-CN" altLang="en-US" sz="2400" dirty="0"/>
              <a:t>𝑚𝑠</a:t>
            </a:r>
            <a:r>
              <a:rPr lang="en-US" altLang="zh-CN" sz="2400" dirty="0"/>
              <a:t>).</a:t>
            </a:r>
          </a:p>
          <a:p>
            <a:r>
              <a:rPr lang="en-US" altLang="zh-CN" sz="2400" dirty="0"/>
              <a:t>REGIONAL tables support fast reads and writes(&lt; 3</a:t>
            </a:r>
            <a:r>
              <a:rPr lang="zh-CN" altLang="en-US" sz="2400" dirty="0"/>
              <a:t>𝑚𝑠</a:t>
            </a:r>
            <a:r>
              <a:rPr lang="en-US" altLang="zh-CN" sz="2400" dirty="0"/>
              <a:t>) from the leaseholder’s local region, at the expense of slower remote reads and writes (100 − 200</a:t>
            </a:r>
            <a:r>
              <a:rPr lang="zh-CN" altLang="en-US" sz="2400" dirty="0"/>
              <a:t>𝑚𝑠</a:t>
            </a:r>
            <a:r>
              <a:rPr lang="en-US" altLang="zh-CN" sz="2400" dirty="0"/>
              <a:t>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7B012-B980-2CFC-1E55-0E77AFC4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27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7546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CC53421-AE9A-77C4-749E-C7C31371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49" y="3608350"/>
            <a:ext cx="10622803" cy="303593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D2E1DB-6491-ABFE-A018-E226696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Performance of REGIONAL BY ROW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1FA69-4CDC-03E1-7B71-4D4A726E8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YCSB-B or YCSB-D with 95% reads and 5% updates/inserts.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Configure clients with a locality of access value, corresponding to the percentage of operations accessing rows in the originally homed region.</a:t>
            </a:r>
          </a:p>
          <a:p>
            <a:r>
              <a:rPr lang="en-US" altLang="zh-CN" sz="2400" dirty="0"/>
              <a:t>Baseline: Manual partitioning method uses the primary key to derive the partition.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7B012-B980-2CFC-1E55-0E77AFC4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28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601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5EBDB7A-16E4-723B-B119-A3735D5A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651" y="3540019"/>
            <a:ext cx="5284149" cy="31814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FD2E1DB-6491-ABFE-A018-E2266963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Performance of GLOBAL Tables</a:t>
            </a:r>
            <a:endParaRPr 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01FA69-4CDC-03E1-7B71-4D4A726E8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08" y="1407226"/>
            <a:ext cx="5534893" cy="47697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YCSB-A with 1:1 ratio of single-key reads to writes. </a:t>
            </a:r>
          </a:p>
          <a:p>
            <a:r>
              <a:rPr lang="en-US" altLang="zh-CN" sz="2400" dirty="0"/>
              <a:t>Baseline: CRDB’s previous approach for low-latency consistent reads from all regions (Duplicate Indexes).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07B012-B980-2CFC-1E55-0E77AFC48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29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4BFDC3-5E05-957C-5CC0-81EE26CCC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" y="1559869"/>
            <a:ext cx="5217721" cy="529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4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E3D243-4DC6-AD1E-9CC3-A9833753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+mj-cs"/>
              </a:rPr>
              <a:t>Contributions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36616-B339-6207-CDB0-09C313B66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New SQL syntax that dramatically simplifies multi-region database deployments.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Innovations in the SQL Query optimizer such as support for global uniqueness constraints and efficient queries on geo-partitioned data.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detailed description of our implementation of serializable read-only transactions on historical data that operate locally on any replica.</a:t>
            </a:r>
          </a:p>
          <a:p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A novel global transaction protocol that enables serializable/linearizable transactions from any replica in GLOBAL tables.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0180CA-2D91-2197-58AA-4239EBBC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</a:t>
            </a:fld>
            <a:r>
              <a:rPr lang="en-US" altLang="zh-CN"/>
              <a:t>/30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0907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Conclusion</a:t>
            </a:r>
            <a:endParaRPr lang="zh-CN" altLang="en-US" sz="3600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30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8DB1A6-057D-9F0C-5ADD-527C698D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Easy-to-use deployment options but lacks functionality.</a:t>
            </a:r>
          </a:p>
          <a:p>
            <a:r>
              <a:rPr lang="en-US" altLang="zh-CN" sz="2800" dirty="0"/>
              <a:t>Locality </a:t>
            </a:r>
            <a:r>
              <a:rPr lang="en-US" altLang="zh-CN" dirty="0"/>
              <a:t>o</a:t>
            </a:r>
            <a:r>
              <a:rPr lang="en-US" altLang="zh-CN" sz="2800" dirty="0"/>
              <a:t>ptimized </a:t>
            </a:r>
            <a:r>
              <a:rPr lang="en-US" altLang="zh-CN" dirty="0"/>
              <a:t>s</a:t>
            </a:r>
            <a:r>
              <a:rPr lang="en-US" altLang="zh-CN" sz="2800" dirty="0"/>
              <a:t>earch that reduces cross-region latency.</a:t>
            </a:r>
          </a:p>
          <a:p>
            <a:r>
              <a:rPr lang="en-US" altLang="zh-CN" sz="2800" dirty="0"/>
              <a:t>Non-voting replicas distributed across multiple regions that provide bounded stale reads.</a:t>
            </a:r>
          </a:p>
          <a:p>
            <a:r>
              <a:rPr lang="en-US" altLang="zh-CN" dirty="0"/>
              <a:t>Global transactions in support of multiple replicas of GLOBAL tables.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13136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New SQL Syntax Example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DD9C14D-FE75-7E4C-7BC3-3EA93F6EB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198" y="2905966"/>
            <a:ext cx="10198100" cy="3188183"/>
          </a:xfrm>
        </p:spPr>
      </p:pic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4</a:t>
            </a:fld>
            <a:r>
              <a:rPr lang="en-US" altLang="zh-CN"/>
              <a:t>/30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063E2F-A3C1-305B-5027-62CE96DF927E}"/>
              </a:ext>
            </a:extLst>
          </p:cNvPr>
          <p:cNvSpPr txBox="1">
            <a:spLocks/>
          </p:cNvSpPr>
          <p:nvPr/>
        </p:nvSpPr>
        <p:spPr>
          <a:xfrm>
            <a:off x="1155470" y="1825625"/>
            <a:ext cx="101983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A ride-sharing application from a fictional company called </a:t>
            </a:r>
            <a:r>
              <a:rPr lang="en-US" altLang="zh-CN" dirty="0" err="1"/>
              <a:t>movr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807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New SQL Syntax Example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5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7AE5341-4C32-58FF-2289-28210690C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36" y="1742058"/>
            <a:ext cx="9684327" cy="45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10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New SQL Syntax Example</a:t>
            </a:r>
            <a:endParaRPr lang="zh-CN" altLang="en-US" sz="360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6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4E96C03-2A5C-5A33-328E-C502DB52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469" y="1690692"/>
            <a:ext cx="9485602" cy="42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3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New Multi-region Abstraction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Regions and zones</a:t>
            </a:r>
          </a:p>
          <a:p>
            <a:pPr lvl="1"/>
            <a:r>
              <a:rPr lang="en-US" altLang="zh-CN" dirty="0"/>
              <a:t>Database regions are maintained in a special ENUM SQL data type called </a:t>
            </a:r>
            <a:r>
              <a:rPr lang="en-US" altLang="zh-CN" dirty="0" err="1"/>
              <a:t>crdb_internal_region</a:t>
            </a:r>
            <a:r>
              <a:rPr lang="en-US" altLang="zh-CN" dirty="0"/>
              <a:t>, updated whenever regions are added or removed from the database.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7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873A12-8762-8F49-E4EE-F0802065A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3705373"/>
            <a:ext cx="8248650" cy="10572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D654A09-39D1-46B2-1A2A-8EC8B4A97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491" y="5130796"/>
            <a:ext cx="7820025" cy="13620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New Multi-region Abstraction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Survivability goal</a:t>
            </a:r>
          </a:p>
          <a:p>
            <a:pPr lvl="1"/>
            <a:r>
              <a:rPr lang="en-US" altLang="zh-CN" dirty="0"/>
              <a:t>ZONE survivability  ensures that replicas are spread across availability zones.</a:t>
            </a:r>
          </a:p>
          <a:p>
            <a:pPr lvl="1"/>
            <a:r>
              <a:rPr lang="en-US" altLang="zh-CN" dirty="0"/>
              <a:t>REGION survivability ensures availability for reads and writes, even if an entire region goes down.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8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EBD9-D1C4-4AB3-0FAA-B6E5C228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374" y="4129396"/>
            <a:ext cx="7548520" cy="9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2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New Multi-region Abstraction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Table locality configuration</a:t>
            </a:r>
          </a:p>
          <a:p>
            <a:pPr lvl="1"/>
            <a:r>
              <a:rPr lang="en-US" altLang="zh-CN" dirty="0"/>
              <a:t>REGIONAL BY TABLE: All rows in the table are primarily accessed from the same home region.</a:t>
            </a:r>
          </a:p>
          <a:p>
            <a:pPr lvl="1"/>
            <a:r>
              <a:rPr lang="en-US" altLang="zh-CN" dirty="0"/>
              <a:t>REGIONAL BY ROW: A table and all of its indexes are divided into partitions with each partition optimized for access from a different region.</a:t>
            </a:r>
          </a:p>
          <a:p>
            <a:pPr lvl="1"/>
            <a:r>
              <a:rPr lang="en-US" altLang="zh-CN" dirty="0"/>
              <a:t>GLOBAL: Optimization for low-latency, strongly consistent reads from every region, at the expense of increased write latencies.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9</a:t>
            </a:fld>
            <a:r>
              <a:rPr lang="en-US" altLang="zh-CN"/>
              <a:t>/30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EBCD36-BDB8-3A43-1ABF-B21750EB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794" y="4666372"/>
            <a:ext cx="8586412" cy="14274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0D7A8E-6D4F-7972-CB70-AFB1502A1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728" y="245414"/>
            <a:ext cx="4522235" cy="17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84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NhZTY2ODY0MjgxZDk2OTgyZTYyMDFiOWE0MWFjYzkifQ=="/>
</p:tagLst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6848</TotalTime>
  <Words>1727</Words>
  <Application>Microsoft Office PowerPoint</Application>
  <PresentationFormat>宽屏</PresentationFormat>
  <Paragraphs>215</Paragraphs>
  <Slides>30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7" baseType="lpstr">
      <vt:lpstr>NimbusRomNo9L-Regu</vt:lpstr>
      <vt:lpstr>华文仿宋</vt:lpstr>
      <vt:lpstr>Arial</vt:lpstr>
      <vt:lpstr>Calibri</vt:lpstr>
      <vt:lpstr>Tw Cen MT</vt:lpstr>
      <vt:lpstr>Wingdings</vt:lpstr>
      <vt:lpstr>茅草</vt:lpstr>
      <vt:lpstr>Enabling the Next Generation of Multi-Region Applications with CockroachDB</vt:lpstr>
      <vt:lpstr>Multi-region Database Background</vt:lpstr>
      <vt:lpstr>Contributions</vt:lpstr>
      <vt:lpstr>New SQL Syntax Example</vt:lpstr>
      <vt:lpstr>New SQL Syntax Example</vt:lpstr>
      <vt:lpstr>New SQL Syntax Example</vt:lpstr>
      <vt:lpstr>New Multi-region Abstraction</vt:lpstr>
      <vt:lpstr>New Multi-region Abstraction</vt:lpstr>
      <vt:lpstr>New Multi-region Abstraction</vt:lpstr>
      <vt:lpstr>A Note on Usability</vt:lpstr>
      <vt:lpstr>Placement Configuration</vt:lpstr>
      <vt:lpstr>Contributions</vt:lpstr>
      <vt:lpstr>Enforcing Unique Constraints</vt:lpstr>
      <vt:lpstr>Enforcing Unique Constraints</vt:lpstr>
      <vt:lpstr>Locality Optimized Search</vt:lpstr>
      <vt:lpstr>Contributions</vt:lpstr>
      <vt:lpstr>Follower Reads</vt:lpstr>
      <vt:lpstr>Closed Timestamps</vt:lpstr>
      <vt:lpstr>Closed Timestamps</vt:lpstr>
      <vt:lpstr>Exact Staleness Reads</vt:lpstr>
      <vt:lpstr>Bounded Staleness Reads</vt:lpstr>
      <vt:lpstr>Contributions</vt:lpstr>
      <vt:lpstr>Global Table</vt:lpstr>
      <vt:lpstr>Uncertainty Intervals</vt:lpstr>
      <vt:lpstr>Future-time Transactions</vt:lpstr>
      <vt:lpstr>Evaluation</vt:lpstr>
      <vt:lpstr>Tradeoffs between REGIONAL and GLOBAL</vt:lpstr>
      <vt:lpstr>Performance of REGIONAL BY ROW</vt:lpstr>
      <vt:lpstr>Performance of GLOBAL Tables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张 惠东</cp:lastModifiedBy>
  <cp:revision>1396</cp:revision>
  <dcterms:created xsi:type="dcterms:W3CDTF">2021-06-17T05:24:00Z</dcterms:created>
  <dcterms:modified xsi:type="dcterms:W3CDTF">2023-08-17T03:28:54Z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B81A97CF692845AFA8840E9DDBB53DAE</vt:lpwstr>
  </property>
</Properties>
</file>