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85" r:id="rId2"/>
    <p:sldId id="321" r:id="rId3"/>
    <p:sldId id="430" r:id="rId4"/>
    <p:sldId id="431" r:id="rId5"/>
    <p:sldId id="412" r:id="rId6"/>
    <p:sldId id="414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375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扬 翁" initials="思翁" lastIdx="1" clrIdx="0">
    <p:extLst>
      <p:ext uri="{19B8F6BF-5375-455C-9EA6-DF929625EA0E}">
        <p15:presenceInfo xmlns:p15="http://schemas.microsoft.com/office/powerpoint/2012/main" userId="de44da88a8092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6" autoAdjust="0"/>
    <p:restoredTop sz="96331" autoAdjust="0"/>
  </p:normalViewPr>
  <p:slideViewPr>
    <p:cSldViewPr snapToGrid="0" showGuides="1">
      <p:cViewPr varScale="1">
        <p:scale>
          <a:sx n="109" d="100"/>
          <a:sy n="109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6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5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2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82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091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39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27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0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10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3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01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15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the overheads of these techniques are too high (e.g., in the order of seconds for each scheduling decision [69]) for us to obtain meaningful results in a real system, so we evaluate these policies in our </a:t>
            </a:r>
            <a:r>
              <a:rPr lang="en-US" altLang="zh-CN" dirty="0" err="1"/>
              <a:t>makespan</a:t>
            </a:r>
            <a:r>
              <a:rPr lang="en-US" altLang="zh-CN" dirty="0"/>
              <a:t> simulator.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26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the overheads of these techniques are too high (e.g., in the order of seconds for each scheduling decision [69]) for us to obtain meaningful results in a real system, so we evaluate these policies in our </a:t>
            </a:r>
            <a:r>
              <a:rPr lang="en-US" altLang="zh-CN" dirty="0" err="1"/>
              <a:t>makespan</a:t>
            </a:r>
            <a:r>
              <a:rPr lang="en-US" altLang="zh-CN" dirty="0"/>
              <a:t> simulator.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30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the overheads of these techniques are too high (e.g., in the order of seconds for each scheduling decision [69]) for us to obtain meaningful results in a real system, so we evaluate these policies in our </a:t>
            </a:r>
            <a:r>
              <a:rPr lang="en-US" altLang="zh-CN" dirty="0" err="1"/>
              <a:t>makespan</a:t>
            </a:r>
            <a:r>
              <a:rPr lang="en-US" altLang="zh-CN" dirty="0"/>
              <a:t> simulator.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46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9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4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5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2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5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8F5AC6-0B47-B5EE-6888-ABA747E5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01076"/>
            <a:ext cx="12192000" cy="28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13201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SMF starts the schedule with a random transaction.</a:t>
            </a:r>
          </a:p>
          <a:p>
            <a:endParaRPr lang="en-US" altLang="zh-CN" sz="2800" dirty="0"/>
          </a:p>
          <a:p>
            <a:r>
              <a:rPr lang="en-US" altLang="zh-CN" sz="2800" dirty="0"/>
              <a:t>At each iteration, SMF finds the transaction that </a:t>
            </a:r>
            <a:r>
              <a:rPr lang="en-US" altLang="zh-CN" sz="2800" b="1" dirty="0"/>
              <a:t>increases </a:t>
            </a:r>
            <a:r>
              <a:rPr lang="en-US" altLang="zh-CN" sz="2800" b="1" dirty="0" err="1"/>
              <a:t>makespan</a:t>
            </a:r>
            <a:r>
              <a:rPr lang="en-US" altLang="zh-CN" sz="2800" b="1" dirty="0"/>
              <a:t> the least</a:t>
            </a:r>
            <a:r>
              <a:rPr lang="en-US" altLang="zh-CN" sz="2800" dirty="0"/>
              <a:t> among k randomly sampled </a:t>
            </a:r>
            <a:r>
              <a:rPr lang="en-US" altLang="zh-CN" sz="2800" b="1" dirty="0"/>
              <a:t>unscheduled requests </a:t>
            </a:r>
            <a:r>
              <a:rPr lang="en-US" altLang="zh-CN" sz="2800" dirty="0"/>
              <a:t>and appends this transaction to the schedule.</a:t>
            </a:r>
          </a:p>
          <a:p>
            <a:endParaRPr lang="en-US" altLang="zh-CN" sz="2800" dirty="0"/>
          </a:p>
          <a:p>
            <a:r>
              <a:rPr lang="en-US" altLang="zh-CN" sz="2800" dirty="0"/>
              <a:t>The policy repeats this process until all transactions have been scheduled.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375341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Shortest </a:t>
            </a:r>
            <a:r>
              <a:rPr lang="en-US" altLang="zh-CN" sz="2800" dirty="0" err="1">
                <a:solidFill>
                  <a:schemeClr val="bg1"/>
                </a:solidFill>
                <a:latin typeface="NimbusRomNo9L-Regu"/>
              </a:rPr>
              <a:t>Makespan</a:t>
            </a:r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 First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5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13201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TPC-C, SMF finds </a:t>
            </a:r>
            <a:r>
              <a:rPr lang="en-US" altLang="zh-CN" sz="2800" b="1" dirty="0"/>
              <a:t>close-to-optimal</a:t>
            </a:r>
            <a:r>
              <a:rPr lang="en-US" altLang="zh-CN" sz="2800" dirty="0"/>
              <a:t> schedules by allowing New-Order and Payment transactions that do not conflict to run in parallel.</a:t>
            </a:r>
          </a:p>
          <a:p>
            <a:endParaRPr lang="en-US" altLang="zh-CN" sz="2800" dirty="0"/>
          </a:p>
          <a:p>
            <a:r>
              <a:rPr lang="en-US" altLang="zh-CN" sz="2800" dirty="0"/>
              <a:t>SMF captures most of its scheduling wins by making the right ordering decisions for </a:t>
            </a:r>
            <a:r>
              <a:rPr lang="en-US" altLang="zh-CN" sz="2800" b="1" dirty="0"/>
              <a:t>hot keys</a:t>
            </a:r>
            <a:r>
              <a:rPr lang="en-US" altLang="zh-CN" sz="28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7199995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Why SMF Finds Fast Schedules —— Case Study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73EE7-B239-F9F9-A3AA-11A98476B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3911600"/>
            <a:ext cx="7962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2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1320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Real-world workloads have </a:t>
            </a:r>
            <a:r>
              <a:rPr lang="en-US" altLang="zh-CN" sz="2800" b="1" dirty="0"/>
              <a:t>diverse conflict patterns </a:t>
            </a:r>
            <a:r>
              <a:rPr lang="en-US" altLang="zh-CN" sz="2800" dirty="0"/>
              <a:t>(e.g., more transaction types, many hot keys, etc.), so SMF is unlikely to repeatedly make poor choices in the long run.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836058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Why SMF Finds Fast Schedules —— Adversarial Cases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DD5348-21B0-0A4C-DF65-D7E602836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86" y="3204974"/>
            <a:ext cx="6887028" cy="260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1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13201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How well does SMF compare to </a:t>
            </a:r>
            <a:r>
              <a:rPr lang="en-US" altLang="zh-CN" sz="2800" b="1" dirty="0"/>
              <a:t>all possible </a:t>
            </a:r>
            <a:r>
              <a:rPr lang="en-US" altLang="zh-CN" sz="2800" dirty="0"/>
              <a:t>(serializable) schedules for a given workload?</a:t>
            </a:r>
          </a:p>
          <a:p>
            <a:endParaRPr lang="en-US" altLang="zh-CN" sz="2800" dirty="0"/>
          </a:p>
          <a:p>
            <a:r>
              <a:rPr lang="en-US" altLang="zh-CN" sz="2800" dirty="0"/>
              <a:t>We uniformly sample the schedules of a given workload to construct a representative distribution of schedule performance.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9934403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Why SMF Finds Fast Schedules —— Statistical Performance Bounds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9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4330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Each schedule maps to one corresponding </a:t>
            </a:r>
            <a:r>
              <a:rPr lang="en-US" altLang="zh-CN" sz="2800" b="1" dirty="0"/>
              <a:t>conflict graph</a:t>
            </a:r>
            <a:r>
              <a:rPr lang="en-US" altLang="zh-CN" sz="2800" dirty="0"/>
              <a:t>, which has nodes representing transactions and directed edges representing the order of conflicting operations.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Interval-Reversal (IR) Random Walk uniformly samples over </a:t>
            </a:r>
            <a:r>
              <a:rPr lang="en-US" altLang="zh-CN" sz="2800" b="1" dirty="0"/>
              <a:t>conflict graphs</a:t>
            </a:r>
            <a:r>
              <a:rPr lang="en-US" altLang="zh-CN" sz="2800" dirty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/>
              <a:t>We can bound the </a:t>
            </a:r>
            <a:r>
              <a:rPr lang="en-US" altLang="zh-CN" sz="2800" b="1" dirty="0"/>
              <a:t>proportion</a:t>
            </a:r>
            <a:r>
              <a:rPr lang="en-US" altLang="zh-CN" sz="2800" dirty="0"/>
              <a:t> of schedules that have lower </a:t>
            </a:r>
            <a:r>
              <a:rPr lang="en-US" altLang="zh-CN" sz="2800" dirty="0" err="1"/>
              <a:t>makespan</a:t>
            </a:r>
            <a:r>
              <a:rPr lang="en-US" altLang="zh-CN" sz="2800" dirty="0"/>
              <a:t> than our best random sample with </a:t>
            </a:r>
            <a:r>
              <a:rPr lang="en-US" altLang="zh-CN" sz="2800" b="1" dirty="0"/>
              <a:t>a specified confidence level</a:t>
            </a:r>
            <a:r>
              <a:rPr lang="en-US" altLang="zh-CN" sz="28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9934403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Why SMF Finds Fast Schedules —— Statistical Performance Bounds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4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4330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are two main challenges we must address: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 making scheduling decisions </a:t>
            </a:r>
            <a:r>
              <a:rPr lang="en-US" altLang="zh-CN" sz="2800" b="1" dirty="0"/>
              <a:t>without full information </a:t>
            </a:r>
            <a:r>
              <a:rPr lang="en-US" altLang="zh-CN" sz="2800" dirty="0"/>
              <a:t>and with </a:t>
            </a:r>
            <a:r>
              <a:rPr lang="en-US" altLang="zh-CN" sz="2800" b="1" dirty="0"/>
              <a:t>low overheads </a:t>
            </a:r>
            <a:r>
              <a:rPr lang="en-US" altLang="zh-CN" sz="2800" dirty="0"/>
              <a:t>and (ii) ensuring correct execution of schedules.</a:t>
            </a:r>
          </a:p>
          <a:p>
            <a:endParaRPr lang="en-US" altLang="zh-CN" sz="2800" dirty="0"/>
          </a:p>
          <a:p>
            <a:r>
              <a:rPr lang="en-US" altLang="zh-CN" sz="2800" dirty="0"/>
              <a:t>Solution: only consider hot key access of in-flight transactions.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3261909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ONLINE SCHEDULING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6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4330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Application Hints. We leverage two types of application hints in our 	system: </a:t>
            </a:r>
            <a:r>
              <a:rPr lang="en-US" altLang="zh-CN" sz="2800" b="1" dirty="0"/>
              <a:t>transaction type </a:t>
            </a:r>
            <a:r>
              <a:rPr lang="en-US" altLang="zh-CN" sz="2800" dirty="0"/>
              <a:t>and </a:t>
            </a:r>
            <a:r>
              <a:rPr lang="en-US" altLang="zh-CN" sz="2800" b="1" dirty="0"/>
              <a:t>hot key accesses</a:t>
            </a:r>
            <a:r>
              <a:rPr lang="en-US" altLang="zh-CN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Classifier.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mapping transactions to metadata vectors;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finding the optimal number of clusters;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determining a set of </a:t>
            </a:r>
            <a:r>
              <a:rPr lang="en-US" altLang="zh-CN" sz="2800" b="1" dirty="0"/>
              <a:t>hot key operations </a:t>
            </a:r>
            <a:r>
              <a:rPr lang="en-US" altLang="zh-CN" sz="2800" dirty="0"/>
              <a:t>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Approximating </a:t>
            </a:r>
            <a:r>
              <a:rPr lang="en-US" altLang="zh-CN" sz="2800" dirty="0" err="1"/>
              <a:t>Makespan</a:t>
            </a:r>
            <a:r>
              <a:rPr lang="en-US" altLang="zh-CN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considering in-flight transactions;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ignoring transactions without hot keys;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focusing on the latest conflict operation on the hot key.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3261909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ONLINE SCHEDULING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6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4330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Our protocol </a:t>
            </a:r>
            <a:r>
              <a:rPr lang="en-US" altLang="zh-CN" sz="2800" b="1" dirty="0" err="1"/>
              <a:t>MVSchedO</a:t>
            </a:r>
            <a:r>
              <a:rPr lang="en-US" altLang="zh-CN" sz="2800" dirty="0"/>
              <a:t> extends MVTSO in two main ways.</a:t>
            </a:r>
          </a:p>
          <a:p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err="1"/>
              <a:t>MVSchedO</a:t>
            </a:r>
            <a:r>
              <a:rPr lang="en-US" altLang="zh-CN" sz="2800" dirty="0"/>
              <a:t> assigns </a:t>
            </a:r>
            <a:r>
              <a:rPr lang="en-US" altLang="zh-CN" sz="2800" b="1" dirty="0"/>
              <a:t>timestamps</a:t>
            </a:r>
            <a:r>
              <a:rPr lang="en-US" altLang="zh-CN" sz="2800" dirty="0"/>
              <a:t> using SMF rather than FIFO.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Operations accessing hot keys with later timestamps do not execute until conflicting ones earlier in the schedule have completed.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3261909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ONLINE SCHEDULING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0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4330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RocksDB</a:t>
            </a:r>
            <a:r>
              <a:rPr lang="en-US" altLang="zh-CN" sz="2800" dirty="0"/>
              <a:t> Optimistic Concurrency Control (OCC)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RocksDB</a:t>
            </a:r>
            <a:r>
              <a:rPr lang="en-US" altLang="zh-CN" sz="2800" dirty="0"/>
              <a:t> Locking (Lock)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RocksDB</a:t>
            </a:r>
            <a:r>
              <a:rPr lang="en-US" altLang="zh-CN" sz="2800" dirty="0"/>
              <a:t> Multi-Version Timestamp Ordering (MVTSO)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Aria(reordering conflict operations)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TsDEFER</a:t>
            </a:r>
            <a:r>
              <a:rPr lang="en-US" altLang="zh-CN" sz="2800" dirty="0"/>
              <a:t> (Defer) (delaying conflicting operations)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TsDEFER</a:t>
            </a:r>
            <a:r>
              <a:rPr lang="en-US" altLang="zh-CN" sz="2800" dirty="0"/>
              <a:t>-MVTSO (Defer-MVTSO)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1537749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Baseline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0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4330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SmallBank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TPC-C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YCSB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TAOBench</a:t>
            </a:r>
            <a:r>
              <a:rPr lang="en-US" altLang="zh-CN" sz="2800" dirty="0"/>
              <a:t>(social network)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Epinions</a:t>
            </a:r>
            <a:r>
              <a:rPr lang="en-US" altLang="zh-CN" sz="2800" dirty="0"/>
              <a:t>(consumer reviews website)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195098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Benchmark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272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Performance differs significantly depending on how systems </a:t>
            </a:r>
            <a:r>
              <a:rPr lang="en-US" altLang="zh-CN" sz="2400" b="1" dirty="0"/>
              <a:t>schedule transactions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Searching for the </a:t>
            </a:r>
            <a:r>
              <a:rPr lang="en-US" altLang="zh-CN" sz="2400" b="1" dirty="0"/>
              <a:t>optimal</a:t>
            </a:r>
            <a:r>
              <a:rPr lang="en-US" altLang="zh-CN" sz="2400" dirty="0"/>
              <a:t> schedule is </a:t>
            </a:r>
            <a:r>
              <a:rPr lang="en-US" altLang="zh-CN" sz="2400" b="1" dirty="0"/>
              <a:t>infeasible</a:t>
            </a:r>
            <a:r>
              <a:rPr lang="en-US" altLang="zh-CN" sz="2400" dirty="0"/>
              <a:t> in practice ——  optimal scheduling is NP-Complete.</a:t>
            </a:r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4330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R-SMF outperforms all baselines on the five application benchmarks since it executes transactions following schedules that </a:t>
            </a:r>
            <a:r>
              <a:rPr lang="en-US" altLang="zh-CN" sz="2800" b="1" dirty="0"/>
              <a:t>minimize conflict costs.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217958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Performance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7FE780-FA72-7C88-C86A-4B543217E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23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9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0796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R-SMF’s policy is </a:t>
            </a:r>
            <a:r>
              <a:rPr lang="en-US" altLang="zh-CN" sz="2800" b="1" dirty="0"/>
              <a:t>useful</a:t>
            </a:r>
            <a:r>
              <a:rPr lang="en-US" altLang="zh-CN" sz="2800" dirty="0"/>
              <a:t> for different concurrency control protocols and isolation levels</a:t>
            </a:r>
            <a:r>
              <a:rPr lang="en-US" altLang="zh-CN" sz="2800" b="1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217958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Performance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421120-7AB7-9E5C-4507-1BC75225F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73" y="3176848"/>
            <a:ext cx="11825654" cy="20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50731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SMF has </a:t>
            </a:r>
            <a:r>
              <a:rPr lang="en-US" altLang="zh-CN" sz="2800" b="1" dirty="0"/>
              <a:t>robust performance </a:t>
            </a:r>
            <a:r>
              <a:rPr lang="en-US" altLang="zh-CN" sz="2800" dirty="0"/>
              <a:t>on all workloads, finding schedules with less than 10% difference compared to the best Job-Shop Scheduling techniques.</a:t>
            </a:r>
            <a:endParaRPr lang="en-US" altLang="zh-CN" sz="28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49" y="1169969"/>
            <a:ext cx="3190705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SMF’s Search Quality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73D7BE-FCD4-7AF0-779E-63E1C04D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697" y="1431579"/>
            <a:ext cx="5569805" cy="4175798"/>
          </a:xfrm>
          <a:prstGeom prst="rect">
            <a:avLst/>
          </a:prstGeom>
        </p:spPr>
      </p:pic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A3FACDB-2A32-B30B-519A-2C5285A37D42}"/>
              </a:ext>
            </a:extLst>
          </p:cNvPr>
          <p:cNvSpPr/>
          <p:nvPr/>
        </p:nvSpPr>
        <p:spPr>
          <a:xfrm>
            <a:off x="3578469" y="4510515"/>
            <a:ext cx="2187941" cy="378008"/>
          </a:xfrm>
          <a:prstGeom prst="wedgeRectCallout">
            <a:avLst>
              <a:gd name="adj1" fmla="val 146826"/>
              <a:gd name="adj2" fmla="val -212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50s searching time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A389C110-B345-1BC8-AAD4-D9A6C7F005F4}"/>
              </a:ext>
            </a:extLst>
          </p:cNvPr>
          <p:cNvSpPr/>
          <p:nvPr/>
        </p:nvSpPr>
        <p:spPr>
          <a:xfrm>
            <a:off x="3731205" y="5155285"/>
            <a:ext cx="2187941" cy="378008"/>
          </a:xfrm>
          <a:prstGeom prst="wedgeRectCallout">
            <a:avLst>
              <a:gd name="adj1" fmla="val 145219"/>
              <a:gd name="adj2" fmla="val -1870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5s searching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10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0461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SMF’s run time optimizations have </a:t>
            </a:r>
            <a:r>
              <a:rPr lang="en-US" altLang="zh-CN" sz="2800" b="1" dirty="0"/>
              <a:t>limited impact </a:t>
            </a:r>
            <a:r>
              <a:rPr lang="en-US" altLang="zh-CN" sz="2800" dirty="0"/>
              <a:t>on </a:t>
            </a:r>
            <a:r>
              <a:rPr lang="en-US" altLang="zh-CN" sz="2800" dirty="0" err="1"/>
              <a:t>makespan</a:t>
            </a:r>
            <a:r>
              <a:rPr lang="en-US" altLang="zh-CN" sz="2800" dirty="0"/>
              <a:t>.</a:t>
            </a:r>
            <a:endParaRPr lang="en-US" altLang="zh-CN" sz="28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49" y="1169969"/>
            <a:ext cx="4518343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SMF Optimizations for R-SMF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B68730-DF34-6340-ACB9-0CFB38DA8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88" y="2902072"/>
            <a:ext cx="7743825" cy="2838450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F32708E4-DB79-788A-8CA7-709F8E01B46D}"/>
              </a:ext>
            </a:extLst>
          </p:cNvPr>
          <p:cNvSpPr/>
          <p:nvPr/>
        </p:nvSpPr>
        <p:spPr>
          <a:xfrm>
            <a:off x="1846385" y="5744276"/>
            <a:ext cx="2979249" cy="841161"/>
          </a:xfrm>
          <a:prstGeom prst="wedgeRectCallout">
            <a:avLst>
              <a:gd name="adj1" fmla="val 34747"/>
              <a:gd name="adj2" fmla="val -1095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Searching all transactions in each search iteration </a:t>
            </a:r>
            <a:endParaRPr lang="zh-CN" altLang="en-US" dirty="0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30080827-A972-1EC0-0342-0D6474EBD882}"/>
              </a:ext>
            </a:extLst>
          </p:cNvPr>
          <p:cNvSpPr/>
          <p:nvPr/>
        </p:nvSpPr>
        <p:spPr>
          <a:xfrm>
            <a:off x="5410200" y="5879672"/>
            <a:ext cx="2187941" cy="705766"/>
          </a:xfrm>
          <a:prstGeom prst="wedgeRectCallout">
            <a:avLst>
              <a:gd name="adj1" fmla="val 12607"/>
              <a:gd name="adj2" fmla="val -1197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Considering no only hot keys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77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AKE</a:t>
            </a:r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 A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WAY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04619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Sampling </a:t>
            </a:r>
            <a:r>
              <a:rPr lang="en-US" altLang="zh-CN" sz="2800" dirty="0"/>
              <a:t>in the whole search space, and calculating a </a:t>
            </a:r>
            <a:r>
              <a:rPr lang="en-US" altLang="zh-CN" sz="2800" b="1" dirty="0"/>
              <a:t>bound with confidence level.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49" y="1169969"/>
            <a:ext cx="4518343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Evaluate a heuristic algorithm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43DC11-11EE-C64C-D488-B80634505DEC}"/>
              </a:ext>
            </a:extLst>
          </p:cNvPr>
          <p:cNvSpPr txBox="1"/>
          <p:nvPr/>
        </p:nvSpPr>
        <p:spPr>
          <a:xfrm>
            <a:off x="633948" y="2786966"/>
            <a:ext cx="4518343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Explain an obvious premise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DF861E-F582-73B7-1989-3C90AA0F23DB}"/>
              </a:ext>
            </a:extLst>
          </p:cNvPr>
          <p:cNvSpPr txBox="1"/>
          <p:nvPr/>
        </p:nvSpPr>
        <p:spPr>
          <a:xfrm>
            <a:off x="633948" y="3449856"/>
            <a:ext cx="10461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Case, Math, Evaluation.</a:t>
            </a:r>
          </a:p>
        </p:txBody>
      </p:sp>
    </p:spTree>
    <p:extLst>
      <p:ext uri="{BB962C8B-B14F-4D97-AF65-F5344CB8AC3E}">
        <p14:creationId xmlns:p14="http://schemas.microsoft.com/office/powerpoint/2010/main" val="315707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L</a:t>
            </a:r>
            <a:r>
              <a:rPr lang="en-US" altLang="zh-CN" sz="2800" dirty="0">
                <a:solidFill>
                  <a:schemeClr val="bg1"/>
                </a:solidFill>
              </a:rPr>
              <a:t>IMITATION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633952" y="2075296"/>
            <a:ext cx="108376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TQS </a:t>
            </a:r>
            <a:r>
              <a:rPr lang="en-US" altLang="zh-CN" sz="28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source code 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and TQS’s </a:t>
            </a:r>
            <a:r>
              <a:rPr lang="en-US" altLang="zh-CN" sz="28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bug reports 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on </a:t>
            </a:r>
            <a:r>
              <a:rPr lang="en-US" altLang="zh-CN" sz="28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PolarDB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are not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The </a:t>
            </a:r>
            <a:r>
              <a:rPr lang="en-US" altLang="zh-CN" sz="28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correctness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of our implementation.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We built DQP on a popular DBMS testing  framework, </a:t>
            </a:r>
            <a:r>
              <a:rPr lang="en-US" altLang="zh-CN" sz="28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SQLancer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, and made the source code publicly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The </a:t>
            </a:r>
            <a:r>
              <a:rPr lang="en-US" altLang="zh-CN" sz="28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reliability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of the results we presented.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We reported each found  bug to the DBMSs’ developers and annotated the bug status according to developers’ replies. We  also made all bug reports public.</a:t>
            </a:r>
            <a:endParaRPr lang="zh-CN" altLang="en-US" sz="28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F00A3D-1806-2882-6BC7-EE39CFA28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0A440F-088F-84CD-2CDF-16062EF02585}"/>
              </a:ext>
            </a:extLst>
          </p:cNvPr>
          <p:cNvSpPr txBox="1"/>
          <p:nvPr/>
        </p:nvSpPr>
        <p:spPr>
          <a:xfrm>
            <a:off x="633953" y="1303307"/>
            <a:ext cx="39732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Threats to Validity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3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272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Current scheduling methods(concurrency control protocols) are classified into two kinds: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majority execute requests based on </a:t>
            </a:r>
            <a:r>
              <a:rPr lang="en-US" altLang="zh-CN" sz="2400" b="1" dirty="0"/>
              <a:t>arrival order</a:t>
            </a:r>
            <a:r>
              <a:rPr lang="en-US" altLang="zh-CN" sz="2400" dirty="0"/>
              <a:t>(e.g. 2PL, MVCC).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missing opportunities to avoid conflicts by planning ahead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Other work schedules transactions more intelligently by leveraging full information about </a:t>
            </a:r>
            <a:r>
              <a:rPr lang="en-US" altLang="zh-CN" sz="2400" b="1" dirty="0"/>
              <a:t>access sets</a:t>
            </a:r>
            <a:r>
              <a:rPr lang="en-US" altLang="zh-CN" sz="2400" dirty="0"/>
              <a:t> (e.g., deterministic databases) and/or predicting key accesses.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consider only a small subset of the schedule space and make suboptimal scheduling decisions</a:t>
            </a:r>
          </a:p>
        </p:txBody>
      </p:sp>
    </p:spTree>
    <p:extLst>
      <p:ext uri="{BB962C8B-B14F-4D97-AF65-F5344CB8AC3E}">
        <p14:creationId xmlns:p14="http://schemas.microsoft.com/office/powerpoint/2010/main" val="413431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272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main challenges of transaction scheduling are:</a:t>
            </a:r>
          </a:p>
          <a:p>
            <a:pPr marL="514350" indent="-514350">
              <a:buAutoNum type="romanLcParenBoth"/>
            </a:pPr>
            <a:r>
              <a:rPr lang="en-US" altLang="zh-CN" sz="2400" dirty="0"/>
              <a:t>how to </a:t>
            </a:r>
            <a:r>
              <a:rPr lang="en-US" altLang="zh-CN" sz="2400" b="1" dirty="0"/>
              <a:t>efficiently find fast schedules </a:t>
            </a:r>
            <a:r>
              <a:rPr lang="en-US" altLang="zh-CN" sz="2400" dirty="0"/>
              <a:t>with partial information and </a:t>
            </a:r>
          </a:p>
          <a:p>
            <a:pPr marL="514350" indent="-514350">
              <a:buAutoNum type="romanLcParenBoth"/>
            </a:pPr>
            <a:r>
              <a:rPr lang="en-US" altLang="zh-CN" sz="2400" dirty="0"/>
              <a:t>how to enforce schedules during execution </a:t>
            </a:r>
            <a:r>
              <a:rPr lang="en-US" altLang="zh-CN" sz="2400" b="1" dirty="0"/>
              <a:t>without violating isolation guarantees</a:t>
            </a:r>
            <a:r>
              <a:rPr lang="en-US" altLang="zh-CN" sz="2400" dirty="0"/>
              <a:t>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265437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ONTRIBUTION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9604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introduce a </a:t>
            </a:r>
            <a:r>
              <a:rPr lang="en-US" altLang="zh-CN" sz="2400" b="1" dirty="0"/>
              <a:t>novel scheduling policy</a:t>
            </a:r>
            <a:r>
              <a:rPr lang="en-US" altLang="zh-CN" sz="2400" dirty="0"/>
              <a:t>, SMF, that efficiently finds fast schedules on a range of transactional workloads.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propose a </a:t>
            </a:r>
            <a:r>
              <a:rPr lang="en-US" altLang="zh-CN" sz="2400" b="1" dirty="0"/>
              <a:t>schedule-first concurrency control protocol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MVSchedO</a:t>
            </a:r>
            <a:r>
              <a:rPr lang="en-US" altLang="zh-CN" sz="2400" dirty="0"/>
              <a:t>, that maximizes the benefits of scheduling by enforcing fine-grained operation ordering.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develop and evaluate R-SMF, which integrates SMF and </a:t>
            </a:r>
            <a:r>
              <a:rPr lang="en-US" altLang="zh-CN" sz="2400" dirty="0" err="1"/>
              <a:t>MVSchedO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RocksDB</a:t>
            </a:r>
            <a:r>
              <a:rPr lang="en-US" altLang="zh-CN" sz="2400" dirty="0"/>
              <a:t> to improve throughput by up to 3.9× and reduce tail latency by up to 3.2×.</a:t>
            </a:r>
          </a:p>
        </p:txBody>
      </p:sp>
    </p:spTree>
    <p:extLst>
      <p:ext uri="{BB962C8B-B14F-4D97-AF65-F5344CB8AC3E}">
        <p14:creationId xmlns:p14="http://schemas.microsoft.com/office/powerpoint/2010/main" val="34474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09676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a given schedule, transaction execution is constrained by: </a:t>
            </a:r>
          </a:p>
          <a:p>
            <a:pPr marL="571500" indent="-571500">
              <a:buAutoNum type="romanLcParenBoth"/>
            </a:pPr>
            <a:r>
              <a:rPr lang="en-US" altLang="zh-CN" sz="2800" b="1" dirty="0"/>
              <a:t>operation dependencies</a:t>
            </a:r>
            <a:r>
              <a:rPr lang="en-US" altLang="zh-CN" sz="2800" dirty="0"/>
              <a:t>(i.e., partial orders) within a transaction, and </a:t>
            </a:r>
          </a:p>
          <a:p>
            <a:pPr marL="571500" indent="-571500">
              <a:buAutoNum type="romanLcParenBoth"/>
            </a:pPr>
            <a:r>
              <a:rPr lang="en-US" altLang="zh-CN" sz="2800" b="1" dirty="0"/>
              <a:t>inter-transaction dependencies </a:t>
            </a:r>
            <a:r>
              <a:rPr lang="en-US" altLang="zh-CN" sz="2800" dirty="0"/>
              <a:t>determined by a concurrency control protocol enforcing a specified isolation level.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173997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NimbusRomNo9L-Regu"/>
              </a:rPr>
              <a:t>Makespan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4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09676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evaluate </a:t>
            </a:r>
            <a:r>
              <a:rPr lang="en-US" altLang="zh-CN" sz="2800" b="1" dirty="0"/>
              <a:t>schedule </a:t>
            </a:r>
            <a:r>
              <a:rPr lang="en-US" altLang="zh-CN" sz="2800" b="1" dirty="0" err="1"/>
              <a:t>makespan</a:t>
            </a:r>
            <a:r>
              <a:rPr lang="en-US" altLang="zh-CN" sz="2800" dirty="0"/>
              <a:t>, or the total time required for all transactions to complete.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For a finite batch of transactions, minimizing </a:t>
            </a:r>
            <a:r>
              <a:rPr lang="en-US" altLang="zh-CN" sz="2800" dirty="0" err="1"/>
              <a:t>makespan</a:t>
            </a:r>
            <a:r>
              <a:rPr lang="en-US" altLang="zh-CN" sz="2800" dirty="0"/>
              <a:t> is equivalent to maximizing throughput.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173997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NimbusRomNo9L-Regu"/>
              </a:rPr>
              <a:t>Makespan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7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09676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observe that these schedules have varying </a:t>
            </a:r>
            <a:r>
              <a:rPr lang="en-US" altLang="zh-CN" sz="2800" b="1" dirty="0" err="1"/>
              <a:t>makespan</a:t>
            </a:r>
            <a:r>
              <a:rPr lang="en-US" altLang="zh-CN" sz="2800" dirty="0"/>
              <a:t> because they have different </a:t>
            </a:r>
            <a:r>
              <a:rPr lang="en-US" altLang="zh-CN" sz="2800" b="1" dirty="0"/>
              <a:t>cost of conflicts</a:t>
            </a:r>
            <a:r>
              <a:rPr lang="en-US" altLang="zh-CN" sz="2800" dirty="0"/>
              <a:t>, or how much conflicts delay the execution of other operations.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173997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NimbusRomNo9L-Regu"/>
              </a:rPr>
              <a:t>Makespan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7D07F9-B50C-8869-8531-D9B42F4DF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39" y="3905180"/>
            <a:ext cx="6127705" cy="2286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54BEAD-9F70-A37A-C7B8-67954AEC7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681" y="4620764"/>
            <a:ext cx="5501420" cy="11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1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S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CHEDULING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09676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introduce a new scheduling policy, Shortest </a:t>
            </a:r>
            <a:r>
              <a:rPr lang="en-US" altLang="zh-CN" sz="2800" dirty="0" err="1"/>
              <a:t>Makespan</a:t>
            </a:r>
            <a:r>
              <a:rPr lang="en-US" altLang="zh-CN" sz="2800" dirty="0"/>
              <a:t> First (SMF), that </a:t>
            </a:r>
            <a:r>
              <a:rPr lang="en-US" altLang="zh-CN" sz="2800" b="1" dirty="0"/>
              <a:t>greedily</a:t>
            </a:r>
            <a:r>
              <a:rPr lang="en-US" altLang="zh-CN" sz="2800" dirty="0"/>
              <a:t> minimizes the impact of </a:t>
            </a:r>
            <a:r>
              <a:rPr lang="en-US" altLang="zh-CN" sz="2800" b="1" dirty="0"/>
              <a:t>conflicts</a:t>
            </a:r>
            <a:r>
              <a:rPr lang="en-US" altLang="zh-CN" sz="2800" dirty="0"/>
              <a:t> and thus, total </a:t>
            </a:r>
            <a:r>
              <a:rPr lang="en-US" altLang="zh-CN" sz="2800" dirty="0" err="1"/>
              <a:t>makespan</a:t>
            </a:r>
            <a:r>
              <a:rPr lang="en-US" altLang="zh-CN" sz="2800" dirty="0"/>
              <a:t>.</a:t>
            </a:r>
          </a:p>
          <a:p>
            <a:endParaRPr lang="en-US" altLang="zh-CN" sz="2800" dirty="0"/>
          </a:p>
          <a:p>
            <a:r>
              <a:rPr lang="en-US" altLang="zh-CN" sz="2800" dirty="0"/>
              <a:t>SMF places transactions with high conflict costs far apart. Concretely, we evaluate the </a:t>
            </a:r>
            <a:r>
              <a:rPr lang="en-US" altLang="zh-CN" sz="2800" b="1" dirty="0"/>
              <a:t>incremental </a:t>
            </a:r>
            <a:r>
              <a:rPr lang="en-US" altLang="zh-CN" sz="2800" b="1" dirty="0" err="1"/>
              <a:t>makespan</a:t>
            </a:r>
            <a:r>
              <a:rPr lang="en-US" altLang="zh-CN" sz="2800" b="1" dirty="0"/>
              <a:t> increase </a:t>
            </a:r>
            <a:r>
              <a:rPr lang="en-US" altLang="zh-CN" sz="2800" dirty="0"/>
              <a:t>when a given transaction is added to the schedule.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375341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Shortest </a:t>
            </a:r>
            <a:r>
              <a:rPr lang="en-US" altLang="zh-CN" sz="2800" dirty="0" err="1">
                <a:solidFill>
                  <a:schemeClr val="bg1"/>
                </a:solidFill>
                <a:latin typeface="NimbusRomNo9L-Regu"/>
              </a:rPr>
              <a:t>Makespan</a:t>
            </a:r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 First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1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6760</TotalTime>
  <Words>1252</Words>
  <Application>Microsoft Office PowerPoint</Application>
  <PresentationFormat>宽屏</PresentationFormat>
  <Paragraphs>183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NimbusRomNo9L-Regu</vt:lpstr>
      <vt:lpstr>等线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思扬 翁</cp:lastModifiedBy>
  <cp:revision>307</cp:revision>
  <dcterms:created xsi:type="dcterms:W3CDTF">2017-08-29T15:07:53Z</dcterms:created>
  <dcterms:modified xsi:type="dcterms:W3CDTF">2024-09-28T08:18:44Z</dcterms:modified>
</cp:coreProperties>
</file>