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6" r:id="rId3"/>
    <p:sldId id="364" r:id="rId4"/>
    <p:sldId id="365" r:id="rId5"/>
    <p:sldId id="452" r:id="rId6"/>
    <p:sldId id="321" r:id="rId7"/>
    <p:sldId id="258" r:id="rId9"/>
    <p:sldId id="323" r:id="rId10"/>
    <p:sldId id="425" r:id="rId11"/>
    <p:sldId id="424" r:id="rId12"/>
    <p:sldId id="426" r:id="rId13"/>
    <p:sldId id="363" r:id="rId14"/>
    <p:sldId id="322" r:id="rId15"/>
    <p:sldId id="366" r:id="rId16"/>
    <p:sldId id="368" r:id="rId17"/>
    <p:sldId id="367" r:id="rId18"/>
    <p:sldId id="453" r:id="rId19"/>
    <p:sldId id="262" r:id="rId20"/>
    <p:sldId id="369" r:id="rId21"/>
    <p:sldId id="370" r:id="rId22"/>
    <p:sldId id="371" r:id="rId23"/>
    <p:sldId id="372" r:id="rId24"/>
    <p:sldId id="373" r:id="rId25"/>
    <p:sldId id="263" r:id="rId26"/>
    <p:sldId id="374" r:id="rId27"/>
    <p:sldId id="375" r:id="rId28"/>
    <p:sldId id="376" r:id="rId29"/>
    <p:sldId id="378" r:id="rId30"/>
    <p:sldId id="482" r:id="rId31"/>
    <p:sldId id="377" r:id="rId32"/>
    <p:sldId id="381" r:id="rId33"/>
    <p:sldId id="428" r:id="rId34"/>
    <p:sldId id="431" r:id="rId35"/>
    <p:sldId id="450" r:id="rId36"/>
  </p:sldIdLst>
  <p:sldSz cx="12192000" cy="6858000"/>
  <p:notesSz cx="12192000" cy="6858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795"/>
        <p:guide pos="2181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9" Type="http://schemas.openxmlformats.org/officeDocument/2006/relationships/tableStyles" Target="tableStyles.xml"/><Relationship Id="rId38" Type="http://schemas.openxmlformats.org/officeDocument/2006/relationships/viewProps" Target="viewProps.xml"/><Relationship Id="rId37" Type="http://schemas.openxmlformats.org/officeDocument/2006/relationships/presProps" Target="presProps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6905979" y="0"/>
            <a:ext cx="5283200" cy="344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6905979" y="6513910"/>
            <a:ext cx="5283200" cy="344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spc="15" dirty="0">
                <a:latin typeface="Tahoma" panose="020B0604030504040204"/>
                <a:cs typeface="Tahoma" panose="020B0604030504040204"/>
                <a:sym typeface="+mn-ea"/>
              </a:rPr>
              <a:t>E</a:t>
            </a:r>
            <a:r>
              <a:rPr spc="15" dirty="0">
                <a:latin typeface="Tahoma" panose="020B0604030504040204"/>
                <a:cs typeface="Tahoma" panose="020B0604030504040204"/>
                <a:sym typeface="+mn-ea"/>
              </a:rPr>
              <a:t>xisting works model the execution of transactions as a dependency graph and identify anomalies by searching for certain types of cycles in this graph</a:t>
            </a:r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For example, the TPC-C specification suggests that the stock-level transaction can tolerate inconsistent results. In this case, incorporating developer knowledge—stock-level should be excluded from analysis— into IsoDiff eliminates many false cycles altogether.</a:t>
            </a:r>
            <a:endParaRPr lang="en-US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en-US" altLang="zh-CN"/>
              <a:t>Set Cover Problem is NP hard, it has a well-known approximate solution, which identifies the set that can cover the most number of uncovered elements in each iteration</a:t>
            </a:r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We further profile the time spent in di</a:t>
            </a:r>
            <a:r>
              <a:rPr lang="en-US"/>
              <a:t>fferent functions in this setting and find that 99.4% of the time is spent in search_cycle. Note that search_cycle has already been parallelized while other parts have not.</a:t>
            </a:r>
            <a:endParaRPr lang="en-US"/>
          </a:p>
          <a:p>
            <a:r>
              <a:rPr lang="en-US"/>
              <a:t>wc has the most dangerous paths of all applications</a:t>
            </a:r>
            <a:endParaRPr lang="en-US"/>
          </a:p>
          <a:p>
            <a:r>
              <a:rPr lang="en-US"/>
              <a:t>reach a larger k and l ,which require more running time</a:t>
            </a:r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t>because for Snapshot Isolation, the dangerous path should include two consecutive vulnerable rw edges, and thus one rw edge marked as non-vulnerable may make a few other vulnerable rw edges harmless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/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this rw edge is not vulnerable since it is always correlated with a ww edge</a:t>
            </a:r>
            <a:endParaRPr lang="zh-CN" altLang="en-US"/>
          </a:p>
          <a:p>
            <a:r>
              <a:rPr lang="en-US">
                <a:sym typeface="+mn-ea"/>
              </a:rPr>
              <a:t>F</a:t>
            </a:r>
            <a:r>
              <a:rPr>
                <a:sym typeface="+mn-ea"/>
              </a:rPr>
              <a:t>or Snapshot Isolation, the dangerous path should include two consecutive vulnerable rw edges, and thus one rw edge marked as non-vulnerable may make a few other vulnerable rw edges harmless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r>
              <a:rPr lang="zh-CN" altLang="en-US"/>
              <a:t>this rw edge is not vulnerable since it is always correlated with a ww edge</a:t>
            </a:r>
            <a:endParaRPr lang="zh-CN" altLang="en-US"/>
          </a:p>
          <a:p>
            <a:r>
              <a:rPr lang="en-US">
                <a:sym typeface="+mn-ea"/>
              </a:rPr>
              <a:t>F</a:t>
            </a:r>
            <a:r>
              <a:rPr>
                <a:sym typeface="+mn-ea"/>
              </a:rPr>
              <a:t>or Snapshot Isolation, the dangerous path should include two consecutive vulnerable rw edges, and thus one rw edge marked as non-vulnerable may make a few other vulnerable rw edges harmless</a:t>
            </a:r>
            <a:endParaRPr>
              <a:sym typeface="+mn-ea"/>
            </a:endParaRPr>
          </a:p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second's reason: because shorter ones are easier to analyze and breaking them can often break longer ones as well.</a:t>
            </a:r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pPr marL="469900" lvl="1" indent="0">
              <a:lnSpc>
                <a:spcPct val="100000"/>
              </a:lnSpc>
              <a:buFont typeface="Wingdings" panose="05000000000000000000" charset="0"/>
              <a:buNone/>
              <a:tabLst>
                <a:tab pos="355600" algn="l"/>
              </a:tabLst>
            </a:pPr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326368" y="520098"/>
            <a:ext cx="327025" cy="327025"/>
          </a:xfrm>
          <a:custGeom>
            <a:avLst/>
            <a:gdLst/>
            <a:ahLst/>
            <a:cxnLst/>
            <a:rect l="l" t="t" r="r" b="b"/>
            <a:pathLst>
              <a:path w="327025" h="327025">
                <a:moveTo>
                  <a:pt x="168696" y="326937"/>
                </a:moveTo>
                <a:lnTo>
                  <a:pt x="126505" y="322787"/>
                </a:lnTo>
                <a:lnTo>
                  <a:pt x="85518" y="307179"/>
                </a:lnTo>
                <a:lnTo>
                  <a:pt x="50102" y="281302"/>
                </a:lnTo>
                <a:lnTo>
                  <a:pt x="23631" y="248161"/>
                </a:lnTo>
                <a:lnTo>
                  <a:pt x="6724" y="209855"/>
                </a:lnTo>
                <a:lnTo>
                  <a:pt x="0" y="168482"/>
                </a:lnTo>
                <a:lnTo>
                  <a:pt x="4078" y="126141"/>
                </a:lnTo>
                <a:lnTo>
                  <a:pt x="19579" y="84929"/>
                </a:lnTo>
                <a:lnTo>
                  <a:pt x="45561" y="49739"/>
                </a:lnTo>
                <a:lnTo>
                  <a:pt x="78755" y="23427"/>
                </a:lnTo>
                <a:lnTo>
                  <a:pt x="117058" y="6633"/>
                </a:lnTo>
                <a:lnTo>
                  <a:pt x="158362" y="0"/>
                </a:lnTo>
                <a:lnTo>
                  <a:pt x="200561" y="4167"/>
                </a:lnTo>
                <a:lnTo>
                  <a:pt x="241550" y="19778"/>
                </a:lnTo>
                <a:lnTo>
                  <a:pt x="276964" y="45652"/>
                </a:lnTo>
                <a:lnTo>
                  <a:pt x="303427" y="78775"/>
                </a:lnTo>
                <a:lnTo>
                  <a:pt x="320312" y="117034"/>
                </a:lnTo>
                <a:lnTo>
                  <a:pt x="326993" y="158316"/>
                </a:lnTo>
                <a:lnTo>
                  <a:pt x="322842" y="200507"/>
                </a:lnTo>
                <a:lnTo>
                  <a:pt x="307234" y="241494"/>
                </a:lnTo>
                <a:lnTo>
                  <a:pt x="281360" y="276909"/>
                </a:lnTo>
                <a:lnTo>
                  <a:pt x="248237" y="303371"/>
                </a:lnTo>
                <a:lnTo>
                  <a:pt x="209978" y="320256"/>
                </a:lnTo>
                <a:lnTo>
                  <a:pt x="168696" y="326937"/>
                </a:lnTo>
                <a:close/>
              </a:path>
            </a:pathLst>
          </a:custGeom>
          <a:solidFill>
            <a:srgbClr val="7E7E7E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166313" y="2642234"/>
            <a:ext cx="5859373" cy="103123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61339" y="1379220"/>
            <a:ext cx="11069320" cy="42335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0" i="0">
                <a:solidFill>
                  <a:schemeClr val="tx1"/>
                </a:solidFill>
                <a:latin typeface="Tahoma" panose="020B0604030504040204"/>
                <a:cs typeface="Tahoma" panose="020B0604030504040204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hf hdr="0" ftr="0" dt="0"/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101090"/>
            <a:ext cx="12192000" cy="3809365"/>
          </a:xfrm>
          <a:prstGeom prst="rect">
            <a:avLst/>
          </a:prstGeom>
        </p:spPr>
      </p:pic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/>
              <a:t>Transaction</a:t>
            </a:r>
            <a:r>
              <a:rPr spc="15" dirty="0"/>
              <a:t> Dependency</a:t>
            </a:r>
            <a:endParaRPr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21985" y="691515"/>
            <a:ext cx="5586095" cy="574167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30441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Cycle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Cycle is a cycle that can happen in the transaction dependency graph under database isolation level but cannot happen under Serializable.</a:t>
            </a: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/>
              <a:t>Cycle in </a:t>
            </a:r>
            <a:r>
              <a:rPr spc="15" dirty="0">
                <a:sym typeface="+mn-ea"/>
              </a:rPr>
              <a:t>Read Committed </a:t>
            </a:r>
            <a:endParaRPr spc="15" dirty="0"/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ontain</a:t>
            </a: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at least one rw edge</a:t>
            </a: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/>
              <a:t>Cycle in SI</a:t>
            </a:r>
            <a:endParaRPr spc="15" dirty="0"/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</a:t>
            </a:r>
            <a:r>
              <a:rPr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ontain</a:t>
            </a: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s</a:t>
            </a:r>
            <a:r>
              <a:rPr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 at least two consecutive vulnerable rw edges</a:t>
            </a:r>
            <a:endParaRPr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1960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Overview of IsoDiff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70605" y="2323465"/>
            <a:ext cx="5051425" cy="434784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15024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The major goal of IsoDiff </a:t>
            </a:r>
            <a:r>
              <a:rPr lang="zh-CN" altLang="en-US" spc="15" dirty="0">
                <a:sym typeface="+mn-ea"/>
              </a:rPr>
              <a:t>is to search cycles in the transaction dependency graph, because they represent anomalies that can happen under I but cannot happen under Serializable.</a:t>
            </a:r>
            <a:endParaRPr lang="zh-CN" alt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283083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Details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40195" y="1400810"/>
            <a:ext cx="5187950" cy="446532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229235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Generating transaction classes</a:t>
            </a:r>
            <a:endParaRPr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Building dependency graphs</a:t>
            </a:r>
            <a:endParaRPr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Finding correlations</a:t>
            </a:r>
            <a:endParaRPr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Searching for cycles</a:t>
            </a:r>
            <a:endParaRPr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Validating </a:t>
            </a:r>
            <a:r>
              <a:rPr lang="en-US" spc="15" dirty="0">
                <a:sym typeface="+mn-ea"/>
              </a:rPr>
              <a:t>cycles</a:t>
            </a: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Eliminate found cycles</a:t>
            </a:r>
            <a:endParaRPr lang="en-US" spc="15" dirty="0">
              <a:sym typeface="+mn-ea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68884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Fin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ding correlations 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Definition</a:t>
            </a: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Correlations are helpful to remove false positives</a:t>
            </a: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Correlations are common in the applications</a:t>
            </a:r>
            <a:endParaRPr lang="en-US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Correlations are used in two ways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Identify non-vulnerable rw edges for Snapshot Isolation</a:t>
            </a:r>
            <a:endParaRPr lang="en-US" sz="2400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Check whether a found cycle is valid</a:t>
            </a:r>
            <a:endParaRPr lang="en-US" sz="2400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rcRect t="15852" b="3920"/>
          <a:stretch>
            <a:fillRect/>
          </a:stretch>
        </p:blipFill>
        <p:spPr>
          <a:xfrm>
            <a:off x="2539365" y="1560830"/>
            <a:ext cx="6896735" cy="89662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68884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Fin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ding correlations 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38214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Identify non-vulnerable rw edges for Snapshot Isolation</a:t>
            </a:r>
            <a:endParaRPr lang="en-US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Trasaction Class</a:t>
            </a: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r>
              <a:rPr lang="en-US" spc="15" dirty="0">
                <a:sym typeface="+mn-ea"/>
              </a:rPr>
              <a:t>		T1=[r1(id), r2(total), r3(id), w4(total)]</a:t>
            </a: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r>
              <a:rPr lang="en-US" spc="15" dirty="0">
                <a:sym typeface="+mn-ea"/>
              </a:rPr>
              <a:t>		T2=[r1(id), r2(total), r3(id), w4(total)]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sz="2400" spc="15" dirty="0">
                <a:sym typeface="+mn-ea"/>
              </a:rPr>
              <a:t>Operation</a:t>
            </a:r>
            <a:r>
              <a:rPr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 Dependency</a:t>
            </a: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r>
              <a:rPr lang="en-US" spc="15" dirty="0">
                <a:sym typeface="+mn-ea"/>
              </a:rPr>
              <a:t>		T1.r2(total) </a:t>
            </a:r>
            <a:r>
              <a:rPr lang="en-US" spc="15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→</a:t>
            </a:r>
            <a:r>
              <a:rPr lang="en-US" spc="15" dirty="0">
                <a:sym typeface="+mn-ea"/>
              </a:rPr>
              <a:t> T2.w4(total)</a:t>
            </a:r>
            <a:endParaRPr lang="en-US" spc="15" dirty="0">
              <a:sym typeface="+mn-ea"/>
            </a:endParaRPr>
          </a:p>
          <a:p>
            <a:pPr marL="742950" marR="5080" lvl="2" indent="-28575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sz="2400" spc="15" dirty="0">
                <a:sym typeface="+mn-ea"/>
              </a:rPr>
              <a:t> </a:t>
            </a:r>
            <a:r>
              <a:rPr lang="en-US" sz="2400" spc="15" dirty="0">
                <a:sym typeface="+mn-ea"/>
              </a:rPr>
              <a:t>Correlations</a:t>
            </a: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r>
              <a:rPr lang="en-US" spc="15" dirty="0">
                <a:sym typeface="+mn-ea"/>
              </a:rPr>
              <a:t>		T1.r2(total) always accesses the same row as T1.w4(total)	</a:t>
            </a:r>
            <a:endParaRPr lang="en-US" spc="15" dirty="0">
              <a:sym typeface="+mn-ea"/>
            </a:endParaRPr>
          </a:p>
          <a:p>
            <a:pPr marL="34290" marR="5080" indent="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None/>
              <a:tabLst>
                <a:tab pos="377190" algn="l"/>
              </a:tabLst>
            </a:pPr>
            <a:r>
              <a:rPr lang="en-US" spc="15" dirty="0">
                <a:sym typeface="+mn-ea"/>
              </a:rPr>
              <a:t>		T1.r2(total) </a:t>
            </a:r>
            <a:r>
              <a:rPr lang="en-US" spc="15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→ </a:t>
            </a:r>
            <a:r>
              <a:rPr lang="en-US" spc="15" dirty="0">
                <a:sym typeface="+mn-ea"/>
              </a:rPr>
              <a:t>T2.w4(total) =&gt; T1.w4(total) </a:t>
            </a:r>
            <a:r>
              <a:rPr lang="en-US" spc="15" dirty="0"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→</a:t>
            </a:r>
            <a:r>
              <a:rPr lang="en-US" spc="15" dirty="0">
                <a:sym typeface="+mn-ea"/>
              </a:rPr>
              <a:t> T2.w4(total)</a:t>
            </a:r>
            <a:endParaRPr lang="en-US" spc="15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688848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1515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Dangerous path</a:t>
            </a:r>
            <a:endParaRPr lang="en-US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For Read commited, a dangerous path is one rw edge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ym typeface="+mn-ea"/>
              </a:rPr>
              <a:t>For Snapshot isolation, a dangerous path is two consecutive vulnerable rw edges</a:t>
            </a:r>
            <a:endParaRPr lang="en-US" spc="15" dirty="0"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Searching for cycles</a:t>
            </a:r>
            <a:endParaRPr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33362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IsoDiff introduces a multi-iteration algorithm to find a representative subset of cycles</a:t>
            </a:r>
            <a:endParaRPr lang="en-US" spc="15" dirty="0">
              <a:sym typeface="+mn-ea"/>
            </a:endParaRPr>
          </a:p>
          <a:p>
            <a:pPr marL="355600" indent="-342900">
              <a:lnSpc>
                <a:spcPct val="100000"/>
              </a:lnSpc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pc="15" dirty="0">
                <a:sym typeface="+mn-ea"/>
              </a:rPr>
              <a:t>Principles</a:t>
            </a:r>
            <a:endParaRPr lang="en-US" spc="15" dirty="0"/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For each dangerous path, which is essentially a pattern a cycle must have, IsoDiff should find at least one cycle involving it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If one dangerous path is involved in multiple cycle, IsoDiff should first try to find shorter ones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If for the same dangerous path and for the same length, there are still many cycles, IsoDiff try to select cycles that involve different transactions.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Searching for cycles</a:t>
            </a:r>
            <a:endParaRPr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08375" y="1072515"/>
            <a:ext cx="5175250" cy="556196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Validating</a:t>
            </a:r>
            <a:r>
              <a:rPr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 cycles</a:t>
            </a:r>
            <a:endParaRPr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185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we present two techniques to detect invalid cycles automatically, and one technique to incorporate the developer’s knowledge into the analysis</a:t>
            </a:r>
            <a:endParaRPr lang="en-US" spc="15" dirty="0"/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Timing violation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Correlation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812800" lvl="1" indent="-342900">
              <a:lnSpc>
                <a:spcPct val="100000"/>
              </a:lnSpc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Developer knowledge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420"/>
            <a:ext cx="960501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Weak isolation t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heories</a:t>
            </a:r>
            <a:endParaRPr lang="en-US" sz="2800" b="0" spc="-5" dirty="0">
              <a:solidFill>
                <a:srgbClr val="5858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ym typeface="+mn-ea"/>
              </a:rPr>
              <a:t>Models the execution of concurrent transactions as a dependency serial- ization graph (DSG) and defines different isolation levels as preventing different types of cycles in the DSG.</a:t>
            </a:r>
            <a:endParaRPr lang="en-US" sz="2400" spc="15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ym typeface="+mn-ea"/>
              </a:rPr>
              <a:t>Types of dependencies across operations</a:t>
            </a:r>
            <a:endParaRPr lang="en-US" sz="2400" spc="15" dirty="0"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Read dependency (wr)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Write dependency (ww)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Anti-dependency (rw)</a:t>
            </a:r>
            <a:endParaRPr lang="en-US" sz="2400" spc="15" dirty="0"/>
          </a:p>
          <a:p>
            <a:pPr marL="37719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1800" spc="1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Timing violation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7512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It is possible that a </a:t>
            </a:r>
            <a:r>
              <a:rPr lang="en-US" sz="2400" spc="15" dirty="0">
                <a:sym typeface="+mn-ea"/>
              </a:rPr>
              <a:t>cycle found in the previous step has an internal cyclic happened-before relationship, which will never happen. </a:t>
            </a:r>
            <a:endParaRPr lang="en-US" sz="2400" spc="15" dirty="0">
              <a:sym typeface="+mn-ea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76730" y="2197100"/>
            <a:ext cx="8638540" cy="3928110"/>
          </a:xfrm>
          <a:prstGeom prst="rect">
            <a:avLst/>
          </a:prstGeom>
        </p:spPr>
      </p:pic>
      <p:sp>
        <p:nvSpPr>
          <p:cNvPr id="5" name="灯片编号占位符 4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22910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Correlation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  <a:sym typeface="+mn-ea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11461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>
                <a:sym typeface="+mn-ea"/>
              </a:rPr>
              <a:t>Correlation are used in two ways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...</a:t>
            </a:r>
            <a:endParaRPr lang="en-US" spc="15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Check whether a found cycle is valid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68655" y="2246630"/>
            <a:ext cx="10962005" cy="424624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427990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Developer knowledge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  <a:sym typeface="+mn-ea"/>
            </a:endParaRPr>
          </a:p>
        </p:txBody>
      </p:sp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1884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kern="1200" dirty="0">
                <a:sym typeface="+mn-ea"/>
              </a:rPr>
              <a:t>IsoDiff provides a mechanism to incorporate the developer’s knowledge about certain properties of the dependency graph</a:t>
            </a:r>
            <a:endParaRPr kern="1200" dirty="0"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kern="1200" dirty="0">
                <a:sym typeface="+mn-ea"/>
              </a:rPr>
              <a:t>IsoDiff allows a developer to express his/her knowledge as certain properties on the dependency graph</a:t>
            </a:r>
            <a:endParaRPr kern="1200" dirty="0"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sz="2400" kern="1200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e.g stock-level </a:t>
            </a:r>
            <a:endParaRPr sz="2400" kern="1200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Eliminate found 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cycles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19" y="1309370"/>
            <a:ext cx="9821545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In this step IsoDi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ff simulates the simplest way to reduce the cycles found in each iteration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R</a:t>
            </a:r>
            <a:r>
              <a:rPr sz="2400">
                <a:latin typeface="Tahoma" panose="020B0604030504040204"/>
                <a:cs typeface="Tahoma" panose="020B0604030504040204"/>
              </a:rPr>
              <a:t>emove dependency edges around a certain column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A</a:t>
            </a:r>
            <a:r>
              <a:rPr sz="2400">
                <a:latin typeface="Tahoma" panose="020B0604030504040204"/>
                <a:cs typeface="Tahoma" panose="020B0604030504040204"/>
              </a:rPr>
              <a:t>lways access di</a:t>
            </a:r>
            <a:r>
              <a:rPr lang="en-US" sz="2400">
                <a:latin typeface="Tahoma" panose="020B0604030504040204"/>
                <a:cs typeface="Tahoma" panose="020B0604030504040204"/>
              </a:rPr>
              <a:t>fferent rows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Use</a:t>
            </a:r>
            <a:r>
              <a:rPr sz="2400">
                <a:latin typeface="Tahoma" panose="020B0604030504040204"/>
                <a:cs typeface="Tahoma" panose="020B0604030504040204"/>
              </a:rPr>
              <a:t> stronger protection for statements accessing the column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lvl="1" indent="0">
              <a:lnSpc>
                <a:spcPct val="100000"/>
              </a:lnSpc>
              <a:spcBef>
                <a:spcPts val="45"/>
              </a:spcBef>
              <a:buFont typeface="Wingdings" panose="05000000000000000000"/>
              <a:buNone/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Eliminate found 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cycles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309370"/>
            <a:ext cx="10680700" cy="22726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IsoDiff f</a:t>
            </a:r>
            <a:r>
              <a:rPr sz="2400" dirty="0">
                <a:latin typeface="Tahoma" panose="020B0604030504040204"/>
                <a:cs typeface="Tahoma" panose="020B0604030504040204"/>
              </a:rPr>
              <a:t>ind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s</a:t>
            </a:r>
            <a:r>
              <a:rPr sz="2400" dirty="0">
                <a:latin typeface="Tahoma" panose="020B0604030504040204"/>
                <a:cs typeface="Tahoma" panose="020B0604030504040204"/>
              </a:rPr>
              <a:t> the minimal number of columns so that every cycle includes at least one edge related to these columns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Find the minimal number of columns that can cover all cycle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Such columns called TargetColumns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35560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  <a:p>
            <a:pPr lvl="1" indent="0">
              <a:lnSpc>
                <a:spcPct val="100000"/>
              </a:lnSpc>
              <a:spcBef>
                <a:spcPts val="45"/>
              </a:spcBef>
              <a:buFont typeface="Wingdings" panose="05000000000000000000"/>
              <a:buNone/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Limitations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309370"/>
            <a:ext cx="10680700" cy="2661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False negatives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Dynamic analysis may miss rare events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F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alse positives</a:t>
            </a:r>
            <a:endParaRPr lang="en-US" sz="2400" dirty="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Cannot eliminate all false positives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35560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sz="2400">
                <a:latin typeface="Tahoma" panose="020B0604030504040204"/>
                <a:cs typeface="Tahoma" panose="020B0604030504040204"/>
              </a:rPr>
              <a:t>Inaccuracies due to approximation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S</a:t>
            </a:r>
            <a:r>
              <a:rPr sz="2400">
                <a:latin typeface="Tahoma" panose="020B0604030504040204"/>
                <a:cs typeface="Tahoma" panose="020B0604030504040204"/>
              </a:rPr>
              <a:t>olutions to </a:t>
            </a:r>
            <a:r>
              <a:rPr lang="en-US" sz="2400">
                <a:latin typeface="Tahoma" panose="020B0604030504040204"/>
                <a:cs typeface="Tahoma" panose="020B0604030504040204"/>
              </a:rPr>
              <a:t>fine the TargetColumn are just approximate solutions to NP-hard problems</a:t>
            </a:r>
            <a:endParaRPr lang="en-US"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Evaluation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309370"/>
            <a:ext cx="10680700" cy="15214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sz="2400" dirty="0">
                <a:latin typeface="Tahoma" panose="020B0604030504040204"/>
                <a:cs typeface="Tahoma" panose="020B0604030504040204"/>
              </a:rPr>
              <a:t>How e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ffectively can IsoDiff find anomalies in real applications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35560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Overhead of IsoDiff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35560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Effect of each individual technique of IsoDiff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lvl="1" indent="0">
              <a:lnSpc>
                <a:spcPct val="100000"/>
              </a:lnSpc>
              <a:spcBef>
                <a:spcPts val="45"/>
              </a:spcBef>
              <a:buFont typeface="Wingdings" panose="05000000000000000000"/>
              <a:buNone/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10056495" cy="13042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How effectively can IsoDiff find anomalies in real applications</a:t>
            </a:r>
            <a:r>
              <a:rPr lang="zh-CN" alt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  <a:sym typeface="+mn-ea"/>
              </a:rPr>
              <a:t>？</a:t>
            </a:r>
            <a:b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</a:br>
            <a:b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</a:b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1365885"/>
            <a:ext cx="7620635" cy="480060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Overhead of IsoDiff</a:t>
            </a:r>
            <a:endParaRPr lang="zh-CN" alt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309370"/>
            <a:ext cx="10680700" cy="189039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altLang="zh-CN" sz="2400">
                <a:sym typeface="+mn-ea"/>
              </a:rPr>
              <a:t>IsoDiff </a:t>
            </a:r>
            <a:r>
              <a:rPr lang="zh-CN" altLang="en-US" sz="2400">
                <a:sym typeface="+mn-ea"/>
              </a:rPr>
              <a:t>has two parameterskandlto balance overheadand accuracy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i="1" u="sng">
                <a:latin typeface="Tahoma" panose="020B0604030504040204"/>
                <a:cs typeface="Tahoma" panose="020B0604030504040204"/>
                <a:sym typeface="+mn-ea"/>
              </a:rPr>
              <a:t>k</a:t>
            </a:r>
            <a:r>
              <a:rPr lang="en-US" sz="2400">
                <a:latin typeface="Tahoma" panose="020B0604030504040204"/>
                <a:cs typeface="Tahoma" panose="020B0604030504040204"/>
                <a:sym typeface="+mn-ea"/>
              </a:rPr>
              <a:t> is used by the k-shortest-path algorithm </a:t>
            </a:r>
            <a:endParaRPr lang="en-US" sz="2400">
              <a:latin typeface="Tahoma" panose="020B0604030504040204"/>
              <a:cs typeface="Tahoma" panose="020B0604030504040204"/>
              <a:sym typeface="+mn-ea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i="1" u="sng">
                <a:latin typeface="Tahoma" panose="020B0604030504040204"/>
                <a:cs typeface="Tahoma" panose="020B0604030504040204"/>
                <a:sym typeface="+mn-ea"/>
              </a:rPr>
              <a:t>l</a:t>
            </a:r>
            <a:r>
              <a:rPr lang="en-US" sz="2400">
                <a:latin typeface="Tahoma" panose="020B0604030504040204"/>
                <a:cs typeface="Tahoma" panose="020B0604030504040204"/>
                <a:sym typeface="+mn-ea"/>
              </a:rPr>
              <a:t> determines the number of samples to get when mapping a cycle to operation level</a:t>
            </a:r>
            <a:r>
              <a:rPr lang="en-US" sz="2400">
                <a:latin typeface="Tahoma" panose="020B0604030504040204"/>
                <a:cs typeface="Tahoma" panose="020B0604030504040204"/>
                <a:sym typeface="+mn-ea"/>
              </a:rPr>
              <a:t>ad of IsoDiff</a:t>
            </a:r>
            <a:endParaRPr sz="2400">
              <a:latin typeface="Tahoma" panose="020B0604030504040204"/>
              <a:cs typeface="Tahoma" panose="020B0604030504040204"/>
            </a:endParaRPr>
          </a:p>
          <a:p>
            <a:pPr lvl="1" indent="0">
              <a:lnSpc>
                <a:spcPct val="100000"/>
              </a:lnSpc>
              <a:spcBef>
                <a:spcPts val="45"/>
              </a:spcBef>
              <a:buFont typeface="Wingdings" panose="05000000000000000000"/>
              <a:buNone/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Overhead of IsoDiff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92325" y="1159510"/>
            <a:ext cx="8007350" cy="5467350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420"/>
            <a:ext cx="609028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Example </a:t>
            </a:r>
            <a:endParaRPr lang="en-US" sz="2800" b="0" spc="-5" dirty="0">
              <a:solidFill>
                <a:srgbClr val="5858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1"/>
          <a:srcRect t="3429"/>
          <a:stretch>
            <a:fillRect/>
          </a:stretch>
        </p:blipFill>
        <p:spPr>
          <a:xfrm>
            <a:off x="2377440" y="1603375"/>
            <a:ext cx="6791960" cy="4827905"/>
          </a:xfrm>
          <a:prstGeom prst="rect">
            <a:avLst/>
          </a:prstGeom>
        </p:spPr>
      </p:pic>
      <p:sp>
        <p:nvSpPr>
          <p:cNvPr id="4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9613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ym typeface="+mn-ea"/>
              </a:rPr>
              <a:t>How a weaker isolation level can introduce problems</a:t>
            </a:r>
            <a:endParaRPr lang="zh-CN" altLang="en-US" sz="180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lang="en-US" sz="1800" spc="15" dirty="0"/>
          </a:p>
          <a:p>
            <a:pPr marL="37719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1800" spc="1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102"/>
            <a:ext cx="4650105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Overhead of IsoDiff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rcRect t="3745" b="3542"/>
          <a:stretch>
            <a:fillRect/>
          </a:stretch>
        </p:blipFill>
        <p:spPr>
          <a:xfrm>
            <a:off x="2765425" y="2948305"/>
            <a:ext cx="6304915" cy="3772535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  <p:sp>
        <p:nvSpPr>
          <p:cNvPr id="6" name="object 3"/>
          <p:cNvSpPr txBox="1"/>
          <p:nvPr/>
        </p:nvSpPr>
        <p:spPr>
          <a:xfrm>
            <a:off x="845820" y="1309370"/>
            <a:ext cx="10680700" cy="1495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p>
            <a:pPr marL="800100" lvl="1" indent="-34290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"/>
            </a:pPr>
            <a:r>
              <a:rPr lang="zh-CN" altLang="en-US" sz="2400">
                <a:sym typeface="+mn-ea"/>
              </a:rPr>
              <a:t>To measure the impact of the k and l parameters on overhead</a:t>
            </a:r>
            <a:r>
              <a:rPr lang="en-US" altLang="zh-CN" sz="2400">
                <a:sym typeface="+mn-ea"/>
              </a:rPr>
              <a:t>,</a:t>
            </a:r>
            <a:r>
              <a:rPr lang="zh-CN" altLang="en-US" sz="2400">
                <a:sym typeface="+mn-ea"/>
              </a:rPr>
              <a:t> we measure the running time of IsoDi</a:t>
            </a:r>
            <a:r>
              <a:rPr lang="en-US" altLang="zh-CN" sz="2400">
                <a:sym typeface="+mn-ea"/>
              </a:rPr>
              <a:t>ff </a:t>
            </a:r>
            <a:r>
              <a:rPr lang="zh-CN" altLang="en-US" sz="2400">
                <a:sym typeface="+mn-ea"/>
              </a:rPr>
              <a:t>on woocommerce(wc) under Snapshot Isolation</a:t>
            </a:r>
            <a:endParaRPr lang="zh-CN" altLang="en-US" sz="2400"/>
          </a:p>
          <a:p>
            <a:pPr lvl="1" indent="0">
              <a:lnSpc>
                <a:spcPct val="100000"/>
              </a:lnSpc>
              <a:spcBef>
                <a:spcPts val="45"/>
              </a:spcBef>
              <a:buFont typeface="Wingdings" panose="05000000000000000000"/>
              <a:buNone/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1005649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Effects of individual techniques</a:t>
            </a:r>
            <a:b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</a:b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rcRect b="4109"/>
          <a:stretch>
            <a:fillRect/>
          </a:stretch>
        </p:blipFill>
        <p:spPr>
          <a:xfrm>
            <a:off x="2580005" y="1086485"/>
            <a:ext cx="7031990" cy="5305425"/>
          </a:xfrm>
          <a:prstGeom prst="rect">
            <a:avLst/>
          </a:prstGeom>
        </p:spPr>
      </p:pic>
      <p:sp>
        <p:nvSpPr>
          <p:cNvPr id="3" name="灯片编号占位符 2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8785"/>
            <a:ext cx="10056495" cy="873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Effects of individual techniques</a:t>
            </a:r>
            <a:b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</a:b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845820" y="1309370"/>
            <a:ext cx="10680700" cy="18961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C</a:t>
            </a:r>
            <a:r>
              <a:rPr sz="2400" dirty="0">
                <a:latin typeface="Tahoma" panose="020B0604030504040204"/>
                <a:cs typeface="Tahoma" panose="020B0604030504040204"/>
              </a:rPr>
              <a:t>hecking timing constraint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81280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55600" algn="l"/>
              </a:tabLst>
            </a:pPr>
            <a:r>
              <a:rPr lang="en-US" sz="2400" dirty="0">
                <a:latin typeface="Tahoma" panose="020B0604030504040204"/>
                <a:cs typeface="Tahoma" panose="020B0604030504040204"/>
              </a:rPr>
              <a:t>I</a:t>
            </a:r>
            <a:r>
              <a:rPr sz="2400" dirty="0">
                <a:latin typeface="Tahoma" panose="020B0604030504040204"/>
                <a:cs typeface="Tahoma" panose="020B0604030504040204"/>
              </a:rPr>
              <a:t>nvalidate up to 85% of the found </a:t>
            </a:r>
            <a:r>
              <a:rPr lang="en-US" sz="2400" dirty="0">
                <a:latin typeface="Tahoma" panose="020B0604030504040204"/>
                <a:cs typeface="Tahoma" panose="020B0604030504040204"/>
              </a:rPr>
              <a:t>cycle</a:t>
            </a:r>
            <a:endParaRPr sz="2400" dirty="0">
              <a:latin typeface="Tahoma" panose="020B0604030504040204"/>
              <a:cs typeface="Tahoma" panose="020B0604030504040204"/>
            </a:endParaRPr>
          </a:p>
          <a:p>
            <a:pPr marL="35560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55600" algn="l"/>
              </a:tabLst>
            </a:pPr>
            <a:r>
              <a:rPr lang="en-US" sz="2400">
                <a:latin typeface="Tahoma" panose="020B0604030504040204"/>
                <a:cs typeface="Tahoma" panose="020B0604030504040204"/>
              </a:rPr>
              <a:t>Checking correlation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800100" lvl="1" indent="-34290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"/>
            </a:pPr>
            <a:r>
              <a:rPr lang="en-US" sz="2400">
                <a:latin typeface="Tahoma" panose="020B0604030504040204"/>
                <a:cs typeface="Tahoma" panose="020B0604030504040204"/>
              </a:rPr>
              <a:t>Up to 94% of the rw edges are non-vulnerable</a:t>
            </a:r>
            <a:endParaRPr lang="en-US" sz="2400">
              <a:latin typeface="Tahoma" panose="020B0604030504040204"/>
              <a:cs typeface="Tahoma" panose="020B0604030504040204"/>
            </a:endParaRPr>
          </a:p>
          <a:p>
            <a:pPr marL="800100" lvl="1" indent="-342900">
              <a:lnSpc>
                <a:spcPct val="100000"/>
              </a:lnSpc>
              <a:spcBef>
                <a:spcPts val="45"/>
              </a:spcBef>
              <a:buFont typeface="Wingdings" panose="05000000000000000000" charset="0"/>
              <a:buChar char=""/>
            </a:pPr>
            <a:r>
              <a:rPr lang="en-US" sz="2400">
                <a:latin typeface="Tahoma" panose="020B0604030504040204"/>
                <a:cs typeface="Tahoma" panose="020B0604030504040204"/>
                <a:sym typeface="+mn-ea"/>
              </a:rPr>
              <a:t>Invalidate up to 55% of the found cycle</a:t>
            </a:r>
            <a:endParaRPr lang="en-US"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Contribution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34004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R</a:t>
            </a:r>
            <a:r>
              <a:rPr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educes the computation overhead and thus makes analysis tractable even for complex applications</a:t>
            </a: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T</a:t>
            </a:r>
            <a:r>
              <a:rPr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he longest experiment takes 46 minutes to identify and validate 40K cycles on a single machine</a:t>
            </a: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.</a:t>
            </a: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The timing relationship check of IsoDi</a:t>
            </a: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ff invalidates up to 85% of the found cycles</a:t>
            </a:r>
            <a:endParaRPr lang="en-US" sz="2400" dirty="0">
              <a:solidFill>
                <a:srgbClr val="0D0D0D"/>
              </a:solidFill>
              <a:latin typeface="Arial" panose="020B0604020202090204"/>
              <a:cs typeface="Arial" panose="020B060402020209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The correlation check of IsoDiff invalidates up to 55% of the found cycles</a:t>
            </a:r>
            <a:endParaRPr lang="en-US" sz="2400" dirty="0">
              <a:solidFill>
                <a:srgbClr val="0D0D0D"/>
              </a:solidFill>
              <a:latin typeface="Arial" panose="020B0604020202090204"/>
              <a:cs typeface="Arial" panose="020B060402020209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lang="en-US" sz="2400" dirty="0">
              <a:solidFill>
                <a:srgbClr val="0D0D0D"/>
              </a:solidFill>
              <a:latin typeface="Arial" panose="020B0604020202090204"/>
              <a:cs typeface="Arial" panose="020B060402020209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285" y="439420"/>
            <a:ext cx="960501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Weak isolation t</a:t>
            </a: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  <a:sym typeface="+mn-ea"/>
              </a:rPr>
              <a:t>heories</a:t>
            </a:r>
            <a:endParaRPr lang="en-US" sz="2800" b="0" spc="-5" dirty="0">
              <a:solidFill>
                <a:srgbClr val="5858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29387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  <a:sym typeface="+mn-ea"/>
              </a:rPr>
              <a:t>Serializable isolation level disallows a cycle consisting of any type of edge</a:t>
            </a:r>
            <a:endParaRPr lang="en-US" sz="3200" spc="15" dirty="0">
              <a:solidFill>
                <a:schemeClr val="tx1"/>
              </a:solidFill>
              <a:latin typeface="Tahoma" panose="020B0604030504040204"/>
              <a:cs typeface="Tahoma" panose="020B0604030504040204"/>
              <a:sym typeface="+mn-ea"/>
            </a:endParaRPr>
          </a:p>
          <a:p>
            <a:pPr marL="37719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Read Committed disallows a cycle consisting of wr and ww edges (It allows cycles with at least one rw edge).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Identify ananomalies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For Read Committed we should identify cycles with at least one rw edge</a:t>
            </a:r>
            <a:endParaRPr lang="en-US" sz="18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For Snapshot Isolation we should search for cycles with two consecutive rw edges</a:t>
            </a:r>
            <a:endParaRPr lang="en-US" sz="1800" spc="15" dirty="0"/>
          </a:p>
          <a:p>
            <a:pPr marL="377190" marR="5080" lvl="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1800" spc="1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 pitchFamily="34" charset="0"/>
                <a:cs typeface="Arial" panose="020B0604020202090204" pitchFamily="34" charset="0"/>
              </a:rPr>
              <a:t>Challenges</a:t>
            </a:r>
            <a:endParaRPr lang="en-US" sz="2800" b="0" spc="-5" dirty="0">
              <a:solidFill>
                <a:srgbClr val="585858"/>
              </a:solidFill>
              <a:latin typeface="Arial" panose="020B0604020202090204" pitchFamily="34" charset="0"/>
              <a:cs typeface="Arial" panose="020B060402020209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32289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/>
              <a:t>W</a:t>
            </a:r>
            <a:r>
              <a:rPr spc="15" dirty="0"/>
              <a:t>eak isolation levels can introduce anomalous executions a developer may not be aware of</a:t>
            </a:r>
            <a:endParaRPr sz="2400" spc="15" dirty="0"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z="2400" spc="15" dirty="0">
                <a:latin typeface="Tahoma" panose="020B0604030504040204"/>
                <a:cs typeface="Tahoma" panose="020B0604030504040204"/>
              </a:rPr>
              <a:t>E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xisting methods </a:t>
            </a:r>
            <a:r>
              <a:rPr lang="en-US" sz="2400" spc="15" dirty="0">
                <a:latin typeface="Tahoma" panose="020B0604030504040204"/>
                <a:cs typeface="Tahoma" panose="020B0604030504040204"/>
              </a:rPr>
              <a:t>for c</a:t>
            </a:r>
            <a:r>
              <a:rPr spc="15" dirty="0">
                <a:sym typeface="+mn-ea"/>
              </a:rPr>
              <a:t>orrectly identifying and repairing isolation anomalies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 may produce </a:t>
            </a:r>
            <a:r>
              <a:rPr lang="en-US" sz="2400" spc="15" dirty="0">
                <a:latin typeface="Tahoma" panose="020B0604030504040204"/>
                <a:cs typeface="Tahoma" panose="020B0604030504040204"/>
              </a:rPr>
              <a:t>a high number of</a:t>
            </a:r>
            <a:r>
              <a:rPr sz="2400" spc="15" dirty="0">
                <a:latin typeface="Tahoma" panose="020B0604030504040204"/>
                <a:cs typeface="Tahoma" panose="020B0604030504040204"/>
              </a:rPr>
              <a:t> false negatives and false positives</a:t>
            </a:r>
            <a:endParaRPr sz="2400" spc="15" dirty="0"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It is infeasible to identify all cycles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Cycle may never happen in practice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lang="en-US" sz="2400" spc="15" dirty="0">
                <a:solidFill>
                  <a:schemeClr val="tx1"/>
                </a:solidFill>
                <a:latin typeface="Tahoma" panose="020B0604030504040204"/>
                <a:cs typeface="Tahoma" panose="020B0604030504040204"/>
              </a:rPr>
              <a:t>Even if a cycle occurs, it is not a real problem to the application</a:t>
            </a:r>
            <a:endParaRPr lang="en-US"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"/>
              <a:tabLst>
                <a:tab pos="377190" algn="l"/>
              </a:tabLst>
            </a:pPr>
            <a:endParaRPr sz="1800" spc="15" dirty="0">
              <a:latin typeface="Tahoma" panose="020B0604030504040204"/>
              <a:cs typeface="Tahoma" panose="020B060403050404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sz="1800" spc="15" dirty="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IsoDiff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7120"/>
            <a:ext cx="11069320" cy="18973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This paper proposes IsoDi</a:t>
            </a:r>
            <a:r>
              <a:rPr lang="en-US"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ff, </a:t>
            </a:r>
            <a:r>
              <a:rPr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a tool to help a developer debug the anomalies caused by weak isolation for an application. </a:t>
            </a: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Introduces an algorithm to identify a representative subset of cycle</a:t>
            </a:r>
            <a:endParaRPr sz="2400" dirty="0">
              <a:solidFill>
                <a:srgbClr val="0D0D0D"/>
              </a:solidFill>
              <a:latin typeface="Arial" panose="020B0604020202090204"/>
              <a:cs typeface="Arial" panose="020B0604020202090204"/>
            </a:endParaRPr>
          </a:p>
          <a:p>
            <a:pPr marL="834390" marR="5080" lvl="1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r>
              <a:rPr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Identify the simplest way to eliminate these </a:t>
            </a:r>
            <a:r>
              <a:rPr lang="en-US" sz="2400" dirty="0">
                <a:solidFill>
                  <a:srgbClr val="0D0D0D"/>
                </a:solidFill>
                <a:latin typeface="Arial" panose="020B0604020202090204"/>
                <a:cs typeface="Arial" panose="020B0604020202090204"/>
              </a:rPr>
              <a:t>cycles</a:t>
            </a: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Operation</a:t>
            </a:r>
            <a:r>
              <a:rPr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 Dependency</a:t>
            </a: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85315" y="1664335"/>
            <a:ext cx="8420735" cy="1206500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/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089025"/>
            <a:ext cx="11069320" cy="42037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spc="15" dirty="0">
                <a:sym typeface="+mn-ea"/>
              </a:rPr>
              <a:t>Operation</a:t>
            </a:r>
            <a:r>
              <a:rPr dirty="0">
                <a:solidFill>
                  <a:srgbClr val="0D0D0D"/>
                </a:solidFill>
                <a:latin typeface="Arial" panose="020B0604020202090204"/>
                <a:cs typeface="Arial" panose="020B0604020202090204"/>
                <a:sym typeface="+mn-ea"/>
              </a:rPr>
              <a:t> Dependency</a:t>
            </a: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>
              <a:solidFill>
                <a:srgbClr val="0D0D0D"/>
              </a:solidFill>
              <a:latin typeface="Arial" panose="020B0604020202090204"/>
              <a:cs typeface="Arial" panose="020B0604020202090204"/>
              <a:sym typeface="+mn-ea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pc="15" dirty="0"/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endParaRPr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sp>
        <p:nvSpPr>
          <p:cNvPr id="7" name="object 2"/>
          <p:cNvSpPr txBox="1">
            <a:spLocks noGrp="1"/>
          </p:cNvSpPr>
          <p:nvPr/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rcRect l="-7287" t="6570" r="7398" b="3843"/>
          <a:stretch>
            <a:fillRect/>
          </a:stretch>
        </p:blipFill>
        <p:spPr>
          <a:xfrm>
            <a:off x="3170555" y="3820160"/>
            <a:ext cx="6267450" cy="275336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2"/>
          <a:srcRect l="2813" t="4697" r="4345" b="59193"/>
          <a:stretch>
            <a:fillRect/>
          </a:stretch>
        </p:blipFill>
        <p:spPr>
          <a:xfrm>
            <a:off x="2751455" y="1578610"/>
            <a:ext cx="7543800" cy="2241550"/>
          </a:xfrm>
          <a:prstGeom prst="rect">
            <a:avLst/>
          </a:prstGeom>
        </p:spPr>
      </p:pic>
      <p:sp>
        <p:nvSpPr>
          <p:cNvPr id="4" name="灯片编号占位符 3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xfrm>
            <a:off x="561339" y="1100455"/>
            <a:ext cx="11069320" cy="7639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"/>
              <a:tabLst>
                <a:tab pos="377190" algn="l"/>
              </a:tabLst>
            </a:pPr>
            <a:r>
              <a:rPr lang="en-US" spc="15" dirty="0"/>
              <a:t>Transaction</a:t>
            </a:r>
            <a:r>
              <a:rPr spc="15" dirty="0"/>
              <a:t> Dependency</a:t>
            </a:r>
            <a:endParaRPr sz="2400" spc="15" dirty="0">
              <a:solidFill>
                <a:schemeClr val="tx1"/>
              </a:solidFill>
              <a:latin typeface="Tahoma" panose="020B0604030504040204"/>
              <a:cs typeface="Tahoma" panose="020B0604030504040204"/>
            </a:endParaRPr>
          </a:p>
          <a:p>
            <a:pPr marL="377190" marR="5080" indent="-342900">
              <a:lnSpc>
                <a:spcPct val="100000"/>
              </a:lnSpc>
              <a:spcBef>
                <a:spcPts val="100"/>
              </a:spcBef>
              <a:buFont typeface="Wingdings" panose="05000000000000000000" charset="0"/>
              <a:buChar char=""/>
              <a:tabLst>
                <a:tab pos="377190" algn="l"/>
              </a:tabLst>
            </a:pPr>
            <a:endParaRPr sz="2400">
              <a:latin typeface="Tahoma" panose="020B0604030504040204"/>
              <a:cs typeface="Tahoma" panose="020B0604030504040204"/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17065" y="1864360"/>
            <a:ext cx="8357235" cy="1003300"/>
          </a:xfrm>
          <a:prstGeom prst="rect">
            <a:avLst/>
          </a:prstGeom>
        </p:spPr>
      </p:pic>
      <p:sp>
        <p:nvSpPr>
          <p:cNvPr id="7" name="object 2"/>
          <p:cNvSpPr txBox="1">
            <a:spLocks noGrp="1"/>
          </p:cNvSpPr>
          <p:nvPr/>
        </p:nvSpPr>
        <p:spPr>
          <a:xfrm>
            <a:off x="1010018" y="439165"/>
            <a:ext cx="2574290" cy="4425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>
            <a:lvl1pPr>
              <a:defRPr sz="6600" b="1" i="0">
                <a:solidFill>
                  <a:srgbClr val="3A3838"/>
                </a:solidFill>
                <a:latin typeface="Tahoma" panose="020B0604030504040204"/>
                <a:ea typeface="+mj-ea"/>
                <a:cs typeface="Tahoma" panose="020B0604030504040204"/>
              </a:defRPr>
            </a:lvl1pPr>
          </a:lstStyle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2800" b="0" spc="-5" dirty="0">
                <a:solidFill>
                  <a:srgbClr val="585858"/>
                </a:solidFill>
                <a:latin typeface="Arial" panose="020B0604020202090204"/>
                <a:cs typeface="Arial" panose="020B0604020202090204"/>
              </a:rPr>
              <a:t>Definition</a:t>
            </a:r>
            <a:endParaRPr lang="en-US" sz="2800" b="0" spc="-5" dirty="0">
              <a:solidFill>
                <a:srgbClr val="585858"/>
              </a:solidFill>
              <a:latin typeface="Arial" panose="020B0604020202090204"/>
              <a:cs typeface="Arial" panose="020B0604020202090204"/>
            </a:endParaRPr>
          </a:p>
        </p:txBody>
      </p:sp>
      <p:sp>
        <p:nvSpPr>
          <p:cNvPr id="2" name="灯片编号占位符 1"/>
          <p:cNvSpPr>
            <a:spLocks noGrp="1"/>
          </p:cNvSpPr>
          <p:nvPr>
            <p:ph type="sldNum" sz="quarter" idx="7"/>
          </p:nvPr>
        </p:nvSpPr>
        <p:spPr/>
        <p:txBody>
          <a:bodyPr/>
          <a:p>
            <a:fld id="{B6F15528-21DE-4FAA-801E-634DDDAF4B2B}" type="slidenum">
              <a:rPr/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6001</Words>
  <Application>WPS 演示</Application>
  <PresentationFormat>On-screen Show (4:3)</PresentationFormat>
  <Paragraphs>301</Paragraphs>
  <Slides>33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33</vt:i4>
      </vt:variant>
    </vt:vector>
  </HeadingPairs>
  <TitlesOfParts>
    <vt:vector size="49" baseType="lpstr">
      <vt:lpstr>Arial</vt:lpstr>
      <vt:lpstr>方正书宋_GBK</vt:lpstr>
      <vt:lpstr>Wingdings</vt:lpstr>
      <vt:lpstr>Tahoma</vt:lpstr>
      <vt:lpstr>Wingdings</vt:lpstr>
      <vt:lpstr>Arial</vt:lpstr>
      <vt:lpstr>Wingdings</vt:lpstr>
      <vt:lpstr>Calibri</vt:lpstr>
      <vt:lpstr>Helvetica Neue</vt:lpstr>
      <vt:lpstr>微软雅黑</vt:lpstr>
      <vt:lpstr>汉仪旗黑</vt:lpstr>
      <vt:lpstr>宋体</vt:lpstr>
      <vt:lpstr>Arial Unicode MS</vt:lpstr>
      <vt:lpstr>汉仪书宋二KW</vt:lpstr>
      <vt:lpstr>宋体-简</vt:lpstr>
      <vt:lpstr>Office Theme</vt:lpstr>
      <vt:lpstr>PowerPoint 演示文稿</vt:lpstr>
      <vt:lpstr>Weak isolation theories</vt:lpstr>
      <vt:lpstr>Example </vt:lpstr>
      <vt:lpstr>Weak isolation theories</vt:lpstr>
      <vt:lpstr>Challenges</vt:lpstr>
      <vt:lpstr>IsoDiff</vt:lpstr>
      <vt:lpstr>PowerPoint 演示文稿</vt:lpstr>
      <vt:lpstr>PowerPoint 演示文稿</vt:lpstr>
      <vt:lpstr>PowerPoint 演示文稿</vt:lpstr>
      <vt:lpstr>PowerPoint 演示文稿</vt:lpstr>
      <vt:lpstr>Definition</vt:lpstr>
      <vt:lpstr>Overview of IsoDiff</vt:lpstr>
      <vt:lpstr>Details</vt:lpstr>
      <vt:lpstr>Finding correlations </vt:lpstr>
      <vt:lpstr>Finding correlations </vt:lpstr>
      <vt:lpstr>Definition</vt:lpstr>
      <vt:lpstr>Searching for cycles</vt:lpstr>
      <vt:lpstr>Searching for cycles</vt:lpstr>
      <vt:lpstr>Validating cycles</vt:lpstr>
      <vt:lpstr>Timing violation</vt:lpstr>
      <vt:lpstr>Correlation</vt:lpstr>
      <vt:lpstr>Developer knowledge</vt:lpstr>
      <vt:lpstr>Eliminate found cycles</vt:lpstr>
      <vt:lpstr>Eliminate found cycles</vt:lpstr>
      <vt:lpstr>Limitations</vt:lpstr>
      <vt:lpstr>Evaluation</vt:lpstr>
      <vt:lpstr>How effectively can IsoDiff find anomalies in real applications？  </vt:lpstr>
      <vt:lpstr>Evaluation</vt:lpstr>
      <vt:lpstr>Overhead of IsoDiff</vt:lpstr>
      <vt:lpstr>Overhead of IsoDiff</vt:lpstr>
      <vt:lpstr>Effects of individual techniques </vt:lpstr>
      <vt:lpstr>Effects of individual techniques </vt:lpstr>
      <vt:lpstr>Contribution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luxiyu</cp:lastModifiedBy>
  <cp:revision>323</cp:revision>
  <dcterms:created xsi:type="dcterms:W3CDTF">2021-09-14T12:35:03Z</dcterms:created>
  <dcterms:modified xsi:type="dcterms:W3CDTF">2021-09-14T12:35:03Z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1900-01-00T00:00:00Z</vt:filetime>
  </property>
  <property fmtid="{D5CDD505-2E9C-101B-9397-08002B2CF9AE}" pid="3" name="Creator">
    <vt:lpwstr>WPS 演示</vt:lpwstr>
  </property>
  <property fmtid="{D5CDD505-2E9C-101B-9397-08002B2CF9AE}" pid="4" name="LastSaved">
    <vt:filetime>1900-01-00T00:00:00Z</vt:filetime>
  </property>
  <property fmtid="{D5CDD505-2E9C-101B-9397-08002B2CF9AE}" pid="5" name="KSOProductBuildVer">
    <vt:lpwstr>2052-3.7.0.5929</vt:lpwstr>
  </property>
</Properties>
</file>