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B9E"/>
    <a:srgbClr val="FE9EAF"/>
    <a:srgbClr val="FFE4DD"/>
    <a:srgbClr val="FEBBB7"/>
    <a:srgbClr val="FF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93" autoAdjust="0"/>
  </p:normalViewPr>
  <p:slideViewPr>
    <p:cSldViewPr snapToGrid="0" showGuides="1">
      <p:cViewPr varScale="1">
        <p:scale>
          <a:sx n="86" d="100"/>
          <a:sy n="86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923F5-4CC6-40B8-A489-E7F0FDFFE12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68FAD-BBEE-4425-9369-DC478186C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8FAD-BBEE-4425-9369-DC478186C4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8FAD-BBEE-4425-9369-DC478186C4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8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8FAD-BBEE-4425-9369-DC478186C4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9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8FAD-BBEE-4425-9369-DC478186C4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0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8FAD-BBEE-4425-9369-DC478186C4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5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F6485-5074-2FC1-3839-7237B0CC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BD9B77-CCEA-61AF-351C-FB4D105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99CF8-EAFC-9511-FBFA-6931F20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F6F9-90BC-4490-8DA3-D5C03B617E08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717-CA2A-515F-AC13-82B62ABC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0C0BD-FAEC-C1F4-A5A1-041B3412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6377-C61F-6F65-8863-D233614B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F5131-FDB9-68F3-5A21-FBA13CCA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B9974-5172-BD7E-CD63-315C59BF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8CC7-7A89-4CA4-AB1B-EBC714BE439B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5A990-9717-B215-62E3-306F40B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55E63-28C7-E48F-5A6B-70ADCF58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7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D716E-44E1-99AC-1933-97DC10809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B4F19-2282-5137-48F0-C6F765B41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28E3E-34CA-6588-A2A6-6CA7EE94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0220-32CA-4A12-8004-68163465305B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1E068-888A-14EB-9CA6-A345F4ED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FEDCF-45C3-418A-7CB6-F74FD5ED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8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4B351-A54A-AB1E-EE0C-C040E7DC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D4AE-B4DB-195A-3ADD-5801E226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2A13A-4110-0060-30D8-61C801F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1AD5-06E7-4FAD-A5D1-9AC96EB64237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F464C-B4FB-27DA-761D-67178ADF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E2FCA-49F9-AE2B-8137-C9BDBC37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2456D-D227-587A-B6F4-DDA53511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AAA5D-A9D9-2912-2586-99F6B723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76EEE-7B7D-3A90-294C-B5394D6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2C0D-00E0-4BDA-8A81-0E4FE9616E5F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11B38-C00D-482F-2D8D-1C5463D6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BE2B0-6097-E7BC-34D0-F9D185C2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17CBB-5405-3D06-1560-C5F8F750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DBDE0-245C-E58C-28AA-C34EAC7CA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AF49E-D1CB-D737-7C04-E5DB9C3F7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5AB20-12CE-F14F-850C-6651A48C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028-A91E-4E9D-9BF8-3F6AC2F3DC4B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7B50B-D564-B8FF-BB07-EC09A8F0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5BE8C-6CF3-4F9A-470B-847143D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0FF24-4DBA-B763-53F7-0051CD5D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31B2E-ECE8-D87A-5A79-24F9C994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AA3B1-2AD2-AB4C-72D0-6C4069AF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5E55B4-6707-EB7E-FBD5-14CD0476E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2A51D0-A9E2-AB7D-0821-748DECF54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8DF707-47EE-743F-F04B-1238BC3A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EC0B-DA77-4F57-B592-73848CC1D08A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F5BE59-1116-A104-64F0-69B9B3BB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B8BA5E-B278-07A4-EA53-6F34BAB5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460B6-38C9-C0A6-F18A-BDE7104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1F9D0-2A99-6374-0DE2-892D741D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01F5-8202-42E9-A418-BE3D75A7F105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46D9C-8FCB-BD78-3183-AC84F5E9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31FCF-19C6-ADA6-B79B-BC9A8319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0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AA64B9-FCAD-037F-F8A3-44626E70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A03B-49FD-460E-AD57-B40FD236B2E0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823FB2-1DDE-D4B9-4CA7-2DAFB163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1A028-5ABC-A97D-6AB5-B4770449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21B20-A538-E1B3-D0E2-46ED98EB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D9631-F819-D3F5-43A9-D7D5D35E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6A26F-B4C3-2320-3753-3017AD0C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12412-A2FC-74B4-4429-088B94D3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2FB4-DE82-4628-96F9-5660C937F3A1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8A4AF-38F7-8873-2416-029E6BFA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99A6E-B6F5-9F58-8B12-1C23D01E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6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166CD-A116-D291-ECC0-DAF67048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7FCEED-4C88-D4D5-9F11-494A8F749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27CE35-72EA-8DC1-2840-A909BFC92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4F3B0-C280-CF28-B7CA-205D8AF7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2EA6-A297-4FBD-A049-DF121959D6DB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625D8-A79A-EBD3-38A5-291F6414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E6C5F-3D72-38B1-F0CC-393862EB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6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EEF67-8CE2-D4AC-B232-BCAE6469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7CF19-E7DE-F020-A033-C3E10F31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0F728-B287-956A-243E-13689CCD1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8ADD-1C97-4DA4-858F-CFA05BF577C6}" type="datetime1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F3B01-990C-6025-B51E-004021EE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B2810-7335-200A-A84C-3C1746AFC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C0DA-AA37-45AB-A820-3C22BC024B6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3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336B-B5A0-CBB2-AF32-0B753FD4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60024" cy="23876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One-shot Garbage Collection for In-memory OLTP through Temporality-aware Version Storage</a:t>
            </a:r>
            <a:endParaRPr lang="zh-CN" altLang="en-US" sz="36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B37FC-157F-B8B1-9BAB-D99CF7E8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>
                <a:latin typeface="Aptos" panose="020B0004020202020204" pitchFamily="34" charset="0"/>
                <a:cs typeface="Times New Roman" panose="02020603050405020304" pitchFamily="18" charset="0"/>
              </a:rPr>
              <a:t>AUNN RAZA, EPFL, Switzerland </a:t>
            </a:r>
          </a:p>
          <a:p>
            <a:r>
              <a:rPr lang="en-US" altLang="zh-CN" sz="1800" dirty="0">
                <a:latin typeface="Aptos" panose="020B0004020202020204" pitchFamily="34" charset="0"/>
                <a:cs typeface="Times New Roman" panose="02020603050405020304" pitchFamily="18" charset="0"/>
              </a:rPr>
              <a:t>PERIKLIS CHRYSOGELOS∗, Oracle, Switzerland </a:t>
            </a:r>
          </a:p>
          <a:p>
            <a:r>
              <a:rPr lang="en-US" altLang="zh-CN" sz="1800" dirty="0">
                <a:latin typeface="Aptos" panose="020B0004020202020204" pitchFamily="34" charset="0"/>
                <a:cs typeface="Times New Roman" panose="02020603050405020304" pitchFamily="18" charset="0"/>
              </a:rPr>
              <a:t>ANGELOS CHRISTOS ANADIOTIS†, Oracle, Switzerland </a:t>
            </a:r>
          </a:p>
          <a:p>
            <a:r>
              <a:rPr lang="en-US" altLang="zh-CN" sz="1800" dirty="0">
                <a:latin typeface="Aptos" panose="020B0004020202020204" pitchFamily="34" charset="0"/>
                <a:cs typeface="Times New Roman" panose="02020603050405020304" pitchFamily="18" charset="0"/>
              </a:rPr>
              <a:t>ANASTASIA AILAMAKI, EPFL, Switzerland</a:t>
            </a:r>
          </a:p>
          <a:p>
            <a:endParaRPr lang="en-US" altLang="zh-CN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Aptos" panose="020B0004020202020204" pitchFamily="34" charset="0"/>
                <a:cs typeface="Times New Roman" panose="02020603050405020304" pitchFamily="18" charset="0"/>
              </a:rPr>
              <a:t>SIGMOD2023</a:t>
            </a:r>
            <a:endParaRPr lang="zh-CN" alt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2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5C57A-16A6-E511-362C-8C750586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Chain Consolidation in existing methods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5E9D4C-750E-9EEF-D651-D0FD70B1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A7993D-62D9-BAC7-29FB-518C168E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914"/>
            <a:ext cx="10138300" cy="36004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E15629-3732-2E61-3B29-BF2A15755B73}"/>
              </a:ext>
            </a:extLst>
          </p:cNvPr>
          <p:cNvSpPr txBox="1"/>
          <p:nvPr/>
        </p:nvSpPr>
        <p:spPr>
          <a:xfrm>
            <a:off x="1056443" y="520231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ptos" panose="020B0004020202020204" pitchFamily="34" charset="0"/>
              </a:rPr>
              <a:t>Steam GC with EPO: checks and prunes obsolete versions during every update of the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ptos" panose="020B0004020202020204" pitchFamily="34" charset="0"/>
              </a:rPr>
              <a:t>SAP HANA’s interval-based GC:  performed by a background thread, triggered periodically</a:t>
            </a:r>
            <a:endParaRPr lang="zh-CN" altLang="en-US" sz="2000" dirty="0">
              <a:latin typeface="Aptos" panose="020B00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E565B4-F289-D79C-05B4-63E8B56AFA96}"/>
              </a:ext>
            </a:extLst>
          </p:cNvPr>
          <p:cNvSpPr txBox="1"/>
          <p:nvPr/>
        </p:nvSpPr>
        <p:spPr>
          <a:xfrm>
            <a:off x="888843" y="6371436"/>
            <a:ext cx="994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ptos" panose="020B0004020202020204" pitchFamily="34" charset="0"/>
              </a:rPr>
              <a:t>Requires visibility check for each version with all active txns</a:t>
            </a:r>
            <a:endParaRPr lang="zh-CN" altLang="en-US" sz="28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5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24F63-2EE4-DC0E-AFA4-3C658597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Chain Consolidation in OneShotGC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AD36B8-DA52-34AF-2B35-107E2FFB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3EE63F-15FC-84EA-1569-09CBE68302B9}"/>
              </a:ext>
            </a:extLst>
          </p:cNvPr>
          <p:cNvSpPr txBox="1"/>
          <p:nvPr/>
        </p:nvSpPr>
        <p:spPr>
          <a:xfrm>
            <a:off x="838200" y="1539571"/>
            <a:ext cx="9752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ptos" panose="020B0004020202020204" pitchFamily="34" charset="0"/>
              </a:rPr>
              <a:t>Required time: the GC manager reclaims a partition containing versions that are </a:t>
            </a:r>
            <a:r>
              <a:rPr lang="en-US" altLang="zh-CN" sz="2000" b="1" dirty="0">
                <a:latin typeface="Aptos" panose="020B0004020202020204" pitchFamily="34" charset="0"/>
              </a:rPr>
              <a:t>not the oldest ones in the chain</a:t>
            </a:r>
          </a:p>
          <a:p>
            <a:endParaRPr lang="zh-CN" altLang="en-US" sz="2000" b="1" dirty="0">
              <a:latin typeface="Aptos" panose="020B00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827AC-CB9A-14EA-9D63-C4650F11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84" y="2240316"/>
            <a:ext cx="896427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7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60BCDB-5BDC-6761-2DBB-D684EB26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E4E99AB-3065-E68A-1D16-C8B442C4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Chain Consolidation in OneShotGC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5C247C-BB86-25A8-C23C-CDE782DC5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1"/>
          <a:stretch/>
        </p:blipFill>
        <p:spPr>
          <a:xfrm>
            <a:off x="430567" y="1382151"/>
            <a:ext cx="11330865" cy="46361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DE397D-D634-ECED-8758-2E32587DF01D}"/>
              </a:ext>
            </a:extLst>
          </p:cNvPr>
          <p:cNvSpPr txBox="1"/>
          <p:nvPr/>
        </p:nvSpPr>
        <p:spPr>
          <a:xfrm>
            <a:off x="923278" y="6276513"/>
            <a:ext cx="5462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ptos" panose="020B0004020202020204" pitchFamily="34" charset="0"/>
              </a:rPr>
              <a:t>Introduce the </a:t>
            </a:r>
            <a:r>
              <a:rPr lang="en-US" altLang="zh-CN" sz="2000" b="1" dirty="0">
                <a:latin typeface="Aptos" panose="020B0004020202020204" pitchFamily="34" charset="0"/>
              </a:rPr>
              <a:t>hash table </a:t>
            </a:r>
            <a:r>
              <a:rPr lang="en-US" altLang="zh-CN" sz="2000" dirty="0">
                <a:latin typeface="Aptos" panose="020B0004020202020204" pitchFamily="34" charset="0"/>
              </a:rPr>
              <a:t>to bridge the chains</a:t>
            </a:r>
            <a:endParaRPr lang="zh-CN" alt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33BEC0-FE74-CDE9-6AD2-3639DE7C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8C65731-39C0-51C1-EB9D-8FC45562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Chain Consolidation in OneShotGC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D4091F-38B4-ED8F-8AB6-0680F135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0" y="2304589"/>
            <a:ext cx="5793210" cy="3688103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BBC3291-77D9-B1A2-DE68-4D45AB691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66849"/>
              </p:ext>
            </p:extLst>
          </p:nvPr>
        </p:nvGraphicFramePr>
        <p:xfrm>
          <a:off x="6896964" y="2288873"/>
          <a:ext cx="746711" cy="364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11">
                  <a:extLst>
                    <a:ext uri="{9D8B030D-6E8A-4147-A177-3AD203B41FA5}">
                      <a16:colId xmlns:a16="http://schemas.microsoft.com/office/drawing/2014/main" val="95874593"/>
                    </a:ext>
                  </a:extLst>
                </a:gridCol>
              </a:tblGrid>
              <a:tr h="6071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80190"/>
                  </a:ext>
                </a:extLst>
              </a:tr>
              <a:tr h="6071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7189"/>
                  </a:ext>
                </a:extLst>
              </a:tr>
              <a:tr h="6071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79248"/>
                  </a:ext>
                </a:extLst>
              </a:tr>
              <a:tr h="60719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29014"/>
                  </a:ext>
                </a:extLst>
              </a:tr>
              <a:tr h="6071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06699"/>
                  </a:ext>
                </a:extLst>
              </a:tr>
              <a:tr h="6071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080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9E718E2-BA64-C1A6-40DD-988C9D74AB77}"/>
              </a:ext>
            </a:extLst>
          </p:cNvPr>
          <p:cNvSpPr txBox="1"/>
          <p:nvPr/>
        </p:nvSpPr>
        <p:spPr>
          <a:xfrm>
            <a:off x="6826928" y="1868149"/>
            <a:ext cx="10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ptos" panose="020B0004020202020204" pitchFamily="34" charset="0"/>
              </a:rPr>
              <a:t>Table A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3F47A9C-763C-F982-ECB3-4971A07D8D55}"/>
              </a:ext>
            </a:extLst>
          </p:cNvPr>
          <p:cNvGrpSpPr/>
          <p:nvPr/>
        </p:nvGrpSpPr>
        <p:grpSpPr>
          <a:xfrm>
            <a:off x="6684145" y="5960396"/>
            <a:ext cx="1207363" cy="213065"/>
            <a:chOff x="6800294" y="5788240"/>
            <a:chExt cx="1207363" cy="213065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AC0108D-8878-E4B1-8BC5-BFD1DDF531E6}"/>
                </a:ext>
              </a:extLst>
            </p:cNvPr>
            <p:cNvCxnSpPr/>
            <p:nvPr/>
          </p:nvCxnSpPr>
          <p:spPr>
            <a:xfrm>
              <a:off x="6800294" y="5788240"/>
              <a:ext cx="0" cy="2130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6F69031-9F7C-4640-A570-98F07919992D}"/>
                </a:ext>
              </a:extLst>
            </p:cNvPr>
            <p:cNvCxnSpPr/>
            <p:nvPr/>
          </p:nvCxnSpPr>
          <p:spPr>
            <a:xfrm>
              <a:off x="6800294" y="6001305"/>
              <a:ext cx="12073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8237AFC-FDA0-65FD-4771-D7A7DA847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7657" y="5788240"/>
              <a:ext cx="0" cy="2130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090DF5B-1813-A9AB-2799-277A9AE997C1}"/>
              </a:ext>
            </a:extLst>
          </p:cNvPr>
          <p:cNvSpPr txBox="1"/>
          <p:nvPr/>
        </p:nvSpPr>
        <p:spPr>
          <a:xfrm>
            <a:off x="6577616" y="6201860"/>
            <a:ext cx="172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ptos" panose="020B0004020202020204" pitchFamily="34" charset="0"/>
              </a:rPr>
              <a:t>Main storage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DF50B8-62BA-A788-79CC-E6F798C7B224}"/>
              </a:ext>
            </a:extLst>
          </p:cNvPr>
          <p:cNvSpPr txBox="1"/>
          <p:nvPr/>
        </p:nvSpPr>
        <p:spPr>
          <a:xfrm>
            <a:off x="7058436" y="247888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ptos" panose="020B0004020202020204" pitchFamily="34" charset="0"/>
              </a:rPr>
              <a:t>Vb</a:t>
            </a:r>
            <a:endParaRPr lang="zh-CN" altLang="en-US" dirty="0">
              <a:latin typeface="Aptos" panose="020B00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AAFFF4A-DF50-ADCE-5C23-66F131DBE8FD}"/>
              </a:ext>
            </a:extLst>
          </p:cNvPr>
          <p:cNvSpPr/>
          <p:nvPr/>
        </p:nvSpPr>
        <p:spPr>
          <a:xfrm>
            <a:off x="8446808" y="4281841"/>
            <a:ext cx="1544715" cy="16785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D30882-F431-9B8E-37D4-C7895873517B}"/>
              </a:ext>
            </a:extLst>
          </p:cNvPr>
          <p:cNvSpPr txBox="1"/>
          <p:nvPr/>
        </p:nvSpPr>
        <p:spPr>
          <a:xfrm>
            <a:off x="8541506" y="4290474"/>
            <a:ext cx="132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ptos" panose="020B0004020202020204" pitchFamily="34" charset="0"/>
              </a:rPr>
              <a:t>Partition 2</a:t>
            </a:r>
            <a:endParaRPr lang="zh-CN" altLang="en-US" dirty="0">
              <a:latin typeface="Aptos" panose="020B00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C09B9E-E7F4-3535-2105-70612A880E5C}"/>
              </a:ext>
            </a:extLst>
          </p:cNvPr>
          <p:cNvSpPr/>
          <p:nvPr/>
        </p:nvSpPr>
        <p:spPr>
          <a:xfrm>
            <a:off x="8446808" y="2187627"/>
            <a:ext cx="1544715" cy="160491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9C7E2B-D870-1155-3B29-4B1ECBA9DB44}"/>
              </a:ext>
            </a:extLst>
          </p:cNvPr>
          <p:cNvSpPr txBox="1"/>
          <p:nvPr/>
        </p:nvSpPr>
        <p:spPr>
          <a:xfrm>
            <a:off x="8541506" y="2196260"/>
            <a:ext cx="132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ptos" panose="020B0004020202020204" pitchFamily="34" charset="0"/>
              </a:rPr>
              <a:t>Partition 1</a:t>
            </a:r>
            <a:endParaRPr lang="zh-CN" altLang="en-US" dirty="0">
              <a:latin typeface="Aptos" panose="020B00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4E9A54-F00F-28D9-1031-8678860D90E9}"/>
              </a:ext>
            </a:extLst>
          </p:cNvPr>
          <p:cNvSpPr/>
          <p:nvPr/>
        </p:nvSpPr>
        <p:spPr>
          <a:xfrm>
            <a:off x="8775280" y="2556716"/>
            <a:ext cx="656944" cy="369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Vc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965661A-7D35-997F-515A-CEAA4A851CCC}"/>
              </a:ext>
            </a:extLst>
          </p:cNvPr>
          <p:cNvCxnSpPr>
            <a:cxnSpLocks/>
          </p:cNvCxnSpPr>
          <p:nvPr/>
        </p:nvCxnSpPr>
        <p:spPr>
          <a:xfrm>
            <a:off x="7643675" y="2663547"/>
            <a:ext cx="11316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3FAC72C-68BF-7412-2CAA-5E534C4D459B}"/>
              </a:ext>
            </a:extLst>
          </p:cNvPr>
          <p:cNvSpPr/>
          <p:nvPr/>
        </p:nvSpPr>
        <p:spPr>
          <a:xfrm>
            <a:off x="8775280" y="3106695"/>
            <a:ext cx="656944" cy="369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Vd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5903166-E83F-8512-0EA1-1ACB1E2C77F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103752" y="2926035"/>
            <a:ext cx="0" cy="18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E9FF8A9-A21C-6F17-46AA-061AEAA3215E}"/>
              </a:ext>
            </a:extLst>
          </p:cNvPr>
          <p:cNvSpPr/>
          <p:nvPr/>
        </p:nvSpPr>
        <p:spPr>
          <a:xfrm>
            <a:off x="10814486" y="1321369"/>
            <a:ext cx="656944" cy="369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468671-DC97-0C3D-1019-B4EB6CB4B7AF}"/>
              </a:ext>
            </a:extLst>
          </p:cNvPr>
          <p:cNvSpPr txBox="1"/>
          <p:nvPr/>
        </p:nvSpPr>
        <p:spPr>
          <a:xfrm>
            <a:off x="10467741" y="1690688"/>
            <a:ext cx="146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ptos" panose="020B0004020202020204" pitchFamily="34" charset="0"/>
              </a:rPr>
              <a:t>New version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6BB2FC3-56F9-E93F-25FE-E2014758A6A9}"/>
              </a:ext>
            </a:extLst>
          </p:cNvPr>
          <p:cNvSpPr txBox="1"/>
          <p:nvPr/>
        </p:nvSpPr>
        <p:spPr>
          <a:xfrm>
            <a:off x="720570" y="1459855"/>
            <a:ext cx="20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ptos" panose="020B0004020202020204" pitchFamily="34" charset="0"/>
              </a:rPr>
              <a:t>Traversal</a:t>
            </a:r>
            <a:endParaRPr lang="zh-CN" altLang="en-US" sz="2400" b="1" dirty="0">
              <a:latin typeface="Aptos" panose="020B00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96C31D0-71A6-A875-6615-5F171A9F7D37}"/>
              </a:ext>
            </a:extLst>
          </p:cNvPr>
          <p:cNvSpPr txBox="1"/>
          <p:nvPr/>
        </p:nvSpPr>
        <p:spPr>
          <a:xfrm>
            <a:off x="6728532" y="1402672"/>
            <a:ext cx="261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ptos" panose="020B0004020202020204" pitchFamily="34" charset="0"/>
              </a:rPr>
              <a:t>Record Update</a:t>
            </a:r>
            <a:endParaRPr lang="zh-CN" altLang="en-US" sz="2400" b="1" dirty="0">
              <a:latin typeface="Aptos" panose="020B00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657E60-EF51-FDCA-B3FE-AEDBF3ADC72F}"/>
              </a:ext>
            </a:extLst>
          </p:cNvPr>
          <p:cNvSpPr/>
          <p:nvPr/>
        </p:nvSpPr>
        <p:spPr>
          <a:xfrm>
            <a:off x="8877707" y="4731785"/>
            <a:ext cx="656944" cy="369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Vb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51A7879-031E-B846-424D-1949214DEA1A}"/>
              </a:ext>
            </a:extLst>
          </p:cNvPr>
          <p:cNvSpPr/>
          <p:nvPr/>
        </p:nvSpPr>
        <p:spPr>
          <a:xfrm>
            <a:off x="6954545" y="2432285"/>
            <a:ext cx="656944" cy="369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</a:t>
            </a:r>
            <a:endParaRPr lang="zh-CN" altLang="en-US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957454C2-2D84-AA47-84F0-389B2BC89F7A}"/>
              </a:ext>
            </a:extLst>
          </p:cNvPr>
          <p:cNvCxnSpPr>
            <a:stCxn id="47" idx="3"/>
            <a:endCxn id="31" idx="3"/>
          </p:cNvCxnSpPr>
          <p:nvPr/>
        </p:nvCxnSpPr>
        <p:spPr>
          <a:xfrm flipH="1" flipV="1">
            <a:off x="9432224" y="2741376"/>
            <a:ext cx="102427" cy="2175069"/>
          </a:xfrm>
          <a:prstGeom prst="curvedConnector3">
            <a:avLst>
              <a:gd name="adj1" fmla="val -2231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5B22613-A659-B4DD-F6E1-812D149EF912}"/>
              </a:ext>
            </a:extLst>
          </p:cNvPr>
          <p:cNvSpPr/>
          <p:nvPr/>
        </p:nvSpPr>
        <p:spPr>
          <a:xfrm>
            <a:off x="10319994" y="2183808"/>
            <a:ext cx="1544715" cy="16049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31324EC-AD75-BF8F-1DC6-C7F1A83CCA3E}"/>
              </a:ext>
            </a:extLst>
          </p:cNvPr>
          <p:cNvSpPr/>
          <p:nvPr/>
        </p:nvSpPr>
        <p:spPr>
          <a:xfrm>
            <a:off x="10319994" y="4281841"/>
            <a:ext cx="1544715" cy="16049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B117AA-A675-5B9C-F004-E204D3459A6A}"/>
              </a:ext>
            </a:extLst>
          </p:cNvPr>
          <p:cNvSpPr txBox="1"/>
          <p:nvPr/>
        </p:nvSpPr>
        <p:spPr>
          <a:xfrm>
            <a:off x="10397752" y="2196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ptos" panose="020B0004020202020204" pitchFamily="34" charset="0"/>
              </a:rPr>
              <a:t>P1-HT</a:t>
            </a:r>
            <a:endParaRPr lang="zh-CN" altLang="en-US" dirty="0">
              <a:latin typeface="Aptos" panose="020B00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B962E19-A013-0D71-C9AF-07C83F17CC64}"/>
              </a:ext>
            </a:extLst>
          </p:cNvPr>
          <p:cNvSpPr txBox="1"/>
          <p:nvPr/>
        </p:nvSpPr>
        <p:spPr>
          <a:xfrm>
            <a:off x="10425369" y="429047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ptos" panose="020B0004020202020204" pitchFamily="34" charset="0"/>
              </a:rPr>
              <a:t>P2-HT</a:t>
            </a:r>
            <a:endParaRPr lang="zh-CN" altLang="en-US" dirty="0">
              <a:latin typeface="Aptos" panose="020B0004020202020204" pitchFamily="34" charset="0"/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73A875F2-9E01-9BCC-86F4-4262CCB58FD1}"/>
              </a:ext>
            </a:extLst>
          </p:cNvPr>
          <p:cNvCxnSpPr>
            <a:endCxn id="47" idx="1"/>
          </p:cNvCxnSpPr>
          <p:nvPr/>
        </p:nvCxnSpPr>
        <p:spPr>
          <a:xfrm rot="16200000" flipH="1">
            <a:off x="7134242" y="3172980"/>
            <a:ext cx="2252898" cy="123403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1070933-4D96-A73D-CF59-4D57CD89BBF5}"/>
              </a:ext>
            </a:extLst>
          </p:cNvPr>
          <p:cNvSpPr txBox="1"/>
          <p:nvPr/>
        </p:nvSpPr>
        <p:spPr>
          <a:xfrm>
            <a:off x="10312207" y="2646919"/>
            <a:ext cx="15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ptos" panose="020B0004020202020204" pitchFamily="34" charset="0"/>
              </a:rPr>
              <a:t>[Rid, (</a:t>
            </a:r>
            <a:r>
              <a:rPr lang="en-US" altLang="zh-CN" b="1" dirty="0" err="1">
                <a:latin typeface="Aptos" panose="020B0004020202020204" pitchFamily="34" charset="0"/>
              </a:rPr>
              <a:t>Vc</a:t>
            </a:r>
            <a:r>
              <a:rPr lang="en-US" altLang="zh-CN" dirty="0">
                <a:latin typeface="Aptos" panose="020B0004020202020204" pitchFamily="34" charset="0"/>
              </a:rPr>
              <a:t>, tag)]</a:t>
            </a:r>
            <a:endParaRPr lang="zh-CN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4" grpId="0"/>
      <p:bldP spid="27" grpId="0" animBg="1"/>
      <p:bldP spid="28" grpId="0"/>
      <p:bldP spid="29" grpId="0" animBg="1"/>
      <p:bldP spid="30" grpId="0"/>
      <p:bldP spid="31" grpId="0" animBg="1"/>
      <p:bldP spid="33" grpId="0" animBg="1"/>
      <p:bldP spid="40" grpId="0" animBg="1"/>
      <p:bldP spid="41" grpId="0"/>
      <p:bldP spid="47" grpId="0" animBg="1"/>
      <p:bldP spid="48" grpId="0" animBg="1"/>
      <p:bldP spid="51" grpId="0" animBg="1"/>
      <p:bldP spid="53" grpId="0" animBg="1"/>
      <p:bldP spid="54" grpId="0"/>
      <p:bldP spid="55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1DA12-D727-F269-0914-A0B0B95B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Experiment(Scalability)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938E5A-0A7A-DFB8-B946-B319FDB2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744C56-6C64-209D-EFEC-2C5859690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" r="6428"/>
          <a:stretch/>
        </p:blipFill>
        <p:spPr>
          <a:xfrm>
            <a:off x="0" y="1776192"/>
            <a:ext cx="4594195" cy="3162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0077B5-2766-D4C5-C5AA-D10B04322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49"/>
          <a:stretch/>
        </p:blipFill>
        <p:spPr>
          <a:xfrm>
            <a:off x="4477303" y="1847629"/>
            <a:ext cx="7714697" cy="31654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2D7288-01AA-7B88-2B1C-01C519D11632}"/>
              </a:ext>
            </a:extLst>
          </p:cNvPr>
          <p:cNvSpPr txBox="1"/>
          <p:nvPr/>
        </p:nvSpPr>
        <p:spPr>
          <a:xfrm>
            <a:off x="346229" y="5433020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Hardware:2x14-core Intel Xeon Gold 6132 processor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Baseline: SteamGC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Workload: YCSB &amp; TPC-C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28D4C9-5A74-2580-7802-A14559A06377}"/>
              </a:ext>
            </a:extLst>
          </p:cNvPr>
          <p:cNvSpPr txBox="1"/>
          <p:nvPr/>
        </p:nvSpPr>
        <p:spPr>
          <a:xfrm>
            <a:off x="6364224" y="5358384"/>
            <a:ext cx="498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ptos" panose="020B0004020202020204" pitchFamily="34" charset="0"/>
              </a:rPr>
              <a:t>Pays off cross-NUMA loads.</a:t>
            </a:r>
          </a:p>
        </p:txBody>
      </p:sp>
    </p:spTree>
    <p:extLst>
      <p:ext uri="{BB962C8B-B14F-4D97-AF65-F5344CB8AC3E}">
        <p14:creationId xmlns:p14="http://schemas.microsoft.com/office/powerpoint/2010/main" val="30712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F52AF-8AC9-9305-B6B4-A1969FFE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Experiment(Transaction size)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3AB032-7BCB-8A2F-A9F1-9C06D2EB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27B5A-EAD9-A621-8D0D-F93216FA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2" y="1741963"/>
            <a:ext cx="7059010" cy="45631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562B63-1348-B1C7-407E-74FC0C5F0927}"/>
              </a:ext>
            </a:extLst>
          </p:cNvPr>
          <p:cNvSpPr txBox="1"/>
          <p:nvPr/>
        </p:nvSpPr>
        <p:spPr>
          <a:xfrm>
            <a:off x="7830105" y="2281560"/>
            <a:ext cx="4047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ptos" panose="020B0004020202020204" pitchFamily="34" charset="0"/>
              </a:rPr>
              <a:t>Steam has a </a:t>
            </a:r>
            <a:r>
              <a:rPr lang="en-US" altLang="zh-CN" b="1" dirty="0">
                <a:latin typeface="Aptos" panose="020B0004020202020204" pitchFamily="34" charset="0"/>
              </a:rPr>
              <a:t>constant</a:t>
            </a:r>
            <a:r>
              <a:rPr lang="en-US" altLang="zh-CN" dirty="0">
                <a:latin typeface="Aptos" panose="020B0004020202020204" pitchFamily="34" charset="0"/>
              </a:rPr>
              <a:t> overhead of acquiring the global minimum active transaction after each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ptos" panose="020B0004020202020204" pitchFamily="34" charset="0"/>
              </a:rPr>
              <a:t>OneShotGC</a:t>
            </a:r>
            <a:r>
              <a:rPr lang="en-US" altLang="zh-CN" dirty="0">
                <a:latin typeface="Aptos" panose="020B0004020202020204" pitchFamily="34" charset="0"/>
              </a:rPr>
              <a:t> does not impose any overhead per transaction except atomic operations(register, deregister).</a:t>
            </a:r>
            <a:endParaRPr lang="zh-CN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9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B9356-5E21-545A-EA7B-2277D02C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Experiment(consolidation)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4E5028-C69A-5E73-A651-F7F3BD2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124BE4-A80C-571E-3BB4-4605CC09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25694" cy="441069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4C0A16-3B13-7E62-16E7-1B354A5404DD}"/>
              </a:ext>
            </a:extLst>
          </p:cNvPr>
          <p:cNvCxnSpPr>
            <a:cxnSpLocks/>
          </p:cNvCxnSpPr>
          <p:nvPr/>
        </p:nvCxnSpPr>
        <p:spPr>
          <a:xfrm flipH="1">
            <a:off x="5879592" y="2386584"/>
            <a:ext cx="1947672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F25A6E-3A56-52F9-F913-ED6AC06D5A90}"/>
              </a:ext>
            </a:extLst>
          </p:cNvPr>
          <p:cNvSpPr txBox="1"/>
          <p:nvPr/>
        </p:nvSpPr>
        <p:spPr>
          <a:xfrm>
            <a:off x="7963894" y="2197453"/>
            <a:ext cx="348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ptos" panose="020B0004020202020204" pitchFamily="34" charset="0"/>
              </a:rPr>
              <a:t>The version traversal requires checking tag validity.</a:t>
            </a:r>
            <a:endParaRPr lang="zh-CN" alt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AE90F-D97A-0304-6973-397C266A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Experiment(partition size)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EF9940-0283-22ED-3957-8360EF326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07" y="1690688"/>
            <a:ext cx="7952543" cy="437494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A7622-D45C-4CC1-F3AF-E22B4503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AEA26C-67C3-0D69-DA00-2EBC04D18A67}"/>
              </a:ext>
            </a:extLst>
          </p:cNvPr>
          <p:cNvSpPr txBox="1"/>
          <p:nvPr/>
        </p:nvSpPr>
        <p:spPr>
          <a:xfrm>
            <a:off x="8074981" y="2828835"/>
            <a:ext cx="43123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ptos" panose="020B0004020202020204" pitchFamily="34" charset="0"/>
              </a:rPr>
              <a:t>W</a:t>
            </a:r>
            <a:r>
              <a:rPr lang="zh-CN" altLang="en-US" sz="2000" dirty="0">
                <a:latin typeface="Aptos" panose="020B0004020202020204" pitchFamily="34" charset="0"/>
              </a:rPr>
              <a:t>ith only two partitions, the storage size to store versions of a batch of transactions is enough to maintain the maximum throughput of the system</a:t>
            </a:r>
            <a:r>
              <a:rPr lang="en-US" altLang="zh-CN" sz="2000" dirty="0">
                <a:latin typeface="Aptos" panose="020B0004020202020204" pitchFamily="34" charset="0"/>
              </a:rPr>
              <a:t>.</a:t>
            </a:r>
            <a:endParaRPr lang="zh-CN" alt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18642-673E-81A9-F2AC-2190FE81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Background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B01AA-5CAA-4390-EA1E-B9865892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ptos" panose="020B0004020202020204" pitchFamily="34" charset="0"/>
              </a:rPr>
              <a:t>MVCC creates a new version on each write operation</a:t>
            </a:r>
          </a:p>
          <a:p>
            <a:pPr lvl="1"/>
            <a:r>
              <a:rPr lang="en-US" altLang="zh-CN" dirty="0">
                <a:latin typeface="Aptos" panose="020B0004020202020204" pitchFamily="34" charset="0"/>
              </a:rPr>
              <a:t>Increase the memory footprint and the associated maintenance cost.</a:t>
            </a:r>
          </a:p>
          <a:p>
            <a:pPr lvl="1"/>
            <a:endParaRPr lang="en-US" altLang="zh-CN" dirty="0">
              <a:latin typeface="Aptos" panose="020B0004020202020204" pitchFamily="34" charset="0"/>
            </a:endParaRPr>
          </a:p>
          <a:p>
            <a:r>
              <a:rPr lang="en-US" altLang="zh-CN" dirty="0">
                <a:latin typeface="Aptos" panose="020B0004020202020204" pitchFamily="34" charset="0"/>
              </a:rPr>
              <a:t>Garbage collection:</a:t>
            </a:r>
            <a:r>
              <a:rPr lang="zh-CN" altLang="en-US" dirty="0">
                <a:latin typeface="Aptos" panose="020B0004020202020204" pitchFamily="34" charset="0"/>
              </a:rPr>
              <a:t> </a:t>
            </a:r>
            <a:r>
              <a:rPr lang="en-US" altLang="zh-CN" dirty="0">
                <a:latin typeface="Aptos" panose="020B0004020202020204" pitchFamily="34" charset="0"/>
              </a:rPr>
              <a:t>collect</a:t>
            </a:r>
            <a:r>
              <a:rPr lang="zh-CN" altLang="en-US" dirty="0">
                <a:latin typeface="Aptos" panose="020B0004020202020204" pitchFamily="34" charset="0"/>
              </a:rPr>
              <a:t> </a:t>
            </a:r>
            <a:r>
              <a:rPr lang="en-US" altLang="zh-CN" dirty="0">
                <a:latin typeface="Aptos" panose="020B0004020202020204" pitchFamily="34" charset="0"/>
              </a:rPr>
              <a:t>unreachable</a:t>
            </a:r>
            <a:r>
              <a:rPr lang="zh-CN" altLang="en-US" dirty="0">
                <a:latin typeface="Aptos" panose="020B0004020202020204" pitchFamily="34" charset="0"/>
              </a:rPr>
              <a:t> </a:t>
            </a:r>
            <a:r>
              <a:rPr lang="en-US" altLang="zh-CN" dirty="0">
                <a:latin typeface="Aptos" panose="020B0004020202020204" pitchFamily="34" charset="0"/>
              </a:rPr>
              <a:t>versions</a:t>
            </a:r>
          </a:p>
          <a:p>
            <a:pPr lvl="1"/>
            <a:r>
              <a:rPr lang="en-US" altLang="zh-CN" dirty="0">
                <a:latin typeface="Aptos" panose="020B0004020202020204" pitchFamily="34" charset="0"/>
              </a:rPr>
              <a:t>Active GC: place a garbage collection phase at the end or during the execution of each transaction.</a:t>
            </a:r>
          </a:p>
          <a:p>
            <a:pPr lvl="1"/>
            <a:r>
              <a:rPr lang="en-US" altLang="zh-CN" dirty="0">
                <a:latin typeface="Aptos" panose="020B0004020202020204" pitchFamily="34" charset="0"/>
              </a:rPr>
              <a:t>Passive GC: employ </a:t>
            </a:r>
            <a:r>
              <a:rPr lang="en-US" altLang="zh-CN" b="1" dirty="0">
                <a:latin typeface="Aptos" panose="020B0004020202020204" pitchFamily="34" charset="0"/>
              </a:rPr>
              <a:t>background process</a:t>
            </a:r>
            <a:r>
              <a:rPr lang="en-US" altLang="zh-CN" dirty="0">
                <a:latin typeface="Aptos" panose="020B0004020202020204" pitchFamily="34" charset="0"/>
              </a:rPr>
              <a:t> that periodically vacuums them.</a:t>
            </a:r>
          </a:p>
          <a:p>
            <a:pPr lvl="1"/>
            <a:endParaRPr lang="en-US" altLang="zh-CN" dirty="0">
              <a:latin typeface="Aptos" panose="020B00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DB941-F31F-3452-A783-CFA5283E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33D1F-4555-397F-AF59-369B6270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936" cy="1325563"/>
          </a:xfrm>
        </p:spPr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  <a:cs typeface="Times New Roman" panose="02020603050405020304" pitchFamily="18" charset="0"/>
              </a:rPr>
              <a:t>Garbage Collection in MVCC-based OLTP</a:t>
            </a:r>
            <a:endParaRPr lang="zh-CN" altLang="en-US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972C3B-F1EE-8B52-D799-A941309DF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7" r="4456"/>
          <a:stretch/>
        </p:blipFill>
        <p:spPr>
          <a:xfrm>
            <a:off x="720755" y="1812021"/>
            <a:ext cx="7009620" cy="45594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375CEE-519C-4EC5-1C29-C3C00DDAC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693" y="1812021"/>
            <a:ext cx="4185375" cy="28677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F1F04F-2D38-1079-DC2E-FDDBBF2C4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431" y="4941631"/>
            <a:ext cx="4029637" cy="12955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307C147-5AEA-3A0E-40A8-732A6A4C387C}"/>
              </a:ext>
            </a:extLst>
          </p:cNvPr>
          <p:cNvSpPr txBox="1"/>
          <p:nvPr/>
        </p:nvSpPr>
        <p:spPr>
          <a:xfrm>
            <a:off x="2252250" y="6371436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ptos" panose="020B0004020202020204" pitchFamily="34" charset="0"/>
              </a:rPr>
              <a:t>Overhead with GC grows with # of versions</a:t>
            </a:r>
            <a:endParaRPr lang="zh-CN" altLang="en-US" sz="28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1529A95-44FA-2BF3-6155-46F495F9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5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CDCDE-8F1A-914E-2791-8342C5CD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Scalability Bottlenecks of GC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BE0D8-12B1-AB92-9D78-3F6E1AF2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ptos" panose="020B0004020202020204" pitchFamily="34" charset="0"/>
              </a:rPr>
              <a:t>Bottlenecks: traverse versions </a:t>
            </a:r>
            <a:r>
              <a:rPr lang="zh-CN" altLang="en-US" dirty="0">
                <a:latin typeface="Aptos" panose="020B0004020202020204" pitchFamily="34" charset="0"/>
              </a:rPr>
              <a:t>→ </a:t>
            </a:r>
            <a:r>
              <a:rPr lang="en-US" altLang="zh-CN" dirty="0">
                <a:latin typeface="Aptos" panose="020B0004020202020204" pitchFamily="34" charset="0"/>
              </a:rPr>
              <a:t>random accesses</a:t>
            </a:r>
          </a:p>
          <a:p>
            <a:endParaRPr lang="en-US" altLang="zh-CN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ptos" panose="020B0004020202020204" pitchFamily="34" charset="0"/>
              </a:rPr>
              <a:t>Tracking obsolete versions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ptos" panose="020B0004020202020204" pitchFamily="34" charset="0"/>
              </a:rPr>
              <a:t>Unlinking/Updating individual version chains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ptos" panose="020B0004020202020204" pitchFamily="34" charset="0"/>
              </a:rPr>
              <a:t>Memory reclamation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ptos" panose="020B0004020202020204" pitchFamily="34" charset="0"/>
              </a:rPr>
              <a:t>Version chain consolidation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0715-2B07-EC03-61D9-0486679E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1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B927-AD7C-A04D-1075-F34B3A9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Observation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029AF-6DA3-B118-9A14-F6617EEF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ptos" panose="020B0004020202020204" pitchFamily="34" charset="0"/>
              </a:rPr>
              <a:t>Transactions with similar profiles, which are started and executed </a:t>
            </a:r>
            <a:r>
              <a:rPr lang="en-US" altLang="zh-CN" b="1" dirty="0">
                <a:latin typeface="Aptos" panose="020B0004020202020204" pitchFamily="34" charset="0"/>
              </a:rPr>
              <a:t>in parallel </a:t>
            </a:r>
            <a:r>
              <a:rPr lang="en-US" altLang="zh-CN" dirty="0">
                <a:latin typeface="Aptos" panose="020B0004020202020204" pitchFamily="34" charset="0"/>
              </a:rPr>
              <a:t>in a multi-socket multi-core server, are likely to </a:t>
            </a:r>
            <a:r>
              <a:rPr lang="en-US" altLang="zh-CN" b="1" dirty="0">
                <a:latin typeface="Aptos" panose="020B0004020202020204" pitchFamily="34" charset="0"/>
              </a:rPr>
              <a:t>finish at a similar time.</a:t>
            </a:r>
            <a:endParaRPr lang="en-US" altLang="zh-CN" dirty="0">
              <a:latin typeface="Aptos" panose="020B0004020202020204" pitchFamily="34" charset="0"/>
            </a:endParaRPr>
          </a:p>
          <a:p>
            <a:endParaRPr lang="en-US" altLang="zh-CN" dirty="0">
              <a:latin typeface="Aptos" panose="020B0004020202020204" pitchFamily="34" charset="0"/>
            </a:endParaRPr>
          </a:p>
          <a:p>
            <a:r>
              <a:rPr lang="en-US" altLang="zh-CN" dirty="0">
                <a:latin typeface="Aptos" panose="020B0004020202020204" pitchFamily="34" charset="0"/>
              </a:rPr>
              <a:t>The lifetime of versions in MVCC follows a </a:t>
            </a:r>
            <a:r>
              <a:rPr lang="en-US" altLang="zh-CN" b="1" dirty="0">
                <a:latin typeface="Aptos" panose="020B0004020202020204" pitchFamily="34" charset="0"/>
              </a:rPr>
              <a:t>sliding temporal window fashion</a:t>
            </a:r>
            <a:r>
              <a:rPr lang="en-US" altLang="zh-CN" dirty="0">
                <a:latin typeface="Aptos" panose="020B0004020202020204" pitchFamily="34" charset="0"/>
              </a:rPr>
              <a:t> </a:t>
            </a:r>
            <a:r>
              <a:rPr lang="zh-CN" altLang="en-US" dirty="0">
                <a:latin typeface="Aptos" panose="020B0004020202020204" pitchFamily="34" charset="0"/>
              </a:rPr>
              <a:t>→</a:t>
            </a:r>
            <a:r>
              <a:rPr lang="en-US" altLang="zh-CN" dirty="0">
                <a:latin typeface="Aptos" panose="020B0004020202020204" pitchFamily="34" charset="0"/>
              </a:rPr>
              <a:t> enables </a:t>
            </a:r>
            <a:r>
              <a:rPr lang="en-US" altLang="zh-CN" dirty="0" err="1">
                <a:latin typeface="Aptos" panose="020B0004020202020204" pitchFamily="34" charset="0"/>
              </a:rPr>
              <a:t>OneShotGC</a:t>
            </a:r>
            <a:r>
              <a:rPr lang="en-US" altLang="zh-CN" dirty="0">
                <a:latin typeface="Aptos" panose="020B0004020202020204" pitchFamily="34" charset="0"/>
              </a:rPr>
              <a:t> to scale by grouping the versions based on their expected deletion time.</a:t>
            </a:r>
          </a:p>
          <a:p>
            <a:endParaRPr lang="en-US" altLang="zh-CN" dirty="0">
              <a:latin typeface="Aptos" panose="020B0004020202020204" pitchFamily="34" charset="0"/>
            </a:endParaRPr>
          </a:p>
          <a:p>
            <a:endParaRPr lang="zh-CN" altLang="en-US" dirty="0">
              <a:latin typeface="Aptos" panose="020B00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A8154-36C9-5FFA-20CD-D9D17B2A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3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83BAF-4A06-FAC2-D96C-949ECCDB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  <a:cs typeface="Times New Roman" panose="02020603050405020304" pitchFamily="18" charset="0"/>
              </a:rPr>
              <a:t>Temporality in Version Life Cycle</a:t>
            </a:r>
            <a:endParaRPr lang="zh-CN" altLang="en-US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4BFB62-1C4B-2721-2B56-2A0371E6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9" y="1553143"/>
            <a:ext cx="10951346" cy="47000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29DB90-5807-3DFF-2BF0-B8671255462E}"/>
              </a:ext>
            </a:extLst>
          </p:cNvPr>
          <p:cNvSpPr txBox="1"/>
          <p:nvPr/>
        </p:nvSpPr>
        <p:spPr>
          <a:xfrm>
            <a:off x="1468392" y="6371436"/>
            <a:ext cx="8786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ptos" panose="020B0004020202020204" pitchFamily="34" charset="0"/>
              </a:rPr>
              <a:t>Version validity behaves in temporal window fashion</a:t>
            </a:r>
            <a:endParaRPr lang="zh-CN" altLang="en-US" sz="28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FEFC8-B8FA-DAE7-C4AD-7C099330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4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C17E-F241-CF09-EEEC-4629C596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Temporality-aware version storage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B6F90A-5E56-7BC8-0C68-732ECE01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09C958-4EBA-A8D5-D182-F2D26701F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1487141"/>
            <a:ext cx="11336785" cy="47191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471D7F-DC8B-2F2F-19B0-DE7A5553EC44}"/>
              </a:ext>
            </a:extLst>
          </p:cNvPr>
          <p:cNvSpPr txBox="1"/>
          <p:nvPr/>
        </p:nvSpPr>
        <p:spPr>
          <a:xfrm>
            <a:off x="2155225" y="6371436"/>
            <a:ext cx="741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ptos" panose="020B0004020202020204" pitchFamily="34" charset="0"/>
              </a:rPr>
              <a:t>OneShotGC: Group versions based on expiry</a:t>
            </a:r>
            <a:endParaRPr lang="zh-CN" altLang="en-US" sz="28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6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FDCF-9307-1651-CF9A-C3362E46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Unlinking versions during GC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8EE65B-7A55-1E2A-633E-028086EC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F0B319-257D-5681-AA1A-FAB912F3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64" y="1681896"/>
            <a:ext cx="4608801" cy="46832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9C3796-3852-6CF6-82C7-A6DF42F7E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990" y="1319057"/>
            <a:ext cx="6707981" cy="49263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344DCC-CC4F-950F-E499-E531FDC9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75" y="1374512"/>
            <a:ext cx="6782009" cy="49263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311613-E99C-0925-4F2D-68E435B691B1}"/>
              </a:ext>
            </a:extLst>
          </p:cNvPr>
          <p:cNvSpPr txBox="1"/>
          <p:nvPr/>
        </p:nvSpPr>
        <p:spPr>
          <a:xfrm>
            <a:off x="1926416" y="6371436"/>
            <a:ext cx="7870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ptos" panose="020B0004020202020204" pitchFamily="34" charset="0"/>
              </a:rPr>
              <a:t>OneShotGC: Tagged pointers to batch unlinking</a:t>
            </a:r>
            <a:endParaRPr lang="zh-CN" altLang="en-US" sz="28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0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AF74C-A48F-982C-D9CF-B42154D0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ptos" panose="020B0004020202020204" pitchFamily="34" charset="0"/>
              </a:rPr>
              <a:t>Reclaiming Version Memory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9039CF-07B0-AE6A-2594-87FC45E8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C0DA-AA37-45AB-A820-3C22BC024B6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80137-AEFC-FC88-FE87-90762458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84" y="1456285"/>
            <a:ext cx="5322817" cy="49000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C100E9-7F08-2C82-201B-5F6FDC351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7"/>
          <a:stretch/>
        </p:blipFill>
        <p:spPr>
          <a:xfrm>
            <a:off x="5477522" y="1269506"/>
            <a:ext cx="6714478" cy="49931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D6F636-4CBD-6462-882A-947CFC970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96" b="1"/>
          <a:stretch/>
        </p:blipFill>
        <p:spPr>
          <a:xfrm>
            <a:off x="625082" y="1269507"/>
            <a:ext cx="11566918" cy="50868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D1028DC-31D8-392A-F744-FFF16821F01E}"/>
              </a:ext>
            </a:extLst>
          </p:cNvPr>
          <p:cNvSpPr txBox="1"/>
          <p:nvPr/>
        </p:nvSpPr>
        <p:spPr>
          <a:xfrm>
            <a:off x="1386852" y="6371436"/>
            <a:ext cx="8949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ptos" panose="020B0004020202020204" pitchFamily="34" charset="0"/>
              </a:rPr>
              <a:t>OneShotGC: Reclaims entire partition via cursor reset</a:t>
            </a:r>
            <a:endParaRPr lang="zh-CN" altLang="en-US" sz="28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472</Words>
  <Application>Microsoft Office PowerPoint</Application>
  <PresentationFormat>宽屏</PresentationFormat>
  <Paragraphs>94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Aptos</vt:lpstr>
      <vt:lpstr>Arial</vt:lpstr>
      <vt:lpstr>Wingdings</vt:lpstr>
      <vt:lpstr>Office 主题​​</vt:lpstr>
      <vt:lpstr>One-shot Garbage Collection for In-memory OLTP through Temporality-aware Version Storage</vt:lpstr>
      <vt:lpstr>Background</vt:lpstr>
      <vt:lpstr>Garbage Collection in MVCC-based OLTP</vt:lpstr>
      <vt:lpstr>Scalability Bottlenecks of GC</vt:lpstr>
      <vt:lpstr>Observation</vt:lpstr>
      <vt:lpstr>Temporality in Version Life Cycle</vt:lpstr>
      <vt:lpstr>Temporality-aware version storage</vt:lpstr>
      <vt:lpstr>Unlinking versions during GC</vt:lpstr>
      <vt:lpstr>Reclaiming Version Memory</vt:lpstr>
      <vt:lpstr>Chain Consolidation in existing methods</vt:lpstr>
      <vt:lpstr>Chain Consolidation in OneShotGC</vt:lpstr>
      <vt:lpstr>Chain Consolidation in OneShotGC</vt:lpstr>
      <vt:lpstr>Chain Consolidation in OneShotGC</vt:lpstr>
      <vt:lpstr>Experiment(Scalability)</vt:lpstr>
      <vt:lpstr>Experiment(Transaction size)</vt:lpstr>
      <vt:lpstr>Experiment(consolidation)</vt:lpstr>
      <vt:lpstr>Experiment(partition size)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One-shot Garbage Collection for In-memory OLTP through Temporality-aware Version Storage</dc:title>
  <dc:creator>hailinhe</dc:creator>
  <cp:lastModifiedBy>hailinhe</cp:lastModifiedBy>
  <cp:revision>14</cp:revision>
  <dcterms:created xsi:type="dcterms:W3CDTF">2023-11-29T14:48:35Z</dcterms:created>
  <dcterms:modified xsi:type="dcterms:W3CDTF">2023-12-01T10:34:26Z</dcterms:modified>
</cp:coreProperties>
</file>