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85" r:id="rId2"/>
    <p:sldId id="289" r:id="rId3"/>
    <p:sldId id="308" r:id="rId4"/>
    <p:sldId id="291" r:id="rId5"/>
    <p:sldId id="290" r:id="rId6"/>
    <p:sldId id="310" r:id="rId7"/>
    <p:sldId id="313" r:id="rId8"/>
    <p:sldId id="309" r:id="rId9"/>
    <p:sldId id="311" r:id="rId10"/>
    <p:sldId id="312" r:id="rId11"/>
    <p:sldId id="314" r:id="rId12"/>
    <p:sldId id="315" r:id="rId13"/>
    <p:sldId id="316" r:id="rId14"/>
    <p:sldId id="317" r:id="rId15"/>
    <p:sldId id="318" r:id="rId16"/>
    <p:sldId id="319" r:id="rId17"/>
    <p:sldId id="320" r:id="rId18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F18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75" autoAdjust="0"/>
    <p:restoredTop sz="87735" autoAdjust="0"/>
  </p:normalViewPr>
  <p:slideViewPr>
    <p:cSldViewPr snapToGrid="0" showGuides="1">
      <p:cViewPr varScale="1">
        <p:scale>
          <a:sx n="74" d="100"/>
          <a:sy n="74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01542-EA1E-4A1E-9774-C4415D67D2E5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367DAC-B7C4-4562-991F-2B4481CA1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181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7499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6393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3416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426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6840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6864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1500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6899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429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855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96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544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348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030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514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739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719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091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3366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4568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8793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1158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3AF0E0D-D167-45E7-B630-A351ABFC7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807" y="1583490"/>
            <a:ext cx="10785183" cy="46266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71" y="313903"/>
            <a:ext cx="1269587" cy="126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782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241223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A</a:t>
            </a:r>
            <a:r>
              <a:rPr lang="en-US" altLang="zh-CN" sz="2400" dirty="0">
                <a:solidFill>
                  <a:schemeClr val="bg1"/>
                </a:solidFill>
              </a:rPr>
              <a:t>LGORITHM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F0723B3-F2F8-45A2-870D-1004501728BF}"/>
              </a:ext>
            </a:extLst>
          </p:cNvPr>
          <p:cNvSpPr txBox="1"/>
          <p:nvPr/>
        </p:nvSpPr>
        <p:spPr>
          <a:xfrm>
            <a:off x="720364" y="1264630"/>
            <a:ext cx="2760592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b="0" i="0" u="none" strike="noStrike" baseline="0" dirty="0">
                <a:solidFill>
                  <a:schemeClr val="bg1"/>
                </a:solidFill>
                <a:latin typeface="NimbusRomNo9L-Regu"/>
              </a:rPr>
              <a:t>Parallel Flips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5FC414E-C09C-4EED-8ABA-066927EFEC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0660" y="3855028"/>
            <a:ext cx="7753679" cy="216437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D9F035A-C91F-4B7A-8854-64B182D16EA7}"/>
              </a:ext>
            </a:extLst>
          </p:cNvPr>
          <p:cNvSpPr txBox="1"/>
          <p:nvPr/>
        </p:nvSpPr>
        <p:spPr>
          <a:xfrm>
            <a:off x="834303" y="1867332"/>
            <a:ext cx="1052339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For the next to-explore path, we flip a pair of two messages </a:t>
            </a:r>
            <a:r>
              <a:rPr lang="zh-CN" altLang="en-US" sz="2400" b="1" dirty="0"/>
              <a:t>in every node</a:t>
            </a:r>
            <a:r>
              <a:rPr lang="zh-CN" altLang="en-US" sz="2400" dirty="0"/>
              <a:t>, hence N simultaneous flips across all the N node.</a:t>
            </a:r>
            <a:endParaRPr lang="en-US" altLang="zh-CN" sz="2400" dirty="0"/>
          </a:p>
          <a:p>
            <a:endParaRPr lang="en-US" altLang="zh-CN" sz="2000" dirty="0"/>
          </a:p>
          <a:p>
            <a:r>
              <a:rPr lang="en-US" altLang="zh-CN" sz="2000" dirty="0"/>
              <a:t>*This algorithm helps developers to unearth bugs faster but </a:t>
            </a:r>
            <a:r>
              <a:rPr lang="en-US" altLang="zh-CN" sz="2000" b="1" dirty="0"/>
              <a:t>does not reduce the state space</a:t>
            </a:r>
            <a:r>
              <a:rPr lang="en-US" altLang="zh-CN" sz="2000" dirty="0"/>
              <a:t>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95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760592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O</a:t>
            </a:r>
            <a:r>
              <a:rPr lang="en-US" altLang="zh-CN" sz="2400" dirty="0">
                <a:solidFill>
                  <a:schemeClr val="bg1"/>
                </a:solidFill>
              </a:rPr>
              <a:t>PTIMIZATION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F0723B3-F2F8-45A2-870D-1004501728BF}"/>
              </a:ext>
            </a:extLst>
          </p:cNvPr>
          <p:cNvSpPr txBox="1"/>
          <p:nvPr/>
        </p:nvSpPr>
        <p:spPr>
          <a:xfrm>
            <a:off x="720364" y="1264631"/>
            <a:ext cx="3674992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b="0" i="0" u="none" strike="noStrike" baseline="0" dirty="0">
                <a:solidFill>
                  <a:schemeClr val="bg1"/>
                </a:solidFill>
                <a:latin typeface="NimbusRomNo9L-Regu"/>
              </a:rPr>
              <a:t>Local Ordering Enforcement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D9F035A-C91F-4B7A-8854-64B182D16EA7}"/>
              </a:ext>
            </a:extLst>
          </p:cNvPr>
          <p:cNvSpPr txBox="1"/>
          <p:nvPr/>
        </p:nvSpPr>
        <p:spPr>
          <a:xfrm>
            <a:off x="834303" y="1867332"/>
            <a:ext cx="1052339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Stand-alone checkers must wait a </a:t>
            </a:r>
            <a:r>
              <a:rPr lang="en-US" altLang="zh-CN" sz="2400" b="1" dirty="0"/>
              <a:t>non-negligible amount of time </a:t>
            </a:r>
            <a:r>
              <a:rPr lang="en-US" altLang="zh-CN" sz="2400" dirty="0"/>
              <a:t>before enabling the next event, for two purposes: to </a:t>
            </a:r>
            <a:r>
              <a:rPr lang="en-US" altLang="zh-CN" sz="2400" b="1" dirty="0"/>
              <a:t>prevent concurrency </a:t>
            </a:r>
            <a:r>
              <a:rPr lang="en-US" altLang="zh-CN" sz="2400" dirty="0"/>
              <a:t>issues within itself and to </a:t>
            </a:r>
            <a:r>
              <a:rPr lang="en-US" altLang="zh-CN" sz="2400" b="1" dirty="0"/>
              <a:t>wait for new updated state </a:t>
            </a:r>
            <a:r>
              <a:rPr lang="en-US" altLang="zh-CN" sz="2400" dirty="0"/>
              <a:t>from the target system.</a:t>
            </a:r>
          </a:p>
          <a:p>
            <a:endParaRPr lang="en-US" altLang="zh-CN" sz="2400" dirty="0"/>
          </a:p>
          <a:p>
            <a:r>
              <a:rPr lang="en-US" altLang="zh-CN" sz="2400" dirty="0"/>
              <a:t>We enhance FLYMC’s interposition mechanism </a:t>
            </a:r>
            <a:r>
              <a:rPr lang="en-US" altLang="zh-CN" sz="2400" b="1" dirty="0"/>
              <a:t>at the target system side </a:t>
            </a:r>
            <a:r>
              <a:rPr lang="en-US" altLang="zh-CN" sz="2400" dirty="0"/>
              <a:t>to enforce local action ordering.</a:t>
            </a:r>
          </a:p>
        </p:txBody>
      </p:sp>
    </p:spTree>
    <p:extLst>
      <p:ext uri="{BB962C8B-B14F-4D97-AF65-F5344CB8AC3E}">
        <p14:creationId xmlns:p14="http://schemas.microsoft.com/office/powerpoint/2010/main" val="2887810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760592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O</a:t>
            </a:r>
            <a:r>
              <a:rPr lang="en-US" altLang="zh-CN" sz="2400" dirty="0">
                <a:solidFill>
                  <a:schemeClr val="bg1"/>
                </a:solidFill>
              </a:rPr>
              <a:t>PTIMIZATION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F0723B3-F2F8-45A2-870D-1004501728BF}"/>
              </a:ext>
            </a:extLst>
          </p:cNvPr>
          <p:cNvSpPr txBox="1"/>
          <p:nvPr/>
        </p:nvSpPr>
        <p:spPr>
          <a:xfrm>
            <a:off x="720364" y="1264631"/>
            <a:ext cx="3674992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State-event Caching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D9F035A-C91F-4B7A-8854-64B182D16EA7}"/>
              </a:ext>
            </a:extLst>
          </p:cNvPr>
          <p:cNvSpPr txBox="1"/>
          <p:nvPr/>
        </p:nvSpPr>
        <p:spPr>
          <a:xfrm>
            <a:off x="834303" y="1867332"/>
            <a:ext cx="1052339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Here, after enabling </a:t>
            </a:r>
            <a:r>
              <a:rPr lang="en-US" altLang="zh-CN" sz="2400" dirty="0" err="1"/>
              <a:t>ej</a:t>
            </a:r>
            <a:r>
              <a:rPr lang="en-US" altLang="zh-CN" sz="2400" dirty="0"/>
              <a:t> and before enabling the next event ek, FLYMC </a:t>
            </a:r>
            <a:r>
              <a:rPr lang="en-US" altLang="zh-CN" sz="2400" b="1" dirty="0"/>
              <a:t>must collect statement </a:t>
            </a:r>
            <a:r>
              <a:rPr lang="en-US" altLang="zh-CN" sz="2400" b="1" dirty="0" err="1"/>
              <a:t>infomation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Si+ej→Sj</a:t>
            </a:r>
            <a:r>
              <a:rPr lang="en-US" altLang="zh-CN" sz="2400" dirty="0"/>
              <a:t> from the target system, which is another expensive round-trip time.</a:t>
            </a:r>
          </a:p>
          <a:p>
            <a:endParaRPr lang="en-US" altLang="zh-CN" sz="2400" dirty="0"/>
          </a:p>
          <a:p>
            <a:r>
              <a:rPr lang="en-US" altLang="zh-CN" sz="2400" dirty="0"/>
              <a:t>If </a:t>
            </a:r>
            <a:r>
              <a:rPr lang="en-US" altLang="zh-CN" sz="2400" dirty="0" err="1"/>
              <a:t>ej</a:t>
            </a:r>
            <a:r>
              <a:rPr lang="en-US" altLang="zh-CN" sz="2400" dirty="0"/>
              <a:t> is to be enabled at Si and the state transition </a:t>
            </a:r>
            <a:r>
              <a:rPr lang="en-US" altLang="zh-CN" sz="2400" dirty="0" err="1"/>
              <a:t>Si+ej</a:t>
            </a:r>
            <a:r>
              <a:rPr lang="en-US" altLang="zh-CN" sz="2400" dirty="0"/>
              <a:t> already </a:t>
            </a:r>
            <a:r>
              <a:rPr lang="en-US" altLang="zh-CN" sz="2400" b="1" dirty="0"/>
              <a:t>exists in the history</a:t>
            </a:r>
            <a:r>
              <a:rPr lang="en-US" altLang="zh-CN" sz="2400" dirty="0"/>
              <a:t>, then no wait is needed between enabling </a:t>
            </a:r>
            <a:r>
              <a:rPr lang="en-US" altLang="zh-CN" sz="2400" dirty="0" err="1"/>
              <a:t>ej</a:t>
            </a:r>
            <a:r>
              <a:rPr lang="en-US" altLang="zh-CN" sz="2400" dirty="0"/>
              <a:t> and ek</a:t>
            </a:r>
          </a:p>
        </p:txBody>
      </p:sp>
    </p:spTree>
    <p:extLst>
      <p:ext uri="{BB962C8B-B14F-4D97-AF65-F5344CB8AC3E}">
        <p14:creationId xmlns:p14="http://schemas.microsoft.com/office/powerpoint/2010/main" val="2579747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760592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E</a:t>
            </a:r>
            <a:r>
              <a:rPr lang="en-US" altLang="zh-CN" sz="2400" dirty="0">
                <a:solidFill>
                  <a:schemeClr val="bg1"/>
                </a:solidFill>
              </a:rPr>
              <a:t>VALUATION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F0723B3-F2F8-45A2-870D-1004501728BF}"/>
              </a:ext>
            </a:extLst>
          </p:cNvPr>
          <p:cNvSpPr txBox="1"/>
          <p:nvPr/>
        </p:nvSpPr>
        <p:spPr>
          <a:xfrm>
            <a:off x="720364" y="1264631"/>
            <a:ext cx="1158852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Tech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AF3B955-5F59-4131-B4BF-F7DFF79770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4248" y="1264631"/>
            <a:ext cx="6378869" cy="512269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1215A90-E84C-431C-ACE9-18415F87D1EF}"/>
              </a:ext>
            </a:extLst>
          </p:cNvPr>
          <p:cNvSpPr txBox="1"/>
          <p:nvPr/>
        </p:nvSpPr>
        <p:spPr>
          <a:xfrm>
            <a:off x="8634384" y="1886681"/>
            <a:ext cx="27198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DPOR reduction rule:</a:t>
            </a:r>
          </a:p>
          <a:p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 message to be processed by a given node is independent of other concurrent messages destined to </a:t>
            </a:r>
            <a:r>
              <a:rPr lang="zh-CN" altLang="en-US" b="1" dirty="0"/>
              <a:t>other nodes</a:t>
            </a:r>
            <a:r>
              <a:rPr lang="en-US" altLang="zh-CN" b="1" dirty="0"/>
              <a:t>.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86530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760592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E</a:t>
            </a:r>
            <a:r>
              <a:rPr lang="en-US" altLang="zh-CN" sz="2400" dirty="0">
                <a:solidFill>
                  <a:schemeClr val="bg1"/>
                </a:solidFill>
              </a:rPr>
              <a:t>VALUATION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F0723B3-F2F8-45A2-870D-1004501728BF}"/>
              </a:ext>
            </a:extLst>
          </p:cNvPr>
          <p:cNvSpPr txBox="1"/>
          <p:nvPr/>
        </p:nvSpPr>
        <p:spPr>
          <a:xfrm>
            <a:off x="720364" y="1264631"/>
            <a:ext cx="1158852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Speed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1006D4F-64EC-43AE-BF3E-DC73390F21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832" y="1952386"/>
            <a:ext cx="11484335" cy="412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510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760592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E</a:t>
            </a:r>
            <a:r>
              <a:rPr lang="en-US" altLang="zh-CN" sz="2400" dirty="0">
                <a:solidFill>
                  <a:schemeClr val="bg1"/>
                </a:solidFill>
              </a:rPr>
              <a:t>VALUATION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F0723B3-F2F8-45A2-870D-1004501728BF}"/>
              </a:ext>
            </a:extLst>
          </p:cNvPr>
          <p:cNvSpPr txBox="1"/>
          <p:nvPr/>
        </p:nvSpPr>
        <p:spPr>
          <a:xfrm>
            <a:off x="720364" y="1264631"/>
            <a:ext cx="1679936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Scalability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3BD6152-4834-466E-BCD0-A5B3C8733E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0210" y="1797628"/>
            <a:ext cx="6302190" cy="478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34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760592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E</a:t>
            </a:r>
            <a:r>
              <a:rPr lang="en-US" altLang="zh-CN" sz="2400" dirty="0">
                <a:solidFill>
                  <a:schemeClr val="bg1"/>
                </a:solidFill>
              </a:rPr>
              <a:t>VALUATION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F0723B3-F2F8-45A2-870D-1004501728BF}"/>
              </a:ext>
            </a:extLst>
          </p:cNvPr>
          <p:cNvSpPr txBox="1"/>
          <p:nvPr/>
        </p:nvSpPr>
        <p:spPr>
          <a:xfrm>
            <a:off x="720363" y="1264631"/>
            <a:ext cx="3674991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State coverage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6A234D4-B006-4989-A486-1DC3E46BF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2167" y="2350336"/>
            <a:ext cx="6248555" cy="242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578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760592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E</a:t>
            </a:r>
            <a:r>
              <a:rPr lang="en-US" altLang="zh-CN" sz="2400" dirty="0">
                <a:solidFill>
                  <a:schemeClr val="bg1"/>
                </a:solidFill>
              </a:rPr>
              <a:t>VALUATION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F0723B3-F2F8-45A2-870D-1004501728BF}"/>
              </a:ext>
            </a:extLst>
          </p:cNvPr>
          <p:cNvSpPr txBox="1"/>
          <p:nvPr/>
        </p:nvSpPr>
        <p:spPr>
          <a:xfrm>
            <a:off x="720363" y="1264631"/>
            <a:ext cx="3674991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Reduced paths over time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556502C-E1B0-42BD-82C7-764DEE4CF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952" y="1726296"/>
            <a:ext cx="10707028" cy="216426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044FBE9-D6D9-4AD9-ABF3-0C0CB3732EEE}"/>
              </a:ext>
            </a:extLst>
          </p:cNvPr>
          <p:cNvSpPr txBox="1"/>
          <p:nvPr/>
        </p:nvSpPr>
        <p:spPr>
          <a:xfrm>
            <a:off x="720363" y="4049570"/>
            <a:ext cx="4817992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Ratio of reduced paths per algorithm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8F43D62-30F3-47AF-AC8D-3E0933B1A8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8393" y="4808851"/>
            <a:ext cx="4900085" cy="141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234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241223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I</a:t>
            </a:r>
            <a:r>
              <a:rPr lang="en-US" altLang="zh-CN" sz="2400" b="0" i="0" u="none" strike="noStrike" baseline="0" dirty="0">
                <a:solidFill>
                  <a:schemeClr val="bg1"/>
                </a:solidFill>
                <a:latin typeface="NimbusRomNo9L-Regu"/>
              </a:rPr>
              <a:t>NTRODUCTION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1ABBB80-2181-41F8-B2C6-A82DAECA3313}"/>
              </a:ext>
            </a:extLst>
          </p:cNvPr>
          <p:cNvSpPr txBox="1"/>
          <p:nvPr/>
        </p:nvSpPr>
        <p:spPr>
          <a:xfrm>
            <a:off x="547541" y="3158918"/>
            <a:ext cx="105499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dirty="0"/>
              <a:t>Path explosion problem:  How to find a event sequence triggered the bug?</a:t>
            </a:r>
            <a:endParaRPr lang="zh-CN" altLang="en-US" sz="2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A03AEF9-4C45-4867-A418-5BC01AF727A7}"/>
              </a:ext>
            </a:extLst>
          </p:cNvPr>
          <p:cNvSpPr txBox="1"/>
          <p:nvPr/>
        </p:nvSpPr>
        <p:spPr>
          <a:xfrm>
            <a:off x="633952" y="2717285"/>
            <a:ext cx="2241223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b="0" i="0" u="none" strike="noStrike" baseline="0" dirty="0">
                <a:solidFill>
                  <a:schemeClr val="bg1"/>
                </a:solidFill>
                <a:latin typeface="NimbusRomNo9L-Regu"/>
              </a:rPr>
              <a:t>Q</a:t>
            </a:r>
            <a:r>
              <a:rPr lang="en-US" altLang="zh-CN" b="0" i="0" u="none" strike="noStrike" baseline="0" dirty="0">
                <a:solidFill>
                  <a:schemeClr val="bg1"/>
                </a:solidFill>
                <a:latin typeface="NimbusRomNo9L-Regu"/>
              </a:rPr>
              <a:t>UESTION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877AD25-809E-4459-B8AE-3C978137BBB2}"/>
              </a:ext>
            </a:extLst>
          </p:cNvPr>
          <p:cNvSpPr txBox="1"/>
          <p:nvPr/>
        </p:nvSpPr>
        <p:spPr>
          <a:xfrm>
            <a:off x="547541" y="4504793"/>
            <a:ext cx="100089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Reduction algorithm: ignore the symmetry sequences.</a:t>
            </a:r>
            <a:endParaRPr lang="zh-CN" altLang="en-US" sz="24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0C4C83F-1EF3-4EF2-ABD2-0B7C50D50859}"/>
              </a:ext>
            </a:extLst>
          </p:cNvPr>
          <p:cNvSpPr txBox="1"/>
          <p:nvPr/>
        </p:nvSpPr>
        <p:spPr>
          <a:xfrm>
            <a:off x="633952" y="4030459"/>
            <a:ext cx="2241223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A</a:t>
            </a:r>
            <a:r>
              <a:rPr lang="en-US" altLang="zh-CN" dirty="0">
                <a:solidFill>
                  <a:schemeClr val="bg1"/>
                </a:solidFill>
                <a:latin typeface="NimbusRomNo9L-Regu"/>
              </a:rPr>
              <a:t>PPROACH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BCE79CE-083D-4300-A4D0-C4D6485E0B7F}"/>
              </a:ext>
            </a:extLst>
          </p:cNvPr>
          <p:cNvSpPr txBox="1"/>
          <p:nvPr/>
        </p:nvSpPr>
        <p:spPr>
          <a:xfrm>
            <a:off x="633952" y="1169969"/>
            <a:ext cx="2241223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B</a:t>
            </a:r>
            <a:r>
              <a:rPr lang="en-US" altLang="zh-CN" dirty="0">
                <a:solidFill>
                  <a:schemeClr val="bg1"/>
                </a:solidFill>
                <a:latin typeface="NimbusRomNo9L-Regu"/>
              </a:rPr>
              <a:t>ackground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640F498-A1BB-402D-92D4-A755993B7375}"/>
              </a:ext>
            </a:extLst>
          </p:cNvPr>
          <p:cNvSpPr txBox="1"/>
          <p:nvPr/>
        </p:nvSpPr>
        <p:spPr>
          <a:xfrm>
            <a:off x="633952" y="1652146"/>
            <a:ext cx="1095159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A non-deterministic order of events(messages, crashes, and reboots) across multiple nodes cause “distributed concurrency” bugs to surface.</a:t>
            </a:r>
          </a:p>
        </p:txBody>
      </p:sp>
    </p:spTree>
    <p:extLst>
      <p:ext uri="{BB962C8B-B14F-4D97-AF65-F5344CB8AC3E}">
        <p14:creationId xmlns:p14="http://schemas.microsoft.com/office/powerpoint/2010/main" val="3814342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241223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I</a:t>
            </a:r>
            <a:r>
              <a:rPr lang="en-US" altLang="zh-CN" sz="2400" b="0" i="0" u="none" strike="noStrike" baseline="0" dirty="0">
                <a:solidFill>
                  <a:schemeClr val="bg1"/>
                </a:solidFill>
                <a:latin typeface="NimbusRomNo9L-Regu"/>
              </a:rPr>
              <a:t>NTRODUCTION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99352CC-266E-4CF2-B2F8-EDAA577E7E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4563" y="3647247"/>
            <a:ext cx="8052803" cy="2888634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058EA1B4-4CD3-408F-A402-25633F61D059}"/>
              </a:ext>
            </a:extLst>
          </p:cNvPr>
          <p:cNvSpPr txBox="1"/>
          <p:nvPr/>
        </p:nvSpPr>
        <p:spPr>
          <a:xfrm>
            <a:off x="739756" y="1338923"/>
            <a:ext cx="1018049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The checker</a:t>
            </a:r>
            <a:r>
              <a:rPr lang="en-US" altLang="zh-CN" sz="2400" dirty="0"/>
              <a:t>’</a:t>
            </a:r>
            <a:r>
              <a:rPr lang="zh-CN" altLang="en-US" sz="2400" dirty="0"/>
              <a:t>s server </a:t>
            </a:r>
            <a:r>
              <a:rPr lang="zh-CN" altLang="en-US" sz="2400" b="1" dirty="0"/>
              <a:t>enables one message </a:t>
            </a:r>
            <a:r>
              <a:rPr lang="zh-CN" altLang="en-US" sz="2400" dirty="0"/>
              <a:t>event at a time </a:t>
            </a:r>
            <a:r>
              <a:rPr lang="en-US" altLang="zh-CN" sz="2400" dirty="0"/>
              <a:t>and </a:t>
            </a:r>
            <a:r>
              <a:rPr lang="en-US" altLang="zh-CN" sz="2400" b="1" dirty="0"/>
              <a:t>intercepts</a:t>
            </a:r>
            <a:r>
              <a:rPr lang="en-US" altLang="zh-CN" sz="2400" dirty="0"/>
              <a:t> other events until the current one is finished. </a:t>
            </a:r>
          </a:p>
          <a:p>
            <a:r>
              <a:rPr lang="en-US" altLang="zh-CN" sz="2400" dirty="0"/>
              <a:t>This whole process </a:t>
            </a:r>
            <a:r>
              <a:rPr lang="en-US" altLang="zh-CN" sz="2400" b="1" dirty="0"/>
              <a:t>repeats until it reaches an end</a:t>
            </a:r>
            <a:r>
              <a:rPr lang="en-US" altLang="zh-CN" sz="2400" dirty="0"/>
              <a:t> or a specification is violated.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r>
              <a:rPr lang="en-US" altLang="zh-CN" sz="2400" dirty="0"/>
              <a:t>The event</a:t>
            </a:r>
            <a:r>
              <a:rPr lang="zh-CN" altLang="en-US" sz="2400" dirty="0"/>
              <a:t> </a:t>
            </a:r>
            <a:r>
              <a:rPr lang="en-US" altLang="zh-CN" sz="2400" dirty="0"/>
              <a:t>sequence</a:t>
            </a:r>
            <a:r>
              <a:rPr lang="zh-CN" altLang="en-US" sz="2400" dirty="0"/>
              <a:t> </a:t>
            </a:r>
            <a:r>
              <a:rPr lang="en-US" altLang="zh-CN" sz="2400" dirty="0"/>
              <a:t>forms an </a:t>
            </a:r>
            <a:r>
              <a:rPr lang="en-US" altLang="zh-CN" sz="2400" b="1" dirty="0"/>
              <a:t>explored path</a:t>
            </a:r>
            <a:r>
              <a:rPr lang="en-US" altLang="zh-CN" sz="2400" dirty="0"/>
              <a:t>.</a:t>
            </a:r>
          </a:p>
          <a:p>
            <a:r>
              <a:rPr lang="en-US" altLang="zh-CN" sz="2400" dirty="0"/>
              <a:t>A new path is generated by </a:t>
            </a:r>
            <a:r>
              <a:rPr lang="en-US" altLang="zh-CN" sz="2400" b="1" dirty="0"/>
              <a:t>flipping</a:t>
            </a:r>
            <a:r>
              <a:rPr lang="en-US" altLang="zh-CN" sz="2400" dirty="0"/>
              <a:t> the events of the old path.</a:t>
            </a:r>
          </a:p>
        </p:txBody>
      </p:sp>
    </p:spTree>
    <p:extLst>
      <p:ext uri="{BB962C8B-B14F-4D97-AF65-F5344CB8AC3E}">
        <p14:creationId xmlns:p14="http://schemas.microsoft.com/office/powerpoint/2010/main" val="4040871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241223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C</a:t>
            </a:r>
            <a:r>
              <a:rPr lang="en-US" altLang="zh-CN" sz="2400" b="0" i="0" u="none" strike="noStrike" baseline="0" dirty="0">
                <a:solidFill>
                  <a:schemeClr val="bg1"/>
                </a:solidFill>
                <a:latin typeface="NimbusRomNo9L-Regu"/>
              </a:rPr>
              <a:t>ONTRIBUTION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5C87CAF-460B-4EED-8C64-021995A898B9}"/>
              </a:ext>
            </a:extLst>
          </p:cNvPr>
          <p:cNvSpPr txBox="1"/>
          <p:nvPr/>
        </p:nvSpPr>
        <p:spPr>
          <a:xfrm>
            <a:off x="763419" y="1182231"/>
            <a:ext cx="1030770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NimbusRomNo9L-Regu"/>
              </a:rPr>
              <a:t>Highly scalable checker algorithms </a:t>
            </a:r>
            <a:r>
              <a:rPr lang="en-US" altLang="zh-CN" sz="2800" dirty="0">
                <a:latin typeface="NimbusRomNo9L-Regu"/>
              </a:rPr>
              <a:t>that provide systematic state coverage for given workloads.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NimbusRomNo9L-Regu"/>
              </a:rPr>
              <a:t>A checker design </a:t>
            </a:r>
            <a:r>
              <a:rPr lang="en-US" altLang="zh-CN" sz="2800" dirty="0">
                <a:latin typeface="NimbusRomNo9L-Regu"/>
              </a:rPr>
              <a:t>that is backed with static analysis help developers extract information from the target system and use it to write the system-specific parts of the algorithms.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NimbusRomNo9L-Regu"/>
              </a:rPr>
              <a:t>Additional </a:t>
            </a:r>
            <a:r>
              <a:rPr lang="en-US" altLang="zh-CN" sz="2800" b="1" dirty="0">
                <a:latin typeface="NimbusRomNo9L-Regu"/>
              </a:rPr>
              <a:t>optimizations</a:t>
            </a:r>
            <a:r>
              <a:rPr lang="en-US" altLang="zh-CN" sz="2800" dirty="0">
                <a:latin typeface="NimbusRomNo9L-Regu"/>
              </a:rPr>
              <a:t> that improve the checker’s wall-clock </a:t>
            </a:r>
            <a:r>
              <a:rPr lang="en-US" altLang="zh-CN" sz="2800" b="1" dirty="0">
                <a:latin typeface="NimbusRomNo9L-Regu"/>
              </a:rPr>
              <a:t>speed</a:t>
            </a:r>
            <a:r>
              <a:rPr lang="en-US" altLang="zh-CN" sz="2800" dirty="0">
                <a:latin typeface="NimbusRomNo9L-Regu"/>
              </a:rPr>
              <a:t> in exploring paths.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NimbusRomNo9L-Regu"/>
              </a:rPr>
              <a:t>A comprehensive integration with challenging applications, and detailed evaluations that demonstrate the checker’s effectiveness.</a:t>
            </a:r>
            <a:endParaRPr lang="zh-CN" altLang="en-US" sz="2800" dirty="0">
              <a:latin typeface="NimbusRomNo9L-Regu"/>
            </a:endParaRPr>
          </a:p>
        </p:txBody>
      </p:sp>
    </p:spTree>
    <p:extLst>
      <p:ext uri="{BB962C8B-B14F-4D97-AF65-F5344CB8AC3E}">
        <p14:creationId xmlns:p14="http://schemas.microsoft.com/office/powerpoint/2010/main" val="2712284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241223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A</a:t>
            </a:r>
            <a:r>
              <a:rPr lang="en-US" altLang="zh-CN" sz="2400" dirty="0">
                <a:solidFill>
                  <a:schemeClr val="bg1"/>
                </a:solidFill>
              </a:rPr>
              <a:t>LGORITHM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3EF85B8-41B7-4A70-BCB4-1EB38D02A722}"/>
              </a:ext>
            </a:extLst>
          </p:cNvPr>
          <p:cNvSpPr txBox="1"/>
          <p:nvPr/>
        </p:nvSpPr>
        <p:spPr>
          <a:xfrm>
            <a:off x="398283" y="1315142"/>
            <a:ext cx="1158655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altLang="zh-CN" sz="2400" b="1" dirty="0"/>
              <a:t>Communication and state symmetry</a:t>
            </a:r>
            <a:r>
              <a:rPr lang="en-US" altLang="zh-CN" sz="2400" dirty="0"/>
              <a:t>: The state transitions of </a:t>
            </a:r>
            <a:r>
              <a:rPr lang="en-US" altLang="zh-CN" sz="2400" b="1" dirty="0"/>
              <a:t>nodes have same role</a:t>
            </a:r>
            <a:r>
              <a:rPr lang="en-US" altLang="zh-CN" sz="2400" dirty="0"/>
              <a:t> usually depend solely on the order and content of messages, irrespective of the node IDs/addresses.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sz="2400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400" b="1" dirty="0"/>
              <a:t>Event independence</a:t>
            </a:r>
            <a:r>
              <a:rPr lang="en-US" altLang="zh-CN" sz="2400" dirty="0"/>
              <a:t>: Many events within the non-symmetrical paths are </a:t>
            </a:r>
            <a:r>
              <a:rPr lang="en-US" altLang="zh-CN" sz="2400" b="1" dirty="0"/>
              <a:t>independent</a:t>
            </a:r>
            <a:r>
              <a:rPr lang="en-US" altLang="zh-CN" sz="2400" dirty="0"/>
              <a:t>, which needn’t to be reordered.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sz="2400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400" b="1" dirty="0"/>
              <a:t>Parallel flips</a:t>
            </a:r>
            <a:r>
              <a:rPr lang="en-US" altLang="zh-CN" sz="2400" dirty="0"/>
              <a:t>: In existing checkers, only one pair of events is flipped (reordered) at a time. To speed this up, parallel flips can quickly reach hard-to-reach corner cases.</a:t>
            </a:r>
          </a:p>
        </p:txBody>
      </p:sp>
    </p:spTree>
    <p:extLst>
      <p:ext uri="{BB962C8B-B14F-4D97-AF65-F5344CB8AC3E}">
        <p14:creationId xmlns:p14="http://schemas.microsoft.com/office/powerpoint/2010/main" val="66361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241223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A</a:t>
            </a:r>
            <a:r>
              <a:rPr lang="en-US" altLang="zh-CN" sz="2400" dirty="0">
                <a:solidFill>
                  <a:schemeClr val="bg1"/>
                </a:solidFill>
              </a:rPr>
              <a:t>LGORITHM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F0723B3-F2F8-45A2-870D-1004501728BF}"/>
              </a:ext>
            </a:extLst>
          </p:cNvPr>
          <p:cNvSpPr txBox="1"/>
          <p:nvPr/>
        </p:nvSpPr>
        <p:spPr>
          <a:xfrm>
            <a:off x="720363" y="1264630"/>
            <a:ext cx="4786819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b="0" i="0" u="none" strike="noStrike" baseline="0" dirty="0">
                <a:solidFill>
                  <a:schemeClr val="bg1"/>
                </a:solidFill>
                <a:latin typeface="NimbusRomNo9L-Regu"/>
              </a:rPr>
              <a:t>Communication and State Symmetry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84000AE-454E-4D5A-B9E4-1431EE9144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0220"/>
          <a:stretch/>
        </p:blipFill>
        <p:spPr>
          <a:xfrm>
            <a:off x="1949190" y="3530172"/>
            <a:ext cx="7115984" cy="221906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AFF920E-33E4-4DEF-A3B8-A76446002A5C}"/>
              </a:ext>
            </a:extLst>
          </p:cNvPr>
          <p:cNvSpPr txBox="1"/>
          <p:nvPr/>
        </p:nvSpPr>
        <p:spPr>
          <a:xfrm>
            <a:off x="875434" y="1923309"/>
            <a:ext cx="101701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Communication Symmetry</a:t>
            </a:r>
            <a:r>
              <a:rPr lang="en-US" altLang="zh-CN" sz="2400" dirty="0"/>
              <a:t>:  We abstract the sender and destination node IDs (e.g., IP addresses) to a canonical receiving order.</a:t>
            </a:r>
          </a:p>
        </p:txBody>
      </p:sp>
    </p:spTree>
    <p:extLst>
      <p:ext uri="{BB962C8B-B14F-4D97-AF65-F5344CB8AC3E}">
        <p14:creationId xmlns:p14="http://schemas.microsoft.com/office/powerpoint/2010/main" val="3774769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241223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A</a:t>
            </a:r>
            <a:r>
              <a:rPr lang="en-US" altLang="zh-CN" sz="2400" dirty="0">
                <a:solidFill>
                  <a:schemeClr val="bg1"/>
                </a:solidFill>
              </a:rPr>
              <a:t>LGORITHM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F0723B3-F2F8-45A2-870D-1004501728BF}"/>
              </a:ext>
            </a:extLst>
          </p:cNvPr>
          <p:cNvSpPr txBox="1"/>
          <p:nvPr/>
        </p:nvSpPr>
        <p:spPr>
          <a:xfrm>
            <a:off x="720363" y="1264630"/>
            <a:ext cx="4786819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b="0" i="0" u="none" strike="noStrike" baseline="0" dirty="0">
                <a:solidFill>
                  <a:schemeClr val="bg1"/>
                </a:solidFill>
                <a:latin typeface="NimbusRomNo9L-Regu"/>
              </a:rPr>
              <a:t>Communication and State Symmetry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AFF920E-33E4-4DEF-A3B8-A76446002A5C}"/>
              </a:ext>
            </a:extLst>
          </p:cNvPr>
          <p:cNvSpPr txBox="1"/>
          <p:nvPr/>
        </p:nvSpPr>
        <p:spPr>
          <a:xfrm>
            <a:off x="875434" y="1923309"/>
            <a:ext cx="1017010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Communication Symmetry</a:t>
            </a:r>
            <a:r>
              <a:rPr lang="en-US" altLang="zh-CN" sz="2400" dirty="0"/>
              <a:t>:</a:t>
            </a:r>
          </a:p>
          <a:p>
            <a:endParaRPr lang="en-US" altLang="zh-CN" sz="2400" dirty="0"/>
          </a:p>
          <a:p>
            <a:r>
              <a:rPr lang="en-US" altLang="zh-CN" sz="2400" dirty="0"/>
              <a:t>To avoid losing meta data, static analyses outputs a list of message variables that state transitions depend on, hence </a:t>
            </a:r>
            <a:r>
              <a:rPr lang="en-US" altLang="zh-CN" sz="2400" b="1" dirty="0"/>
              <a:t>cannot be abstracted </a:t>
            </a:r>
            <a:r>
              <a:rPr lang="en-US" altLang="zh-CN" sz="2400" dirty="0"/>
              <a:t>(excluded).</a:t>
            </a:r>
          </a:p>
        </p:txBody>
      </p:sp>
    </p:spTree>
    <p:extLst>
      <p:ext uri="{BB962C8B-B14F-4D97-AF65-F5344CB8AC3E}">
        <p14:creationId xmlns:p14="http://schemas.microsoft.com/office/powerpoint/2010/main" val="1642286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241223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A</a:t>
            </a:r>
            <a:r>
              <a:rPr lang="en-US" altLang="zh-CN" sz="2400" dirty="0">
                <a:solidFill>
                  <a:schemeClr val="bg1"/>
                </a:solidFill>
              </a:rPr>
              <a:t>LGORITHM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F0723B3-F2F8-45A2-870D-1004501728BF}"/>
              </a:ext>
            </a:extLst>
          </p:cNvPr>
          <p:cNvSpPr txBox="1"/>
          <p:nvPr/>
        </p:nvSpPr>
        <p:spPr>
          <a:xfrm>
            <a:off x="720363" y="1264630"/>
            <a:ext cx="4786819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b="0" i="0" u="none" strike="noStrike" baseline="0" dirty="0">
                <a:solidFill>
                  <a:schemeClr val="bg1"/>
                </a:solidFill>
                <a:latin typeface="NimbusRomNo9L-Regu"/>
              </a:rPr>
              <a:t>Communication and State Symmetry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67E2862-BFFC-48C8-BC7F-1DBD13677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5175" y="3541649"/>
            <a:ext cx="5827868" cy="270328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AFF920E-33E4-4DEF-A3B8-A76446002A5C}"/>
              </a:ext>
            </a:extLst>
          </p:cNvPr>
          <p:cNvSpPr txBox="1"/>
          <p:nvPr/>
        </p:nvSpPr>
        <p:spPr>
          <a:xfrm>
            <a:off x="875434" y="1923309"/>
            <a:ext cx="101701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State Symmetry</a:t>
            </a:r>
            <a:r>
              <a:rPr lang="en-US" altLang="zh-CN" sz="2400" dirty="0"/>
              <a:t>: We keep a history of {</a:t>
            </a:r>
            <a:r>
              <a:rPr lang="en-US" altLang="zh-CN" sz="2400" dirty="0" err="1"/>
              <a:t>absState+absEv</a:t>
            </a:r>
            <a:r>
              <a:rPr lang="en-US" altLang="zh-CN" sz="2400" dirty="0"/>
              <a:t>} transitions where </a:t>
            </a:r>
            <a:r>
              <a:rPr lang="en-US" altLang="zh-CN" sz="2400" dirty="0" err="1"/>
              <a:t>absState</a:t>
            </a:r>
            <a:r>
              <a:rPr lang="en-US" altLang="zh-CN" sz="2400" dirty="0"/>
              <a:t> denotes the abstracted global state.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4415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241223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A</a:t>
            </a:r>
            <a:r>
              <a:rPr lang="en-US" altLang="zh-CN" sz="2400" dirty="0">
                <a:solidFill>
                  <a:schemeClr val="bg1"/>
                </a:solidFill>
              </a:rPr>
              <a:t>LGORITHM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F0723B3-F2F8-45A2-870D-1004501728BF}"/>
              </a:ext>
            </a:extLst>
          </p:cNvPr>
          <p:cNvSpPr txBox="1"/>
          <p:nvPr/>
        </p:nvSpPr>
        <p:spPr>
          <a:xfrm>
            <a:off x="720364" y="1264630"/>
            <a:ext cx="2760592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b="0" i="0" u="none" strike="noStrike" baseline="0" dirty="0">
                <a:solidFill>
                  <a:schemeClr val="bg1"/>
                </a:solidFill>
                <a:latin typeface="NimbusRomNo9L-Regu"/>
              </a:rPr>
              <a:t>Event Independence</a:t>
            </a:r>
            <a:endParaRPr lang="zh-CN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7328EBB-BD94-4DA7-A443-6FA1E165501C}"/>
                  </a:ext>
                </a:extLst>
              </p:cNvPr>
              <p:cNvSpPr txBox="1"/>
              <p:nvPr/>
            </p:nvSpPr>
            <p:spPr>
              <a:xfrm>
                <a:off x="896214" y="1997942"/>
                <a:ext cx="10679258" cy="27371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/>
                  <a:t>For every 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 to a node N, static analyses builds the live </a:t>
                </a:r>
                <a:r>
                  <a:rPr lang="en-US" altLang="zh-CN" sz="2400" b="1" dirty="0" err="1"/>
                  <a:t>readSet</a:t>
                </a:r>
                <a:r>
                  <a:rPr lang="en-US" altLang="zh-CN" sz="2400" b="1" dirty="0"/>
                  <a:t>, </a:t>
                </a:r>
                <a:r>
                  <a:rPr lang="en-US" altLang="zh-CN" sz="2400" b="1" dirty="0" err="1"/>
                  <a:t>sendSet</a:t>
                </a:r>
                <a:r>
                  <a:rPr lang="en-US" altLang="zh-CN" sz="2400" dirty="0"/>
                  <a:t> and </a:t>
                </a:r>
                <a:r>
                  <a:rPr lang="en-US" altLang="zh-CN" sz="2400" b="1" dirty="0" err="1"/>
                  <a:t>updateSet</a:t>
                </a:r>
                <a:r>
                  <a:rPr lang="en-US" altLang="zh-CN" sz="2400" dirty="0"/>
                  <a:t>, a set of </a:t>
                </a:r>
                <a:r>
                  <a:rPr lang="en-US" altLang="zh-CN" sz="2400" dirty="0" err="1"/>
                  <a:t>tobe</a:t>
                </a:r>
                <a:r>
                  <a:rPr lang="en-US" altLang="zh-CN" sz="2400" dirty="0"/>
                  <a:t>-read, -send and -updated variables. </a:t>
                </a:r>
              </a:p>
              <a:p>
                <a:r>
                  <a:rPr lang="en-US" altLang="zh-CN" sz="2400" dirty="0"/>
                  <a:t>Therefore, two messages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400" dirty="0"/>
                  <a:t> to a node N are marked </a:t>
                </a:r>
                <a:r>
                  <a:rPr lang="en-US" altLang="zh-CN" sz="2400" b="1" dirty="0"/>
                  <a:t>independent</a:t>
                </a:r>
                <a:r>
                  <a:rPr lang="en-US" altLang="zh-CN" sz="2400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 ’s </a:t>
                </a:r>
                <a:r>
                  <a:rPr lang="en-US" altLang="zh-CN" sz="2400" dirty="0" err="1"/>
                  <a:t>readSet</a:t>
                </a:r>
                <a:r>
                  <a:rPr lang="en-US" altLang="zh-CN" sz="2400" dirty="0"/>
                  <a:t>, </a:t>
                </a:r>
                <a:r>
                  <a:rPr lang="en-US" altLang="zh-CN" sz="2400" dirty="0" err="1"/>
                  <a:t>sendSet</a:t>
                </a:r>
                <a:r>
                  <a:rPr lang="en-US" altLang="zh-CN" sz="2400" dirty="0"/>
                  <a:t> and </a:t>
                </a:r>
                <a:r>
                  <a:rPr lang="en-US" altLang="zh-CN" sz="2400" dirty="0" err="1"/>
                  <a:t>updateSet</a:t>
                </a:r>
                <a:r>
                  <a:rPr lang="en-US" altLang="zh-CN" sz="2400" dirty="0"/>
                  <a:t> </a:t>
                </a:r>
                <a:r>
                  <a:rPr lang="en-US" altLang="zh-CN" sz="2400" b="1" dirty="0"/>
                  <a:t>do not overlap </a:t>
                </a:r>
                <a:r>
                  <a:rPr lang="en-US" altLang="zh-CN" sz="2400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400" dirty="0"/>
                  <a:t> ’s </a:t>
                </a:r>
                <a:r>
                  <a:rPr lang="en-US" altLang="zh-CN" sz="2400" dirty="0" err="1"/>
                  <a:t>updateSet</a:t>
                </a:r>
                <a:r>
                  <a:rPr lang="en-US" altLang="zh-CN" sz="2400" dirty="0"/>
                  <a:t> at the current state Si , and vice versa. (and these messages are not logged to the same file)</a:t>
                </a:r>
              </a:p>
              <a:p>
                <a:r>
                  <a:rPr lang="en-US" altLang="zh-CN" sz="2400" dirty="0"/>
                  <a:t>FLYMC also builds the sets above for </a:t>
                </a:r>
                <a:r>
                  <a:rPr lang="en-US" altLang="zh-CN" sz="2400" b="1" dirty="0"/>
                  <a:t>crash events</a:t>
                </a:r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7328EBB-BD94-4DA7-A443-6FA1E1655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214" y="1997942"/>
                <a:ext cx="10679258" cy="2737160"/>
              </a:xfrm>
              <a:prstGeom prst="rect">
                <a:avLst/>
              </a:prstGeom>
              <a:blipFill>
                <a:blip r:embed="rId4"/>
                <a:stretch>
                  <a:fillRect l="-856" t="-1559" r="-400" b="-42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02946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CORM_RATE_SLIDES" val="0"/>
  <p:tag name="ISPRING_SCORM_RATE_QUIZZES" val="0"/>
  <p:tag name="ISPRING_SCORM_PASSING_SCORE" val="0.000000"/>
  <p:tag name="ISPRING_ULTRA_SCORM_COURSE_ID" val="5BDFFD59-3E76-4F7D-88BF-6FA00DB34D29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内容列表"/>
  <p:tag name="ISPRINGCLOUDFOLDERID" val="0"/>
  <p:tag name="ISPRINGCLOUDFOLDERPATH" val="资源库"/>
  <p:tag name="ISPRING_OUTPUT_FOLDER" val="D:\修改ppt1.4\48494"/>
  <p:tag name="ISPRING_FIRST_PUBLISH" val="1"/>
  <p:tag name="ISPRING_PRESENTATION_TITLE" val="红色大气公司培训PPT模版"/>
</p:tagLst>
</file>

<file path=ppt/theme/theme1.xml><?xml version="1.0" encoding="utf-8"?>
<a:theme xmlns:a="http://schemas.openxmlformats.org/drawingml/2006/main" name="包图主题2">
  <a:themeElements>
    <a:clrScheme name="自定义 14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F181F"/>
      </a:accent1>
      <a:accent2>
        <a:srgbClr val="BF181F"/>
      </a:accent2>
      <a:accent3>
        <a:srgbClr val="BF181F"/>
      </a:accent3>
      <a:accent4>
        <a:srgbClr val="BF181F"/>
      </a:accent4>
      <a:accent5>
        <a:srgbClr val="BF181F"/>
      </a:accent5>
      <a:accent6>
        <a:srgbClr val="BF181F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858</TotalTime>
  <Words>693</Words>
  <Application>Microsoft Office PowerPoint</Application>
  <PresentationFormat>宽屏</PresentationFormat>
  <Paragraphs>85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NimbusRomNo9L-Regu</vt:lpstr>
      <vt:lpstr>等线</vt:lpstr>
      <vt:lpstr>Arial</vt:lpstr>
      <vt:lpstr>Cambria Math</vt:lpstr>
      <vt:lpstr>包图主题2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红色大气公司培训PPT模版</dc:title>
  <dc:creator>逆流的小鱼</dc:creator>
  <cp:lastModifiedBy>翁 思扬</cp:lastModifiedBy>
  <cp:revision>94</cp:revision>
  <dcterms:created xsi:type="dcterms:W3CDTF">2017-08-29T15:07:53Z</dcterms:created>
  <dcterms:modified xsi:type="dcterms:W3CDTF">2022-02-22T07:30:44Z</dcterms:modified>
</cp:coreProperties>
</file>