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60" r:id="rId4"/>
    <p:sldId id="257" r:id="rId5"/>
    <p:sldId id="259" r:id="rId6"/>
    <p:sldId id="262" r:id="rId7"/>
    <p:sldId id="261" r:id="rId8"/>
    <p:sldId id="263" r:id="rId9"/>
    <p:sldId id="267" r:id="rId11"/>
    <p:sldId id="268" r:id="rId12"/>
    <p:sldId id="269" r:id="rId13"/>
    <p:sldId id="302" r:id="rId14"/>
    <p:sldId id="270" r:id="rId15"/>
    <p:sldId id="287" r:id="rId16"/>
    <p:sldId id="272" r:id="rId17"/>
    <p:sldId id="303" r:id="rId18"/>
    <p:sldId id="274" r:id="rId19"/>
    <p:sldId id="275" r:id="rId20"/>
    <p:sldId id="276" r:id="rId21"/>
    <p:sldId id="277" r:id="rId22"/>
    <p:sldId id="278" r:id="rId23"/>
    <p:sldId id="279" r:id="rId24"/>
    <p:sldId id="291" r:id="rId25"/>
    <p:sldId id="281" r:id="rId26"/>
    <p:sldId id="290" r:id="rId27"/>
    <p:sldId id="282" r:id="rId28"/>
    <p:sldId id="283" r:id="rId29"/>
    <p:sldId id="284" r:id="rId30"/>
    <p:sldId id="285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30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tags" Target="../tags/tag12.xml"/><Relationship Id="rId4" Type="http://schemas.openxmlformats.org/officeDocument/2006/relationships/image" Target="../media/image12.png"/><Relationship Id="rId3" Type="http://schemas.openxmlformats.org/officeDocument/2006/relationships/tags" Target="../tags/tag11.xml"/><Relationship Id="rId2" Type="http://schemas.openxmlformats.org/officeDocument/2006/relationships/image" Target="../media/image11.png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14.png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tags" Target="../tags/tag16.xml"/><Relationship Id="rId2" Type="http://schemas.openxmlformats.org/officeDocument/2006/relationships/image" Target="../media/image15.png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tags" Target="../tags/tag21.xml"/><Relationship Id="rId2" Type="http://schemas.openxmlformats.org/officeDocument/2006/relationships/image" Target="../media/image21.png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tags" Target="../tags/tag23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image" Target="../media/image28.pn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5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tags" Target="../tags/tag7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9.xml"/><Relationship Id="rId2" Type="http://schemas.openxmlformats.org/officeDocument/2006/relationships/image" Target="../media/image9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01713"/>
            <a:ext cx="9144000" cy="2387600"/>
          </a:xfrm>
        </p:spPr>
        <p:txBody>
          <a:bodyPr>
            <a:normAutofit fontScale="90000"/>
          </a:bodyPr>
          <a:p>
            <a:r>
              <a:rPr lang="zh-CN" altLang="en-US"/>
              <a:t>Cardinality Estimation in DBMS: </a:t>
            </a:r>
            <a:br>
              <a:rPr lang="zh-CN" altLang="en-US"/>
            </a:br>
            <a:r>
              <a:rPr lang="en-US" altLang="zh-CN"/>
              <a:t>A </a:t>
            </a:r>
            <a:r>
              <a:rPr lang="zh-CN" altLang="en-US"/>
              <a:t>Comprehensive Benchmark Evaluation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9450" y="3732530"/>
            <a:ext cx="10515600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Query-driven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Generating Training Data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O</a:t>
            </a:r>
            <a:r>
              <a:rPr lang="zh-CN" altLang="en-US">
                <a:sym typeface="+mn-ea"/>
              </a:rPr>
              <a:t>btain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an initial training corpus by generating random queries based on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schema information</a:t>
            </a:r>
            <a:r>
              <a:rPr lang="en-US" altLang="zh-CN">
                <a:sym typeface="+mn-ea"/>
              </a:rPr>
              <a:t>.</a:t>
            </a:r>
            <a:endParaRPr lang="zh-CN" altLang="en-US">
              <a:sym typeface="+mn-ea"/>
            </a:endParaRPr>
          </a:p>
          <a:p>
            <a:r>
              <a:rPr lang="zh-CN" altLang="en-US"/>
              <a:t>Enriching the Training Data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Data-Driven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DeepDB: Learn from Data, not from Queries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Cardinality Estimation</a:t>
            </a:r>
            <a:endParaRPr lang="zh-CN" altLang="en-US"/>
          </a:p>
          <a:p>
            <a:r>
              <a:rPr lang="zh-CN" altLang="en-US"/>
              <a:t>Approximate Query Processing </a:t>
            </a:r>
            <a:endParaRPr lang="zh-CN" altLang="en-US"/>
          </a:p>
          <a:p>
            <a:r>
              <a:rPr lang="zh-CN" altLang="en-US"/>
              <a:t>Machine Learning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</a:t>
            </a:r>
            <a:r>
              <a:rPr lang="en-US" altLang="zh-CN"/>
              <a:t>ata-Driven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9170" y="2057400"/>
            <a:ext cx="2614930" cy="2809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33545" y="2057400"/>
            <a:ext cx="2938780" cy="3143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06945" y="2057400"/>
            <a:ext cx="3749040" cy="28390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31875" y="1488440"/>
            <a:ext cx="680720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Cardinality Estimation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Data-Driven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9475" y="1529080"/>
            <a:ext cx="11164570" cy="869950"/>
          </a:xfrm>
        </p:spPr>
        <p:txBody>
          <a:bodyPr>
            <a:normAutofit lnSpcReduction="10000"/>
          </a:bodyPr>
          <a:p>
            <a:r>
              <a:rPr lang="en-US" altLang="zh-CN"/>
              <a:t>Most of the Cardest Methods are based on a naive assumption:attributes are independent from each other.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3315" y="2538095"/>
            <a:ext cx="4381500" cy="3377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63945" y="2538095"/>
            <a:ext cx="4381500" cy="33775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04555" y="3600450"/>
            <a:ext cx="793750" cy="86296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Data-Driven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07360" y="2569210"/>
            <a:ext cx="5805805" cy="228155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80135" y="5327650"/>
            <a:ext cx="9260205" cy="485140"/>
            <a:chOff x="1614" y="6813"/>
            <a:chExt cx="14583" cy="764"/>
          </a:xfrm>
        </p:grpSpPr>
        <p:sp>
          <p:nvSpPr>
            <p:cNvPr id="5" name="文本框 4"/>
            <p:cNvSpPr txBox="1"/>
            <p:nvPr/>
          </p:nvSpPr>
          <p:spPr>
            <a:xfrm>
              <a:off x="1614" y="6917"/>
              <a:ext cx="12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SELECT AVG(c_age) FROM t GROUP BY c_region</a:t>
              </a:r>
              <a:endParaRPr lang="en-US" altLang="zh-CN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1807" y="6930"/>
              <a:ext cx="4391" cy="550"/>
            </a:xfrm>
            <a:prstGeom prst="rect">
              <a:avLst/>
            </a:prstGeom>
          </p:spPr>
        </p:pic>
        <p:sp>
          <p:nvSpPr>
            <p:cNvPr id="9" name="右箭头 8"/>
            <p:cNvSpPr/>
            <p:nvPr/>
          </p:nvSpPr>
          <p:spPr>
            <a:xfrm>
              <a:off x="9545" y="6813"/>
              <a:ext cx="1542" cy="765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80135" y="1971040"/>
            <a:ext cx="6979285" cy="598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sym typeface="+mn-ea"/>
              </a:rPr>
              <a:t>Approximate Query Processing (AQP)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Data-Driven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47595"/>
                <a:ext cx="10515600" cy="4351338"/>
              </a:xfrm>
            </p:spPr>
            <p:txBody>
              <a:bodyPr/>
              <a:p>
                <a:r>
                  <a:rPr lang="en-US" altLang="zh-CN"/>
                  <a:t>Regression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r>
                  <a:rPr lang="en-US" altLang="zh-CN"/>
                  <a:t> Classifacation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  P(Y = 0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/>
                  <a:t>)           </a:t>
                </a:r>
                <a:r>
                  <a:rPr lang="en-US" altLang="zh-CN">
                    <a:sym typeface="+mn-ea"/>
                  </a:rPr>
                  <a:t>P(Y = 1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>
                    <a:sym typeface="+mn-ea"/>
                  </a:rPr>
                  <a:t>) </a:t>
                </a: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47595"/>
                <a:ext cx="105156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84555" y="1711960"/>
            <a:ext cx="7718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Machine Learning (ML)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D</a:t>
            </a:r>
            <a:r>
              <a:rPr lang="en-US" altLang="zh-CN"/>
              <a:t>ifference between query-diven and data-driven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Query-Driven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Big model, concentrated on encoding,training,sampling...</a:t>
            </a:r>
            <a:endParaRPr lang="en-US" altLang="zh-CN"/>
          </a:p>
          <a:p>
            <a:r>
              <a:rPr lang="en-US" altLang="zh-CN"/>
              <a:t>Data-Driven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More lightweight, concentrated on learning precise data distribution.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With different estimation cardinality, which part of the query plan will be influnced?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600"/>
              <a:t>T</a:t>
            </a:r>
            <a:r>
              <a:rPr lang="zh-CN" altLang="en-US" sz="3600"/>
              <a:t>able-scan methods</a:t>
            </a:r>
            <a:endParaRPr lang="zh-CN" altLang="en-US" sz="3600"/>
          </a:p>
          <a:p>
            <a:pPr marL="0" indent="0">
              <a:buNone/>
            </a:pPr>
            <a:r>
              <a:rPr lang="en-US" altLang="zh-CN" sz="3600"/>
              <a:t>Index scan or seq-scan</a:t>
            </a:r>
            <a:endParaRPr lang="en-US" altLang="zh-CN" sz="3600"/>
          </a:p>
          <a:p>
            <a:r>
              <a:rPr lang="en-US" altLang="zh-CN" sz="3600"/>
              <a:t>J</a:t>
            </a:r>
            <a:r>
              <a:rPr lang="zh-CN" altLang="en-US" sz="3600"/>
              <a:t>oin order</a:t>
            </a:r>
            <a:endParaRPr lang="en-US" altLang="zh-CN" sz="3600"/>
          </a:p>
          <a:p>
            <a:r>
              <a:rPr lang="en-US" altLang="zh-CN" sz="3600"/>
              <a:t>J</a:t>
            </a:r>
            <a:r>
              <a:rPr lang="zh-CN" altLang="en-US" sz="3600"/>
              <a:t>oin method</a:t>
            </a:r>
            <a:endParaRPr lang="zh-CN" altLang="en-US" sz="3600"/>
          </a:p>
          <a:p>
            <a:pPr marL="0" indent="0">
              <a:buNone/>
            </a:pPr>
            <a:r>
              <a:rPr lang="en-US" altLang="zh-CN" sz="3600"/>
              <a:t>N</a:t>
            </a:r>
            <a:r>
              <a:rPr lang="zh-CN" altLang="en-US" sz="3600"/>
              <a:t>ested-loop-join, merge-join, or hash-join</a:t>
            </a:r>
            <a:r>
              <a:rPr lang="en-US" altLang="zh-CN" sz="3600"/>
              <a:t>...</a:t>
            </a:r>
            <a:endParaRPr lang="en-US" altLang="zh-CN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8605"/>
            <a:ext cx="10515600" cy="1325563"/>
          </a:xfrm>
        </p:spPr>
        <p:txBody>
          <a:bodyPr/>
          <a:p>
            <a:r>
              <a:rPr lang="zh-CN" altLang="en-US"/>
              <a:t>Evaluation Metrics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351338"/>
          </a:xfrm>
        </p:spPr>
        <p:txBody>
          <a:bodyPr>
            <a:normAutofit fontScale="90000" lnSpcReduction="10000"/>
          </a:bodyPr>
          <a:p>
            <a:r>
              <a:rPr lang="zh-CN" altLang="en-US"/>
              <a:t> End-to-end time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I</a:t>
            </a:r>
            <a:r>
              <a:rPr lang="zh-CN" altLang="en-US"/>
              <a:t>ncluding both the</a:t>
            </a:r>
            <a:r>
              <a:rPr lang="en-US" altLang="zh-CN"/>
              <a:t> </a:t>
            </a:r>
            <a:r>
              <a:rPr lang="zh-CN" altLang="en-US"/>
              <a:t>query plan generation time and physical plan execution time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 Inference latency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Q</a:t>
            </a:r>
            <a:r>
              <a:rPr lang="zh-CN" altLang="en-US"/>
              <a:t>uery plan generation time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 Space cost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CardEst model size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Training cost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M</a:t>
            </a:r>
            <a:r>
              <a:rPr lang="zh-CN" altLang="en-US"/>
              <a:t>odel</a:t>
            </a:r>
            <a:r>
              <a:rPr lang="en-US" altLang="zh-CN"/>
              <a:t>’s </a:t>
            </a:r>
            <a:r>
              <a:rPr lang="zh-CN" altLang="en-US"/>
              <a:t>offline training time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Updating speed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T</a:t>
            </a:r>
            <a:r>
              <a:rPr lang="zh-CN" altLang="en-US"/>
              <a:t>he time cost for CardEst models to fit the data changes.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5365" y="1825625"/>
            <a:ext cx="101606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en-US" altLang="zh-CN"/>
              <a:t>roblem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457200">
              <a:buNone/>
            </a:pPr>
            <a:r>
              <a:rPr lang="en-US" altLang="zh-CN" sz="3600"/>
              <a:t>T</a:t>
            </a:r>
            <a:r>
              <a:rPr lang="zh-CN" altLang="en-US" sz="3600"/>
              <a:t>o what extent can these</a:t>
            </a:r>
            <a:r>
              <a:rPr lang="en-US" altLang="zh-CN" sz="3600"/>
              <a:t> Cardest </a:t>
            </a:r>
            <a:r>
              <a:rPr lang="zh-CN" altLang="en-US" sz="3600"/>
              <a:t>methods improve the performance of query optimizer in real-world</a:t>
            </a:r>
            <a:r>
              <a:rPr lang="en-US" altLang="zh-CN" sz="3600"/>
              <a:t> </a:t>
            </a:r>
            <a:r>
              <a:rPr lang="zh-CN" altLang="en-US" sz="3600"/>
              <a:t>settings</a:t>
            </a:r>
            <a:r>
              <a:rPr lang="en-US" altLang="zh-CN" sz="3600"/>
              <a:t>.</a:t>
            </a:r>
            <a:endParaRPr lang="en-US" altLang="zh-CN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Observations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5905"/>
            <a:ext cx="10669270" cy="31565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(1). D</a:t>
            </a:r>
            <a:r>
              <a:rPr lang="zh-CN" altLang="en-US"/>
              <a:t>ata-driven CardEst methods</a:t>
            </a:r>
            <a:r>
              <a:rPr lang="en-US" altLang="zh-CN"/>
              <a:t> outperforms query-driven </a:t>
            </a:r>
            <a:r>
              <a:rPr lang="zh-CN" altLang="en-US">
                <a:sym typeface="+mn-ea"/>
              </a:rPr>
              <a:t>CardEst methods</a:t>
            </a:r>
            <a:r>
              <a:rPr lang="en-US" altLang="zh-CN">
                <a:sym typeface="+mn-ea"/>
              </a:rPr>
              <a:t>.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(2). More complicated workloads expand the performance gap between </a:t>
            </a:r>
            <a:r>
              <a:rPr lang="zh-CN" altLang="en-US">
                <a:sym typeface="+mn-ea"/>
              </a:rPr>
              <a:t>CardEst methods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(3). The improvement gaps between these methods and the performance of TrueCard increase with the number of join tables.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3135" y="4342130"/>
            <a:ext cx="7261860" cy="20237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</a:t>
            </a:r>
            <a:r>
              <a:rPr lang="en-US" altLang="zh-CN"/>
              <a:t>bservations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0075" y="2703195"/>
            <a:ext cx="10477500" cy="3310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1390" y="1629410"/>
            <a:ext cx="9479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(4). </a:t>
            </a:r>
            <a:r>
              <a:rPr lang="zh-CN" altLang="en-US" sz="2400"/>
              <a:t>Accurate estimation of (sub-plan) queries with large cardinalities is sometimes more important than the small ones.</a:t>
            </a:r>
            <a:endParaRPr lang="zh-C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Observations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Inference Latency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Refered to Planning time.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Model deployment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Refered to model size and training time.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Model update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Refered to update speed and update accuracy.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Observations-Inference latency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(5). </a:t>
            </a:r>
            <a:r>
              <a:rPr lang="zh-CN" altLang="en-US"/>
              <a:t>Inference latency can have a significant impact on the</a:t>
            </a:r>
            <a:r>
              <a:rPr lang="en-US" altLang="zh-CN"/>
              <a:t> </a:t>
            </a:r>
            <a:r>
              <a:rPr lang="zh-CN" altLang="en-US"/>
              <a:t>OLTP workload but a trivial impact on the OLAP workload.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0" y="2769870"/>
            <a:ext cx="5510530" cy="2062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145020" y="2769870"/>
            <a:ext cx="1314450" cy="32912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Observations-Model deployment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(6).  BN-based CardEst approach is very friendly for system deployment.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20290" y="2805430"/>
            <a:ext cx="6820535" cy="31095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Observations-Model update</a:t>
            </a:r>
            <a:endParaRPr lang="en-US" altLang="zh-CN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0000"/>
              </a:bodyPr>
              <a:p>
                <a:pPr marL="0" indent="0">
                  <a:buNone/>
                </a:pPr>
                <a:r>
                  <a:rPr lang="en-US" altLang="zh-CN"/>
                  <a:t>(7). </a:t>
                </a:r>
                <a:r>
                  <a:rPr lang="zh-CN" altLang="en-US"/>
                  <a:t>Existing query-driven CardEst methods are impractical</a:t>
                </a:r>
                <a:r>
                  <a:rPr lang="en-US" altLang="zh-CN"/>
                  <a:t> </a:t>
                </a:r>
                <a:r>
                  <a:rPr lang="zh-CN" altLang="en-US"/>
                  <a:t>for dynamic DBs. 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(8). Data-drivenCardEst methods have the potential to keep up with fast data update and can be applied in dynamic DBs.</a:t>
                </a: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Update speed: BayesCard &gt;&gt; DeepDB &gt; FLAT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𝑁𝑒𝑢𝑟𝑜𝐶𝑎𝑟𝑑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sup>
                    </m:sSup>
                  </m:oMath>
                </a14:m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Update accuracy: BayesCard &gt; DeepDB &gt; FLAT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𝑁𝑒𝑢𝑟𝑜𝐶𝑎𝑟𝑑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sup>
                    </m:sSup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69260" y="3221990"/>
            <a:ext cx="5962650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en-US" altLang="zh-CN"/>
              <a:t>Current Metric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4885" y="1691005"/>
            <a:ext cx="6976745" cy="923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3305" y="2736215"/>
            <a:ext cx="97745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W</a:t>
            </a:r>
            <a:r>
              <a:rPr lang="zh-CN" altLang="en-US" sz="2800"/>
              <a:t>ould</a:t>
            </a:r>
            <a:r>
              <a:rPr lang="en-US" altLang="zh-CN" sz="2800"/>
              <a:t> </a:t>
            </a:r>
            <a:r>
              <a:rPr lang="zh-CN" altLang="en-US" sz="2800"/>
              <a:t>CardEst methods with smaller Q-Errors definitely generate query</a:t>
            </a:r>
            <a:r>
              <a:rPr lang="en-US" altLang="zh-CN" sz="2800"/>
              <a:t> </a:t>
            </a:r>
            <a:r>
              <a:rPr lang="zh-CN" altLang="en-US" sz="2800"/>
              <a:t>plans with shorter execution time</a:t>
            </a:r>
            <a:r>
              <a:rPr lang="en-US" altLang="zh-CN" sz="2800"/>
              <a:t>?</a:t>
            </a:r>
            <a:endParaRPr lang="en-US" altLang="zh-CN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875"/>
            <a:ext cx="10515600" cy="1325563"/>
          </a:xfrm>
        </p:spPr>
        <p:txBody>
          <a:bodyPr/>
          <a:p>
            <a:r>
              <a:rPr lang="zh-CN" altLang="en-US"/>
              <a:t>An Alternative Metric: P-Error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4880" y="1001395"/>
            <a:ext cx="10679430" cy="32899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800"/>
              <a:t>T</a:t>
            </a:r>
            <a:r>
              <a:rPr lang="zh-CN" altLang="en-US" sz="2800"/>
              <a:t>he best way to evaluate the quality of a CardEst</a:t>
            </a:r>
            <a:r>
              <a:rPr lang="en-US" altLang="zh-CN" sz="2800"/>
              <a:t> </a:t>
            </a:r>
            <a:r>
              <a:rPr lang="zh-CN" altLang="en-US" sz="2800"/>
              <a:t>method</a:t>
            </a:r>
            <a:r>
              <a:rPr lang="en-US" altLang="zh-CN" sz="2800"/>
              <a:t> </a:t>
            </a:r>
            <a:r>
              <a:rPr lang="zh-CN" altLang="en-US" sz="2800"/>
              <a:t>is to directly record its query execution time on some benchmark</a:t>
            </a:r>
            <a:r>
              <a:rPr lang="en-US" altLang="zh-CN" sz="2800"/>
              <a:t> </a:t>
            </a:r>
            <a:r>
              <a:rPr lang="zh-CN" altLang="en-US" sz="2800"/>
              <a:t>datasets and query workloads</a:t>
            </a:r>
            <a:r>
              <a:rPr lang="en-US" altLang="zh-CN" sz="2800"/>
              <a:t>.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N</a:t>
            </a:r>
            <a:r>
              <a:rPr lang="zh-CN" altLang="en-US" sz="2800">
                <a:sym typeface="+mn-ea"/>
              </a:rPr>
              <a:t>ot suitable for the situations where fast evaluation is needed, e.g.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hyper-parameter tunin</a:t>
            </a:r>
            <a:r>
              <a:rPr lang="en-US" altLang="zh-CN" sz="2800">
                <a:sym typeface="+mn-ea"/>
              </a:rPr>
              <a:t>g.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We believe that the estimated cost could serve as a good metric for evaluating the CardEst methods.</a:t>
            </a:r>
            <a:endParaRPr lang="en-US" altLang="zh-CN" sz="2800">
              <a:sym typeface="+mn-ea"/>
            </a:endParaRPr>
          </a:p>
          <a:p>
            <a:endParaRPr lang="en-US" altLang="zh-CN" sz="2800">
              <a:sym typeface="+mn-ea"/>
            </a:endParaRPr>
          </a:p>
          <a:p>
            <a:endParaRPr lang="en-US" altLang="zh-CN" sz="2800"/>
          </a:p>
          <a:p>
            <a:endParaRPr lang="en-US" altLang="zh-CN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002601" y="4114419"/>
                <a:ext cx="7269480" cy="5092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𝐸𝑟𝑟𝑜𝑟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𝑃𝑃𝐶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𝐸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)/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𝑃𝑃𝐶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01" y="4114419"/>
                <a:ext cx="7269480" cy="509270"/>
              </a:xfrm>
              <a:prstGeom prst="rect">
                <a:avLst/>
              </a:prstGeom>
              <a:blipFill rotWithShape="1">
                <a:blip r:embed="rId1"/>
                <a:stretch>
                  <a:fillRect l="-8" t="-50" r="8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925830" y="4672965"/>
            <a:ext cx="10773410" cy="2117725"/>
            <a:chOff x="1618" y="7495"/>
            <a:chExt cx="16966" cy="3335"/>
          </a:xfrm>
        </p:grpSpPr>
        <p:grpSp>
          <p:nvGrpSpPr>
            <p:cNvPr id="16" name="组合 15"/>
            <p:cNvGrpSpPr/>
            <p:nvPr/>
          </p:nvGrpSpPr>
          <p:grpSpPr>
            <a:xfrm>
              <a:off x="1663" y="7495"/>
              <a:ext cx="13762" cy="3123"/>
              <a:chOff x="1705" y="7957"/>
              <a:chExt cx="13762" cy="312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文本框 8"/>
                  <p:cNvSpPr txBox="1"/>
                  <p:nvPr>
                    <p:custDataLst>
                      <p:tags r:id="rId2"/>
                    </p:custDataLst>
                  </p:nvPr>
                </p:nvSpPr>
                <p:spPr>
                  <a:xfrm>
                    <a:off x="1705" y="7957"/>
                    <a:ext cx="12309" cy="147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𝑇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𝑟𝑢𝑒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𝑐𝑎𝑟𝑑𝑖𝑛𝑎𝑙𝑖𝑡𝑦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𝑜𝑓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𝑎𝑙𝑙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𝑠𝑢𝑏𝑝𝑙𝑎𝑛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𝑞𝑢𝑒𝑟𝑖𝑒𝑠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𝑜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𝑓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𝑄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.</m:t>
                          </m:r>
                        </m:oMath>
                      </m:oMathPara>
                    </a14:m>
                    <a:endParaRPr lang="en-US" altLang="zh-CN" sz="2800"/>
                  </a:p>
                  <a:p>
                    <a:pPr algn="l"/>
                    <a:endParaRPr lang="zh-CN" altLang="en-US" sz="2800"/>
                  </a:p>
                </p:txBody>
              </p:sp>
            </mc:Choice>
            <mc:Fallback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3"/>
                    </p:custDataLst>
                  </p:nvPr>
                </p:nvSpPr>
                <p:spPr>
                  <a:xfrm>
                    <a:off x="1705" y="7957"/>
                    <a:ext cx="12309" cy="1479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/>
                  <p:cNvSpPr txBox="1"/>
                  <p:nvPr>
                    <p:custDataLst>
                      <p:tags r:id="rId5"/>
                    </p:custDataLst>
                  </p:nvPr>
                </p:nvSpPr>
                <p:spPr>
                  <a:xfrm>
                    <a:off x="1734" y="8753"/>
                    <a:ext cx="13733" cy="80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𝐸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𝐸𝑠𝑡𝑖𝑚𝑎𝑡𝑒𝑑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𝑐𝑎𝑟𝑑𝑖𝑛𝑎𝑙𝑖𝑡𝑦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𝑜𝑓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𝑎𝑙𝑙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𝑠𝑢𝑏𝑝𝑙𝑎𝑛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𝑞𝑢𝑒𝑟𝑖𝑒𝑠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zh-CN" altLang="en-US" sz="2800">
                              <a:latin typeface="Cambria Math" panose="02040503050406030204" charset="0"/>
                              <a:sym typeface="+mn-ea"/>
                            </a:rPr>
                            <m:t>𝑜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𝑓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𝑄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.</m:t>
                          </m:r>
                        </m:oMath>
                      </m:oMathPara>
                    </a14:m>
                    <a:endParaRPr lang="zh-CN" altLang="en-US" sz="2800"/>
                  </a:p>
                </p:txBody>
              </p:sp>
            </mc:Choice>
            <mc:Fallback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1734" y="8753"/>
                    <a:ext cx="13733" cy="801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1740" y="9600"/>
                    <a:ext cx="5648" cy="148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𝐸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):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𝑇ℎ𝑒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𝑞𝑢𝑒𝑟𝑦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𝑝𝑙𝑎𝑛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𝑜𝑓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𝑄</m:t>
                          </m:r>
                          <m:r>
                            <a:rPr lang="en-US" altLang="zh-CN" sz="2800">
                              <a:latin typeface="Cambria Math" panose="02040503050406030204" charset="0"/>
                              <a:sym typeface="+mn-ea"/>
                            </a:rPr>
                            <m:t>.</m:t>
                          </m:r>
                        </m:oMath>
                      </m:oMathPara>
                    </a14:m>
                    <a:endParaRPr lang="en-US" altLang="zh-CN" sz="2800"/>
                  </a:p>
                  <a:p>
                    <a:endParaRPr lang="en-US" altLang="zh-CN" sz="2800" i="1">
                      <a:latin typeface="Cambria Math" panose="02040503050406030204" charset="0"/>
                      <a:cs typeface="Cambria Math" panose="02040503050406030204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0" y="9600"/>
                    <a:ext cx="5648" cy="1480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1618" y="9984"/>
                  <a:ext cx="16966" cy="8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𝑃𝑃𝐶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𝐸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):</m:t>
                      </m:r>
                    </m:oMath>
                  </a14:m>
                  <a:r>
                    <a:rPr lang="en-US" altLang="zh-CN" sz="2800"/>
                    <a:t> The estimated cost of certain query in PostgreSQL.</a:t>
                  </a:r>
                  <a:endParaRPr lang="en-US" altLang="zh-CN" sz="2800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" y="9984"/>
                  <a:ext cx="16966" cy="846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Q-Error</a:t>
            </a:r>
            <a:r>
              <a:rPr lang="en-US" altLang="zh-CN"/>
              <a:t> VS P-Error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0730" y="1495425"/>
            <a:ext cx="10515600" cy="30505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6495" y="4899025"/>
            <a:ext cx="976122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P-Error is more highly correlated to the query execution time than Q-Error.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Remaining problems of Cardest(carde</a:t>
            </a:r>
            <a:r>
              <a:rPr lang="en-US" altLang="zh-CN"/>
              <a:t>nality estimation for short) experiments.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The data and query workloads used for evaluation may not well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represent the real-world scenarios.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Most of the evaluations do not exhibit the end-to-end improv</a:t>
            </a:r>
            <a:r>
              <a:rPr lang="en-US" altLang="zh-CN"/>
              <a:t>e</a:t>
            </a:r>
            <a:r>
              <a:rPr lang="zh-CN" altLang="en-US"/>
              <a:t>ment of CardEst methods on the query optimizer.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Exsisting works: 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√ </a:t>
            </a:r>
            <a:r>
              <a:rPr lang="en-US" altLang="zh-CN"/>
              <a:t>Estimation Accuracy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√ Inference Latency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/>
              <a:t>Issue a Goden Standard:record the end-to-end query time, including both query plan generation time and execution time.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Contribution : A new benchmark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2740"/>
            <a:ext cx="10515600" cy="4574540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</a:rPr>
              <a:t>Establish a new benchmark for CardEst that can represent</a:t>
            </a:r>
            <a:endParaRPr lang="en-US" altLang="zh-CN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</a:rPr>
              <a:t>real-world settings. Our benchmark includes a real-world dataset</a:t>
            </a:r>
            <a:endParaRPr lang="en-US" altLang="zh-CN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</a:rPr>
              <a:t>STATS.</a:t>
            </a:r>
            <a:endParaRPr lang="en-US" altLang="zh-CN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100" y="1691005"/>
            <a:ext cx="5619750" cy="3067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95950" y="1766570"/>
            <a:ext cx="6482715" cy="2700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5140" y="302895"/>
            <a:ext cx="5610860" cy="58089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85485" y="2558415"/>
            <a:ext cx="6024245" cy="21596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69355" y="730250"/>
            <a:ext cx="4902200" cy="2557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 </a:t>
            </a:r>
            <a:r>
              <a:rPr lang="en-US" altLang="zh-CN" sz="2000"/>
              <a:t>L</a:t>
            </a:r>
            <a:r>
              <a:rPr lang="zh-CN" altLang="en-US" sz="2000"/>
              <a:t>arge attribute numbers</a:t>
            </a:r>
            <a:endParaRPr lang="zh-CN" altLang="en-US" sz="2000"/>
          </a:p>
          <a:p>
            <a:r>
              <a:rPr lang="zh-CN" altLang="en-US" sz="2000"/>
              <a:t> </a:t>
            </a:r>
            <a:r>
              <a:rPr lang="en-US" altLang="zh-CN" sz="2000"/>
              <a:t>S</a:t>
            </a:r>
            <a:r>
              <a:rPr lang="zh-CN" altLang="en-US" sz="2000"/>
              <a:t>trong distr</a:t>
            </a:r>
            <a:r>
              <a:rPr lang="en-US" altLang="zh-CN" sz="2000"/>
              <a:t>i</a:t>
            </a:r>
            <a:r>
              <a:rPr lang="zh-CN" altLang="en-US" sz="2000"/>
              <a:t>bution skewness</a:t>
            </a:r>
            <a:endParaRPr lang="zh-CN" altLang="en-US" sz="2000"/>
          </a:p>
          <a:p>
            <a:r>
              <a:rPr lang="zh-CN" altLang="en-US" sz="2000"/>
              <a:t> </a:t>
            </a:r>
            <a:r>
              <a:rPr lang="en-US" altLang="zh-CN" sz="2000"/>
              <a:t>H</a:t>
            </a:r>
            <a:r>
              <a:rPr lang="zh-CN" altLang="en-US" sz="2000"/>
              <a:t>igh attribute correlations</a:t>
            </a:r>
            <a:endParaRPr lang="zh-CN" altLang="en-US" sz="2000"/>
          </a:p>
          <a:p>
            <a:r>
              <a:rPr lang="zh-CN" altLang="en-US" sz="2000"/>
              <a:t> </a:t>
            </a:r>
            <a:r>
              <a:rPr lang="en-US" altLang="zh-CN" sz="2000"/>
              <a:t>C</a:t>
            </a:r>
            <a:r>
              <a:rPr lang="zh-CN" altLang="en-US" sz="2000"/>
              <a:t>omplicated join</a:t>
            </a:r>
            <a:r>
              <a:rPr lang="en-US" altLang="zh-CN" sz="2000"/>
              <a:t> </a:t>
            </a:r>
            <a:r>
              <a:rPr lang="zh-CN" altLang="en-US" sz="2000"/>
              <a:t>schema</a:t>
            </a:r>
            <a:r>
              <a:rPr lang="en-US" altLang="zh-CN" sz="2000"/>
              <a:t>(star and chain)</a:t>
            </a: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Contribution : end-to-end evaluation plan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755"/>
            <a:ext cx="10515600" cy="496252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Traditional CardEst method</a:t>
            </a:r>
            <a:endParaRPr lang="zh-CN" altLang="en-US"/>
          </a:p>
          <a:p>
            <a:r>
              <a:rPr lang="zh-CN" altLang="en-US"/>
              <a:t>PostgreSQL</a:t>
            </a:r>
            <a:r>
              <a:rPr lang="en-US" altLang="zh-CN"/>
              <a:t>(</a:t>
            </a:r>
            <a:r>
              <a:rPr lang="zh-CN" altLang="en-US"/>
              <a:t>histogram-based）</a:t>
            </a:r>
            <a:endParaRPr lang="zh-CN" altLang="en-US"/>
          </a:p>
          <a:p>
            <a:r>
              <a:rPr lang="zh-CN" altLang="en-US"/>
              <a:t>MultiHist</a:t>
            </a:r>
            <a:endParaRPr lang="zh-CN" altLang="en-US"/>
          </a:p>
          <a:p>
            <a:r>
              <a:rPr lang="zh-CN" altLang="en-US"/>
              <a:t>UniSample</a:t>
            </a:r>
            <a:endParaRPr lang="zh-CN" altLang="en-US"/>
          </a:p>
          <a:p>
            <a:r>
              <a:rPr lang="zh-CN" altLang="en-US"/>
              <a:t>WJSample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ML-based </a:t>
            </a:r>
            <a:r>
              <a:rPr lang="en-US" altLang="zh-CN">
                <a:sym typeface="+mn-ea"/>
              </a:rPr>
              <a:t>CardEst method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Query-driven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Data-driven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8845" y="1691005"/>
            <a:ext cx="3310255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975" y="93980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Query-driven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570" y="129095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Learned Cardinalities:Estimating Correlated Joins with Deep Learning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Set-Based Query Representation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8975" y="2912745"/>
            <a:ext cx="11097260" cy="1190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9320" y="4380865"/>
            <a:ext cx="5429250" cy="16719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Query-driven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multi-set convolutional network (MSCN)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4110" y="2457450"/>
            <a:ext cx="3391535" cy="37198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95520" y="3008630"/>
            <a:ext cx="6498590" cy="25234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COMMONDATA" val="eyJoZGlkIjoiZDI3OTc0OTc3MDI1ZGYxM2NiNzUzOGI5YzllZjM2Mzk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4792</Words>
  <Application>WPS 演示</Application>
  <PresentationFormat>宽屏</PresentationFormat>
  <Paragraphs>199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微软雅黑</vt:lpstr>
      <vt:lpstr>Arial Unicode MS</vt:lpstr>
      <vt:lpstr>Cambria Math</vt:lpstr>
      <vt:lpstr>WPS</vt:lpstr>
      <vt:lpstr>Cardinality Estimation in DBMS: A Comprehensive Benchmark Evaluation</vt:lpstr>
      <vt:lpstr>Problem</vt:lpstr>
      <vt:lpstr>Remaining problems of Cardest(cardenality estimation for short) experiments.</vt:lpstr>
      <vt:lpstr>Contribution : A new benchmark</vt:lpstr>
      <vt:lpstr>PowerPoint 演示文稿</vt:lpstr>
      <vt:lpstr>PowerPoint 演示文稿</vt:lpstr>
      <vt:lpstr>Contribution : end-to-end evaluation plan</vt:lpstr>
      <vt:lpstr>Query-driven</vt:lpstr>
      <vt:lpstr>Query-driven</vt:lpstr>
      <vt:lpstr>Query-driven</vt:lpstr>
      <vt:lpstr>Data-Driven</vt:lpstr>
      <vt:lpstr>Data-Driven</vt:lpstr>
      <vt:lpstr>Data-Driven</vt:lpstr>
      <vt:lpstr>Data-Driven</vt:lpstr>
      <vt:lpstr>Data-Driven</vt:lpstr>
      <vt:lpstr>Difference between query-diven and data-driven</vt:lpstr>
      <vt:lpstr>With different estimation cardinality, which part of the query plan will be influnced?</vt:lpstr>
      <vt:lpstr>Evaluation Metrics</vt:lpstr>
      <vt:lpstr>Experiment</vt:lpstr>
      <vt:lpstr>Observations</vt:lpstr>
      <vt:lpstr>Observations</vt:lpstr>
      <vt:lpstr>Observations</vt:lpstr>
      <vt:lpstr>Observations-Inference latency</vt:lpstr>
      <vt:lpstr>Observations-Model deployment</vt:lpstr>
      <vt:lpstr>Observations-Model update</vt:lpstr>
      <vt:lpstr> Current Metric</vt:lpstr>
      <vt:lpstr>An Alternative Metric: P-Error</vt:lpstr>
      <vt:lpstr> Q-Error VS P-Error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 Cyberleu</dc:creator>
  <cp:lastModifiedBy>我愿独战天下</cp:lastModifiedBy>
  <cp:revision>32</cp:revision>
  <dcterms:created xsi:type="dcterms:W3CDTF">2023-09-21T06:24:00Z</dcterms:created>
  <dcterms:modified xsi:type="dcterms:W3CDTF">2023-11-20T01:27:02Z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A86CE55E806141ADBC5887A459B5CA56_12</vt:lpwstr>
  </property>
  <property fmtid="{D5CDD505-2E9C-101B-9397-08002B2CF9AE}" pid="3" name="KSOProductBuildVer">
    <vt:lpwstr>2052-12.1.0.15712</vt:lpwstr>
  </property>
</Properties>
</file>