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859" r:id="rId2"/>
    <p:sldId id="860" r:id="rId3"/>
    <p:sldId id="862" r:id="rId4"/>
    <p:sldId id="861" r:id="rId5"/>
    <p:sldId id="863" r:id="rId6"/>
    <p:sldId id="864" r:id="rId7"/>
    <p:sldId id="865" r:id="rId8"/>
    <p:sldId id="866" r:id="rId9"/>
    <p:sldId id="867" r:id="rId10"/>
    <p:sldId id="868" r:id="rId11"/>
    <p:sldId id="869" r:id="rId12"/>
    <p:sldId id="870" r:id="rId13"/>
    <p:sldId id="871" r:id="rId14"/>
    <p:sldId id="872" r:id="rId15"/>
    <p:sldId id="873" r:id="rId16"/>
    <p:sldId id="874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AAB"/>
    <a:srgbClr val="9DC3E6"/>
    <a:srgbClr val="BCD7EE"/>
    <a:srgbClr val="CC00CC"/>
    <a:srgbClr val="FF0000"/>
    <a:srgbClr val="F4B8AA"/>
    <a:srgbClr val="FFE699"/>
    <a:srgbClr val="FFFFFF"/>
    <a:srgbClr val="EF6D6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1" autoAdjust="0"/>
    <p:restoredTop sz="89943" autoAdjust="0"/>
  </p:normalViewPr>
  <p:slideViewPr>
    <p:cSldViewPr snapToGrid="0" snapToObjects="1">
      <p:cViewPr varScale="1">
        <p:scale>
          <a:sx n="109" d="100"/>
          <a:sy n="109" d="100"/>
        </p:scale>
        <p:origin x="37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2" d="100"/>
          <a:sy n="92" d="100"/>
        </p:scale>
        <p:origin x="30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685DF-1C92-7F46-9171-960E248AC84B}" type="datetimeFigureOut">
              <a:rPr kumimoji="1" lang="zh-CN" altLang="en-US" smtClean="0"/>
              <a:t>2024/9/18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854-98F3-F846-8C4A-E64E3DB6F7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668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9911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0735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8898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2182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3783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71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1630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0849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5597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265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838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4395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7795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2210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48631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63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212D-8607-D146-8DC4-A1B0E0B3C698}" type="datetimeFigureOut">
              <a:rPr kumimoji="1" lang="zh-CN" altLang="en-US" smtClean="0"/>
              <a:t>2024/9/18</a:t>
            </a:fld>
            <a:endParaRPr kumimoji="1" lang="zh-CN" altLang="en-US"/>
          </a:p>
        </p:txBody>
      </p:sp>
      <p:sp>
        <p:nvSpPr>
          <p:cNvPr id="104863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6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10AF-B20E-FD42-AAC5-405E3CB3C96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145730" name="直接连接符 7"/>
          <p:cNvCxnSpPr/>
          <p:nvPr/>
        </p:nvCxnSpPr>
        <p:spPr>
          <a:xfrm>
            <a:off x="0" y="3602038"/>
            <a:ext cx="121920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77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1048678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7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212D-8607-D146-8DC4-A1B0E0B3C698}" type="datetimeFigureOut">
              <a:rPr kumimoji="1" lang="zh-CN" altLang="en-US" smtClean="0"/>
              <a:t>2024/9/18</a:t>
            </a:fld>
            <a:endParaRPr kumimoji="1" lang="zh-CN" altLang="en-US"/>
          </a:p>
        </p:txBody>
      </p:sp>
      <p:sp>
        <p:nvSpPr>
          <p:cNvPr id="104868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68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10AF-B20E-FD42-AAC5-405E3CB3C9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6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6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212D-8607-D146-8DC4-A1B0E0B3C698}" type="datetimeFigureOut">
              <a:rPr kumimoji="1" lang="zh-CN" altLang="en-US" smtClean="0"/>
              <a:t>2024/9/18</a:t>
            </a:fld>
            <a:endParaRPr kumimoji="1" lang="zh-CN" altLang="en-US"/>
          </a:p>
        </p:txBody>
      </p:sp>
      <p:sp>
        <p:nvSpPr>
          <p:cNvPr id="104866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6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10AF-B20E-FD42-AAC5-405E3CB3C9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61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6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212D-8607-D146-8DC4-A1B0E0B3C698}" type="datetimeFigureOut">
              <a:rPr kumimoji="1" lang="zh-CN" altLang="en-US" smtClean="0"/>
              <a:t>2024/9/18</a:t>
            </a:fld>
            <a:endParaRPr kumimoji="1" lang="zh-CN" altLang="en-US"/>
          </a:p>
        </p:txBody>
      </p:sp>
      <p:sp>
        <p:nvSpPr>
          <p:cNvPr id="104866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66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10AF-B20E-FD42-AAC5-405E3CB3C9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title"/>
          </p:nvPr>
        </p:nvSpPr>
        <p:spPr>
          <a:xfrm>
            <a:off x="838200" y="130951"/>
            <a:ext cx="10515600" cy="1325563"/>
          </a:xfrm>
        </p:spPr>
        <p:txBody>
          <a:bodyPr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48582" name="内容占位符 2"/>
          <p:cNvSpPr>
            <a:spLocks noGrp="1"/>
          </p:cNvSpPr>
          <p:nvPr>
            <p:ph idx="1"/>
          </p:nvPr>
        </p:nvSpPr>
        <p:spPr>
          <a:xfrm>
            <a:off x="838200" y="1546845"/>
            <a:ext cx="10515600" cy="5032375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sz="3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</a:defRPr>
            </a:lvl4pPr>
            <a:lvl5pPr>
              <a:defRPr sz="21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cxnSp>
        <p:nvCxnSpPr>
          <p:cNvPr id="3145728" name="直接连接符 7"/>
          <p:cNvCxnSpPr/>
          <p:nvPr/>
        </p:nvCxnSpPr>
        <p:spPr>
          <a:xfrm>
            <a:off x="0" y="1458460"/>
            <a:ext cx="121920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直接连接符 9"/>
          <p:cNvCxnSpPr/>
          <p:nvPr/>
        </p:nvCxnSpPr>
        <p:spPr>
          <a:xfrm flipH="1">
            <a:off x="666750" y="227013"/>
            <a:ext cx="4763" cy="153114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212D-8607-D146-8DC4-A1B0E0B3C698}" type="datetimeFigureOut">
              <a:rPr kumimoji="1" lang="zh-CN" altLang="en-US" smtClean="0"/>
              <a:t>2024/9/18</a:t>
            </a:fld>
            <a:endParaRPr kumimoji="1" lang="zh-CN" altLang="en-US"/>
          </a:p>
        </p:txBody>
      </p:sp>
      <p:sp>
        <p:nvSpPr>
          <p:cNvPr id="1048649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65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10AF-B20E-FD42-AAC5-405E3CB3C96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145731" name="直接连接符 6"/>
          <p:cNvCxnSpPr/>
          <p:nvPr/>
        </p:nvCxnSpPr>
        <p:spPr>
          <a:xfrm>
            <a:off x="228600" y="4025900"/>
            <a:ext cx="103251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直接连接符 8"/>
          <p:cNvCxnSpPr/>
          <p:nvPr/>
        </p:nvCxnSpPr>
        <p:spPr>
          <a:xfrm>
            <a:off x="7759700" y="1677988"/>
            <a:ext cx="0" cy="363061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8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8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212D-8607-D146-8DC4-A1B0E0B3C698}" type="datetimeFigureOut">
              <a:rPr kumimoji="1" lang="zh-CN" altLang="en-US" smtClean="0"/>
              <a:t>2024/9/18</a:t>
            </a:fld>
            <a:endParaRPr kumimoji="1" lang="zh-CN" altLang="en-US"/>
          </a:p>
        </p:txBody>
      </p:sp>
      <p:sp>
        <p:nvSpPr>
          <p:cNvPr id="104868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68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10AF-B20E-FD42-AAC5-405E3CB3C9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88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89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9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212D-8607-D146-8DC4-A1B0E0B3C698}" type="datetimeFigureOut">
              <a:rPr kumimoji="1" lang="zh-CN" altLang="en-US" smtClean="0"/>
              <a:t>2024/9/18</a:t>
            </a:fld>
            <a:endParaRPr kumimoji="1" lang="zh-CN" altLang="en-US"/>
          </a:p>
        </p:txBody>
      </p:sp>
      <p:sp>
        <p:nvSpPr>
          <p:cNvPr id="104869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69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10AF-B20E-FD42-AAC5-405E3CB3C9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5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5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5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5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5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212D-8607-D146-8DC4-A1B0E0B3C698}" type="datetimeFigureOut">
              <a:rPr kumimoji="1" lang="zh-CN" altLang="en-US" smtClean="0"/>
              <a:t>2024/9/18</a:t>
            </a:fld>
            <a:endParaRPr kumimoji="1" lang="zh-CN" altLang="en-US"/>
          </a:p>
        </p:txBody>
      </p:sp>
      <p:sp>
        <p:nvSpPr>
          <p:cNvPr id="104865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65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10AF-B20E-FD42-AAC5-405E3CB3C9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9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212D-8607-D146-8DC4-A1B0E0B3C698}" type="datetimeFigureOut">
              <a:rPr kumimoji="1" lang="zh-CN" altLang="en-US" smtClean="0"/>
              <a:t>2024/9/18</a:t>
            </a:fld>
            <a:endParaRPr kumimoji="1" lang="zh-CN" altLang="en-US"/>
          </a:p>
        </p:txBody>
      </p:sp>
      <p:sp>
        <p:nvSpPr>
          <p:cNvPr id="104869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69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10AF-B20E-FD42-AAC5-405E3CB3C9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212D-8607-D146-8DC4-A1B0E0B3C698}" type="datetimeFigureOut">
              <a:rPr kumimoji="1" lang="zh-CN" altLang="en-US" smtClean="0"/>
              <a:t>2024/9/18</a:t>
            </a:fld>
            <a:endParaRPr kumimoji="1" lang="zh-CN" altLang="en-US"/>
          </a:p>
        </p:txBody>
      </p:sp>
      <p:sp>
        <p:nvSpPr>
          <p:cNvPr id="104869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69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10AF-B20E-FD42-AAC5-405E3CB3C9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71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72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7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212D-8607-D146-8DC4-A1B0E0B3C698}" type="datetimeFigureOut">
              <a:rPr kumimoji="1" lang="zh-CN" altLang="en-US" smtClean="0"/>
              <a:t>2024/9/18</a:t>
            </a:fld>
            <a:endParaRPr kumimoji="1" lang="zh-CN" altLang="en-US"/>
          </a:p>
        </p:txBody>
      </p:sp>
      <p:sp>
        <p:nvSpPr>
          <p:cNvPr id="104867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67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10AF-B20E-FD42-AAC5-405E3CB3C9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9212D-8607-D146-8DC4-A1B0E0B3C698}" type="datetimeFigureOut">
              <a:rPr kumimoji="1" lang="zh-CN" altLang="en-US" smtClean="0"/>
              <a:t>2024/9/18</a:t>
            </a:fld>
            <a:endParaRPr kumimoji="1"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210AF-B20E-FD42-AAC5-405E3CB3C9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华文仿宋" panose="02010600040101010101" pitchFamily="2" charset="-122"/>
          <a:ea typeface="华文仿宋" panose="020106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6">
            <a:lumMod val="75000"/>
          </a:schemeClr>
        </a:buClr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华文仿宋" panose="02010600040101010101" pitchFamily="2" charset="-122"/>
          <a:ea typeface="华文仿宋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>
            <a:lumMod val="60000"/>
            <a:lumOff val="40000"/>
          </a:schemeClr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华文仿宋" panose="02010600040101010101" pitchFamily="2" charset="-122"/>
          <a:ea typeface="华文仿宋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华文仿宋" panose="02010600040101010101" pitchFamily="2" charset="-122"/>
          <a:ea typeface="华文仿宋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仿宋" panose="02010600040101010101" pitchFamily="2" charset="-122"/>
          <a:ea typeface="华文仿宋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仿宋" panose="02010600040101010101" pitchFamily="2" charset="-122"/>
          <a:ea typeface="华文仿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3B59D92-4ACA-F743-9BFF-5A0057F99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1519115"/>
            <a:ext cx="105283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0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ED750-2296-2643-A04B-D44A8C0C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Intra-Query Algorithm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AC60B-ACAD-194B-A1AA-CADB41116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415" y="1594339"/>
            <a:ext cx="11084169" cy="4902820"/>
          </a:xfrm>
        </p:spPr>
        <p:txBody>
          <a:bodyPr/>
          <a:lstStyle/>
          <a:p>
            <a:r>
              <a:rPr kumimoji="1" lang="zh-CN" altLang="en-US" dirty="0"/>
              <a:t> </a:t>
            </a:r>
            <a:r>
              <a:rPr kumimoji="1" lang="en" altLang="zh-CN" dirty="0"/>
              <a:t>Naively, we could find the optimal execution plan by making a cut at every operator and executing each resulting plan. </a:t>
            </a:r>
          </a:p>
          <a:p>
            <a:r>
              <a:rPr kumimoji="1" lang="zh-CN" altLang="en-US" dirty="0"/>
              <a:t> </a:t>
            </a:r>
            <a:r>
              <a:rPr kumimoji="1" lang="en" altLang="zh-CN" dirty="0"/>
              <a:t>Calculating Savings Opportunity </a:t>
            </a:r>
          </a:p>
          <a:p>
            <a:pPr lvl="1"/>
            <a:r>
              <a:rPr kumimoji="1" lang="zh-CN" altLang="en-US" dirty="0"/>
              <a:t> </a:t>
            </a:r>
            <a:r>
              <a:rPr kumimoji="1" lang="en" altLang="zh-CN" dirty="0"/>
              <a:t>The savings opportunity 𝑜</a:t>
            </a:r>
            <a:r>
              <a:rPr kumimoji="1" lang="en" altLang="zh-CN" baseline="-25000" dirty="0"/>
              <a:t>𝑣</a:t>
            </a:r>
            <a:r>
              <a:rPr kumimoji="1" lang="en" altLang="zh-CN" dirty="0"/>
              <a:t> is the right hand side of 𝑝</a:t>
            </a:r>
            <a:r>
              <a:rPr kumimoji="1" lang="en" altLang="zh-CN" baseline="-25000" dirty="0"/>
              <a:t>𝑠𝑒𝑐</a:t>
            </a:r>
            <a:r>
              <a:rPr kumimoji="1" lang="en" altLang="zh-CN" dirty="0"/>
              <a:t>𝑓</a:t>
            </a:r>
            <a:r>
              <a:rPr kumimoji="1" lang="en" altLang="zh-CN" baseline="-25000" dirty="0"/>
              <a:t>𝑟</a:t>
            </a:r>
            <a:r>
              <a:rPr kumimoji="1" lang="en" altLang="zh-CN" dirty="0"/>
              <a:t>(𝑣) &lt; 𝐶</a:t>
            </a:r>
            <a:r>
              <a:rPr kumimoji="1" lang="en" altLang="zh-CN" baseline="-25000" dirty="0"/>
              <a:t>𝑋s</a:t>
            </a:r>
            <a:r>
              <a:rPr kumimoji="1" lang="en" altLang="zh-CN" dirty="0"/>
              <a:t>(𝑞) − (𝐶</a:t>
            </a:r>
            <a:r>
              <a:rPr kumimoji="1" lang="en" altLang="zh-CN" baseline="-25000" dirty="0"/>
              <a:t>𝑚</a:t>
            </a:r>
            <a:r>
              <a:rPr kumimoji="1" lang="en" altLang="zh-CN" dirty="0"/>
              <a:t>(𝑣) +𝐶</a:t>
            </a:r>
            <a:r>
              <a:rPr kumimoji="1" lang="en" altLang="zh-CN" baseline="-25000" dirty="0"/>
              <a:t>𝑠</a:t>
            </a:r>
            <a:r>
              <a:rPr kumimoji="1" lang="en" altLang="zh-CN" dirty="0"/>
              <a:t>(𝑣))</a:t>
            </a:r>
          </a:p>
          <a:p>
            <a:pPr lvl="1"/>
            <a:r>
              <a:rPr kumimoji="1" lang="en" altLang="zh-CN" dirty="0"/>
              <a:t> The</a:t>
            </a:r>
            <a:r>
              <a:rPr kumimoji="1" lang="zh-CN" altLang="en-US" dirty="0"/>
              <a:t> </a:t>
            </a:r>
            <a:r>
              <a:rPr kumimoji="1" lang="en" altLang="zh-CN" dirty="0"/>
              <a:t>algorithm aims to reduce the </a:t>
            </a:r>
          </a:p>
          <a:p>
            <a:pPr marL="457200" lvl="1" indent="0">
              <a:buNone/>
            </a:pPr>
            <a:r>
              <a:rPr kumimoji="1" lang="en" altLang="zh-CN" dirty="0"/>
              <a:t>number of times it computes 𝑓</a:t>
            </a:r>
            <a:r>
              <a:rPr kumimoji="1" lang="en" altLang="zh-CN" baseline="-25000" dirty="0"/>
              <a:t>r </a:t>
            </a:r>
            <a:r>
              <a:rPr kumimoji="1" lang="en-US" altLang="zh-CN" dirty="0"/>
              <a:t>.</a:t>
            </a:r>
            <a:endParaRPr kumimoji="1" lang="en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176081-BADD-8242-8F8A-2DC95AF29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262" y="3831394"/>
            <a:ext cx="4794738" cy="296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31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7A9DE-5E75-6947-8626-01BB9DA2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ARACHNE OVERVIEW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1BCC5-24F4-AA43-8383-B92B33B68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69" y="1604343"/>
            <a:ext cx="11353800" cy="5122706"/>
          </a:xfrm>
        </p:spPr>
        <p:txBody>
          <a:bodyPr/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Profiler Module</a:t>
            </a:r>
          </a:p>
          <a:p>
            <a:pPr lvl="1"/>
            <a:r>
              <a:rPr kumimoji="1" lang="en-US" altLang="zh-CN" dirty="0"/>
              <a:t> executes each query in each execution backend to obtain runtime, cost, and cardinality information(</a:t>
            </a:r>
            <a:r>
              <a:rPr kumimoji="1" lang="en-US" altLang="zh-CN" dirty="0" err="1"/>
              <a:t>duckDB</a:t>
            </a:r>
            <a:r>
              <a:rPr kumimoji="1" lang="en-US" altLang="zh-CN" dirty="0"/>
              <a:t>). </a:t>
            </a:r>
          </a:p>
          <a:p>
            <a:r>
              <a:rPr kumimoji="1" lang="en-US" altLang="zh-CN" dirty="0"/>
              <a:t> Saving Module</a:t>
            </a:r>
          </a:p>
          <a:p>
            <a:pPr lvl="1"/>
            <a:r>
              <a:rPr kumimoji="1" lang="en-US" altLang="zh-CN" dirty="0"/>
              <a:t> include inter-query and intra-query algorithm.</a:t>
            </a:r>
          </a:p>
          <a:p>
            <a:pPr lvl="1"/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51714A-CDC1-A347-A3DA-234F37EE0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063" y="4349262"/>
            <a:ext cx="8201079" cy="250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69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C5F73-0436-4F4F-ACB6-D641B635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E39101-13DD-4E4F-A47E-2E95F2D0C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11353800" cy="4902820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Workloads</a:t>
            </a:r>
          </a:p>
          <a:p>
            <a:pPr lvl="1"/>
            <a:r>
              <a:rPr kumimoji="1" lang="en-US" altLang="zh-CN" dirty="0"/>
              <a:t> </a:t>
            </a:r>
            <a:r>
              <a:rPr kumimoji="1" lang="en-US" altLang="zh-CN" b="1" dirty="0"/>
              <a:t>Resource Balance Workloads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use </a:t>
            </a:r>
            <a:r>
              <a:rPr kumimoji="1" lang="en-US" altLang="zh-CN" dirty="0" err="1"/>
              <a:t>tpc</a:t>
            </a:r>
            <a:r>
              <a:rPr kumimoji="1" lang="en-US" altLang="zh-CN" dirty="0"/>
              <a:t>-ds benchmark to create three workloads.</a:t>
            </a:r>
          </a:p>
          <a:p>
            <a:pPr lvl="2"/>
            <a:r>
              <a:rPr kumimoji="1" lang="en-US" altLang="zh-CN" dirty="0"/>
              <a:t> W-CPU: 46 queries, about 40% of which are CPU-bound.</a:t>
            </a:r>
          </a:p>
          <a:p>
            <a:pPr lvl="2"/>
            <a:r>
              <a:rPr kumimoji="1" lang="en-US" altLang="zh-CN" dirty="0"/>
              <a:t>W-Mixed: 49 queries, about 30% of which are CPU-bound. </a:t>
            </a:r>
          </a:p>
          <a:p>
            <a:pPr lvl="2"/>
            <a:r>
              <a:rPr kumimoji="1" lang="en-US" altLang="zh-CN" dirty="0"/>
              <a:t>W-IO: 46 queries, about 20% of which are CPU-bound. </a:t>
            </a:r>
          </a:p>
          <a:p>
            <a:pPr lvl="1"/>
            <a:r>
              <a:rPr kumimoji="1" lang="en-US" altLang="zh-CN" dirty="0"/>
              <a:t> </a:t>
            </a:r>
            <a:r>
              <a:rPr kumimoji="1" lang="en-US" altLang="zh-CN" b="1" dirty="0"/>
              <a:t>Read-Heavy Workloads</a:t>
            </a:r>
            <a:r>
              <a:rPr kumimoji="1" lang="zh-CN" altLang="en-US" b="1" dirty="0"/>
              <a:t>（</a:t>
            </a:r>
            <a:r>
              <a:rPr kumimoji="1" lang="en-US" altLang="zh-CN" b="1" dirty="0"/>
              <a:t>IO-skew</a:t>
            </a:r>
            <a:r>
              <a:rPr kumimoji="1" lang="zh-CN" altLang="en-US" b="1" dirty="0"/>
              <a:t>）：</a:t>
            </a:r>
            <a:r>
              <a:rPr kumimoji="1" lang="en-US" altLang="zh-CN" dirty="0"/>
              <a:t>create 24 workloads from TPC-DS</a:t>
            </a:r>
            <a:r>
              <a:rPr kumimoji="1" lang="zh-CN" altLang="en-US" dirty="0"/>
              <a:t> </a:t>
            </a:r>
            <a:r>
              <a:rPr kumimoji="1" lang="en-US" altLang="zh-CN" dirty="0"/>
              <a:t>by removing one table.</a:t>
            </a:r>
          </a:p>
          <a:p>
            <a:pPr lvl="1"/>
            <a:r>
              <a:rPr kumimoji="1" lang="zh-CN" altLang="en-US" dirty="0"/>
              <a:t> </a:t>
            </a:r>
            <a:r>
              <a:rPr kumimoji="1" lang="en-US" altLang="zh-CN" b="1" dirty="0"/>
              <a:t>LDBC</a:t>
            </a:r>
            <a:r>
              <a:rPr kumimoji="1" lang="zh-CN" altLang="en-US" b="1" dirty="0"/>
              <a:t>：</a:t>
            </a:r>
            <a:r>
              <a:rPr kumimoji="1" lang="en-US" altLang="zh-CN" b="1" dirty="0"/>
              <a:t> </a:t>
            </a:r>
            <a:r>
              <a:rPr kumimoji="1" lang="en-US" altLang="zh-CN" dirty="0"/>
              <a:t>queries written on the LDBC Social Network Benchmark-Business Intelligence (SNB-BI) dataset. </a:t>
            </a:r>
          </a:p>
          <a:p>
            <a:r>
              <a:rPr kumimoji="1" lang="zh-CN" altLang="en-US" dirty="0"/>
              <a:t> </a:t>
            </a:r>
            <a:r>
              <a:rPr kumimoji="1" lang="en-US" altLang="zh-CN" dirty="0"/>
              <a:t>PaaS Execution Backends</a:t>
            </a:r>
          </a:p>
          <a:p>
            <a:pPr lvl="1"/>
            <a:r>
              <a:rPr kumimoji="1" lang="zh-CN" altLang="en-US" dirty="0"/>
              <a:t> </a:t>
            </a:r>
            <a:r>
              <a:rPr kumimoji="1" lang="en-US" altLang="zh-CN" dirty="0"/>
              <a:t>Google </a:t>
            </a:r>
            <a:r>
              <a:rPr kumimoji="1" lang="en-US" altLang="zh-CN" dirty="0" err="1"/>
              <a:t>BigQuery</a:t>
            </a:r>
            <a:r>
              <a:rPr kumimoji="1" lang="en-US" altLang="zh-CN" dirty="0"/>
              <a:t> (pay-per-byte) and AWS Redshift (pay-per-compute) </a:t>
            </a:r>
            <a:br>
              <a:rPr kumimoji="1" lang="en-US" altLang="zh-CN" dirty="0"/>
            </a:b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898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0F22E-6106-C640-94D8-75D44697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Inter-query Processing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9A8E03-879A-0342-9F7D-847BBD6FB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83" y="4235367"/>
            <a:ext cx="6183537" cy="26226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7FBD9C-2B87-9F41-9FB8-73C82EA25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1" y="4235367"/>
            <a:ext cx="5333999" cy="2622633"/>
          </a:xfrm>
          <a:prstGeom prst="rect">
            <a:avLst/>
          </a:prstGeom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3BF98232-EE44-F941-B7BC-F8F356004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11353800" cy="490282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 </a:t>
            </a:r>
            <a:r>
              <a:rPr kumimoji="1" lang="en" altLang="zh-CN" dirty="0"/>
              <a:t>In 5 out of the 6 workloads Arachne finds cheaper plans</a:t>
            </a:r>
            <a:r>
              <a:rPr kumimoji="1" lang="en-US" altLang="zh-CN" dirty="0"/>
              <a:t>.</a:t>
            </a:r>
            <a:r>
              <a:rPr kumimoji="1" lang="en" altLang="zh-CN" dirty="0"/>
              <a:t> </a:t>
            </a:r>
          </a:p>
          <a:p>
            <a:r>
              <a:rPr kumimoji="1" lang="zh-CN" altLang="en-US" dirty="0"/>
              <a:t> </a:t>
            </a:r>
            <a:r>
              <a:rPr kumimoji="1" lang="en" altLang="zh-CN" dirty="0"/>
              <a:t>Arachne saves less money for W-IO because there are more IO-bound queries that favor Redshift’s per-second pricing model</a:t>
            </a:r>
            <a:r>
              <a:rPr kumimoji="1" lang="en-US" altLang="zh-CN" dirty="0"/>
              <a:t>.</a:t>
            </a:r>
            <a:r>
              <a:rPr kumimoji="1" lang="en" altLang="zh-CN" dirty="0"/>
              <a:t> </a:t>
            </a:r>
          </a:p>
          <a:p>
            <a:r>
              <a:rPr kumimoji="1" lang="zh-CN" altLang="en-US" dirty="0"/>
              <a:t> </a:t>
            </a:r>
            <a:r>
              <a:rPr kumimoji="1" lang="en-US" altLang="zh-CN" dirty="0"/>
              <a:t>Exorbitant migration costs make up the majority of Arachne’s costs for multi-cloud plans. </a:t>
            </a:r>
            <a:br>
              <a:rPr kumimoji="1" lang="en-US" altLang="zh-CN" dirty="0"/>
            </a:b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382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0F22E-6106-C640-94D8-75D44697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Inter-query Processing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31440A-D794-5B49-A321-B806F2C94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34" y="5105079"/>
            <a:ext cx="5298831" cy="175292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07FE548-AE63-DA41-B7E6-B6D819D39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504" y="1551347"/>
            <a:ext cx="4571496" cy="5306653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DFFDD79-7F40-5247-92D2-8AC384EAE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34" y="1627868"/>
            <a:ext cx="11353800" cy="490282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 </a:t>
            </a:r>
            <a:r>
              <a:rPr kumimoji="1" lang="en" altLang="zh-CN" dirty="0"/>
              <a:t>Only 6/144 remain in </a:t>
            </a:r>
            <a:r>
              <a:rPr kumimoji="1" lang="en" altLang="zh-CN" dirty="0" err="1"/>
              <a:t>BigQuery</a:t>
            </a:r>
            <a:r>
              <a:rPr kumimoji="1" lang="en" altLang="zh-CN" dirty="0"/>
              <a:t> where </a:t>
            </a:r>
          </a:p>
          <a:p>
            <a:pPr marL="0" indent="0">
              <a:buNone/>
            </a:pPr>
            <a:r>
              <a:rPr kumimoji="1" lang="en" altLang="zh-CN" dirty="0"/>
              <a:t>the Arachne saves no money. </a:t>
            </a:r>
          </a:p>
          <a:p>
            <a:r>
              <a:rPr kumimoji="1" lang="zh-CN" altLang="en-US" dirty="0"/>
              <a:t> </a:t>
            </a:r>
            <a:r>
              <a:rPr kumimoji="1" lang="en-US" altLang="zh-CN" dirty="0"/>
              <a:t>In larger clusters, Redshift completes </a:t>
            </a:r>
          </a:p>
          <a:p>
            <a:pPr marL="0" indent="0">
              <a:buNone/>
            </a:pPr>
            <a:r>
              <a:rPr kumimoji="1" lang="en-US" altLang="zh-CN" dirty="0"/>
              <a:t>the workloads faster (and cheaper).</a:t>
            </a:r>
            <a:br>
              <a:rPr kumimoji="1" lang="en-US" altLang="zh-CN" dirty="0"/>
            </a:b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597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767B3-B045-3643-BA14-70DB4D3A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Intra-query Processing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714343-E126-CB46-8158-9B34E6E86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70892"/>
            <a:ext cx="11084169" cy="5008328"/>
          </a:xfrm>
        </p:spPr>
        <p:txBody>
          <a:bodyPr/>
          <a:lstStyle/>
          <a:p>
            <a:r>
              <a:rPr kumimoji="1" lang="zh-CN" altLang="en-US" dirty="0"/>
              <a:t> </a:t>
            </a:r>
            <a:r>
              <a:rPr kumimoji="1" lang="en" altLang="zh-CN" dirty="0"/>
              <a:t>These opportunities are significant but occur less often than O1</a:t>
            </a:r>
            <a:r>
              <a:rPr kumimoji="1" lang="en-US" altLang="zh-CN" dirty="0"/>
              <a:t>.</a:t>
            </a:r>
          </a:p>
          <a:p>
            <a:r>
              <a:rPr kumimoji="1" lang="en" altLang="zh-CN" dirty="0"/>
              <a:t> Data starts in </a:t>
            </a:r>
            <a:r>
              <a:rPr kumimoji="1" lang="en" altLang="zh-CN" dirty="0" err="1"/>
              <a:t>BigQuery</a:t>
            </a:r>
            <a:r>
              <a:rPr kumimoji="1" lang="en" altLang="zh-CN" dirty="0"/>
              <a:t>. Expensive egress fees restrict data movement, so consider intra-query plans between </a:t>
            </a:r>
            <a:r>
              <a:rPr kumimoji="1" lang="en" altLang="zh-CN" dirty="0" err="1"/>
              <a:t>BigQuery</a:t>
            </a:r>
            <a:r>
              <a:rPr kumimoji="1" lang="en" altLang="zh-CN" dirty="0"/>
              <a:t> (pay-per-byte) and </a:t>
            </a:r>
            <a:r>
              <a:rPr kumimoji="1" lang="en" altLang="zh-CN" dirty="0" err="1"/>
              <a:t>DuckDB</a:t>
            </a:r>
            <a:r>
              <a:rPr kumimoji="1" lang="en" altLang="zh-CN" dirty="0"/>
              <a:t> (pay-per-compute) on a GCP VM. </a:t>
            </a:r>
          </a:p>
          <a:p>
            <a:r>
              <a:rPr kumimoji="1" lang="en" altLang="zh-CN" dirty="0"/>
              <a:t> Common Characteristics</a:t>
            </a:r>
            <a:r>
              <a:rPr kumimoji="1" lang="zh-CN" altLang="en-US" dirty="0"/>
              <a:t>：</a:t>
            </a:r>
            <a:r>
              <a:rPr kumimoji="1" lang="en" altLang="zh-CN" dirty="0"/>
              <a:t>these queries first join many tables (IO-bound) followed by a window or self-join (CPU-bound). 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709EEA-F42D-274B-A43E-B39FA6324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32" y="4824112"/>
            <a:ext cx="5383823" cy="20338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EE7F3C9-366A-3C4D-8C56-68E457E03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165" y="4824112"/>
            <a:ext cx="6376835" cy="203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99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84551-E851-E149-A6EE-20D0347D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7F261C-9BA3-5943-93B9-A359DB08F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85" y="1735015"/>
            <a:ext cx="11459308" cy="4992034"/>
          </a:xfrm>
        </p:spPr>
        <p:txBody>
          <a:bodyPr/>
          <a:lstStyle/>
          <a:p>
            <a:r>
              <a:rPr kumimoji="1" lang="en-US" altLang="zh-CN" dirty="0"/>
              <a:t> Presents, exploits, and evaluates two money saving opportunities for cloud analytical workloads.</a:t>
            </a:r>
          </a:p>
          <a:p>
            <a:r>
              <a:rPr kumimoji="1" lang="en-US" altLang="zh-CN" dirty="0"/>
              <a:t> The key is to schedule queries based on the resources they consume onto beneficial pricing models offered by cloud vendors. </a:t>
            </a:r>
          </a:p>
          <a:p>
            <a:r>
              <a:rPr kumimoji="1" lang="en-US" altLang="zh-CN" dirty="0"/>
              <a:t> Hope this work will encourage further investigation into multi-cloud savings opportunities. 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86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093BA-B8FE-CD40-9C30-E29573EB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8BE2A-44CE-BA4E-9762-AE7056629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8462"/>
            <a:ext cx="10966938" cy="4968587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/>
              <a:t> </a:t>
            </a:r>
            <a:r>
              <a:rPr kumimoji="1" lang="en-US" altLang="zh-CN" dirty="0"/>
              <a:t>While cloud providers offer many tools to tune database performance, there are no mechanisms to directly </a:t>
            </a:r>
            <a:r>
              <a:rPr kumimoji="1" lang="en-US" altLang="zh-CN" b="1" dirty="0"/>
              <a:t>save money</a:t>
            </a:r>
            <a:r>
              <a:rPr kumimoji="1" lang="en-US" altLang="zh-CN" dirty="0"/>
              <a:t>. 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/>
              <a:t> AP query category in the cloud:</a:t>
            </a:r>
          </a:p>
          <a:p>
            <a:pPr lvl="1">
              <a:lnSpc>
                <a:spcPct val="120000"/>
              </a:lnSpc>
            </a:pPr>
            <a:r>
              <a:rPr kumimoji="1" lang="en-US" altLang="zh-CN" dirty="0"/>
              <a:t> </a:t>
            </a:r>
            <a:r>
              <a:rPr kumimoji="1" lang="en-US" altLang="zh-CN" b="1" dirty="0"/>
              <a:t>CPU</a:t>
            </a:r>
            <a:r>
              <a:rPr kumimoji="1" lang="en-US" altLang="zh-CN" dirty="0"/>
              <a:t>-bound: group by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aggregate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sort…</a:t>
            </a:r>
          </a:p>
          <a:p>
            <a:pPr lvl="1">
              <a:lnSpc>
                <a:spcPct val="120000"/>
              </a:lnSpc>
            </a:pPr>
            <a:r>
              <a:rPr kumimoji="1" lang="en-US" altLang="zh-CN" dirty="0"/>
              <a:t> </a:t>
            </a:r>
            <a:r>
              <a:rPr kumimoji="1" lang="en-US" altLang="zh-CN" b="1" dirty="0"/>
              <a:t>IO</a:t>
            </a:r>
            <a:r>
              <a:rPr kumimoji="1" lang="en-US" altLang="zh-CN" dirty="0"/>
              <a:t>-bound</a:t>
            </a:r>
            <a:r>
              <a:rPr kumimoji="1" lang="zh-CN" altLang="en-US" dirty="0"/>
              <a:t>：</a:t>
            </a:r>
            <a:r>
              <a:rPr kumimoji="1" lang="en-US" altLang="zh-CN" dirty="0"/>
              <a:t>table scan</a:t>
            </a:r>
            <a:r>
              <a:rPr kumimoji="1" lang="zh-CN" altLang="en-US" dirty="0"/>
              <a:t>、</a:t>
            </a:r>
            <a:r>
              <a:rPr kumimoji="1" lang="en-US" altLang="zh-CN" dirty="0"/>
              <a:t>join…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/>
              <a:t> </a:t>
            </a:r>
            <a:r>
              <a:rPr kumimoji="1" lang="en-US" altLang="zh-CN" dirty="0"/>
              <a:t>Cloud’ pricing models charge for IO or CPU time.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>
              <a:lnSpc>
                <a:spcPct val="120000"/>
              </a:lnSpc>
            </a:pPr>
            <a:r>
              <a:rPr kumimoji="1" lang="en-US" altLang="zh-CN" dirty="0"/>
              <a:t> </a:t>
            </a:r>
            <a:r>
              <a:rPr kumimoji="1" lang="en-US" altLang="zh-CN" b="1" dirty="0"/>
              <a:t>pay-per-compute</a:t>
            </a:r>
            <a:r>
              <a:rPr kumimoji="1" lang="en-US" altLang="zh-CN" dirty="0"/>
              <a:t>. </a:t>
            </a:r>
            <a:r>
              <a:rPr kumimoji="1" lang="en" altLang="zh-CN" dirty="0"/>
              <a:t>e.g. in AWS Redshift.</a:t>
            </a:r>
            <a:endParaRPr kumimoji="1" lang="en-US" altLang="zh-CN" dirty="0"/>
          </a:p>
          <a:p>
            <a:pPr lvl="1">
              <a:lnSpc>
                <a:spcPct val="120000"/>
              </a:lnSpc>
            </a:pPr>
            <a:r>
              <a:rPr kumimoji="1" lang="en-US" altLang="zh-CN" dirty="0"/>
              <a:t> </a:t>
            </a:r>
            <a:r>
              <a:rPr kumimoji="1" lang="en-US" altLang="zh-CN" b="1" dirty="0"/>
              <a:t>pay-per-byte</a:t>
            </a:r>
            <a:r>
              <a:rPr kumimoji="1" lang="en-US" altLang="zh-CN" dirty="0"/>
              <a:t>. e.g. in Google </a:t>
            </a:r>
            <a:r>
              <a:rPr kumimoji="1" lang="en-US" altLang="zh-CN" dirty="0" err="1"/>
              <a:t>BigQuery</a:t>
            </a:r>
            <a:r>
              <a:rPr kumimoji="1" lang="en-US" altLang="zh-CN" dirty="0"/>
              <a:t>. 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920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093BA-B8FE-CD40-9C30-E29573EB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8BE2A-44CE-BA4E-9762-AE7056629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68" y="1819073"/>
            <a:ext cx="10931769" cy="5038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/>
              <a:t> </a:t>
            </a:r>
            <a:r>
              <a:rPr kumimoji="1" lang="en" altLang="zh-CN" dirty="0"/>
              <a:t>Breakdown of Cloud Costs.</a:t>
            </a:r>
            <a:endParaRPr lang="en" altLang="zh-CN" sz="1800" dirty="0">
              <a:effectLst/>
              <a:latin typeface="txsys"/>
            </a:endParaRPr>
          </a:p>
          <a:p>
            <a:pPr lvl="1">
              <a:lnSpc>
                <a:spcPct val="100000"/>
              </a:lnSpc>
            </a:pPr>
            <a:r>
              <a:rPr kumimoji="1" lang="en" altLang="zh-CN" dirty="0"/>
              <a:t> Blob Storage cost </a:t>
            </a:r>
          </a:p>
          <a:p>
            <a:pPr lvl="1">
              <a:lnSpc>
                <a:spcPct val="100000"/>
              </a:lnSpc>
            </a:pPr>
            <a:r>
              <a:rPr kumimoji="1" lang="en" altLang="zh-CN" dirty="0"/>
              <a:t> Read/Write cost </a:t>
            </a:r>
          </a:p>
          <a:p>
            <a:pPr lvl="1">
              <a:lnSpc>
                <a:spcPct val="100000"/>
              </a:lnSpc>
            </a:pPr>
            <a:r>
              <a:rPr kumimoji="1" lang="zh-CN" altLang="en-US" dirty="0"/>
              <a:t> </a:t>
            </a:r>
            <a:r>
              <a:rPr kumimoji="1" lang="en" altLang="zh-CN" dirty="0"/>
              <a:t>Loading cost </a:t>
            </a:r>
          </a:p>
          <a:p>
            <a:pPr lvl="1">
              <a:lnSpc>
                <a:spcPct val="100000"/>
              </a:lnSpc>
            </a:pPr>
            <a:r>
              <a:rPr kumimoji="1" lang="zh-CN" altLang="en-US" dirty="0"/>
              <a:t> </a:t>
            </a:r>
            <a:r>
              <a:rPr kumimoji="1" lang="en" altLang="zh-CN" dirty="0"/>
              <a:t>Egress</a:t>
            </a:r>
            <a:r>
              <a:rPr kumimoji="1" lang="zh-CN" altLang="en-US" dirty="0"/>
              <a:t> </a:t>
            </a:r>
            <a:r>
              <a:rPr kumimoji="1" lang="en" altLang="zh-CN" dirty="0"/>
              <a:t>cost </a:t>
            </a:r>
          </a:p>
          <a:p>
            <a:pPr lvl="1">
              <a:lnSpc>
                <a:spcPct val="100000"/>
              </a:lnSpc>
            </a:pPr>
            <a:r>
              <a:rPr kumimoji="1" lang="zh-CN" altLang="en-US" dirty="0"/>
              <a:t> </a:t>
            </a:r>
            <a:r>
              <a:rPr kumimoji="1" lang="en" altLang="zh-CN" dirty="0"/>
              <a:t>Query</a:t>
            </a:r>
            <a:r>
              <a:rPr kumimoji="1" lang="zh-CN" altLang="en-US" dirty="0"/>
              <a:t> </a:t>
            </a:r>
            <a:r>
              <a:rPr kumimoji="1" lang="en" altLang="zh-CN" dirty="0"/>
              <a:t>Processing</a:t>
            </a:r>
            <a:r>
              <a:rPr kumimoji="1" lang="zh-CN" altLang="en-US" dirty="0"/>
              <a:t> </a:t>
            </a:r>
            <a:r>
              <a:rPr kumimoji="1" lang="en" altLang="zh-CN" dirty="0"/>
              <a:t>cost </a:t>
            </a:r>
          </a:p>
          <a:p>
            <a:pPr lvl="1">
              <a:lnSpc>
                <a:spcPct val="100000"/>
              </a:lnSpc>
            </a:pPr>
            <a:endParaRPr kumimoji="1" lang="en" altLang="zh-CN" dirty="0"/>
          </a:p>
          <a:p>
            <a:pPr lvl="1">
              <a:lnSpc>
                <a:spcPct val="100000"/>
              </a:lnSpc>
            </a:pPr>
            <a:endParaRPr kumimoji="1" lang="en" altLang="zh-CN" dirty="0"/>
          </a:p>
          <a:p>
            <a:pPr lvl="1">
              <a:lnSpc>
                <a:spcPct val="100000"/>
              </a:lnSpc>
            </a:pPr>
            <a:endParaRPr kumimoji="1" lang="en" altLang="zh-CN" dirty="0"/>
          </a:p>
          <a:p>
            <a:pPr lvl="1">
              <a:lnSpc>
                <a:spcPct val="100000"/>
              </a:lnSpc>
            </a:pPr>
            <a:endParaRPr kumimoji="1" lang="en" altLang="zh-CN" dirty="0"/>
          </a:p>
          <a:p>
            <a:pPr>
              <a:lnSpc>
                <a:spcPct val="100000"/>
              </a:lnSpc>
            </a:pPr>
            <a:endParaRPr kumimoji="1" lang="en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685FCE-5089-9842-B60F-1B9A6DE05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19073"/>
            <a:ext cx="6011496" cy="45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5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093BA-B8FE-CD40-9C30-E29573EB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114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8BE2A-44CE-BA4E-9762-AE7056629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64677"/>
            <a:ext cx="11353800" cy="50623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/>
              <a:t> </a:t>
            </a:r>
            <a:r>
              <a:rPr kumimoji="1" lang="en" altLang="zh-CN" dirty="0"/>
              <a:t>CPU-bound queries execute cheaper in pay-per-byte models, vice versa for IO-bound queries. </a:t>
            </a:r>
          </a:p>
          <a:p>
            <a:pPr>
              <a:lnSpc>
                <a:spcPct val="100000"/>
              </a:lnSpc>
            </a:pPr>
            <a:r>
              <a:rPr kumimoji="1" lang="zh-CN" altLang="en-US" dirty="0"/>
              <a:t> </a:t>
            </a:r>
            <a:r>
              <a:rPr kumimoji="1" lang="en" altLang="zh-CN" dirty="0"/>
              <a:t>Implement middleware called Arachne between users and the cloud</a:t>
            </a:r>
            <a:r>
              <a:rPr kumimoji="1" lang="en-US" altLang="zh-CN" dirty="0"/>
              <a:t>.</a:t>
            </a:r>
            <a:r>
              <a:rPr kumimoji="1" lang="en" altLang="zh-CN" dirty="0"/>
              <a:t> Propose two algorithms to exploit money saving opportunities.</a:t>
            </a:r>
          </a:p>
          <a:p>
            <a:pPr lvl="1">
              <a:lnSpc>
                <a:spcPct val="100000"/>
              </a:lnSpc>
            </a:pPr>
            <a:r>
              <a:rPr kumimoji="1" lang="en" altLang="zh-CN" dirty="0"/>
              <a:t> Inter-Query Algorithm </a:t>
            </a:r>
          </a:p>
          <a:p>
            <a:pPr lvl="1">
              <a:lnSpc>
                <a:spcPct val="100000"/>
              </a:lnSpc>
            </a:pPr>
            <a:r>
              <a:rPr kumimoji="1" lang="en" altLang="zh-CN" dirty="0"/>
              <a:t> Intra-Query Algorithm 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en" altLang="zh-CN" dirty="0"/>
          </a:p>
          <a:p>
            <a:pPr lvl="1">
              <a:lnSpc>
                <a:spcPct val="100000"/>
              </a:lnSpc>
            </a:pPr>
            <a:endParaRPr kumimoji="1" lang="en" altLang="zh-CN" dirty="0"/>
          </a:p>
          <a:p>
            <a:pPr>
              <a:lnSpc>
                <a:spcPct val="100000"/>
              </a:lnSpc>
            </a:pPr>
            <a:endParaRPr kumimoji="1" lang="en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EEC448-1062-0F42-84CF-7F0ADBC19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031" y="4348291"/>
            <a:ext cx="4911968" cy="250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2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6BA62-A78C-524F-BFF7-BFAFCAD8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Inter-Query Algorithm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62369D-C756-564D-B4F5-E529CDCAA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676"/>
            <a:ext cx="10688516" cy="4675511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Setup</a:t>
            </a:r>
          </a:p>
          <a:p>
            <a:pPr lvl="1"/>
            <a:r>
              <a:rPr kumimoji="1" lang="en" altLang="zh-CN" dirty="0"/>
              <a:t> A set of tables 𝑇 , queries 𝑄, and a workload runtime constraint. Initial employs a source execution backend 𝑋</a:t>
            </a:r>
            <a:r>
              <a:rPr kumimoji="1" lang="en" altLang="zh-CN" baseline="-25000" dirty="0"/>
              <a:t>𝑠</a:t>
            </a:r>
            <a:r>
              <a:rPr kumimoji="1" lang="en-US" altLang="zh-CN" dirty="0"/>
              <a:t>.</a:t>
            </a:r>
            <a:endParaRPr kumimoji="1" lang="en" altLang="zh-CN" dirty="0"/>
          </a:p>
          <a:p>
            <a:r>
              <a:rPr kumimoji="1" lang="en" altLang="zh-CN" dirty="0"/>
              <a:t> Goal</a:t>
            </a:r>
          </a:p>
          <a:p>
            <a:pPr lvl="1"/>
            <a:r>
              <a:rPr kumimoji="1" lang="zh-CN" altLang="en-US" dirty="0"/>
              <a:t> </a:t>
            </a:r>
            <a:r>
              <a:rPr kumimoji="1" lang="en" altLang="zh-CN" dirty="0"/>
              <a:t>Given a second execution backend 𝑋</a:t>
            </a:r>
            <a:r>
              <a:rPr kumimoji="1" lang="en" altLang="zh-CN" b="1" i="1" baseline="-25000" dirty="0"/>
              <a:t>d</a:t>
            </a:r>
            <a:r>
              <a:rPr kumimoji="1" lang="en" altLang="zh-CN" dirty="0"/>
              <a:t> , choose a subset of queries 𝑊 ⊆ 𝑄 to execute in 𝑋</a:t>
            </a:r>
            <a:r>
              <a:rPr kumimoji="1" lang="en" altLang="zh-CN" baseline="-25000" dirty="0"/>
              <a:t>𝑑</a:t>
            </a:r>
            <a:r>
              <a:rPr kumimoji="1" lang="en" altLang="zh-CN" dirty="0"/>
              <a:t> to save money without breaking the runtime constraint. </a:t>
            </a:r>
          </a:p>
          <a:p>
            <a:pPr lvl="1"/>
            <a:endParaRPr kumimoji="1" lang="en" altLang="zh-CN" b="1" dirty="0"/>
          </a:p>
          <a:p>
            <a:pPr lvl="1"/>
            <a:endParaRPr kumimoji="1" lang="en" altLang="zh-CN" dirty="0"/>
          </a:p>
          <a:p>
            <a:pPr lvl="1"/>
            <a:endParaRPr kumimoji="1" lang="en" altLang="zh-CN" dirty="0"/>
          </a:p>
          <a:p>
            <a:pPr lvl="1"/>
            <a:endParaRPr kumimoji="1" lang="en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827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008EE-FFC8-FD4C-BBFF-21E677C7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Inter-Query Algorithm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E2E9E-64EC-9948-ACD1-439ACE879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589143"/>
            <a:ext cx="11025553" cy="497316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-US" altLang="zh-CN" dirty="0"/>
              <a:t> </a:t>
            </a:r>
            <a:r>
              <a:rPr kumimoji="1" lang="en" altLang="zh-CN" b="1" dirty="0"/>
              <a:t>Definition</a:t>
            </a:r>
            <a:r>
              <a:rPr kumimoji="1" lang="zh-CN" altLang="en-US" dirty="0"/>
              <a:t>：</a:t>
            </a:r>
            <a:r>
              <a:rPr kumimoji="1" lang="en-US" altLang="zh-CN" dirty="0"/>
              <a:t>Bipartite 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𝐺 = (𝑇,𝑄,𝐸) </a:t>
            </a:r>
            <a:r>
              <a:rPr kumimoji="1" lang="zh-CN" altLang="en-US" dirty="0"/>
              <a:t>，</a:t>
            </a:r>
            <a:r>
              <a:rPr kumimoji="1" lang="en" altLang="zh-CN" dirty="0"/>
              <a:t>assign weights 𝜎</a:t>
            </a:r>
            <a:r>
              <a:rPr kumimoji="1" lang="en" altLang="zh-CN" baseline="-25000" dirty="0"/>
              <a:t>𝑞</a:t>
            </a:r>
            <a:r>
              <a:rPr kumimoji="1" lang="en" altLang="zh-CN" dirty="0"/>
              <a:t> to each query 𝑞 ∈ 𝑄 and 𝜇</a:t>
            </a:r>
            <a:r>
              <a:rPr kumimoji="1" lang="en" altLang="zh-CN" baseline="-25000" dirty="0"/>
              <a:t>𝑡</a:t>
            </a:r>
            <a:r>
              <a:rPr kumimoji="1" lang="en" altLang="zh-CN" dirty="0"/>
              <a:t> for each table 𝑡 ∈ 𝑇.</a:t>
            </a:r>
          </a:p>
          <a:p>
            <a:pPr lvl="1">
              <a:lnSpc>
                <a:spcPct val="120000"/>
              </a:lnSpc>
            </a:pPr>
            <a:r>
              <a:rPr kumimoji="1" lang="zh-CN" altLang="en-US" dirty="0"/>
              <a:t> </a:t>
            </a:r>
            <a:r>
              <a:rPr kumimoji="1" lang="en" altLang="zh-CN" dirty="0"/>
              <a:t>𝜎</a:t>
            </a:r>
            <a:r>
              <a:rPr kumimoji="1" lang="en" altLang="zh-CN" baseline="-25000" dirty="0"/>
              <a:t>𝑞</a:t>
            </a:r>
            <a:r>
              <a:rPr kumimoji="1" lang="en" altLang="zh-CN" dirty="0"/>
              <a:t> represents the query savings achieved by moving query 𝑞 to the other execution backend</a:t>
            </a:r>
            <a:r>
              <a:rPr kumimoji="1" lang="zh-CN" altLang="en-US" dirty="0"/>
              <a:t>：</a:t>
            </a:r>
            <a:r>
              <a:rPr kumimoji="1" lang="en" altLang="zh-CN" dirty="0"/>
              <a:t>𝜎</a:t>
            </a:r>
            <a:r>
              <a:rPr kumimoji="1" lang="en" altLang="zh-CN" baseline="-25000" dirty="0"/>
              <a:t>𝑞</a:t>
            </a:r>
            <a:r>
              <a:rPr kumimoji="1" lang="en" altLang="zh-CN" dirty="0"/>
              <a:t> =𝐶</a:t>
            </a:r>
            <a:r>
              <a:rPr kumimoji="1" lang="en" altLang="zh-CN" b="1" baseline="-25000" dirty="0"/>
              <a:t>d</a:t>
            </a:r>
            <a:r>
              <a:rPr kumimoji="1" lang="en" altLang="zh-CN" dirty="0"/>
              <a:t> (𝑞)−𝐶</a:t>
            </a:r>
            <a:r>
              <a:rPr kumimoji="1" lang="en" altLang="zh-CN" b="1" baseline="-25000" dirty="0"/>
              <a:t>s</a:t>
            </a:r>
            <a:r>
              <a:rPr kumimoji="1" lang="en" altLang="zh-CN" dirty="0"/>
              <a:t> (𝑞) </a:t>
            </a:r>
          </a:p>
          <a:p>
            <a:pPr lvl="1">
              <a:lnSpc>
                <a:spcPct val="120000"/>
              </a:lnSpc>
            </a:pPr>
            <a:r>
              <a:rPr kumimoji="1" lang="en" altLang="zh-CN" dirty="0"/>
              <a:t> 𝜇</a:t>
            </a:r>
            <a:r>
              <a:rPr kumimoji="1" lang="en" altLang="zh-CN" baseline="-25000" dirty="0"/>
              <a:t>𝑡</a:t>
            </a:r>
            <a:r>
              <a:rPr kumimoji="1" lang="en" altLang="zh-CN" dirty="0"/>
              <a:t> represents the migration costs for a table</a:t>
            </a:r>
            <a:r>
              <a:rPr kumimoji="1" lang="zh-CN" altLang="en-US" dirty="0"/>
              <a:t>：</a:t>
            </a:r>
            <a:r>
              <a:rPr kumimoji="1" lang="en" altLang="zh-CN" dirty="0"/>
              <a:t>𝜇</a:t>
            </a:r>
            <a:r>
              <a:rPr kumimoji="1" lang="en" altLang="zh-CN" baseline="-25000" dirty="0"/>
              <a:t>𝑡</a:t>
            </a:r>
            <a:r>
              <a:rPr kumimoji="1" lang="en" altLang="zh-CN" dirty="0"/>
              <a:t> =𝑒×𝑠(𝑡)+(𝑝</a:t>
            </a:r>
            <a:r>
              <a:rPr kumimoji="1" lang="en" altLang="zh-CN" baseline="-25000" dirty="0"/>
              <a:t>𝑟𝑒𝑎𝑑</a:t>
            </a:r>
            <a:r>
              <a:rPr kumimoji="1" lang="en" altLang="zh-CN" dirty="0"/>
              <a:t> +𝑝</a:t>
            </a:r>
            <a:r>
              <a:rPr kumimoji="1" lang="en" altLang="zh-CN" baseline="-25000" dirty="0"/>
              <a:t>𝑤𝑟𝑖𝑡𝑒</a:t>
            </a:r>
            <a:r>
              <a:rPr kumimoji="1" lang="en" altLang="zh-CN" dirty="0"/>
              <a:t>)×(𝑠(𝑡)/𝐾)+𝑝</a:t>
            </a:r>
            <a:r>
              <a:rPr kumimoji="1" lang="en" altLang="zh-CN" baseline="-25000" dirty="0"/>
              <a:t>𝑏𝑙𝑜𝑏</a:t>
            </a:r>
            <a:r>
              <a:rPr kumimoji="1" lang="en" altLang="zh-CN" dirty="0"/>
              <a:t> ×𝑠(𝑡) 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 </a:t>
            </a:r>
            <a:r>
              <a:rPr kumimoji="1" lang="en-US" altLang="zh-CN" b="1" dirty="0"/>
              <a:t>Goal</a:t>
            </a:r>
            <a:r>
              <a:rPr kumimoji="1" lang="zh-CN" altLang="en-US" dirty="0"/>
              <a:t>：</a:t>
            </a:r>
            <a:r>
              <a:rPr kumimoji="1" lang="en" altLang="zh-CN" dirty="0"/>
              <a:t>find a subset of tables that 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" altLang="zh-CN" dirty="0"/>
              <a:t>maximizes query savings.</a:t>
            </a:r>
          </a:p>
          <a:p>
            <a:pPr marL="0" indent="0">
              <a:buNone/>
            </a:pPr>
            <a:endParaRPr kumimoji="1" lang="en" altLang="zh-CN" dirty="0"/>
          </a:p>
          <a:p>
            <a:pPr marL="0" indent="0">
              <a:buNone/>
            </a:pPr>
            <a:r>
              <a:rPr kumimoji="1" lang="en" altLang="zh-CN" dirty="0"/>
              <a:t>	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903DB8-4B47-D644-9738-2B989BD3B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315" y="5813003"/>
            <a:ext cx="3632200" cy="749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EBD34FA-A111-7345-A080-92F151D97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883" y="4290646"/>
            <a:ext cx="5407347" cy="256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5DB01-4B89-8740-AB5A-B664A7EA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Inter-Query Algorithm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748618-D1AD-6341-8872-09BBB18A56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1231"/>
                <a:ext cx="11248292" cy="4937989"/>
              </a:xfrm>
            </p:spPr>
            <p:txBody>
              <a:bodyPr/>
              <a:lstStyle/>
              <a:p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Greedy strategy</a:t>
                </a:r>
                <a:r>
                  <a:rPr kumimoji="1" lang="zh-CN" altLang="en-US" dirty="0"/>
                  <a:t>：</a:t>
                </a:r>
                <a:r>
                  <a:rPr kumimoji="1" lang="en" altLang="zh-CN" dirty="0"/>
                  <a:t>Each iteration, removes the table with the least upper bound.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 </a:t>
                </a:r>
                <a:r>
                  <a:rPr kumimoji="1" lang="en" altLang="zh-CN" dirty="0"/>
                  <a:t>𝑣</a:t>
                </a:r>
                <a:r>
                  <a:rPr kumimoji="1" lang="en" altLang="zh-CN" baseline="-25000" dirty="0"/>
                  <a:t>𝑡</a:t>
                </a:r>
                <a:r>
                  <a:rPr kumimoji="1" lang="en" altLang="zh-CN" dirty="0"/>
                  <a:t> = ( </a:t>
                </a:r>
                <a14:m>
                  <m:oMath xmlns:m="http://schemas.openxmlformats.org/officeDocument/2006/math">
                    <m:r>
                      <a:rPr kumimoji="1" lang="en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kumimoji="1" lang="en" altLang="zh-CN" baseline="-25000" dirty="0"/>
                  <a:t>𝑞∈𝑁 (𝑡) </a:t>
                </a:r>
                <a:r>
                  <a:rPr kumimoji="1" lang="en" altLang="zh-CN" dirty="0"/>
                  <a:t>𝜎</a:t>
                </a:r>
                <a:r>
                  <a:rPr kumimoji="1" lang="en" altLang="zh-CN" baseline="-25000" dirty="0"/>
                  <a:t>𝑞</a:t>
                </a:r>
                <a:r>
                  <a:rPr kumimoji="1" lang="en" altLang="zh-CN" dirty="0"/>
                  <a:t>) − 𝜇</a:t>
                </a:r>
                <a:r>
                  <a:rPr kumimoji="1" lang="en" altLang="zh-CN" baseline="-25000" dirty="0"/>
                  <a:t>𝑡</a:t>
                </a:r>
                <a:r>
                  <a:rPr kumimoji="1" lang="en" altLang="zh-CN" dirty="0"/>
                  <a:t> </a:t>
                </a:r>
                <a:r>
                  <a:rPr kumimoji="1" lang="zh-CN" altLang="en-US" dirty="0"/>
                  <a:t>，</a:t>
                </a:r>
                <a:r>
                  <a:rPr kumimoji="1" lang="en" altLang="zh-CN" dirty="0"/>
                  <a:t> if</a:t>
                </a:r>
                <a:r>
                  <a:rPr kumimoji="1" lang="zh-CN" altLang="en-US" dirty="0"/>
                  <a:t> </a:t>
                </a:r>
                <a:r>
                  <a:rPr kumimoji="1" lang="en" altLang="zh-CN" dirty="0"/>
                  <a:t>𝑣</a:t>
                </a:r>
                <a:r>
                  <a:rPr kumimoji="1" lang="en" altLang="zh-CN" baseline="-25000" dirty="0"/>
                  <a:t>𝑡</a:t>
                </a:r>
                <a:r>
                  <a:rPr kumimoji="1" lang="en" altLang="zh-CN" dirty="0"/>
                  <a:t> &lt;0</a:t>
                </a:r>
                <a:r>
                  <a:rPr kumimoji="1" lang="zh-CN" altLang="en-US" dirty="0"/>
                  <a:t> </a:t>
                </a:r>
                <a:r>
                  <a:rPr kumimoji="1" lang="en" altLang="zh-CN" dirty="0"/>
                  <a:t>it</a:t>
                </a:r>
                <a:r>
                  <a:rPr kumimoji="1" lang="zh-CN" altLang="en-US" dirty="0"/>
                  <a:t> </a:t>
                </a:r>
                <a:r>
                  <a:rPr kumimoji="1" lang="en" altLang="zh-CN" dirty="0"/>
                  <a:t>will</a:t>
                </a:r>
                <a:r>
                  <a:rPr kumimoji="1" lang="zh-CN" altLang="en-US" dirty="0"/>
                  <a:t> </a:t>
                </a:r>
                <a:r>
                  <a:rPr kumimoji="1" lang="en" altLang="zh-CN" dirty="0"/>
                  <a:t>never</a:t>
                </a:r>
                <a:r>
                  <a:rPr kumimoji="1" lang="zh-CN" altLang="en-US" dirty="0"/>
                  <a:t> </a:t>
                </a:r>
                <a:r>
                  <a:rPr kumimoji="1" lang="en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" altLang="zh-CN" dirty="0"/>
                  <a:t>beneficial to move 𝑡 to the destination backend</a:t>
                </a:r>
                <a:r>
                  <a:rPr kumimoji="1" lang="en-US" altLang="zh-CN" dirty="0"/>
                  <a:t>.</a:t>
                </a:r>
                <a:r>
                  <a:rPr kumimoji="1" lang="en" altLang="zh-CN" dirty="0"/>
                  <a:t> </a:t>
                </a:r>
              </a:p>
              <a:p>
                <a:pPr lvl="1"/>
                <a:r>
                  <a:rPr kumimoji="1" lang="zh-CN" altLang="en-US" dirty="0"/>
                  <a:t> 𝑣</a:t>
                </a:r>
                <a:r>
                  <a:rPr kumimoji="1" lang="zh-CN" altLang="en-US" baseline="-25000" dirty="0"/>
                  <a:t>𝑞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=𝜎</a:t>
                </a:r>
                <a:r>
                  <a:rPr kumimoji="1" lang="en-US" altLang="zh-CN" baseline="-25000" dirty="0"/>
                  <a:t>𝑞</a:t>
                </a:r>
                <a:r>
                  <a:rPr kumimoji="1" lang="en-US" altLang="zh-CN" dirty="0"/>
                  <a:t> −∑︁𝑡∈</a:t>
                </a:r>
                <a:r>
                  <a:rPr kumimoji="1" lang="en-US" altLang="zh-CN" baseline="-25000" dirty="0"/>
                  <a:t>𝑁</a:t>
                </a:r>
                <a:r>
                  <a:rPr kumimoji="1" lang="en-US" altLang="zh-CN" baseline="30000" dirty="0"/>
                  <a:t>−1</a:t>
                </a:r>
                <a:r>
                  <a:rPr kumimoji="1" lang="en-US" altLang="zh-CN" baseline="-25000" dirty="0"/>
                  <a:t>(𝑞) </a:t>
                </a:r>
                <a:r>
                  <a:rPr kumimoji="1" lang="en-US" altLang="zh-CN" dirty="0"/>
                  <a:t>𝜇</a:t>
                </a:r>
                <a:r>
                  <a:rPr kumimoji="1" lang="en-US" altLang="zh-CN" baseline="-25000" dirty="0"/>
                  <a:t>𝑡</a:t>
                </a:r>
                <a:r>
                  <a:rPr kumimoji="1" lang="zh-CN" altLang="en-US" dirty="0"/>
                  <a:t>，</a:t>
                </a:r>
                <a:r>
                  <a:rPr kumimoji="1" lang="en" altLang="zh-CN" dirty="0"/>
                  <a:t> if 𝑣</a:t>
                </a:r>
                <a:r>
                  <a:rPr kumimoji="1" lang="en" altLang="zh-CN" baseline="-25000" dirty="0"/>
                  <a:t>𝑞</a:t>
                </a:r>
                <a:r>
                  <a:rPr kumimoji="1" lang="en" altLang="zh-CN" dirty="0"/>
                  <a:t> &gt; 0 it is strictly beneficial to move 𝑞 to 𝑋</a:t>
                </a:r>
                <a:r>
                  <a:rPr kumimoji="1" lang="en" altLang="zh-CN" baseline="-25000" dirty="0"/>
                  <a:t>𝑑</a:t>
                </a:r>
                <a:r>
                  <a:rPr kumimoji="1" lang="en-US" altLang="zh-CN" dirty="0"/>
                  <a:t>.</a:t>
                </a:r>
                <a:endParaRPr kumimoji="1" lang="en" altLang="zh-CN" dirty="0"/>
              </a:p>
              <a:p>
                <a:r>
                  <a:rPr kumimoji="1" lang="en" altLang="zh-CN" dirty="0"/>
                  <a:t> Example</a:t>
                </a:r>
              </a:p>
              <a:p>
                <a:pPr lvl="1"/>
                <a:r>
                  <a:rPr kumimoji="1" lang="en" altLang="zh-CN" dirty="0"/>
                  <a:t> left: migrates all.</a:t>
                </a:r>
              </a:p>
              <a:p>
                <a:pPr lvl="1"/>
                <a:r>
                  <a:rPr kumimoji="1" lang="en" altLang="zh-CN" dirty="0"/>
                  <a:t> middle: remove t3.</a:t>
                </a:r>
              </a:p>
              <a:p>
                <a:pPr lvl="1"/>
                <a:r>
                  <a:rPr kumimoji="1" lang="en" altLang="zh-CN" dirty="0"/>
                  <a:t> right: remove t3</a:t>
                </a:r>
                <a:r>
                  <a:rPr kumimoji="1" lang="zh-CN" altLang="en-US" dirty="0"/>
                  <a:t>、</a:t>
                </a:r>
                <a:r>
                  <a:rPr kumimoji="1" lang="en-US" altLang="zh-CN" dirty="0"/>
                  <a:t>t1.</a:t>
                </a:r>
                <a:endParaRPr kumimoji="1" lang="en" altLang="zh-CN" dirty="0"/>
              </a:p>
              <a:p>
                <a:pPr lvl="1"/>
                <a:endParaRPr kumimoji="1" lang="en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748618-D1AD-6341-8872-09BBB18A56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1231"/>
                <a:ext cx="11248292" cy="4937989"/>
              </a:xfrm>
              <a:blipFill>
                <a:blip r:embed="rId2"/>
                <a:stretch>
                  <a:fillRect l="-1242" t="-2314" r="-1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4CE8115-220C-BC4B-AA8A-E091F64C4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938" y="4106924"/>
            <a:ext cx="6178062" cy="275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FC6B5-B5A8-1A43-A9B6-8031E796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Inter-Query Algorithm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56FF1-304A-EB4B-8FC7-C39BF55E3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69" y="1652955"/>
            <a:ext cx="10515600" cy="50323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zh-CN" dirty="0"/>
              <a:t> Step1: Invokes </a:t>
            </a:r>
            <a:r>
              <a:rPr kumimoji="1" lang="en-US" altLang="zh-CN" dirty="0" err="1"/>
              <a:t>ReducePlan</a:t>
            </a:r>
            <a:r>
              <a:rPr kumimoji="1" lang="en-US" altLang="zh-CN" dirty="0"/>
              <a:t>(line 2), removes tables with 𝑣</a:t>
            </a:r>
            <a:r>
              <a:rPr kumimoji="1" lang="en-US" altLang="zh-CN" baseline="-25000" dirty="0"/>
              <a:t>t</a:t>
            </a:r>
            <a:r>
              <a:rPr kumimoji="1" lang="en-US" altLang="zh-CN" dirty="0"/>
              <a:t> &lt; 0 and migrates queries with 𝑣</a:t>
            </a:r>
            <a:r>
              <a:rPr kumimoji="1" lang="en-US" altLang="zh-CN" baseline="-25000" dirty="0"/>
              <a:t>q</a:t>
            </a:r>
            <a:r>
              <a:rPr kumimoji="1" lang="en-US" altLang="zh-CN" dirty="0"/>
              <a:t> &gt; 0 to 𝑋</a:t>
            </a:r>
            <a:r>
              <a:rPr kumimoji="1" lang="en-US" altLang="zh-CN" baseline="-25000" dirty="0"/>
              <a:t>d</a:t>
            </a:r>
            <a:r>
              <a:rPr kumimoji="1" lang="en-US" altLang="zh-CN" dirty="0"/>
              <a:t>. </a:t>
            </a:r>
          </a:p>
          <a:p>
            <a:pPr>
              <a:lnSpc>
                <a:spcPct val="100000"/>
              </a:lnSpc>
            </a:pPr>
            <a:r>
              <a:rPr kumimoji="1" lang="en-US" altLang="zh-CN" dirty="0"/>
              <a:t> Step2: Greedy iteration.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837A5D-0394-2242-BD8A-A8FE69BBD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108" y="2274167"/>
            <a:ext cx="4618892" cy="458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9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183FA-23E3-684F-ACA2-97827C44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Intra-Query Algorithm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A313-2CA3-F541-94CE-356684394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415" y="1652954"/>
            <a:ext cx="11353800" cy="48559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dirty="0"/>
              <a:t> Goal: find a profitable cut of 𝑞 so that one subquery executes in 𝑋</a:t>
            </a:r>
            <a:r>
              <a:rPr kumimoji="1" lang="en-US" altLang="zh-CN" baseline="-25000" dirty="0"/>
              <a:t>s</a:t>
            </a:r>
            <a:r>
              <a:rPr kumimoji="1" lang="en-US" altLang="zh-CN" dirty="0"/>
              <a:t> and the other in 𝑋</a:t>
            </a:r>
            <a:r>
              <a:rPr kumimoji="1" lang="en-US" altLang="zh-CN" baseline="-25000" dirty="0"/>
              <a:t>d</a:t>
            </a:r>
            <a:r>
              <a:rPr kumimoji="1" lang="en-US" altLang="zh-CN" dirty="0"/>
              <a:t> to save money.</a:t>
            </a:r>
          </a:p>
          <a:p>
            <a:pPr>
              <a:lnSpc>
                <a:spcPct val="100000"/>
              </a:lnSpc>
            </a:pPr>
            <a:r>
              <a:rPr kumimoji="1" lang="zh-CN" altLang="en-US" dirty="0"/>
              <a:t> </a:t>
            </a:r>
            <a:r>
              <a:rPr kumimoji="1" lang="en-US" altLang="zh-CN" dirty="0"/>
              <a:t>Define: </a:t>
            </a:r>
            <a:r>
              <a:rPr kumimoji="1" lang="en" altLang="zh-CN" dirty="0"/>
              <a:t>𝑇 =(𝑉,𝐸)</a:t>
            </a:r>
            <a:r>
              <a:rPr kumimoji="1" lang="zh-CN" altLang="en-US" dirty="0"/>
              <a:t> </a:t>
            </a:r>
            <a:r>
              <a:rPr kumimoji="1" lang="en" altLang="zh-CN" dirty="0"/>
              <a:t>be</a:t>
            </a:r>
            <a:r>
              <a:rPr kumimoji="1" lang="zh-CN" altLang="en-US" dirty="0"/>
              <a:t> </a:t>
            </a:r>
            <a:r>
              <a:rPr kumimoji="1" lang="en" altLang="zh-CN" dirty="0"/>
              <a:t>a</a:t>
            </a:r>
            <a:r>
              <a:rPr kumimoji="1" lang="zh-CN" altLang="en-US" dirty="0"/>
              <a:t> </a:t>
            </a:r>
            <a:r>
              <a:rPr kumimoji="1" lang="en" altLang="zh-CN" dirty="0"/>
              <a:t>query</a:t>
            </a:r>
            <a:r>
              <a:rPr kumimoji="1" lang="zh-CN" altLang="en-US" dirty="0"/>
              <a:t> </a:t>
            </a:r>
            <a:r>
              <a:rPr kumimoji="1" lang="en" altLang="zh-CN" dirty="0"/>
              <a:t>plan</a:t>
            </a:r>
            <a:r>
              <a:rPr kumimoji="1" lang="zh-CN" altLang="en-US" dirty="0"/>
              <a:t>，</a:t>
            </a:r>
            <a:r>
              <a:rPr kumimoji="1" lang="en" altLang="zh-CN" dirty="0"/>
              <a:t>𝜇</a:t>
            </a:r>
            <a:r>
              <a:rPr kumimoji="1" lang="en" altLang="zh-CN" baseline="-25000" dirty="0"/>
              <a:t>𝑣</a:t>
            </a:r>
            <a:r>
              <a:rPr kumimoji="1" lang="en" altLang="zh-CN" dirty="0"/>
              <a:t> for 𝑣 ∈ 𝑉 be the migration cost of the data output from 𝑣</a:t>
            </a:r>
            <a:r>
              <a:rPr kumimoji="1" lang="zh-CN" altLang="en-US" dirty="0"/>
              <a:t>，</a:t>
            </a:r>
            <a:r>
              <a:rPr kumimoji="1" lang="en" altLang="zh-CN" dirty="0"/>
              <a:t>𝑠 be the table size and 𝑟𝑠(𝑣) be the row size for 𝑣</a:t>
            </a:r>
            <a:r>
              <a:rPr kumimoji="1" lang="zh-CN" altLang="en-US" dirty="0"/>
              <a:t>，</a:t>
            </a:r>
            <a:r>
              <a:rPr kumimoji="1" lang="en" altLang="zh-CN" dirty="0"/>
              <a:t>the subgraph upstream of 𝑣 is 𝑆</a:t>
            </a:r>
            <a:r>
              <a:rPr kumimoji="1" lang="en-US" altLang="zh-CN" baseline="-25000" dirty="0"/>
              <a:t>u</a:t>
            </a:r>
            <a:r>
              <a:rPr kumimoji="1" lang="en" altLang="zh-CN" dirty="0"/>
              <a:t> (𝑣) , the subgraph downstream of 𝑣 is 𝑆</a:t>
            </a:r>
            <a:r>
              <a:rPr kumimoji="1" lang="en" altLang="zh-CN" baseline="-25000" dirty="0"/>
              <a:t>d</a:t>
            </a:r>
            <a:r>
              <a:rPr kumimoji="1" lang="en" altLang="zh-CN" dirty="0"/>
              <a:t> (𝑣) .</a:t>
            </a:r>
          </a:p>
          <a:p>
            <a:pPr lvl="1">
              <a:lnSpc>
                <a:spcPct val="100000"/>
              </a:lnSpc>
            </a:pPr>
            <a:r>
              <a:rPr kumimoji="1" lang="en" altLang="zh-CN" dirty="0"/>
              <a:t> find 𝑣 ∈ 𝑉 such that: </a:t>
            </a:r>
          </a:p>
          <a:p>
            <a:pPr lvl="1"/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34159A-1DFE-7C4E-99AD-28F1131DD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725" y="4548555"/>
            <a:ext cx="5699275" cy="23094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BF51A19-4599-9E43-86D5-48A7744F8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677" y="5388509"/>
            <a:ext cx="4534504" cy="56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695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c1ZGJiNWNkMjc4MzhiZGFlZmJlYTBiNjg0NDQ3ZTQifQ=="/>
</p:tagLst>
</file>

<file path=ppt/theme/theme1.xml><?xml version="1.0" encoding="utf-8"?>
<a:theme xmlns:a="http://schemas.openxmlformats.org/drawingml/2006/main" name="ppt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12436</TotalTime>
  <Words>1003</Words>
  <Application>Microsoft Macintosh PowerPoint</Application>
  <PresentationFormat>宽屏</PresentationFormat>
  <Paragraphs>117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华文仿宋</vt:lpstr>
      <vt:lpstr>txsys</vt:lpstr>
      <vt:lpstr>Arial</vt:lpstr>
      <vt:lpstr>Cambria Math</vt:lpstr>
      <vt:lpstr>Courier New</vt:lpstr>
      <vt:lpstr>Wingdings</vt:lpstr>
      <vt:lpstr>ppt主题</vt:lpstr>
      <vt:lpstr>PowerPoint 演示文稿</vt:lpstr>
      <vt:lpstr>Introduction</vt:lpstr>
      <vt:lpstr>Introduction</vt:lpstr>
      <vt:lpstr>Introduction</vt:lpstr>
      <vt:lpstr>Inter-Query Algorithm</vt:lpstr>
      <vt:lpstr>Inter-Query Algorithm</vt:lpstr>
      <vt:lpstr>Inter-Query Algorithm</vt:lpstr>
      <vt:lpstr>Inter-Query Algorithm</vt:lpstr>
      <vt:lpstr>Intra-Query Algorithm</vt:lpstr>
      <vt:lpstr>Intra-Query Algorithm</vt:lpstr>
      <vt:lpstr>ARACHNE OVERVIEW </vt:lpstr>
      <vt:lpstr>Evaluation</vt:lpstr>
      <vt:lpstr>Inter-query Processing</vt:lpstr>
      <vt:lpstr>Inter-query Processing</vt:lpstr>
      <vt:lpstr>Intra-query Processing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清帅</dc:creator>
  <cp:lastModifiedBy>Freejww@gmail.com</cp:lastModifiedBy>
  <cp:revision>3508</cp:revision>
  <dcterms:created xsi:type="dcterms:W3CDTF">2022-04-13T00:09:00Z</dcterms:created>
  <dcterms:modified xsi:type="dcterms:W3CDTF">2024-09-18T04:31:05Z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EFBAA5337C054F0FAFE0C812D05DCA42_12</vt:lpwstr>
  </property>
  <property fmtid="{D5CDD505-2E9C-101B-9397-08002B2CF9AE}" pid="3" name="KSOProductBuildVer">
    <vt:lpwstr>2052-12.1.0.16120</vt:lpwstr>
  </property>
</Properties>
</file>