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2"/>
  </p:notesMasterIdLst>
  <p:sldIdLst>
    <p:sldId id="256" r:id="rId3"/>
    <p:sldId id="268" r:id="rId4"/>
    <p:sldId id="267" r:id="rId5"/>
    <p:sldId id="269" r:id="rId6"/>
    <p:sldId id="270" r:id="rId7"/>
    <p:sldId id="271" r:id="rId8"/>
    <p:sldId id="273" r:id="rId9"/>
    <p:sldId id="272" r:id="rId10"/>
    <p:sldId id="274" r:id="rId11"/>
    <p:sldId id="275" r:id="rId12"/>
    <p:sldId id="277" r:id="rId13"/>
    <p:sldId id="280" r:id="rId14"/>
    <p:sldId id="276" r:id="rId15"/>
    <p:sldId id="278" r:id="rId16"/>
    <p:sldId id="279" r:id="rId17"/>
    <p:sldId id="281" r:id="rId18"/>
    <p:sldId id="283" r:id="rId19"/>
    <p:sldId id="282" r:id="rId20"/>
    <p:sldId id="284" r:id="rId21"/>
    <p:sldId id="285" r:id="rId22"/>
    <p:sldId id="286" r:id="rId23"/>
    <p:sldId id="287" r:id="rId24"/>
    <p:sldId id="288" r:id="rId25"/>
    <p:sldId id="289" r:id="rId26"/>
    <p:sldId id="290" r:id="rId27"/>
    <p:sldId id="291" r:id="rId28"/>
    <p:sldId id="292" r:id="rId29"/>
    <p:sldId id="293" r:id="rId30"/>
    <p:sldId id="294"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87741"/>
  </p:normalViewPr>
  <p:slideViewPr>
    <p:cSldViewPr snapToGrid="0">
      <p:cViewPr>
        <p:scale>
          <a:sx n="125" d="100"/>
          <a:sy n="125" d="100"/>
        </p:scale>
        <p:origin x="2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5E0163-1F15-564B-BBDD-86035DCDDBFB}" type="datetimeFigureOut">
              <a:rPr kumimoji="1" lang="zh-CN" altLang="en-US" smtClean="0"/>
              <a:t>2024/9/24</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213E50-3B0D-7E42-970A-AC33AD71CB67}" type="slidenum">
              <a:rPr kumimoji="1" lang="zh-CN" altLang="en-US" smtClean="0"/>
              <a:t>‹#›</a:t>
            </a:fld>
            <a:endParaRPr kumimoji="1" lang="zh-CN" altLang="en-US"/>
          </a:p>
        </p:txBody>
      </p:sp>
    </p:spTree>
    <p:extLst>
      <p:ext uri="{BB962C8B-B14F-4D97-AF65-F5344CB8AC3E}">
        <p14:creationId xmlns:p14="http://schemas.microsoft.com/office/powerpoint/2010/main" val="35039350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8721414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365527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对每个</a:t>
            </a:r>
            <a:r>
              <a:rPr lang="en-US" altLang="zh-CN" dirty="0"/>
              <a:t>q</a:t>
            </a:r>
            <a:r>
              <a:rPr lang="zh-CN" altLang="en-US" dirty="0"/>
              <a:t>，计算与其距离最近的</a:t>
            </a:r>
            <a:r>
              <a:rPr lang="en-US" altLang="zh-CN" dirty="0"/>
              <a:t>center</a:t>
            </a:r>
            <a:r>
              <a:rPr lang="zh-CN" altLang="en-US" dirty="0"/>
              <a:t>的距离</a:t>
            </a:r>
            <a:r>
              <a:rPr lang="en-US" altLang="zh-CN" dirty="0"/>
              <a:t>D</a:t>
            </a:r>
            <a:r>
              <a:rPr lang="zh-CN" altLang="en-US" dirty="0"/>
              <a:t>，找到让所有</a:t>
            </a:r>
            <a:r>
              <a:rPr lang="en-US" altLang="zh-CN" dirty="0"/>
              <a:t>q</a:t>
            </a:r>
            <a:r>
              <a:rPr lang="zh-CN" altLang="en-US" dirty="0"/>
              <a:t>的</a:t>
            </a:r>
            <a:r>
              <a:rPr lang="en-US" altLang="zh-CN" dirty="0"/>
              <a:t>D</a:t>
            </a:r>
            <a:r>
              <a:rPr lang="zh-CN" altLang="en-US" dirty="0"/>
              <a:t>之和最小的若干个</a:t>
            </a:r>
            <a:r>
              <a:rPr lang="en-US" altLang="zh-CN" dirty="0"/>
              <a:t>center</a:t>
            </a:r>
            <a:endParaRPr lang="zh-CN" altLang="en-US" dirty="0"/>
          </a:p>
        </p:txBody>
      </p:sp>
    </p:spTree>
    <p:extLst>
      <p:ext uri="{BB962C8B-B14F-4D97-AF65-F5344CB8AC3E}">
        <p14:creationId xmlns:p14="http://schemas.microsoft.com/office/powerpoint/2010/main" val="1388022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第二点：没有办法用</a:t>
            </a:r>
            <a:r>
              <a:rPr lang="en-US" altLang="zh-CN" dirty="0"/>
              <a:t>EM</a:t>
            </a:r>
            <a:r>
              <a:rPr lang="zh-CN" altLang="en-US" dirty="0"/>
              <a:t>算法反复迭代聚类</a:t>
            </a:r>
          </a:p>
        </p:txBody>
      </p:sp>
    </p:spTree>
    <p:extLst>
      <p:ext uri="{BB962C8B-B14F-4D97-AF65-F5344CB8AC3E}">
        <p14:creationId xmlns:p14="http://schemas.microsoft.com/office/powerpoint/2010/main" val="1908574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DP-Means</a:t>
            </a:r>
            <a:r>
              <a:rPr lang="zh-CN" altLang="en-US" dirty="0"/>
              <a:t>通过引入</a:t>
            </a:r>
            <a:r>
              <a:rPr lang="en-US" altLang="zh-CN" dirty="0"/>
              <a:t>lambda</a:t>
            </a:r>
            <a:r>
              <a:rPr lang="zh-CN" altLang="en-US" dirty="0"/>
              <a:t>阈值来自适应聚类个数</a:t>
            </a:r>
            <a:endParaRPr lang="en-US" altLang="zh-CN" dirty="0"/>
          </a:p>
          <a:p>
            <a:r>
              <a:rPr lang="zh-CN" altLang="en-US" dirty="0"/>
              <a:t>复杂度主要来源于</a:t>
            </a:r>
            <a:r>
              <a:rPr lang="en-US" altLang="zh-CN" dirty="0"/>
              <a:t>line8</a:t>
            </a:r>
            <a:r>
              <a:rPr lang="zh-CN" altLang="en-US" dirty="0"/>
              <a:t>，因为</a:t>
            </a:r>
            <a:r>
              <a:rPr lang="en-US" altLang="zh-CN" dirty="0" err="1"/>
              <a:t>findMedoids</a:t>
            </a:r>
            <a:r>
              <a:rPr lang="zh-CN" altLang="en-US" dirty="0"/>
              <a:t>函数的复杂度是</a:t>
            </a:r>
            <a:r>
              <a:rPr lang="en-US" altLang="zh-CN" dirty="0"/>
              <a:t>n²(</a:t>
            </a:r>
            <a:r>
              <a:rPr lang="zh-CN" altLang="en-US" dirty="0"/>
              <a:t>每个点计算一次，一次计算是</a:t>
            </a:r>
            <a:r>
              <a:rPr lang="en-US" altLang="zh-CN" dirty="0"/>
              <a:t>O(n),</a:t>
            </a:r>
            <a:r>
              <a:rPr lang="zh-CN" altLang="en-US" dirty="0"/>
              <a:t>总共</a:t>
            </a:r>
            <a:r>
              <a:rPr lang="en-US" altLang="zh-CN" dirty="0"/>
              <a:t>n</a:t>
            </a:r>
            <a:r>
              <a:rPr lang="zh-CN" altLang="en-US" dirty="0"/>
              <a:t>次计算才能选出新的聚类中心</a:t>
            </a:r>
            <a:r>
              <a:rPr lang="en-US" altLang="zh-CN" dirty="0"/>
              <a:t>)</a:t>
            </a:r>
            <a:endParaRPr lang="zh-CN" altLang="en-US" dirty="0"/>
          </a:p>
        </p:txBody>
      </p:sp>
    </p:spTree>
    <p:extLst>
      <p:ext uri="{BB962C8B-B14F-4D97-AF65-F5344CB8AC3E}">
        <p14:creationId xmlns:p14="http://schemas.microsoft.com/office/powerpoint/2010/main" val="38954558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鉴于</a:t>
            </a:r>
            <a:r>
              <a:rPr lang="en-US" altLang="zh-CN" dirty="0"/>
              <a:t>offline</a:t>
            </a:r>
            <a:r>
              <a:rPr lang="zh-CN" altLang="en-US" dirty="0"/>
              <a:t>复杂度太高，所以必须采用</a:t>
            </a:r>
            <a:r>
              <a:rPr lang="en-US" altLang="zh-CN" dirty="0"/>
              <a:t>online</a:t>
            </a:r>
            <a:r>
              <a:rPr lang="zh-CN" altLang="en-US" dirty="0"/>
              <a:t>的方法</a:t>
            </a:r>
            <a:endParaRPr lang="en-US" altLang="zh-CN" dirty="0"/>
          </a:p>
          <a:p>
            <a:endParaRPr lang="en-US" altLang="zh-CN" dirty="0"/>
          </a:p>
          <a:p>
            <a:r>
              <a:rPr lang="zh-CN" altLang="en-US" dirty="0"/>
              <a:t>本文采用的方法就是根据</a:t>
            </a:r>
            <a:r>
              <a:rPr lang="en-US" altLang="zh-CN" dirty="0"/>
              <a:t>facility</a:t>
            </a:r>
            <a:r>
              <a:rPr lang="zh-CN" altLang="en-US" dirty="0"/>
              <a:t> </a:t>
            </a:r>
            <a:r>
              <a:rPr lang="en-US" altLang="zh-CN" dirty="0"/>
              <a:t>location</a:t>
            </a:r>
            <a:r>
              <a:rPr lang="zh-CN" altLang="en-US" dirty="0"/>
              <a:t>问题的</a:t>
            </a:r>
            <a:r>
              <a:rPr lang="en-US" altLang="zh-CN" dirty="0"/>
              <a:t>online</a:t>
            </a:r>
            <a:r>
              <a:rPr lang="zh-CN" altLang="en-US" dirty="0"/>
              <a:t>解决模板，提出</a:t>
            </a:r>
            <a:r>
              <a:rPr lang="en-US" altLang="zh-CN" dirty="0"/>
              <a:t>K-</a:t>
            </a:r>
            <a:r>
              <a:rPr lang="en-US" altLang="zh-CN" dirty="0" err="1"/>
              <a:t>Mediods</a:t>
            </a:r>
            <a:r>
              <a:rPr lang="zh-CN" altLang="en-US" dirty="0"/>
              <a:t>的解决方法（归约到同一个问题）</a:t>
            </a:r>
          </a:p>
        </p:txBody>
      </p:sp>
    </p:spTree>
    <p:extLst>
      <p:ext uri="{BB962C8B-B14F-4D97-AF65-F5344CB8AC3E}">
        <p14:creationId xmlns:p14="http://schemas.microsoft.com/office/powerpoint/2010/main" val="15198874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Facility</a:t>
            </a:r>
            <a:r>
              <a:rPr lang="zh-CN" altLang="en-US" dirty="0"/>
              <a:t> </a:t>
            </a:r>
            <a:r>
              <a:rPr lang="en-US" altLang="zh-CN" dirty="0"/>
              <a:t>Location</a:t>
            </a:r>
            <a:r>
              <a:rPr lang="zh-CN" altLang="en-US" dirty="0"/>
              <a:t>的</a:t>
            </a:r>
            <a:r>
              <a:rPr lang="en-US" altLang="zh-CN" dirty="0"/>
              <a:t>Online</a:t>
            </a:r>
            <a:r>
              <a:rPr lang="zh-CN" altLang="en-US" dirty="0"/>
              <a:t>场景也是流数据，和本文的场景一模一样，而且损失函数也和</a:t>
            </a:r>
            <a:r>
              <a:rPr lang="en-US" altLang="zh-CN" dirty="0"/>
              <a:t>offline</a:t>
            </a:r>
            <a:r>
              <a:rPr lang="zh-CN" altLang="en-US" dirty="0"/>
              <a:t>一样</a:t>
            </a:r>
          </a:p>
        </p:txBody>
      </p:sp>
    </p:spTree>
    <p:extLst>
      <p:ext uri="{BB962C8B-B14F-4D97-AF65-F5344CB8AC3E}">
        <p14:creationId xmlns:p14="http://schemas.microsoft.com/office/powerpoint/2010/main" val="6362461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237817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5864128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6711595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20253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06209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236119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8443089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9466549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Latest</a:t>
            </a:r>
            <a:r>
              <a:rPr lang="zh-CN" altLang="en-US" dirty="0"/>
              <a:t>和</a:t>
            </a:r>
            <a:r>
              <a:rPr lang="en-US" altLang="zh-CN" dirty="0"/>
              <a:t>RS</a:t>
            </a:r>
            <a:r>
              <a:rPr lang="zh-CN" altLang="en-US" dirty="0"/>
              <a:t>这两个没有</a:t>
            </a:r>
            <a:r>
              <a:rPr lang="en-US" altLang="zh-CN" dirty="0"/>
              <a:t>Buffer</a:t>
            </a:r>
            <a:r>
              <a:rPr lang="zh-CN" altLang="en-US" dirty="0"/>
              <a:t>设计的方案在两种负载中基本都是表现最差的</a:t>
            </a:r>
          </a:p>
        </p:txBody>
      </p:sp>
    </p:spTree>
    <p:extLst>
      <p:ext uri="{BB962C8B-B14F-4D97-AF65-F5344CB8AC3E}">
        <p14:creationId xmlns:p14="http://schemas.microsoft.com/office/powerpoint/2010/main" val="767094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图</a:t>
            </a:r>
            <a:r>
              <a:rPr lang="en-US" altLang="zh-CN" dirty="0"/>
              <a:t>4b</a:t>
            </a:r>
            <a:r>
              <a:rPr lang="zh-CN" altLang="en-US" dirty="0"/>
              <a:t>中</a:t>
            </a:r>
            <a:r>
              <a:rPr lang="en-US" altLang="zh-CN" dirty="0"/>
              <a:t>ALL</a:t>
            </a:r>
            <a:r>
              <a:rPr lang="zh-CN" altLang="en-US" dirty="0"/>
              <a:t>的表现非常差，文章猜测可能是训练过拟合导致</a:t>
            </a:r>
          </a:p>
        </p:txBody>
      </p:sp>
    </p:spTree>
    <p:extLst>
      <p:ext uri="{BB962C8B-B14F-4D97-AF65-F5344CB8AC3E}">
        <p14:creationId xmlns:p14="http://schemas.microsoft.com/office/powerpoint/2010/main" val="179384568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F3</a:t>
            </a:r>
            <a:r>
              <a:rPr lang="zh-CN" altLang="en-US" dirty="0"/>
              <a:t>结论一个来自于前面那张图，另一个在上图中即使不考虑训练时间与</a:t>
            </a:r>
            <a:r>
              <a:rPr lang="en-US" altLang="zh-CN" dirty="0"/>
              <a:t>ALL</a:t>
            </a:r>
            <a:r>
              <a:rPr lang="zh-CN" altLang="en-US" dirty="0"/>
              <a:t>相比，</a:t>
            </a:r>
            <a:r>
              <a:rPr lang="en-US" altLang="zh-CN" dirty="0"/>
              <a:t>CBP</a:t>
            </a:r>
            <a:r>
              <a:rPr lang="zh-CN" altLang="en-US" dirty="0"/>
              <a:t>的查询执行时间也比它快</a:t>
            </a:r>
            <a:endParaRPr lang="en-US" altLang="zh-CN" dirty="0"/>
          </a:p>
          <a:p>
            <a:r>
              <a:rPr lang="en-US" altLang="zh-CN" dirty="0"/>
              <a:t>best</a:t>
            </a:r>
            <a:r>
              <a:rPr lang="zh-CN" altLang="en-US" dirty="0"/>
              <a:t> </a:t>
            </a:r>
            <a:r>
              <a:rPr lang="en-US" altLang="zh-CN" dirty="0"/>
              <a:t>trade-off</a:t>
            </a:r>
            <a:r>
              <a:rPr lang="zh-CN" altLang="en-US" dirty="0"/>
              <a:t> </a:t>
            </a:r>
            <a:r>
              <a:rPr lang="en-US" altLang="zh-CN" dirty="0"/>
              <a:t>between</a:t>
            </a:r>
            <a:r>
              <a:rPr lang="zh-CN" altLang="en-US" dirty="0"/>
              <a:t> </a:t>
            </a:r>
            <a:r>
              <a:rPr lang="en-US" altLang="zh-CN" dirty="0"/>
              <a:t>performance</a:t>
            </a:r>
            <a:r>
              <a:rPr lang="zh-CN" altLang="en-US" dirty="0"/>
              <a:t> </a:t>
            </a:r>
            <a:r>
              <a:rPr lang="en-US" altLang="zh-CN" dirty="0"/>
              <a:t>and</a:t>
            </a:r>
            <a:r>
              <a:rPr lang="zh-CN" altLang="en-US" dirty="0"/>
              <a:t> </a:t>
            </a:r>
            <a:r>
              <a:rPr lang="en-US" altLang="zh-CN" dirty="0"/>
              <a:t>training</a:t>
            </a:r>
            <a:r>
              <a:rPr lang="zh-CN" altLang="en-US" dirty="0"/>
              <a:t> </a:t>
            </a:r>
            <a:r>
              <a:rPr lang="en-US" altLang="zh-CN" dirty="0"/>
              <a:t>overhead</a:t>
            </a:r>
            <a:r>
              <a:rPr lang="zh-CN" altLang="en-US" dirty="0"/>
              <a:t> </a:t>
            </a:r>
            <a:r>
              <a:rPr lang="en-US" altLang="zh-CN" dirty="0"/>
              <a:t>for</a:t>
            </a:r>
            <a:r>
              <a:rPr lang="zh-CN" altLang="en-US" dirty="0"/>
              <a:t> </a:t>
            </a:r>
            <a:r>
              <a:rPr lang="en-US" altLang="zh-CN" dirty="0"/>
              <a:t>workload</a:t>
            </a:r>
            <a:r>
              <a:rPr lang="zh-CN" altLang="en-US" dirty="0"/>
              <a:t> </a:t>
            </a:r>
            <a:r>
              <a:rPr lang="en-US" altLang="zh-CN" dirty="0"/>
              <a:t>shifts</a:t>
            </a:r>
          </a:p>
          <a:p>
            <a:endParaRPr lang="en-US" altLang="zh-CN" dirty="0"/>
          </a:p>
          <a:p>
            <a:r>
              <a:rPr lang="en-US" altLang="zh-CN" dirty="0"/>
              <a:t>F4</a:t>
            </a:r>
            <a:r>
              <a:rPr lang="zh-CN" altLang="en-US" dirty="0"/>
              <a:t>的意思是在</a:t>
            </a:r>
            <a:r>
              <a:rPr lang="en-US" altLang="zh-CN" dirty="0"/>
              <a:t>S&amp;I</a:t>
            </a:r>
            <a:r>
              <a:rPr lang="zh-CN" altLang="en-US" dirty="0"/>
              <a:t>负载上</a:t>
            </a:r>
            <a:r>
              <a:rPr lang="en-US" altLang="zh-CN" dirty="0"/>
              <a:t>CBP</a:t>
            </a:r>
            <a:r>
              <a:rPr lang="zh-CN" altLang="en-US" dirty="0"/>
              <a:t>相对于</a:t>
            </a:r>
            <a:r>
              <a:rPr lang="en-US" altLang="zh-CN" dirty="0"/>
              <a:t>RS</a:t>
            </a:r>
            <a:r>
              <a:rPr lang="zh-CN" altLang="en-US" dirty="0"/>
              <a:t>的优化效果（比在</a:t>
            </a:r>
            <a:r>
              <a:rPr lang="en-US" altLang="zh-CN" dirty="0"/>
              <a:t>Shift</a:t>
            </a:r>
            <a:r>
              <a:rPr lang="zh-CN" altLang="en-US" dirty="0"/>
              <a:t>负载上）更明显，在两个图也都有体现</a:t>
            </a:r>
            <a:endParaRPr lang="en-US" altLang="zh-CN" dirty="0"/>
          </a:p>
        </p:txBody>
      </p:sp>
    </p:spTree>
    <p:extLst>
      <p:ext uri="{BB962C8B-B14F-4D97-AF65-F5344CB8AC3E}">
        <p14:creationId xmlns:p14="http://schemas.microsoft.com/office/powerpoint/2010/main" val="1750181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536869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42348153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854152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1</a:t>
            </a:r>
            <a:r>
              <a:rPr lang="zh-CN" altLang="en-US" dirty="0"/>
              <a:t>条</a:t>
            </a:r>
            <a:r>
              <a:rPr lang="en-US" altLang="zh-CN" dirty="0"/>
              <a:t>template</a:t>
            </a:r>
            <a:r>
              <a:rPr lang="zh-CN" altLang="en-US" dirty="0"/>
              <a:t> </a:t>
            </a:r>
            <a:r>
              <a:rPr lang="en-US" altLang="zh-CN" dirty="0"/>
              <a:t>1</a:t>
            </a:r>
            <a:r>
              <a:rPr lang="zh-CN" altLang="en-US" dirty="0"/>
              <a:t>的</a:t>
            </a:r>
            <a:r>
              <a:rPr lang="en-US" altLang="zh-CN" dirty="0"/>
              <a:t>query</a:t>
            </a:r>
            <a:r>
              <a:rPr lang="zh-CN" altLang="en-US" dirty="0"/>
              <a:t>和</a:t>
            </a:r>
            <a:r>
              <a:rPr lang="en-US" altLang="zh-CN" dirty="0"/>
              <a:t>1000</a:t>
            </a:r>
            <a:r>
              <a:rPr lang="zh-CN" altLang="en-US" dirty="0"/>
              <a:t>条</a:t>
            </a:r>
            <a:r>
              <a:rPr lang="en-US" altLang="zh-CN" dirty="0"/>
              <a:t>template</a:t>
            </a:r>
            <a:r>
              <a:rPr lang="zh-CN" altLang="en-US" dirty="0"/>
              <a:t> </a:t>
            </a:r>
            <a:r>
              <a:rPr lang="en-US" altLang="zh-CN" dirty="0"/>
              <a:t>2</a:t>
            </a:r>
            <a:r>
              <a:rPr lang="zh-CN" altLang="en-US" dirty="0"/>
              <a:t>的</a:t>
            </a:r>
            <a:r>
              <a:rPr lang="en-US" altLang="zh-CN" dirty="0"/>
              <a:t>query</a:t>
            </a:r>
            <a:r>
              <a:rPr lang="zh-CN" altLang="en-US" dirty="0"/>
              <a:t>一起训练</a:t>
            </a:r>
          </a:p>
        </p:txBody>
      </p:sp>
    </p:spTree>
    <p:extLst>
      <p:ext uri="{BB962C8B-B14F-4D97-AF65-F5344CB8AC3E}">
        <p14:creationId xmlns:p14="http://schemas.microsoft.com/office/powerpoint/2010/main" val="1780272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7418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42045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b="1" dirty="0">
                <a:solidFill>
                  <a:srgbClr val="282A36"/>
                </a:solidFill>
                <a:latin typeface="-apple-system"/>
                <a:ea typeface="等线"/>
              </a:rPr>
              <a:t>Shift Detector</a:t>
            </a:r>
            <a:r>
              <a:rPr lang="zh-CN" altLang="en-US" b="0" dirty="0">
                <a:solidFill>
                  <a:srgbClr val="282A36"/>
                </a:solidFill>
                <a:latin typeface="-apple-system"/>
                <a:ea typeface="等线"/>
              </a:rPr>
              <a:t>接受</a:t>
            </a:r>
            <a:r>
              <a:rPr lang="en-US" altLang="zh-CN" b="0" dirty="0">
                <a:solidFill>
                  <a:srgbClr val="282A36"/>
                </a:solidFill>
                <a:latin typeface="-apple-system"/>
                <a:ea typeface="等线"/>
              </a:rPr>
              <a:t>current</a:t>
            </a:r>
            <a:r>
              <a:rPr lang="zh-CN" altLang="en-US" b="0" dirty="0">
                <a:solidFill>
                  <a:srgbClr val="282A36"/>
                </a:solidFill>
                <a:latin typeface="-apple-system"/>
                <a:ea typeface="等线"/>
              </a:rPr>
              <a:t> </a:t>
            </a:r>
            <a:r>
              <a:rPr lang="en-US" altLang="zh-CN" b="0" dirty="0">
                <a:solidFill>
                  <a:srgbClr val="282A36"/>
                </a:solidFill>
                <a:latin typeface="-apple-system"/>
                <a:ea typeface="等线"/>
              </a:rPr>
              <a:t>batch</a:t>
            </a:r>
            <a:r>
              <a:rPr lang="zh-CN" altLang="en-US" b="0" dirty="0">
                <a:solidFill>
                  <a:srgbClr val="282A36"/>
                </a:solidFill>
                <a:latin typeface="-apple-system"/>
                <a:ea typeface="等线"/>
              </a:rPr>
              <a:t>和</a:t>
            </a:r>
            <a:r>
              <a:rPr lang="en-US" altLang="zh-CN" b="0" dirty="0">
                <a:solidFill>
                  <a:srgbClr val="282A36"/>
                </a:solidFill>
                <a:latin typeface="-apple-system"/>
                <a:ea typeface="等线"/>
              </a:rPr>
              <a:t>last</a:t>
            </a:r>
            <a:r>
              <a:rPr lang="zh-CN" altLang="en-US" b="0" dirty="0">
                <a:solidFill>
                  <a:srgbClr val="282A36"/>
                </a:solidFill>
                <a:latin typeface="-apple-system"/>
                <a:ea typeface="等线"/>
              </a:rPr>
              <a:t> </a:t>
            </a:r>
            <a:r>
              <a:rPr lang="en-US" altLang="zh-CN" b="0" dirty="0">
                <a:solidFill>
                  <a:srgbClr val="282A36"/>
                </a:solidFill>
                <a:latin typeface="-apple-system"/>
                <a:ea typeface="等线"/>
              </a:rPr>
              <a:t>batch</a:t>
            </a:r>
            <a:r>
              <a:rPr lang="zh-CN" altLang="en-US" b="0" dirty="0">
                <a:solidFill>
                  <a:srgbClr val="282A36"/>
                </a:solidFill>
                <a:latin typeface="-apple-system"/>
                <a:ea typeface="等线"/>
              </a:rPr>
              <a:t>两个输入，每隔</a:t>
            </a:r>
            <a:r>
              <a:rPr lang="en-US" altLang="zh-CN" b="0" dirty="0" err="1">
                <a:solidFill>
                  <a:srgbClr val="282A36"/>
                </a:solidFill>
                <a:latin typeface="-apple-system"/>
                <a:ea typeface="等线"/>
              </a:rPr>
              <a:t>ld</a:t>
            </a:r>
            <a:r>
              <a:rPr lang="zh-CN" altLang="en-US" b="0" dirty="0">
                <a:solidFill>
                  <a:srgbClr val="282A36"/>
                </a:solidFill>
                <a:latin typeface="-apple-system"/>
                <a:ea typeface="等线"/>
              </a:rPr>
              <a:t>个</a:t>
            </a:r>
            <a:r>
              <a:rPr lang="en-US" altLang="zh-CN" b="0" dirty="0">
                <a:solidFill>
                  <a:srgbClr val="282A36"/>
                </a:solidFill>
                <a:latin typeface="-apple-system"/>
                <a:ea typeface="等线"/>
              </a:rPr>
              <a:t>query</a:t>
            </a:r>
            <a:r>
              <a:rPr lang="zh-CN" altLang="en-US" b="0" dirty="0">
                <a:solidFill>
                  <a:srgbClr val="282A36"/>
                </a:solidFill>
                <a:latin typeface="-apple-system"/>
                <a:ea typeface="等线"/>
              </a:rPr>
              <a:t>检测是否出现</a:t>
            </a:r>
            <a:r>
              <a:rPr lang="en-US" altLang="zh-CN" b="0" dirty="0">
                <a:solidFill>
                  <a:srgbClr val="282A36"/>
                </a:solidFill>
                <a:latin typeface="-apple-system"/>
                <a:ea typeface="等线"/>
              </a:rPr>
              <a:t>workload</a:t>
            </a:r>
            <a:r>
              <a:rPr lang="zh-CN" altLang="en-US" b="0" dirty="0">
                <a:solidFill>
                  <a:srgbClr val="282A36"/>
                </a:solidFill>
                <a:latin typeface="-apple-system"/>
                <a:ea typeface="等线"/>
              </a:rPr>
              <a:t> </a:t>
            </a:r>
            <a:r>
              <a:rPr lang="en-US" altLang="zh-CN" b="0" dirty="0">
                <a:solidFill>
                  <a:srgbClr val="282A36"/>
                </a:solidFill>
                <a:latin typeface="-apple-system"/>
                <a:ea typeface="等线"/>
              </a:rPr>
              <a:t>shift</a:t>
            </a:r>
            <a:r>
              <a:rPr lang="zh-CN" altLang="en-US" b="0" dirty="0">
                <a:solidFill>
                  <a:srgbClr val="282A36"/>
                </a:solidFill>
                <a:latin typeface="-apple-system"/>
                <a:ea typeface="等线"/>
              </a:rPr>
              <a:t>。</a:t>
            </a:r>
            <a:r>
              <a:rPr lang="en-US" altLang="zh-CN" b="0" dirty="0">
                <a:solidFill>
                  <a:srgbClr val="282A36"/>
                </a:solidFill>
                <a:latin typeface="-apple-system"/>
                <a:ea typeface="等线"/>
              </a:rPr>
              <a:t>current</a:t>
            </a:r>
            <a:r>
              <a:rPr lang="zh-CN" altLang="en-US" b="0" dirty="0">
                <a:solidFill>
                  <a:srgbClr val="282A36"/>
                </a:solidFill>
                <a:latin typeface="-apple-system"/>
                <a:ea typeface="等线"/>
              </a:rPr>
              <a:t> </a:t>
            </a:r>
            <a:r>
              <a:rPr lang="en-US" altLang="zh-CN" b="0" dirty="0">
                <a:solidFill>
                  <a:srgbClr val="282A36"/>
                </a:solidFill>
                <a:latin typeface="-apple-system"/>
                <a:ea typeface="等线"/>
              </a:rPr>
              <a:t>batch</a:t>
            </a:r>
            <a:r>
              <a:rPr lang="zh-CN" altLang="en-US" b="0" dirty="0">
                <a:solidFill>
                  <a:srgbClr val="282A36"/>
                </a:solidFill>
                <a:latin typeface="-apple-system"/>
                <a:ea typeface="等线"/>
              </a:rPr>
              <a:t>就是上次训练后到来的查询</a:t>
            </a:r>
            <a:endParaRPr lang="en-US" altLang="zh-CN" b="0" dirty="0">
              <a:solidFill>
                <a:srgbClr val="282A36"/>
              </a:solidFill>
              <a:latin typeface="-apple-system"/>
              <a:ea typeface="等线"/>
            </a:endParaRPr>
          </a:p>
          <a:p>
            <a:endParaRPr lang="en-US" altLang="zh-CN" b="0" dirty="0">
              <a:solidFill>
                <a:srgbClr val="282A36"/>
              </a:solidFill>
              <a:latin typeface="-apple-system"/>
              <a:ea typeface="等线"/>
            </a:endParaRPr>
          </a:p>
          <a:p>
            <a:r>
              <a:rPr lang="en-US" altLang="zh-CN" b="0" dirty="0">
                <a:solidFill>
                  <a:srgbClr val="282A36"/>
                </a:solidFill>
                <a:latin typeface="-apple-system"/>
                <a:ea typeface="等线"/>
              </a:rPr>
              <a:t>Policy</a:t>
            </a:r>
            <a:r>
              <a:rPr lang="zh-CN" altLang="en-US" b="0" dirty="0">
                <a:solidFill>
                  <a:srgbClr val="282A36"/>
                </a:solidFill>
                <a:latin typeface="-apple-system"/>
                <a:ea typeface="等线"/>
              </a:rPr>
              <a:t> </a:t>
            </a:r>
            <a:r>
              <a:rPr lang="en-US" altLang="zh-CN" b="0" dirty="0">
                <a:solidFill>
                  <a:srgbClr val="282A36"/>
                </a:solidFill>
                <a:latin typeface="-apple-system"/>
                <a:ea typeface="等线"/>
              </a:rPr>
              <a:t>Engine</a:t>
            </a:r>
            <a:r>
              <a:rPr lang="zh-CN" altLang="en-US" b="0" dirty="0">
                <a:solidFill>
                  <a:srgbClr val="282A36"/>
                </a:solidFill>
                <a:latin typeface="-apple-system"/>
                <a:ea typeface="等线"/>
              </a:rPr>
              <a:t>接受上一个组件的数据，负责触发</a:t>
            </a:r>
            <a:r>
              <a:rPr lang="en-US" altLang="zh-CN" b="0" dirty="0">
                <a:solidFill>
                  <a:srgbClr val="282A36"/>
                </a:solidFill>
                <a:latin typeface="-apple-system"/>
                <a:ea typeface="等线"/>
              </a:rPr>
              <a:t>retraining</a:t>
            </a:r>
          </a:p>
          <a:p>
            <a:endParaRPr lang="en-US" altLang="zh-CN" dirty="0"/>
          </a:p>
          <a:p>
            <a:r>
              <a:rPr lang="en-US" altLang="zh-CN" dirty="0"/>
              <a:t>Buffer</a:t>
            </a:r>
            <a:r>
              <a:rPr lang="zh-CN" altLang="en-US" dirty="0"/>
              <a:t>负责存储具有代表性的查询集合，当需要重新训练时就会用到这些查询</a:t>
            </a:r>
          </a:p>
        </p:txBody>
      </p:sp>
    </p:spTree>
    <p:extLst>
      <p:ext uri="{BB962C8B-B14F-4D97-AF65-F5344CB8AC3E}">
        <p14:creationId xmlns:p14="http://schemas.microsoft.com/office/powerpoint/2010/main" val="16422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Distribution</a:t>
            </a:r>
            <a:r>
              <a:rPr lang="zh-CN" altLang="en-US" dirty="0"/>
              <a:t> </a:t>
            </a:r>
            <a:r>
              <a:rPr lang="en-US" altLang="zh-CN" dirty="0"/>
              <a:t>Monitor</a:t>
            </a:r>
            <a:r>
              <a:rPr lang="zh-CN" altLang="en-US" dirty="0"/>
              <a:t>通过比较查询之间的</a:t>
            </a:r>
            <a:r>
              <a:rPr lang="en-US" altLang="zh-CN" dirty="0"/>
              <a:t>query</a:t>
            </a:r>
            <a:r>
              <a:rPr lang="zh-CN" altLang="en-US" dirty="0"/>
              <a:t> </a:t>
            </a:r>
            <a:r>
              <a:rPr lang="en-US" altLang="zh-CN" dirty="0"/>
              <a:t>Feature</a:t>
            </a:r>
            <a:r>
              <a:rPr lang="zh-CN" altLang="en-US" dirty="0"/>
              <a:t>（而不是</a:t>
            </a:r>
            <a:r>
              <a:rPr lang="en-US" altLang="zh-CN" dirty="0"/>
              <a:t>label</a:t>
            </a:r>
            <a:r>
              <a:rPr lang="zh-CN" altLang="en-US" dirty="0"/>
              <a:t>）来检测</a:t>
            </a:r>
            <a:r>
              <a:rPr lang="en-US" altLang="zh-CN" dirty="0"/>
              <a:t>current</a:t>
            </a:r>
            <a:r>
              <a:rPr lang="zh-CN" altLang="en-US" dirty="0"/>
              <a:t> </a:t>
            </a:r>
            <a:r>
              <a:rPr lang="en-US" altLang="zh-CN" dirty="0"/>
              <a:t>batch</a:t>
            </a:r>
            <a:r>
              <a:rPr lang="zh-CN" altLang="en-US" dirty="0"/>
              <a:t> </a:t>
            </a:r>
            <a:r>
              <a:rPr lang="en-US" altLang="zh-CN" dirty="0"/>
              <a:t>P</a:t>
            </a:r>
            <a:r>
              <a:rPr lang="zh-CN" altLang="en-US" dirty="0"/>
              <a:t>和</a:t>
            </a:r>
            <a:r>
              <a:rPr lang="en-US" altLang="zh-CN" dirty="0"/>
              <a:t>last</a:t>
            </a:r>
            <a:r>
              <a:rPr lang="zh-CN" altLang="en-US" dirty="0"/>
              <a:t> </a:t>
            </a:r>
            <a:r>
              <a:rPr lang="en-US" altLang="zh-CN" dirty="0"/>
              <a:t>batch</a:t>
            </a:r>
            <a:r>
              <a:rPr lang="zh-CN" altLang="en-US" dirty="0"/>
              <a:t> </a:t>
            </a:r>
            <a:r>
              <a:rPr lang="en-US" altLang="zh-CN" dirty="0"/>
              <a:t>Q</a:t>
            </a:r>
            <a:r>
              <a:rPr lang="zh-CN" altLang="en-US" dirty="0"/>
              <a:t>之间的差异。（</a:t>
            </a:r>
            <a:r>
              <a:rPr lang="en-US" altLang="zh-CN" dirty="0"/>
              <a:t>query</a:t>
            </a:r>
            <a:r>
              <a:rPr lang="zh-CN" altLang="en-US" dirty="0"/>
              <a:t> </a:t>
            </a:r>
            <a:r>
              <a:rPr lang="en-US" altLang="zh-CN" dirty="0"/>
              <a:t>Feature</a:t>
            </a:r>
            <a:r>
              <a:rPr lang="zh-CN" altLang="en-US" dirty="0"/>
              <a:t>是具体的机器学习算法决定的）</a:t>
            </a:r>
            <a:endParaRPr lang="en-US" altLang="zh-CN" dirty="0"/>
          </a:p>
          <a:p>
            <a:r>
              <a:rPr lang="zh-CN" altLang="en-US" dirty="0"/>
              <a:t>因为做实验发现</a:t>
            </a:r>
            <a:r>
              <a:rPr lang="en-US" altLang="zh-CN" dirty="0"/>
              <a:t>query</a:t>
            </a:r>
            <a:r>
              <a:rPr lang="zh-CN" altLang="en-US" dirty="0"/>
              <a:t> </a:t>
            </a:r>
            <a:r>
              <a:rPr lang="en-US" altLang="zh-CN" dirty="0"/>
              <a:t>feature</a:t>
            </a:r>
            <a:r>
              <a:rPr lang="zh-CN" altLang="en-US" dirty="0"/>
              <a:t>的效果比</a:t>
            </a:r>
            <a:r>
              <a:rPr lang="en-US" altLang="zh-CN" dirty="0"/>
              <a:t>label</a:t>
            </a:r>
            <a:r>
              <a:rPr lang="zh-CN" altLang="en-US" dirty="0"/>
              <a:t>要好</a:t>
            </a:r>
            <a:endParaRPr lang="en-US" altLang="zh-CN" dirty="0"/>
          </a:p>
          <a:p>
            <a:r>
              <a:rPr lang="en-US" altLang="zh-CN" dirty="0"/>
              <a:t>Two-Sample Testing</a:t>
            </a:r>
            <a:r>
              <a:rPr lang="zh-CN" altLang="en-US" dirty="0"/>
              <a:t>，即双样本检验，是概率中的一种检验方法，用来判断两个样本是否相似。</a:t>
            </a:r>
            <a:endParaRPr lang="en-US" altLang="zh-CN" dirty="0"/>
          </a:p>
          <a:p>
            <a:endParaRPr lang="en-US" altLang="zh-CN" dirty="0"/>
          </a:p>
          <a:p>
            <a:r>
              <a:rPr lang="en-US" altLang="zh-CN" dirty="0"/>
              <a:t>q1</a:t>
            </a:r>
            <a:r>
              <a:rPr lang="zh-CN" altLang="en-US" dirty="0"/>
              <a:t>和</a:t>
            </a:r>
            <a:r>
              <a:rPr lang="en-US" altLang="zh-CN" dirty="0"/>
              <a:t>q2</a:t>
            </a:r>
            <a:r>
              <a:rPr lang="zh-CN" altLang="en-US" dirty="0"/>
              <a:t>是从</a:t>
            </a:r>
            <a:r>
              <a:rPr lang="en-US" altLang="zh-CN" dirty="0"/>
              <a:t>P</a:t>
            </a:r>
            <a:r>
              <a:rPr lang="zh-CN" altLang="en-US" dirty="0"/>
              <a:t>和</a:t>
            </a:r>
            <a:r>
              <a:rPr lang="en-US" altLang="zh-CN" dirty="0"/>
              <a:t>Q</a:t>
            </a:r>
            <a:r>
              <a:rPr lang="zh-CN" altLang="en-US" dirty="0"/>
              <a:t>中采样的两批查询，每批查询通过转化能得到它们的均值、方差等样本数据，假设它们来自同一个数据分布，通过双样本检验，根据样本数据可以根据公式计算出具体的检验量，用这个统计量和标准的</a:t>
            </a:r>
            <a:r>
              <a:rPr lang="en-US" altLang="zh-CN" dirty="0"/>
              <a:t>t</a:t>
            </a:r>
            <a:r>
              <a:rPr lang="zh-CN" altLang="en-US" dirty="0"/>
              <a:t>分布或者</a:t>
            </a:r>
            <a:r>
              <a:rPr lang="en-US" altLang="zh-CN" dirty="0"/>
              <a:t>F</a:t>
            </a:r>
            <a:r>
              <a:rPr lang="zh-CN" altLang="en-US" dirty="0"/>
              <a:t>分布的标准值对比（需要根据自由度和置信度确定），这些标准值就是边界，如果我的检验量超过这个边界，就要拒绝原假设，因为这说明在当前假设下不可能出现这个检验量（因为检验量出现在低概率区间，随机取值几乎没有这个可能）</a:t>
            </a:r>
            <a:endParaRPr lang="en-US" altLang="zh-CN" dirty="0"/>
          </a:p>
        </p:txBody>
      </p:sp>
    </p:spTree>
    <p:extLst>
      <p:ext uri="{BB962C8B-B14F-4D97-AF65-F5344CB8AC3E}">
        <p14:creationId xmlns:p14="http://schemas.microsoft.com/office/powerpoint/2010/main" val="3311706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定期正常训练</a:t>
            </a:r>
            <a:endParaRPr lang="en-US" altLang="zh-CN" dirty="0"/>
          </a:p>
          <a:p>
            <a:r>
              <a:rPr lang="zh-CN" altLang="en-US" dirty="0"/>
              <a:t>检测到</a:t>
            </a:r>
            <a:r>
              <a:rPr lang="en-US" altLang="zh-CN" dirty="0"/>
              <a:t>shift</a:t>
            </a:r>
            <a:r>
              <a:rPr lang="zh-CN" altLang="en-US" dirty="0"/>
              <a:t>就立即重训练</a:t>
            </a:r>
          </a:p>
        </p:txBody>
      </p:sp>
    </p:spTree>
    <p:extLst>
      <p:ext uri="{BB962C8B-B14F-4D97-AF65-F5344CB8AC3E}">
        <p14:creationId xmlns:p14="http://schemas.microsoft.com/office/powerpoint/2010/main" val="3475481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dirty="0"/>
              <a:t>使用所有旧查询训练不可取</a:t>
            </a:r>
            <a:r>
              <a:rPr lang="en-US" altLang="zh-CN" dirty="0"/>
              <a:t>---》</a:t>
            </a:r>
            <a:r>
              <a:rPr lang="zh-CN" altLang="en-US" dirty="0"/>
              <a:t>时间空间都效率不高</a:t>
            </a:r>
            <a:endParaRPr lang="en-US" altLang="zh-CN" dirty="0"/>
          </a:p>
          <a:p>
            <a:r>
              <a:rPr lang="zh-CN" altLang="en-US" dirty="0"/>
              <a:t>因为如果有重新练的需求，需要立马提供</a:t>
            </a:r>
            <a:r>
              <a:rPr lang="en-US" altLang="zh-CN" dirty="0"/>
              <a:t>query</a:t>
            </a:r>
            <a:r>
              <a:rPr lang="zh-CN" altLang="en-US" dirty="0"/>
              <a:t>，所以没有时间给你反复多轮挑选，必须是</a:t>
            </a:r>
            <a:r>
              <a:rPr lang="en-US" altLang="zh-CN" dirty="0"/>
              <a:t>online</a:t>
            </a:r>
            <a:r>
              <a:rPr lang="zh-CN" altLang="en-US" dirty="0"/>
              <a:t>的形式</a:t>
            </a:r>
            <a:endParaRPr lang="en-US" altLang="zh-CN" dirty="0"/>
          </a:p>
          <a:p>
            <a:r>
              <a:rPr lang="zh-CN" altLang="en-US" dirty="0"/>
              <a:t>蓄水池采样的缺点是无法针对</a:t>
            </a:r>
            <a:r>
              <a:rPr lang="en-US" altLang="zh-CN" dirty="0"/>
              <a:t>imbalance</a:t>
            </a:r>
            <a:r>
              <a:rPr lang="zh-CN" altLang="en-US" dirty="0"/>
              <a:t>的情况</a:t>
            </a:r>
            <a:endParaRPr lang="en-US" altLang="zh-CN" dirty="0"/>
          </a:p>
        </p:txBody>
      </p:sp>
    </p:spTree>
    <p:extLst>
      <p:ext uri="{BB962C8B-B14F-4D97-AF65-F5344CB8AC3E}">
        <p14:creationId xmlns:p14="http://schemas.microsoft.com/office/powerpoint/2010/main" val="4151429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C9C53-11DB-D1DC-9211-6787D0212453}"/>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DBACCDEC-BCCD-0F9B-44B3-F8D2526D4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BA4B680E-3D59-DDD7-14C1-35E4AF4B214D}"/>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F787C9CA-5822-2486-EBAE-B6F103C96E3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5EDFA17-5D96-40DB-3AFA-42B302B86445}"/>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200015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CE31E-FAAB-12E4-568F-5A6EE941483A}"/>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9D1F2003-F6B9-F153-ACBB-5AAAF24F01C5}"/>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F71DB9B-D6A1-5541-EC43-B4B0FF585956}"/>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A5C5F0B0-97BB-AE90-E068-2B89967AC15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ECF2230-CD65-B8E6-55DF-CEE0F6F1C33F}"/>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500948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04207D0-4DC8-EDC9-D18C-098901A7C159}"/>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17FF9372-6BEB-484C-661D-8C607FAA949B}"/>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135DFB9-580D-8735-DAC5-5B01876FB582}"/>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52FB3A06-5678-5C43-0C40-4A58BD41D2A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DF104897-85A7-96D2-E129-5BA81076F0D5}"/>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27284380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标题幻灯片">
    <p:spTree>
      <p:nvGrpSpPr>
        <p:cNvPr id="1" name=""/>
        <p:cNvGrpSpPr/>
        <p:nvPr/>
      </p:nvGrpSpPr>
      <p:grpSpPr>
        <a:xfrm>
          <a:off x="0" y="0"/>
          <a:ext cx="0" cy="0"/>
          <a:chOff x="0" y="0"/>
          <a:chExt cx="0" cy="0"/>
        </a:xfrm>
      </p:grpSpPr>
      <p:sp>
        <p:nvSpPr>
          <p:cNvPr id="13"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4" name="正文级别 1…"/>
          <p:cNvSpPr txBox="1">
            <a:spLocks noGrp="1"/>
          </p:cNvSpPr>
          <p:nvPr>
            <p:ph type="body" sz="quarter" idx="1"/>
          </p:nvPr>
        </p:nvSpPr>
        <p:spPr>
          <a:xfrm>
            <a:off x="1524000" y="3602037"/>
            <a:ext cx="9144000" cy="1655763"/>
          </a:xfrm>
          <a:prstGeom prst="rect">
            <a:avLst/>
          </a:prstGeom>
        </p:spPr>
        <p:txBody>
          <a:bodyPr/>
          <a:lstStyle>
            <a:lvl1pPr marL="0" indent="0" algn="ctr">
              <a:buClrTx/>
              <a:buSzTx/>
              <a:buNone/>
              <a:defRPr sz="2400"/>
            </a:lvl1pPr>
            <a:lvl2pPr marL="0" indent="457200" algn="ctr">
              <a:buClrTx/>
              <a:buSzTx/>
              <a:buNone/>
              <a:defRPr sz="2400"/>
            </a:lvl2pPr>
            <a:lvl3pPr marL="0" indent="914400" algn="ctr">
              <a:buClrTx/>
              <a:buSzTx/>
              <a:buNone/>
              <a:defRPr sz="2400"/>
            </a:lvl3pPr>
            <a:lvl4pPr marL="0" indent="1371600" algn="ctr">
              <a:buClrTx/>
              <a:buSzTx/>
              <a:buNone/>
              <a:defRPr sz="2400"/>
            </a:lvl4pPr>
            <a:lvl5pPr marL="0" indent="1828800" algn="ctr">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15" name="直接连接符 7"/>
          <p:cNvSpPr/>
          <p:nvPr/>
        </p:nvSpPr>
        <p:spPr>
          <a:xfrm>
            <a:off x="0" y="3602037"/>
            <a:ext cx="12192000" cy="1"/>
          </a:xfrm>
          <a:prstGeom prst="line">
            <a:avLst/>
          </a:prstGeom>
          <a:ln w="57150">
            <a:solidFill>
              <a:srgbClr val="00B050"/>
            </a:solidFill>
            <a:miter/>
          </a:ln>
        </p:spPr>
        <p:txBody>
          <a:bodyPr lIns="45719" rIns="45719"/>
          <a:lstStyle/>
          <a:p>
            <a:endParaRPr/>
          </a:p>
        </p:txBody>
      </p:sp>
      <p:sp>
        <p:nvSpPr>
          <p:cNvPr id="16"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122343762"/>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23" name="标题文本"/>
          <p:cNvSpPr txBox="1">
            <a:spLocks noGrp="1"/>
          </p:cNvSpPr>
          <p:nvPr>
            <p:ph type="title"/>
          </p:nvPr>
        </p:nvSpPr>
        <p:spPr>
          <a:prstGeom prst="rect">
            <a:avLst/>
          </a:prstGeom>
        </p:spPr>
        <p:txBody>
          <a:bodyPr/>
          <a:lstStyle/>
          <a:p>
            <a:r>
              <a:t>标题文本</a:t>
            </a:r>
          </a:p>
        </p:txBody>
      </p:sp>
      <p:sp>
        <p:nvSpPr>
          <p:cNvPr id="24"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35099653"/>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
  <p:cSld name="自定义版式">
    <p:spTree>
      <p:nvGrpSpPr>
        <p:cNvPr id="1" name=""/>
        <p:cNvGrpSpPr/>
        <p:nvPr/>
      </p:nvGrpSpPr>
      <p:grpSpPr>
        <a:xfrm>
          <a:off x="0" y="0"/>
          <a:ext cx="0" cy="0"/>
          <a:chOff x="0" y="0"/>
          <a:chExt cx="0" cy="0"/>
        </a:xfrm>
      </p:grpSpPr>
      <p:sp>
        <p:nvSpPr>
          <p:cNvPr id="32" name="直接连接符 6"/>
          <p:cNvSpPr/>
          <p:nvPr/>
        </p:nvSpPr>
        <p:spPr>
          <a:xfrm>
            <a:off x="228600" y="4025900"/>
            <a:ext cx="10325100" cy="0"/>
          </a:xfrm>
          <a:prstGeom prst="line">
            <a:avLst/>
          </a:prstGeom>
          <a:ln w="57150">
            <a:solidFill>
              <a:srgbClr val="00B050"/>
            </a:solidFill>
            <a:miter/>
          </a:ln>
        </p:spPr>
        <p:txBody>
          <a:bodyPr lIns="45719" rIns="45719"/>
          <a:lstStyle/>
          <a:p>
            <a:endParaRPr/>
          </a:p>
        </p:txBody>
      </p:sp>
      <p:sp>
        <p:nvSpPr>
          <p:cNvPr id="33" name="直接连接符 8"/>
          <p:cNvSpPr/>
          <p:nvPr/>
        </p:nvSpPr>
        <p:spPr>
          <a:xfrm>
            <a:off x="7759700" y="1677988"/>
            <a:ext cx="1" cy="3630613"/>
          </a:xfrm>
          <a:prstGeom prst="line">
            <a:avLst/>
          </a:prstGeom>
          <a:ln w="38100">
            <a:solidFill>
              <a:srgbClr val="00B050"/>
            </a:solidFill>
            <a:miter/>
          </a:ln>
        </p:spPr>
        <p:txBody>
          <a:bodyPr lIns="45719" rIns="45719"/>
          <a:lstStyle/>
          <a:p>
            <a:endParaRPr/>
          </a:p>
        </p:txBody>
      </p:sp>
      <p:sp>
        <p:nvSpPr>
          <p:cNvPr id="34"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0466013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x">
  <p:cSld name="节标题">
    <p:spTree>
      <p:nvGrpSpPr>
        <p:cNvPr id="1" name=""/>
        <p:cNvGrpSpPr/>
        <p:nvPr/>
      </p:nvGrpSpPr>
      <p:grpSpPr>
        <a:xfrm>
          <a:off x="0" y="0"/>
          <a:ext cx="0" cy="0"/>
          <a:chOff x="0" y="0"/>
          <a:chExt cx="0" cy="0"/>
        </a:xfrm>
      </p:grpSpPr>
      <p:sp>
        <p:nvSpPr>
          <p:cNvPr id="41"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42" name="正文级别 1…"/>
          <p:cNvSpPr txBox="1">
            <a:spLocks noGrp="1"/>
          </p:cNvSpPr>
          <p:nvPr>
            <p:ph type="body" sz="quarter" idx="1"/>
          </p:nvPr>
        </p:nvSpPr>
        <p:spPr>
          <a:xfrm>
            <a:off x="831850" y="4589462"/>
            <a:ext cx="10515600" cy="1500188"/>
          </a:xfrm>
          <a:prstGeom prst="rect">
            <a:avLst/>
          </a:prstGeom>
        </p:spPr>
        <p:txBody>
          <a:bodyPr/>
          <a:lstStyle>
            <a:lvl1pPr marL="0" indent="0">
              <a:buClrTx/>
              <a:buSzTx/>
              <a:buNone/>
              <a:defRPr sz="2400">
                <a:solidFill>
                  <a:srgbClr val="888888"/>
                </a:solidFill>
              </a:defRPr>
            </a:lvl1pPr>
            <a:lvl2pPr marL="0" indent="457200">
              <a:buClrTx/>
              <a:buSzTx/>
              <a:buNone/>
              <a:defRPr sz="2400">
                <a:solidFill>
                  <a:srgbClr val="888888"/>
                </a:solidFill>
              </a:defRPr>
            </a:lvl2pPr>
            <a:lvl3pPr marL="0" indent="914400">
              <a:buClrTx/>
              <a:buSzTx/>
              <a:buNone/>
              <a:defRPr sz="2400">
                <a:solidFill>
                  <a:srgbClr val="888888"/>
                </a:solidFill>
              </a:defRPr>
            </a:lvl3pPr>
            <a:lvl4pPr marL="0" indent="1371600">
              <a:buClrTx/>
              <a:buSzTx/>
              <a:buNone/>
              <a:defRPr sz="2400">
                <a:solidFill>
                  <a:srgbClr val="888888"/>
                </a:solidFill>
              </a:defRPr>
            </a:lvl4pPr>
            <a:lvl5pPr marL="0" indent="1828800">
              <a:buClrTx/>
              <a:buSzTx/>
              <a:buNone/>
              <a:defRPr sz="24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43"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96871443"/>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x">
  <p:cSld name="两栏内容">
    <p:spTree>
      <p:nvGrpSpPr>
        <p:cNvPr id="1" name=""/>
        <p:cNvGrpSpPr/>
        <p:nvPr/>
      </p:nvGrpSpPr>
      <p:grpSpPr>
        <a:xfrm>
          <a:off x="0" y="0"/>
          <a:ext cx="0" cy="0"/>
          <a:chOff x="0" y="0"/>
          <a:chExt cx="0" cy="0"/>
        </a:xfrm>
      </p:grpSpPr>
      <p:sp>
        <p:nvSpPr>
          <p:cNvPr id="50" name="标题文本"/>
          <p:cNvSpPr txBox="1">
            <a:spLocks noGrp="1"/>
          </p:cNvSpPr>
          <p:nvPr>
            <p:ph type="title"/>
          </p:nvPr>
        </p:nvSpPr>
        <p:spPr>
          <a:xfrm>
            <a:off x="838200" y="365125"/>
            <a:ext cx="10515600" cy="1325563"/>
          </a:xfrm>
          <a:prstGeom prst="rect">
            <a:avLst/>
          </a:prstGeom>
        </p:spPr>
        <p:txBody>
          <a:bodyPr/>
          <a:lstStyle/>
          <a:p>
            <a:r>
              <a:t>标题文本</a:t>
            </a:r>
          </a:p>
        </p:txBody>
      </p:sp>
      <p:sp>
        <p:nvSpPr>
          <p:cNvPr id="51" name="正文级别 1…"/>
          <p:cNvSpPr txBox="1">
            <a:spLocks noGrp="1"/>
          </p:cNvSpPr>
          <p:nvPr>
            <p:ph type="body" sz="half" idx="1"/>
          </p:nvPr>
        </p:nvSpPr>
        <p:spPr>
          <a:xfrm>
            <a:off x="838200" y="1825625"/>
            <a:ext cx="5181600" cy="4351338"/>
          </a:xfrm>
          <a:prstGeom prst="rect">
            <a:avLst/>
          </a:prstGeom>
        </p:spPr>
        <p:txBody>
          <a:bodyPr/>
          <a:lstStyle>
            <a:lvl1pPr>
              <a:defRPr sz="2800"/>
            </a:lvl1pPr>
            <a:lvl2pPr marL="723900" indent="-266700">
              <a:defRPr sz="2800"/>
            </a:lvl2pPr>
            <a:lvl3pPr marL="1234439" indent="-320039">
              <a:defRPr sz="2800"/>
            </a:lvl3pPr>
            <a:lvl4pPr marL="1727200" indent="-355600">
              <a:buChar char="•"/>
              <a:defRPr sz="2800"/>
            </a:lvl4pPr>
            <a:lvl5pPr marL="2184400" indent="-355600">
              <a:defRPr sz="2800"/>
            </a:lvl5pPr>
          </a:lstStyle>
          <a:p>
            <a:r>
              <a:t>正文级别 1</a:t>
            </a:r>
          </a:p>
          <a:p>
            <a:pPr lvl="1"/>
            <a:r>
              <a:t>正文级别 2</a:t>
            </a:r>
          </a:p>
          <a:p>
            <a:pPr lvl="2"/>
            <a:r>
              <a:t>正文级别 3</a:t>
            </a:r>
          </a:p>
          <a:p>
            <a:pPr lvl="3"/>
            <a:r>
              <a:t>正文级别 4</a:t>
            </a:r>
          </a:p>
          <a:p>
            <a:pPr lvl="4"/>
            <a:r>
              <a:t>正文级别 5</a:t>
            </a:r>
          </a:p>
        </p:txBody>
      </p:sp>
      <p:sp>
        <p:nvSpPr>
          <p:cNvPr id="52"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8190443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x">
  <p:cSld name="比较">
    <p:spTree>
      <p:nvGrpSpPr>
        <p:cNvPr id="1" name=""/>
        <p:cNvGrpSpPr/>
        <p:nvPr/>
      </p:nvGrpSpPr>
      <p:grpSpPr>
        <a:xfrm>
          <a:off x="0" y="0"/>
          <a:ext cx="0" cy="0"/>
          <a:chOff x="0" y="0"/>
          <a:chExt cx="0" cy="0"/>
        </a:xfrm>
      </p:grpSpPr>
      <p:sp>
        <p:nvSpPr>
          <p:cNvPr id="59"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60" name="正文级别 1…"/>
          <p:cNvSpPr txBox="1">
            <a:spLocks noGrp="1"/>
          </p:cNvSpPr>
          <p:nvPr>
            <p:ph type="body" sz="quarter" idx="1"/>
          </p:nvPr>
        </p:nvSpPr>
        <p:spPr>
          <a:xfrm>
            <a:off x="839787" y="1681163"/>
            <a:ext cx="5157789" cy="823913"/>
          </a:xfrm>
          <a:prstGeom prst="rect">
            <a:avLst/>
          </a:prstGeom>
        </p:spPr>
        <p:txBody>
          <a:bodyPr anchor="b"/>
          <a:lstStyle>
            <a:lvl1pPr marL="0" indent="0">
              <a:buClrTx/>
              <a:buSzTx/>
              <a:buNone/>
              <a:defRPr sz="2400"/>
            </a:lvl1pPr>
            <a:lvl2pPr marL="0" indent="457200">
              <a:buClrTx/>
              <a:buSzTx/>
              <a:buNone/>
              <a:defRPr sz="2400"/>
            </a:lvl2pPr>
            <a:lvl3pPr marL="0" indent="914400">
              <a:buClrTx/>
              <a:buSzTx/>
              <a:buNone/>
              <a:defRPr sz="2400"/>
            </a:lvl3pPr>
            <a:lvl4pPr marL="0" indent="1371600">
              <a:buClrTx/>
              <a:buSzTx/>
              <a:buNone/>
              <a:defRPr sz="2400"/>
            </a:lvl4pPr>
            <a:lvl5pPr marL="0" indent="1828800">
              <a:buClrTx/>
              <a:buSzTx/>
              <a:buNone/>
              <a:defRPr sz="2400"/>
            </a:lvl5pPr>
          </a:lstStyle>
          <a:p>
            <a:r>
              <a:t>正文级别 1</a:t>
            </a:r>
          </a:p>
          <a:p>
            <a:pPr lvl="1"/>
            <a:r>
              <a:t>正文级别 2</a:t>
            </a:r>
          </a:p>
          <a:p>
            <a:pPr lvl="2"/>
            <a:r>
              <a:t>正文级别 3</a:t>
            </a:r>
          </a:p>
          <a:p>
            <a:pPr lvl="3"/>
            <a:r>
              <a:t>正文级别 4</a:t>
            </a:r>
          </a:p>
          <a:p>
            <a:pPr lvl="4"/>
            <a:r>
              <a:t>正文级别 5</a:t>
            </a:r>
          </a:p>
        </p:txBody>
      </p:sp>
      <p:sp>
        <p:nvSpPr>
          <p:cNvPr id="61" name="文本占位符 4"/>
          <p:cNvSpPr>
            <a:spLocks noGrp="1"/>
          </p:cNvSpPr>
          <p:nvPr>
            <p:ph type="body" sz="quarter" idx="21"/>
          </p:nvPr>
        </p:nvSpPr>
        <p:spPr>
          <a:xfrm>
            <a:off x="6172200" y="1681163"/>
            <a:ext cx="5183188" cy="823913"/>
          </a:xfrm>
          <a:prstGeom prst="rect">
            <a:avLst/>
          </a:prstGeom>
        </p:spPr>
        <p:txBody>
          <a:bodyPr anchor="b"/>
          <a:lstStyle/>
          <a:p>
            <a:pPr marL="0" indent="0">
              <a:buClrTx/>
              <a:buSzTx/>
              <a:buNone/>
              <a:defRPr sz="2400"/>
            </a:pPr>
            <a:endParaRPr/>
          </a:p>
        </p:txBody>
      </p:sp>
      <p:sp>
        <p:nvSpPr>
          <p:cNvPr id="62"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3090598"/>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x">
  <p:cSld name="仅标题">
    <p:spTree>
      <p:nvGrpSpPr>
        <p:cNvPr id="1" name=""/>
        <p:cNvGrpSpPr/>
        <p:nvPr/>
      </p:nvGrpSpPr>
      <p:grpSpPr>
        <a:xfrm>
          <a:off x="0" y="0"/>
          <a:ext cx="0" cy="0"/>
          <a:chOff x="0" y="0"/>
          <a:chExt cx="0" cy="0"/>
        </a:xfrm>
      </p:grpSpPr>
      <p:sp>
        <p:nvSpPr>
          <p:cNvPr id="69" name="标题文本"/>
          <p:cNvSpPr txBox="1">
            <a:spLocks noGrp="1"/>
          </p:cNvSpPr>
          <p:nvPr>
            <p:ph type="title"/>
          </p:nvPr>
        </p:nvSpPr>
        <p:spPr>
          <a:xfrm>
            <a:off x="838200" y="365125"/>
            <a:ext cx="10515600" cy="1325563"/>
          </a:xfrm>
          <a:prstGeom prst="rect">
            <a:avLst/>
          </a:prstGeom>
        </p:spPr>
        <p:txBody>
          <a:bodyPr/>
          <a:lstStyle/>
          <a:p>
            <a:r>
              <a:t>标题文本</a:t>
            </a:r>
          </a:p>
        </p:txBody>
      </p:sp>
      <p:sp>
        <p:nvSpPr>
          <p:cNvPr id="70"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54162193"/>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cSld name="空白">
    <p:spTree>
      <p:nvGrpSpPr>
        <p:cNvPr id="1" name=""/>
        <p:cNvGrpSpPr/>
        <p:nvPr/>
      </p:nvGrpSpPr>
      <p:grpSpPr>
        <a:xfrm>
          <a:off x="0" y="0"/>
          <a:ext cx="0" cy="0"/>
          <a:chOff x="0" y="0"/>
          <a:chExt cx="0" cy="0"/>
        </a:xfrm>
      </p:grpSpPr>
      <p:sp>
        <p:nvSpPr>
          <p:cNvPr id="77"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9401620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30CB6F-A873-BBA1-11EE-554936BFA02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9155AB5-8AF7-F6EE-9C11-0108D0F4EA58}"/>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1E64E8-FB3A-6AA4-9A17-D5C39EDE6A18}"/>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5525D2E1-73B4-A1FC-559E-CE8D2692C60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324A2D4-136F-98F5-5945-0F9EE8FA43E2}"/>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14417596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x">
  <p:cSld name="内容与标题">
    <p:spTree>
      <p:nvGrpSpPr>
        <p:cNvPr id="1" name=""/>
        <p:cNvGrpSpPr/>
        <p:nvPr/>
      </p:nvGrpSpPr>
      <p:grpSpPr>
        <a:xfrm>
          <a:off x="0" y="0"/>
          <a:ext cx="0" cy="0"/>
          <a:chOff x="0" y="0"/>
          <a:chExt cx="0" cy="0"/>
        </a:xfrm>
      </p:grpSpPr>
      <p:sp>
        <p:nvSpPr>
          <p:cNvPr id="84"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5" name="正文级别 1…"/>
          <p:cNvSpPr txBox="1">
            <a:spLocks noGrp="1"/>
          </p:cNvSpPr>
          <p:nvPr>
            <p:ph type="body" sz="half" idx="1"/>
          </p:nvPr>
        </p:nvSpPr>
        <p:spPr>
          <a:xfrm>
            <a:off x="5183187" y="987425"/>
            <a:ext cx="6172201" cy="4873625"/>
          </a:xfrm>
          <a:prstGeom prst="rect">
            <a:avLst/>
          </a:prstGeom>
        </p:spPr>
        <p:txBody>
          <a:bodyPr/>
          <a:lstStyle>
            <a:lvl2pPr marL="718457" indent="-261257"/>
            <a:lvl3pPr marL="1219200" indent="-304800"/>
            <a:lvl4pPr marL="1737360" indent="-365760">
              <a:buChar char="•"/>
            </a:lvl4pPr>
            <a:lvl5pPr marL="2194560" indent="-365760"/>
          </a:lstStyle>
          <a:p>
            <a:r>
              <a:t>正文级别 1</a:t>
            </a:r>
          </a:p>
          <a:p>
            <a:pPr lvl="1"/>
            <a:r>
              <a:t>正文级别 2</a:t>
            </a:r>
          </a:p>
          <a:p>
            <a:pPr lvl="2"/>
            <a:r>
              <a:t>正文级别 3</a:t>
            </a:r>
          </a:p>
          <a:p>
            <a:pPr lvl="3"/>
            <a:r>
              <a:t>正文级别 4</a:t>
            </a:r>
          </a:p>
          <a:p>
            <a:pPr lvl="4"/>
            <a:r>
              <a:t>正文级别 5</a:t>
            </a:r>
          </a:p>
        </p:txBody>
      </p:sp>
      <p:sp>
        <p:nvSpPr>
          <p:cNvPr id="86" name="文本占位符 3"/>
          <p:cNvSpPr>
            <a:spLocks noGrp="1"/>
          </p:cNvSpPr>
          <p:nvPr>
            <p:ph type="body" sz="quarter" idx="21"/>
          </p:nvPr>
        </p:nvSpPr>
        <p:spPr>
          <a:xfrm>
            <a:off x="839787" y="2057400"/>
            <a:ext cx="3932238" cy="3811588"/>
          </a:xfrm>
          <a:prstGeom prst="rect">
            <a:avLst/>
          </a:prstGeom>
        </p:spPr>
        <p:txBody>
          <a:bodyPr/>
          <a:lstStyle/>
          <a:p>
            <a:pPr marL="0" indent="0">
              <a:buClrTx/>
              <a:buSzTx/>
              <a:buNone/>
              <a:defRPr sz="1600"/>
            </a:pPr>
            <a:endParaRPr/>
          </a:p>
        </p:txBody>
      </p:sp>
      <p:sp>
        <p:nvSpPr>
          <p:cNvPr id="87"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80045858"/>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x">
  <p:cSld name="图片与标题">
    <p:spTree>
      <p:nvGrpSpPr>
        <p:cNvPr id="1" name=""/>
        <p:cNvGrpSpPr/>
        <p:nvPr/>
      </p:nvGrpSpPr>
      <p:grpSpPr>
        <a:xfrm>
          <a:off x="0" y="0"/>
          <a:ext cx="0" cy="0"/>
          <a:chOff x="0" y="0"/>
          <a:chExt cx="0" cy="0"/>
        </a:xfrm>
      </p:grpSpPr>
      <p:sp>
        <p:nvSpPr>
          <p:cNvPr id="94"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95" name="图片占位符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96" name="正文级别 1…"/>
          <p:cNvSpPr txBox="1">
            <a:spLocks noGrp="1"/>
          </p:cNvSpPr>
          <p:nvPr>
            <p:ph type="body" sz="quarter" idx="1"/>
          </p:nvPr>
        </p:nvSpPr>
        <p:spPr>
          <a:xfrm>
            <a:off x="839787" y="2057400"/>
            <a:ext cx="3932239" cy="3811588"/>
          </a:xfrm>
          <a:prstGeom prst="rect">
            <a:avLst/>
          </a:prstGeom>
        </p:spPr>
        <p:txBody>
          <a:bodyPr/>
          <a:lstStyle>
            <a:lvl1pPr marL="0" indent="0">
              <a:buClrTx/>
              <a:buSzTx/>
              <a:buNone/>
              <a:defRPr sz="1600"/>
            </a:lvl1pPr>
            <a:lvl2pPr marL="0" indent="457200">
              <a:buClrTx/>
              <a:buSzTx/>
              <a:buNone/>
              <a:defRPr sz="1600"/>
            </a:lvl2pPr>
            <a:lvl3pPr marL="0" indent="914400">
              <a:buClrTx/>
              <a:buSzTx/>
              <a:buNone/>
              <a:defRPr sz="1600"/>
            </a:lvl3pPr>
            <a:lvl4pPr marL="0" indent="1371600">
              <a:buClrTx/>
              <a:buSzTx/>
              <a:buNone/>
              <a:defRPr sz="1600"/>
            </a:lvl4pPr>
            <a:lvl5pPr marL="0" indent="1828800">
              <a:buClrTx/>
              <a:buSzTx/>
              <a:buNone/>
              <a:defRPr sz="1600"/>
            </a:lvl5pPr>
          </a:lstStyle>
          <a:p>
            <a:r>
              <a:t>正文级别 1</a:t>
            </a:r>
          </a:p>
          <a:p>
            <a:pPr lvl="1"/>
            <a:r>
              <a:t>正文级别 2</a:t>
            </a:r>
          </a:p>
          <a:p>
            <a:pPr lvl="2"/>
            <a:r>
              <a:t>正文级别 3</a:t>
            </a:r>
          </a:p>
          <a:p>
            <a:pPr lvl="3"/>
            <a:r>
              <a:t>正文级别 4</a:t>
            </a:r>
          </a:p>
          <a:p>
            <a:pPr lvl="4"/>
            <a:r>
              <a:t>正文级别 5</a:t>
            </a:r>
          </a:p>
        </p:txBody>
      </p:sp>
      <p:sp>
        <p:nvSpPr>
          <p:cNvPr id="97" name="幻灯片编号"/>
          <p:cNvSpPr txBox="1">
            <a:spLocks noGrp="1"/>
          </p:cNvSpPr>
          <p:nvPr>
            <p:ph type="sldNum" sz="quarter" idx="2"/>
          </p:nvPr>
        </p:nvSpPr>
        <p:spPr>
          <a:xfrm>
            <a:off x="11080144" y="6404292"/>
            <a:ext cx="273657" cy="26924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71530332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ADCB89-2A68-BE2B-C7E1-5FF4F322D035}"/>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AA9DE93-1C31-A0C8-53B3-78A3B85CCB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6D7DD84-7F01-6498-A9B8-B0C94129477F}"/>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C4591A32-B3DD-406F-145B-A3640010C51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531E7AA-DB7B-8D51-FFAF-0634659F71EF}"/>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060142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4A9E0F-9C83-440B-76B2-5CDE6D272E0B}"/>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7EF4DD7-19F3-0802-9E61-2A9F054E4A3B}"/>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B0382029-1E38-58FE-F199-F01266C24A8C}"/>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ADD10072-DD3A-DA4A-0C39-0388736514E0}"/>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6" name="页脚占位符 5">
            <a:extLst>
              <a:ext uri="{FF2B5EF4-FFF2-40B4-BE49-F238E27FC236}">
                <a16:creationId xmlns:a16="http://schemas.microsoft.com/office/drawing/2014/main" id="{505D6E6B-A13E-50F9-C260-84E213F6F89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BBAAE72-10FC-5BC0-7802-95EE1C207620}"/>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262899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4CE-CC65-EBAE-17A8-9B1EC20F965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125141B-C3F7-FB5F-DB35-3A22E40D1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BCCAE3E6-2049-F12F-9AD7-0DB157331D46}"/>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9EDBBA6-E280-0E64-D813-026CCE7C24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A4B33A6A-F3DF-CAA2-6C03-10D7F90F795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377FC195-A2F6-24FF-BA19-CA50FBF90460}"/>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8" name="页脚占位符 7">
            <a:extLst>
              <a:ext uri="{FF2B5EF4-FFF2-40B4-BE49-F238E27FC236}">
                <a16:creationId xmlns:a16="http://schemas.microsoft.com/office/drawing/2014/main" id="{85C1D93E-5925-5EDA-F5FE-D0DAB366AD4D}"/>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C275C2B-0A02-1E28-7F09-546D159518D1}"/>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230179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32D486-9B6F-35DD-2B5D-7452D25D8CE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1E004C79-CD15-35F5-260D-491F1F978784}"/>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4" name="页脚占位符 3">
            <a:extLst>
              <a:ext uri="{FF2B5EF4-FFF2-40B4-BE49-F238E27FC236}">
                <a16:creationId xmlns:a16="http://schemas.microsoft.com/office/drawing/2014/main" id="{2894EAC7-80FA-6774-218C-FED97BFBC7DC}"/>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75ABD14-1BAA-83B3-005D-149F76E73217}"/>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2110558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8432E7F-7A1C-5FB9-07A8-BE7A68557C97}"/>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3" name="页脚占位符 2">
            <a:extLst>
              <a:ext uri="{FF2B5EF4-FFF2-40B4-BE49-F238E27FC236}">
                <a16:creationId xmlns:a16="http://schemas.microsoft.com/office/drawing/2014/main" id="{7538BC1C-48AC-97C6-0E8C-64593B6769CF}"/>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33A3FC43-48A3-A253-A8E6-D6A42380DC88}"/>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51045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02DA51-F8EB-CA2F-0EA4-4528DF6F3C3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E4EA6073-6458-CB3A-7630-BD9C4B2EDF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EAB8F8DE-87BF-B750-774B-B5F258CFE2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A902DB6E-046B-96A9-4CEF-F9FDC125A494}"/>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6" name="页脚占位符 5">
            <a:extLst>
              <a:ext uri="{FF2B5EF4-FFF2-40B4-BE49-F238E27FC236}">
                <a16:creationId xmlns:a16="http://schemas.microsoft.com/office/drawing/2014/main" id="{AFE2903E-CCA3-965A-1A1C-87FFBBA66CA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82B2EBE-6371-C077-18F3-4E7D49E58627}"/>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1468254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9DCF69-FE2F-4C7B-5D98-1A9AD7EDA7DA}"/>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DA89ADE-1E79-8733-25A2-8AE48DB12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12EB1C4-5688-BA51-CD15-D8DD1286CA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EC6BD239-675D-C2FF-75DA-53223363924F}"/>
              </a:ext>
            </a:extLst>
          </p:cNvPr>
          <p:cNvSpPr>
            <a:spLocks noGrp="1"/>
          </p:cNvSpPr>
          <p:nvPr>
            <p:ph type="dt" sz="half" idx="10"/>
          </p:nvPr>
        </p:nvSpPr>
        <p:spPr/>
        <p:txBody>
          <a:bodyPr/>
          <a:lstStyle/>
          <a:p>
            <a:fld id="{1F5493F2-5AA5-C541-887E-C45A25FD0FE2}" type="datetimeFigureOut">
              <a:rPr kumimoji="1" lang="zh-CN" altLang="en-US" smtClean="0"/>
              <a:t>2024/9/24</a:t>
            </a:fld>
            <a:endParaRPr kumimoji="1" lang="zh-CN" altLang="en-US"/>
          </a:p>
        </p:txBody>
      </p:sp>
      <p:sp>
        <p:nvSpPr>
          <p:cNvPr id="6" name="页脚占位符 5">
            <a:extLst>
              <a:ext uri="{FF2B5EF4-FFF2-40B4-BE49-F238E27FC236}">
                <a16:creationId xmlns:a16="http://schemas.microsoft.com/office/drawing/2014/main" id="{E13741AB-31DF-A023-60AE-C24F075DC558}"/>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D34BB11-7194-3C66-6E60-FF9B83998BBF}"/>
              </a:ext>
            </a:extLst>
          </p:cNvPr>
          <p:cNvSpPr>
            <a:spLocks noGrp="1"/>
          </p:cNvSpPr>
          <p:nvPr>
            <p:ph type="sldNum" sz="quarter" idx="12"/>
          </p:nvPr>
        </p:nvSpPr>
        <p:spPr/>
        <p:txBody>
          <a:body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556460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heme" Target="../theme/theme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5012DEE-313D-412B-3FE4-A52B2C2774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DF7311BC-4EAE-1368-1D86-BB429D61CE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886629-8D0C-5CE9-6229-FABF8BA40D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5493F2-5AA5-C541-887E-C45A25FD0FE2}" type="datetimeFigureOut">
              <a:rPr kumimoji="1" lang="zh-CN" altLang="en-US" smtClean="0"/>
              <a:t>2024/9/24</a:t>
            </a:fld>
            <a:endParaRPr kumimoji="1" lang="zh-CN" altLang="en-US"/>
          </a:p>
        </p:txBody>
      </p:sp>
      <p:sp>
        <p:nvSpPr>
          <p:cNvPr id="5" name="页脚占位符 4">
            <a:extLst>
              <a:ext uri="{FF2B5EF4-FFF2-40B4-BE49-F238E27FC236}">
                <a16:creationId xmlns:a16="http://schemas.microsoft.com/office/drawing/2014/main" id="{1941228B-909D-6DFD-B84E-26DF49EC57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C5384FD-F59B-1F36-125C-5C710DA84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A53047-0017-6C42-B706-B8BC34FF9D5D}" type="slidenum">
              <a:rPr kumimoji="1" lang="zh-CN" altLang="en-US" smtClean="0"/>
              <a:t>‹#›</a:t>
            </a:fld>
            <a:endParaRPr kumimoji="1" lang="zh-CN" altLang="en-US"/>
          </a:p>
        </p:txBody>
      </p:sp>
    </p:spTree>
    <p:extLst>
      <p:ext uri="{BB962C8B-B14F-4D97-AF65-F5344CB8AC3E}">
        <p14:creationId xmlns:p14="http://schemas.microsoft.com/office/powerpoint/2010/main" val="3406241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130950"/>
            <a:ext cx="10515600" cy="132556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546845"/>
            <a:ext cx="10515600" cy="50323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rPr dirty="0" err="1"/>
              <a:t>正文级别</a:t>
            </a:r>
            <a:r>
              <a:rPr dirty="0"/>
              <a:t> 1</a:t>
            </a:r>
          </a:p>
          <a:p>
            <a:pPr lvl="1"/>
            <a:r>
              <a:rPr dirty="0" err="1"/>
              <a:t>正文级别</a:t>
            </a:r>
            <a:r>
              <a:rPr dirty="0"/>
              <a:t> 2</a:t>
            </a:r>
          </a:p>
          <a:p>
            <a:pPr lvl="2"/>
            <a:r>
              <a:rPr dirty="0" err="1"/>
              <a:t>正文级别</a:t>
            </a:r>
            <a:r>
              <a:rPr dirty="0"/>
              <a:t> 3</a:t>
            </a:r>
          </a:p>
          <a:p>
            <a:pPr lvl="3"/>
            <a:r>
              <a:rPr dirty="0" err="1"/>
              <a:t>正文级别</a:t>
            </a:r>
            <a:r>
              <a:rPr dirty="0"/>
              <a:t> 4</a:t>
            </a:r>
          </a:p>
          <a:p>
            <a:pPr lvl="4"/>
            <a:r>
              <a:rPr dirty="0" err="1"/>
              <a:t>正文级别</a:t>
            </a:r>
            <a:r>
              <a:rPr dirty="0"/>
              <a:t> 5</a:t>
            </a:r>
          </a:p>
        </p:txBody>
      </p:sp>
      <p:sp>
        <p:nvSpPr>
          <p:cNvPr id="4" name="直接连接符 7"/>
          <p:cNvSpPr/>
          <p:nvPr/>
        </p:nvSpPr>
        <p:spPr>
          <a:xfrm>
            <a:off x="0" y="1458460"/>
            <a:ext cx="12192000" cy="1"/>
          </a:xfrm>
          <a:prstGeom prst="line">
            <a:avLst/>
          </a:prstGeom>
          <a:ln w="57150">
            <a:solidFill>
              <a:srgbClr val="00B050"/>
            </a:solidFill>
            <a:miter/>
          </a:ln>
        </p:spPr>
        <p:txBody>
          <a:bodyPr lIns="45719" rIns="45719"/>
          <a:lstStyle/>
          <a:p>
            <a:endParaRPr/>
          </a:p>
        </p:txBody>
      </p:sp>
      <p:sp>
        <p:nvSpPr>
          <p:cNvPr id="5" name="直接连接符 9"/>
          <p:cNvSpPr/>
          <p:nvPr/>
        </p:nvSpPr>
        <p:spPr>
          <a:xfrm flipH="1">
            <a:off x="666750" y="227012"/>
            <a:ext cx="4763" cy="1531145"/>
          </a:xfrm>
          <a:prstGeom prst="line">
            <a:avLst/>
          </a:prstGeom>
          <a:ln w="57150">
            <a:solidFill>
              <a:srgbClr val="00B050"/>
            </a:solidFill>
            <a:miter/>
          </a:ln>
        </p:spPr>
        <p:txBody>
          <a:bodyPr lIns="45719" rIns="45719"/>
          <a:lstStyle/>
          <a:p>
            <a:endParaRPr/>
          </a:p>
        </p:txBody>
      </p:sp>
      <p:sp>
        <p:nvSpPr>
          <p:cNvPr id="6" name="幻灯片编号"/>
          <p:cNvSpPr txBox="1">
            <a:spLocks noGrp="1"/>
          </p:cNvSpPr>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42216545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华文仿宋"/>
          <a:ea typeface="华文仿宋"/>
          <a:cs typeface="华文仿宋"/>
          <a:sym typeface="华文仿宋"/>
        </a:defRPr>
      </a:lvl9pPr>
    </p:titleStyle>
    <p:bodyStyle>
      <a:lvl1pPr marL="228600" marR="0" indent="-228600"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1pPr>
      <a:lvl2pPr marL="701040" marR="0" indent="-243840" algn="l" defTabSz="914400" rtl="0" latinLnBrk="0">
        <a:lnSpc>
          <a:spcPct val="90000"/>
        </a:lnSpc>
        <a:spcBef>
          <a:spcPts val="1000"/>
        </a:spcBef>
        <a:spcAft>
          <a:spcPts val="0"/>
        </a:spcAft>
        <a:buClr>
          <a:srgbClr val="548235"/>
        </a:buClr>
        <a:buSzPct val="100000"/>
        <a:buFontTx/>
        <a:buChar char="o"/>
        <a:tabLst/>
        <a:defRPr sz="3200" b="0" i="0" u="none" strike="noStrike" cap="none" spc="0" baseline="0">
          <a:solidFill>
            <a:srgbClr val="000000"/>
          </a:solidFill>
          <a:uFillTx/>
          <a:latin typeface="华文仿宋"/>
          <a:ea typeface="华文仿宋"/>
          <a:cs typeface="华文仿宋"/>
          <a:sym typeface="华文仿宋"/>
        </a:defRPr>
      </a:lvl2pPr>
      <a:lvl3pPr marL="1185333" marR="0" indent="-270933"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3pPr>
      <a:lvl4pPr marL="1676400" marR="0" indent="-304800" algn="l" defTabSz="914400" rtl="0" latinLnBrk="0">
        <a:lnSpc>
          <a:spcPct val="90000"/>
        </a:lnSpc>
        <a:spcBef>
          <a:spcPts val="1000"/>
        </a:spcBef>
        <a:spcAft>
          <a:spcPts val="0"/>
        </a:spcAft>
        <a:buClr>
          <a:srgbClr val="548235"/>
        </a:buClr>
        <a:buSzPct val="100000"/>
        <a:buFontTx/>
        <a:buChar char="p"/>
        <a:tabLst/>
        <a:defRPr sz="3200" b="0" i="0" u="none" strike="noStrike" cap="none" spc="0" baseline="0">
          <a:solidFill>
            <a:srgbClr val="000000"/>
          </a:solidFill>
          <a:uFillTx/>
          <a:latin typeface="华文仿宋"/>
          <a:ea typeface="华文仿宋"/>
          <a:cs typeface="华文仿宋"/>
          <a:sym typeface="华文仿宋"/>
        </a:defRPr>
      </a:lvl4pPr>
      <a:lvl5pPr marL="2177142" marR="0" indent="-348342"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5pPr>
      <a:lvl6pPr marL="2692400" marR="0" indent="-406400"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6pPr>
      <a:lvl7pPr marL="3149600" marR="0" indent="-406400"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7pPr>
      <a:lvl8pPr marL="3606800" marR="0" indent="-406400"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8pPr>
      <a:lvl9pPr marL="4064000" marR="0" indent="-406400" algn="l" defTabSz="914400" rtl="0" latinLnBrk="0">
        <a:lnSpc>
          <a:spcPct val="90000"/>
        </a:lnSpc>
        <a:spcBef>
          <a:spcPts val="1000"/>
        </a:spcBef>
        <a:spcAft>
          <a:spcPts val="0"/>
        </a:spcAft>
        <a:buClr>
          <a:srgbClr val="548235"/>
        </a:buClr>
        <a:buSzPct val="100000"/>
        <a:buFontTx/>
        <a:buChar char="•"/>
        <a:tabLst/>
        <a:defRPr sz="3200" b="0" i="0" u="none" strike="noStrike" cap="none" spc="0" baseline="0">
          <a:solidFill>
            <a:srgbClr val="000000"/>
          </a:solidFill>
          <a:uFillTx/>
          <a:latin typeface="华文仿宋"/>
          <a:ea typeface="华文仿宋"/>
          <a:cs typeface="华文仿宋"/>
          <a:sym typeface="华文仿宋"/>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等线"/>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44F22A3-DB73-C3B8-BF1B-89F6BD7ABB5F}"/>
              </a:ext>
            </a:extLst>
          </p:cNvPr>
          <p:cNvPicPr>
            <a:picLocks noChangeAspect="1"/>
          </p:cNvPicPr>
          <p:nvPr/>
        </p:nvPicPr>
        <p:blipFill>
          <a:blip r:embed="rId2"/>
          <a:stretch>
            <a:fillRect/>
          </a:stretch>
        </p:blipFill>
        <p:spPr>
          <a:xfrm>
            <a:off x="821711" y="2598403"/>
            <a:ext cx="10548577" cy="1661194"/>
          </a:xfrm>
          <a:prstGeom prst="rect">
            <a:avLst/>
          </a:prstGeom>
        </p:spPr>
      </p:pic>
    </p:spTree>
    <p:extLst>
      <p:ext uri="{BB962C8B-B14F-4D97-AF65-F5344CB8AC3E}">
        <p14:creationId xmlns:p14="http://schemas.microsoft.com/office/powerpoint/2010/main" val="131828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Online Cluster Of Workloads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681252"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We aim to design a replay buffer that generates a compact summary for shifting or even imbalanced workloads in this section.</a:t>
            </a:r>
            <a:r>
              <a:rPr lang="zh-CN" altLang="en-US" dirty="0">
                <a:solidFill>
                  <a:srgbClr val="282A36"/>
                </a:solidFill>
                <a:latin typeface="-apple-system"/>
                <a:ea typeface="等线"/>
              </a:rPr>
              <a:t> </a:t>
            </a:r>
            <a:r>
              <a:rPr lang="en-US" altLang="zh-CN" dirty="0">
                <a:solidFill>
                  <a:srgbClr val="282A36"/>
                </a:solidFill>
                <a:latin typeface="-apple-system"/>
                <a:ea typeface="等线"/>
              </a:rPr>
              <a:t>A naive approach would be reconstructing the buffer </a:t>
            </a:r>
            <a:r>
              <a:rPr lang="en-US" altLang="zh-CN" dirty="0">
                <a:solidFill>
                  <a:srgbClr val="FF0000"/>
                </a:solidFill>
                <a:latin typeface="-apple-system"/>
                <a:ea typeface="等线"/>
              </a:rPr>
              <a:t>using all previous queries each time</a:t>
            </a:r>
            <a:r>
              <a:rPr lang="en-US" altLang="zh-CN" dirty="0">
                <a:solidFill>
                  <a:srgbClr val="282A36"/>
                </a:solidFill>
                <a:latin typeface="-apple-system"/>
                <a:ea typeface="等线"/>
              </a:rPr>
              <a:t>. However,</a:t>
            </a:r>
            <a:r>
              <a:rPr lang="zh-CN" altLang="en-US" dirty="0">
                <a:solidFill>
                  <a:srgbClr val="282A36"/>
                </a:solidFill>
                <a:latin typeface="-apple-system"/>
                <a:ea typeface="等线"/>
              </a:rPr>
              <a:t> </a:t>
            </a:r>
            <a:r>
              <a:rPr lang="en-US" altLang="zh-CN" dirty="0">
                <a:solidFill>
                  <a:srgbClr val="282A36"/>
                </a:solidFill>
                <a:latin typeface="-apple-system"/>
                <a:ea typeface="等线"/>
              </a:rPr>
              <a:t>this approach would be neither space-efficient; nor time efficient.</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Specifically, the replay buffer is supposed to provide the replay queries to the ML model on time whenever retraining is triggered. This could be impossible if the workload is</a:t>
            </a:r>
            <a:r>
              <a:rPr lang="zh-CN" altLang="en-US" dirty="0">
                <a:solidFill>
                  <a:srgbClr val="282A36"/>
                </a:solidFill>
                <a:latin typeface="-apple-system"/>
                <a:ea typeface="等线"/>
              </a:rPr>
              <a:t> </a:t>
            </a:r>
            <a:r>
              <a:rPr lang="en-US" altLang="zh-CN" dirty="0">
                <a:solidFill>
                  <a:srgbClr val="282A36"/>
                </a:solidFill>
                <a:latin typeface="-apple-system"/>
                <a:ea typeface="等线"/>
              </a:rPr>
              <a:t>heavy. As a result, the replay buffer needs to be constructed in an </a:t>
            </a:r>
            <a:r>
              <a:rPr lang="en-US" altLang="zh-CN" dirty="0">
                <a:solidFill>
                  <a:srgbClr val="FF0000"/>
                </a:solidFill>
                <a:latin typeface="-apple-system"/>
                <a:ea typeface="等线"/>
              </a:rPr>
              <a:t>online</a:t>
            </a:r>
            <a:r>
              <a:rPr lang="en-US" altLang="zh-CN" dirty="0">
                <a:solidFill>
                  <a:srgbClr val="282A36"/>
                </a:solidFill>
                <a:latin typeface="-apple-system"/>
                <a:ea typeface="等线"/>
              </a:rPr>
              <a:t> fashion.</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A naive method for generating the replay buffer in an online fashion would be </a:t>
            </a:r>
            <a:r>
              <a:rPr lang="en-US" altLang="zh-CN" dirty="0">
                <a:solidFill>
                  <a:srgbClr val="FF0000"/>
                </a:solidFill>
                <a:latin typeface="-apple-system"/>
                <a:ea typeface="等线"/>
              </a:rPr>
              <a:t>reservoir sampling</a:t>
            </a:r>
            <a:r>
              <a:rPr lang="en-US" altLang="zh-CN" dirty="0">
                <a:solidFill>
                  <a:srgbClr val="282A36"/>
                </a:solidFill>
                <a:latin typeface="-apple-system"/>
                <a:ea typeface="等线"/>
              </a:rPr>
              <a:t>.</a:t>
            </a:r>
            <a:r>
              <a:rPr lang="zh-CN" altLang="en-US" dirty="0">
                <a:solidFill>
                  <a:srgbClr val="282A36"/>
                </a:solidFill>
                <a:latin typeface="-apple-system"/>
                <a:ea typeface="等线"/>
              </a:rPr>
              <a:t> </a:t>
            </a:r>
            <a:r>
              <a:rPr lang="en-US" altLang="zh-CN" dirty="0">
                <a:solidFill>
                  <a:srgbClr val="282A36"/>
                </a:solidFill>
                <a:latin typeface="-apple-system"/>
                <a:ea typeface="等线"/>
              </a:rPr>
              <a:t>But</a:t>
            </a:r>
            <a:r>
              <a:rPr lang="zh-CN" altLang="en-US" dirty="0">
                <a:solidFill>
                  <a:srgbClr val="282A36"/>
                </a:solidFill>
                <a:latin typeface="-apple-system"/>
                <a:ea typeface="等线"/>
              </a:rPr>
              <a:t> </a:t>
            </a:r>
            <a:r>
              <a:rPr lang="en-US" altLang="zh-CN" dirty="0">
                <a:solidFill>
                  <a:srgbClr val="282A36"/>
                </a:solidFill>
                <a:latin typeface="-apple-system"/>
                <a:ea typeface="等线"/>
              </a:rPr>
              <a:t>it</a:t>
            </a:r>
            <a:r>
              <a:rPr lang="zh-CN" altLang="en-US" dirty="0">
                <a:solidFill>
                  <a:srgbClr val="282A36"/>
                </a:solidFill>
                <a:latin typeface="-apple-system"/>
                <a:ea typeface="等线"/>
              </a:rPr>
              <a:t> </a:t>
            </a:r>
            <a:r>
              <a:rPr lang="en" altLang="zh-CN" dirty="0">
                <a:solidFill>
                  <a:srgbClr val="282A36"/>
                </a:solidFill>
                <a:latin typeface="-apple-system"/>
                <a:ea typeface="等线"/>
              </a:rPr>
              <a:t>suffers under imbalanced workloads because it may not capture the diversity of a workload</a:t>
            </a:r>
            <a:r>
              <a:rPr lang="en-US" altLang="zh-CN" dirty="0">
                <a:solidFill>
                  <a:srgbClr val="282A36"/>
                </a:solidFill>
                <a:latin typeface="-apple-system"/>
                <a:ea typeface="等线"/>
              </a:rPr>
              <a:t>.</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To capture the feature structure of a workload, </a:t>
            </a:r>
            <a:r>
              <a:rPr lang="en-US" altLang="zh-CN" dirty="0">
                <a:solidFill>
                  <a:srgbClr val="FF0000"/>
                </a:solidFill>
                <a:latin typeface="-apple-system"/>
                <a:ea typeface="等线"/>
              </a:rPr>
              <a:t>clustering</a:t>
            </a:r>
            <a:r>
              <a:rPr lang="en-US" altLang="zh-CN" dirty="0">
                <a:solidFill>
                  <a:srgbClr val="282A36"/>
                </a:solidFill>
                <a:latin typeface="-apple-system"/>
                <a:ea typeface="等线"/>
              </a:rPr>
              <a:t> would be a natural idea to select the most representative queries in high-dimensional query space.</a:t>
            </a:r>
          </a:p>
        </p:txBody>
      </p:sp>
    </p:spTree>
    <p:extLst>
      <p:ext uri="{BB962C8B-B14F-4D97-AF65-F5344CB8AC3E}">
        <p14:creationId xmlns:p14="http://schemas.microsoft.com/office/powerpoint/2010/main" val="406539115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K-Medoids</a:t>
            </a:r>
            <a:r>
              <a:rPr kumimoji="1" lang="zh-CN" altLang="en-US" dirty="0"/>
              <a:t> </a:t>
            </a:r>
            <a:r>
              <a:rPr kumimoji="1" lang="en-US" altLang="zh-CN" dirty="0"/>
              <a:t>vs.</a:t>
            </a:r>
            <a:r>
              <a:rPr kumimoji="1" lang="zh-CN" altLang="en-US" dirty="0"/>
              <a:t> </a:t>
            </a:r>
            <a:r>
              <a:rPr kumimoji="1" lang="en-US" altLang="zh-CN" dirty="0"/>
              <a:t>K-Means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681252"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altLang="zh-CN" dirty="0">
                <a:solidFill>
                  <a:srgbClr val="282A36"/>
                </a:solidFill>
                <a:latin typeface="-apple-system"/>
                <a:ea typeface="等线"/>
              </a:rPr>
              <a:t>Both problems attempt to minimize the sum of distances (or dissimilarities) between queries and the cluster "center" in which queries are labeled. </a:t>
            </a:r>
          </a:p>
          <a:p>
            <a:pPr marL="285750" indent="-285750">
              <a:buFont typeface="Arial" panose="020B0604020202020204" pitchFamily="34" charset="0"/>
              <a:buChar char="•"/>
            </a:pPr>
            <a:endParaRPr lang="en-US" altLang="zh-CN" dirty="0">
              <a:solidFill>
                <a:srgbClr val="282A36"/>
              </a:solidFill>
              <a:latin typeface="-apple-system"/>
              <a:ea typeface="等线"/>
            </a:endParaRPr>
          </a:p>
          <a:p>
            <a:pPr marL="285750" indent="-285750">
              <a:buFont typeface="Arial" panose="020B0604020202020204" pitchFamily="34" charset="0"/>
              <a:buChar char="•"/>
            </a:pPr>
            <a:r>
              <a:rPr lang="en-US" altLang="zh-CN" dirty="0">
                <a:solidFill>
                  <a:srgbClr val="282A36"/>
                </a:solidFill>
                <a:latin typeface="-apple-system"/>
                <a:ea typeface="等线"/>
              </a:rPr>
              <a:t>The major difference between the two problems lies in selecting "centers". In </a:t>
            </a:r>
            <a:r>
              <a:rPr lang="en-US" altLang="zh-CN" b="1" dirty="0">
                <a:solidFill>
                  <a:srgbClr val="282A36"/>
                </a:solidFill>
                <a:latin typeface="-apple-system"/>
                <a:ea typeface="等线"/>
              </a:rPr>
              <a:t>K-Means</a:t>
            </a:r>
            <a:r>
              <a:rPr lang="en-US" altLang="zh-CN" dirty="0">
                <a:solidFill>
                  <a:srgbClr val="282A36"/>
                </a:solidFill>
                <a:latin typeface="-apple-system"/>
                <a:ea typeface="等线"/>
              </a:rPr>
              <a:t>, a cluster "center" is the cluster centroid which is the mean of all queries in the cluster and </a:t>
            </a:r>
            <a:r>
              <a:rPr lang="en-US" altLang="zh-CN" dirty="0">
                <a:solidFill>
                  <a:srgbClr val="FF0000"/>
                </a:solidFill>
                <a:latin typeface="-apple-system"/>
                <a:ea typeface="等线"/>
              </a:rPr>
              <a:t>is not necessarily an actual input query</a:t>
            </a:r>
            <a:r>
              <a:rPr lang="en-US" altLang="zh-CN" dirty="0">
                <a:solidFill>
                  <a:srgbClr val="282A36"/>
                </a:solidFill>
                <a:latin typeface="-apple-system"/>
                <a:ea typeface="等线"/>
              </a:rPr>
              <a:t>. </a:t>
            </a:r>
            <a:br>
              <a:rPr lang="en-US" altLang="zh-CN" dirty="0">
                <a:solidFill>
                  <a:srgbClr val="282A36"/>
                </a:solidFill>
                <a:latin typeface="-apple-system"/>
                <a:ea typeface="等线"/>
              </a:rPr>
            </a:br>
            <a:br>
              <a:rPr lang="en-US" altLang="zh-CN" dirty="0">
                <a:solidFill>
                  <a:srgbClr val="282A36"/>
                </a:solidFill>
                <a:latin typeface="-apple-system"/>
                <a:ea typeface="等线"/>
              </a:rPr>
            </a:br>
            <a:r>
              <a:rPr lang="en-US" altLang="zh-CN" dirty="0">
                <a:solidFill>
                  <a:srgbClr val="282A36"/>
                </a:solidFill>
                <a:latin typeface="-apple-system"/>
                <a:ea typeface="等线"/>
              </a:rPr>
              <a:t>In contrast, the cluster "center" in </a:t>
            </a:r>
            <a:r>
              <a:rPr lang="en-US" altLang="zh-CN" b="1" dirty="0">
                <a:solidFill>
                  <a:srgbClr val="282A36"/>
                </a:solidFill>
                <a:latin typeface="-apple-system"/>
                <a:ea typeface="等线"/>
              </a:rPr>
              <a:t>K-Medoids</a:t>
            </a:r>
            <a:r>
              <a:rPr lang="en-US" altLang="zh-CN" dirty="0">
                <a:solidFill>
                  <a:srgbClr val="282A36"/>
                </a:solidFill>
                <a:latin typeface="-apple-system"/>
                <a:ea typeface="等线"/>
              </a:rPr>
              <a:t> refers to the medoid, which </a:t>
            </a:r>
            <a:r>
              <a:rPr lang="en-US" altLang="zh-CN" dirty="0">
                <a:solidFill>
                  <a:srgbClr val="FF0000"/>
                </a:solidFill>
                <a:latin typeface="-apple-system"/>
                <a:ea typeface="等线"/>
              </a:rPr>
              <a:t>is a query that belongs to the dataset</a:t>
            </a:r>
            <a:r>
              <a:rPr lang="en-US" altLang="zh-CN" dirty="0">
                <a:solidFill>
                  <a:srgbClr val="282A36"/>
                </a:solidFill>
                <a:latin typeface="-apple-system"/>
                <a:ea typeface="等线"/>
              </a:rPr>
              <a:t>, calculated by minimizing the sum of pairwise distances between the selected center and the queries in the cluster.</a:t>
            </a:r>
          </a:p>
        </p:txBody>
      </p:sp>
    </p:spTree>
    <p:extLst>
      <p:ext uri="{BB962C8B-B14F-4D97-AF65-F5344CB8AC3E}">
        <p14:creationId xmlns:p14="http://schemas.microsoft.com/office/powerpoint/2010/main" val="1897327512"/>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K-Medoids</a:t>
            </a:r>
            <a:r>
              <a:rPr kumimoji="1" lang="zh-CN" altLang="en-US" dirty="0"/>
              <a:t> </a:t>
            </a:r>
            <a:r>
              <a:rPr kumimoji="1" lang="en-US" altLang="zh-CN" dirty="0"/>
              <a:t>vs.</a:t>
            </a:r>
            <a:r>
              <a:rPr kumimoji="1" lang="zh-CN" altLang="en-US" dirty="0"/>
              <a:t> </a:t>
            </a:r>
            <a:r>
              <a:rPr kumimoji="1" lang="en-US" altLang="zh-CN" dirty="0"/>
              <a:t>K-Means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4" name="文本框 3">
            <a:extLst>
              <a:ext uri="{FF2B5EF4-FFF2-40B4-BE49-F238E27FC236}">
                <a16:creationId xmlns:a16="http://schemas.microsoft.com/office/drawing/2014/main" id="{D12DAF5C-3D68-9DAB-9E22-104ECA1D7B66}"/>
              </a:ext>
            </a:extLst>
          </p:cNvPr>
          <p:cNvSpPr txBox="1"/>
          <p:nvPr/>
        </p:nvSpPr>
        <p:spPr>
          <a:xfrm>
            <a:off x="917712" y="1853829"/>
            <a:ext cx="10515599"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We choose </a:t>
            </a:r>
            <a:r>
              <a:rPr lang="en-US" altLang="zh-CN" b="1" dirty="0">
                <a:solidFill>
                  <a:srgbClr val="282A36"/>
                </a:solidFill>
                <a:latin typeface="-apple-system"/>
                <a:ea typeface="等线"/>
              </a:rPr>
              <a:t>K-Medoids</a:t>
            </a:r>
            <a:r>
              <a:rPr lang="en-US" altLang="zh-CN" dirty="0">
                <a:solidFill>
                  <a:srgbClr val="282A36"/>
                </a:solidFill>
                <a:latin typeface="-apple-system"/>
                <a:ea typeface="等线"/>
              </a:rPr>
              <a:t> for at least three reasons. </a:t>
            </a:r>
          </a:p>
          <a:p>
            <a:pPr marL="285750" indent="-285750">
              <a:buFont typeface="Arial" panose="020B0604020202020204" pitchFamily="34" charset="0"/>
              <a:buChar char="•"/>
            </a:pPr>
            <a:r>
              <a:rPr lang="en-US" altLang="zh-CN" dirty="0">
                <a:solidFill>
                  <a:srgbClr val="282A36"/>
                </a:solidFill>
                <a:latin typeface="-apple-system"/>
                <a:ea typeface="等线"/>
              </a:rPr>
              <a:t>First, we do not have actual labels for queries not in the workload since they were not executed. </a:t>
            </a:r>
          </a:p>
          <a:p>
            <a:pPr marL="285750" indent="-285750">
              <a:buFont typeface="Arial" panose="020B0604020202020204" pitchFamily="34" charset="0"/>
              <a:buChar char="•"/>
            </a:pPr>
            <a:r>
              <a:rPr lang="en-US" altLang="zh-CN" dirty="0">
                <a:solidFill>
                  <a:srgbClr val="282A36"/>
                </a:solidFill>
                <a:latin typeface="-apple-system"/>
                <a:ea typeface="等线"/>
              </a:rPr>
              <a:t>Second, K-Means is specifically designed for Euclidean distances, whereas K-Medoids supports arbitrary distance measures.</a:t>
            </a:r>
          </a:p>
          <a:p>
            <a:pPr marL="285750" indent="-285750">
              <a:buFont typeface="Arial" panose="020B0604020202020204" pitchFamily="34" charset="0"/>
              <a:buChar char="•"/>
            </a:pPr>
            <a:r>
              <a:rPr lang="en-US" altLang="zh-CN" dirty="0">
                <a:solidFill>
                  <a:srgbClr val="282A36"/>
                </a:solidFill>
                <a:latin typeface="-apple-system"/>
                <a:ea typeface="等线"/>
              </a:rPr>
              <a:t>Third, K-Medoids is more robust to outliers because the computation of centers in K-Means can be easily dominated by outliers.</a:t>
            </a:r>
          </a:p>
        </p:txBody>
      </p:sp>
      <p:pic>
        <p:nvPicPr>
          <p:cNvPr id="5" name="图片 4">
            <a:extLst>
              <a:ext uri="{FF2B5EF4-FFF2-40B4-BE49-F238E27FC236}">
                <a16:creationId xmlns:a16="http://schemas.microsoft.com/office/drawing/2014/main" id="{57255565-B62F-DF52-F28D-65F2195922F8}"/>
              </a:ext>
            </a:extLst>
          </p:cNvPr>
          <p:cNvPicPr>
            <a:picLocks noChangeAspect="1"/>
          </p:cNvPicPr>
          <p:nvPr/>
        </p:nvPicPr>
        <p:blipFill>
          <a:blip r:embed="rId3"/>
          <a:stretch>
            <a:fillRect/>
          </a:stretch>
        </p:blipFill>
        <p:spPr>
          <a:xfrm>
            <a:off x="1256010" y="4374800"/>
            <a:ext cx="9094044" cy="1754326"/>
          </a:xfrm>
          <a:prstGeom prst="rect">
            <a:avLst/>
          </a:prstGeom>
        </p:spPr>
      </p:pic>
    </p:spTree>
    <p:extLst>
      <p:ext uri="{BB962C8B-B14F-4D97-AF65-F5344CB8AC3E}">
        <p14:creationId xmlns:p14="http://schemas.microsoft.com/office/powerpoint/2010/main" val="1650855445"/>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Challenges</a:t>
            </a:r>
            <a:r>
              <a:rPr kumimoji="1" lang="zh-CN" altLang="en-US" dirty="0"/>
              <a:t> </a:t>
            </a:r>
            <a:r>
              <a:rPr kumimoji="1" lang="en-US" altLang="zh-CN" dirty="0"/>
              <a:t>of</a:t>
            </a:r>
            <a:r>
              <a:rPr kumimoji="1" lang="zh-CN" altLang="en-US" dirty="0"/>
              <a:t> </a:t>
            </a:r>
            <a:r>
              <a:rPr kumimoji="1" lang="en-US" altLang="zh-CN" dirty="0"/>
              <a:t>managing</a:t>
            </a:r>
            <a:r>
              <a:rPr kumimoji="1" lang="zh-CN" altLang="en-US" dirty="0"/>
              <a:t> </a:t>
            </a:r>
            <a:r>
              <a:rPr kumimoji="1" lang="en-US" altLang="zh-CN" dirty="0"/>
              <a:t>replay</a:t>
            </a:r>
            <a:r>
              <a:rPr kumimoji="1" lang="zh-CN" altLang="en-US" dirty="0"/>
              <a:t> </a:t>
            </a:r>
            <a:r>
              <a:rPr kumimoji="1" lang="en-US" altLang="zh-CN" dirty="0"/>
              <a:t>buffer</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681252"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285750" indent="-285750">
              <a:buFont typeface="Arial" panose="020B0604020202020204" pitchFamily="34" charset="0"/>
              <a:buChar char="•"/>
            </a:pPr>
            <a:r>
              <a:rPr lang="en-US" altLang="zh-CN" b="1" dirty="0">
                <a:solidFill>
                  <a:srgbClr val="282A36"/>
                </a:solidFill>
                <a:latin typeface="-apple-system"/>
                <a:ea typeface="等线"/>
              </a:rPr>
              <a:t>No prior knowledge of the number of clusters.</a:t>
            </a:r>
            <a:r>
              <a:rPr lang="zh-CN" altLang="en-US" b="1" dirty="0">
                <a:solidFill>
                  <a:srgbClr val="282A36"/>
                </a:solidFill>
                <a:latin typeface="-apple-system"/>
                <a:ea typeface="等线"/>
              </a:rPr>
              <a:t> </a:t>
            </a:r>
            <a:br>
              <a:rPr lang="en-US" altLang="zh-CN" dirty="0">
                <a:solidFill>
                  <a:srgbClr val="282A36"/>
                </a:solidFill>
                <a:latin typeface="-apple-system"/>
                <a:ea typeface="等线"/>
              </a:rPr>
            </a:br>
            <a:r>
              <a:rPr lang="en" altLang="zh-CN" dirty="0">
                <a:solidFill>
                  <a:srgbClr val="282A36"/>
                </a:solidFill>
                <a:latin typeface="-apple-system"/>
                <a:ea typeface="等线"/>
              </a:rPr>
              <a:t>Since 1) there is no prior knowledge of the number of clusters and 2) manually setting the cluster number could result in sub-optimal clustering performance, we need to </a:t>
            </a:r>
            <a:r>
              <a:rPr lang="en" altLang="zh-CN" dirty="0">
                <a:solidFill>
                  <a:srgbClr val="FF0000"/>
                </a:solidFill>
                <a:latin typeface="-apple-system"/>
                <a:ea typeface="等线"/>
              </a:rPr>
              <a:t>adapt the cluster number </a:t>
            </a:r>
            <a:r>
              <a:rPr lang="en" altLang="zh-CN" dirty="0">
                <a:solidFill>
                  <a:srgbClr val="282A36"/>
                </a:solidFill>
                <a:latin typeface="-apple-system"/>
                <a:ea typeface="等线"/>
              </a:rPr>
              <a:t>from the query workloads</a:t>
            </a:r>
            <a:r>
              <a:rPr lang="en-US" altLang="zh-CN" dirty="0">
                <a:solidFill>
                  <a:srgbClr val="282A36"/>
                </a:solidFill>
                <a:latin typeface="-apple-system"/>
                <a:ea typeface="等线"/>
              </a:rPr>
              <a:t>.</a:t>
            </a:r>
            <a:endParaRPr lang="en" altLang="zh-CN" dirty="0">
              <a:solidFill>
                <a:srgbClr val="282A36"/>
              </a:solidFill>
              <a:latin typeface="-apple-system"/>
              <a:ea typeface="等线"/>
            </a:endParaRPr>
          </a:p>
          <a:p>
            <a:pPr marL="285750" indent="-285750">
              <a:buFont typeface="Arial" panose="020B0604020202020204" pitchFamily="34" charset="0"/>
              <a:buChar char="•"/>
            </a:pPr>
            <a:endParaRPr lang="en" altLang="zh-CN" dirty="0">
              <a:solidFill>
                <a:srgbClr val="282A36"/>
              </a:solidFill>
              <a:latin typeface="-apple-system"/>
              <a:ea typeface="等线"/>
            </a:endParaRPr>
          </a:p>
          <a:p>
            <a:pPr marL="285750" indent="-285750">
              <a:buFont typeface="Arial" panose="020B0604020202020204" pitchFamily="34" charset="0"/>
              <a:buChar char="•"/>
            </a:pPr>
            <a:r>
              <a:rPr lang="en-US" altLang="zh-CN" b="1" dirty="0">
                <a:solidFill>
                  <a:srgbClr val="282A36"/>
                </a:solidFill>
                <a:latin typeface="-apple-system"/>
                <a:ea typeface="等线"/>
              </a:rPr>
              <a:t>Accurate online clustering for streaming query workloads</a:t>
            </a:r>
            <a:r>
              <a:rPr lang="en-US" altLang="zh-CN" dirty="0">
                <a:solidFill>
                  <a:srgbClr val="282A36"/>
                </a:solidFill>
                <a:latin typeface="-apple-system"/>
                <a:ea typeface="等线"/>
              </a:rPr>
              <a:t>. </a:t>
            </a:r>
            <a:br>
              <a:rPr lang="en-US" altLang="zh-CN" dirty="0">
                <a:solidFill>
                  <a:srgbClr val="282A36"/>
                </a:solidFill>
                <a:latin typeface="-apple-system"/>
                <a:ea typeface="等线"/>
              </a:rPr>
            </a:br>
            <a:r>
              <a:rPr lang="en-US" altLang="zh-CN" dirty="0">
                <a:solidFill>
                  <a:srgbClr val="282A36"/>
                </a:solidFill>
                <a:latin typeface="-apple-system"/>
                <a:ea typeface="等线"/>
              </a:rPr>
              <a:t>Online clustering methods can only make </a:t>
            </a:r>
            <a:r>
              <a:rPr lang="en-US" altLang="zh-CN" dirty="0">
                <a:solidFill>
                  <a:srgbClr val="FF0000"/>
                </a:solidFill>
                <a:latin typeface="-apple-system"/>
                <a:ea typeface="等线"/>
              </a:rPr>
              <a:t>one pass </a:t>
            </a:r>
            <a:r>
              <a:rPr lang="en-US" altLang="zh-CN" dirty="0">
                <a:solidFill>
                  <a:srgbClr val="282A36"/>
                </a:solidFill>
                <a:latin typeface="-apple-system"/>
                <a:ea typeface="等线"/>
              </a:rPr>
              <a:t>over the workload: this could lead to sub-optimal results compared to a multi-pass, offline algorithm.</a:t>
            </a:r>
          </a:p>
        </p:txBody>
      </p:sp>
    </p:spTree>
    <p:extLst>
      <p:ext uri="{BB962C8B-B14F-4D97-AF65-F5344CB8AC3E}">
        <p14:creationId xmlns:p14="http://schemas.microsoft.com/office/powerpoint/2010/main" val="1921745339"/>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DP-Means</a:t>
            </a:r>
            <a:r>
              <a:rPr kumimoji="1" lang="zh-CN" altLang="en-US" dirty="0"/>
              <a:t> </a:t>
            </a:r>
            <a:r>
              <a:rPr kumimoji="1" lang="en-US" altLang="zh-CN" dirty="0"/>
              <a:t>and</a:t>
            </a:r>
            <a:r>
              <a:rPr kumimoji="1" lang="zh-CN" altLang="en-US" dirty="0"/>
              <a:t> </a:t>
            </a:r>
            <a:r>
              <a:rPr kumimoji="1" lang="en-US" altLang="zh-CN" dirty="0"/>
              <a:t>DP-Medoids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959548"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DP-Means</a:t>
            </a:r>
            <a:r>
              <a:rPr lang="en-US" altLang="zh-CN" dirty="0">
                <a:solidFill>
                  <a:srgbClr val="282A36"/>
                </a:solidFill>
                <a:latin typeface="-apple-system"/>
                <a:ea typeface="等线"/>
              </a:rPr>
              <a:t> is the pioneering work that combines the Bayesian non-parametric priors with K-Means, achieving the adaptivity of cluster number for K-Means.</a:t>
            </a:r>
            <a:r>
              <a:rPr lang="zh-CN" altLang="en-US" dirty="0">
                <a:solidFill>
                  <a:srgbClr val="282A36"/>
                </a:solidFill>
                <a:latin typeface="-apple-system"/>
                <a:ea typeface="等线"/>
              </a:rPr>
              <a:t> </a:t>
            </a:r>
            <a:r>
              <a:rPr lang="en-US" altLang="zh-CN" dirty="0">
                <a:solidFill>
                  <a:srgbClr val="282A36"/>
                </a:solidFill>
                <a:latin typeface="-apple-system"/>
                <a:ea typeface="等线"/>
              </a:rPr>
              <a:t>It</a:t>
            </a:r>
            <a:r>
              <a:rPr lang="zh-CN" altLang="en-US" dirty="0">
                <a:solidFill>
                  <a:srgbClr val="282A36"/>
                </a:solidFill>
                <a:latin typeface="-apple-system"/>
                <a:ea typeface="等线"/>
              </a:rPr>
              <a:t> </a:t>
            </a:r>
            <a:r>
              <a:rPr lang="en-US" altLang="zh-CN" dirty="0">
                <a:solidFill>
                  <a:srgbClr val="282A36"/>
                </a:solidFill>
                <a:latin typeface="-apple-system"/>
                <a:ea typeface="等线"/>
              </a:rPr>
              <a:t>is</a:t>
            </a:r>
            <a:r>
              <a:rPr lang="zh-CN" altLang="en-US" dirty="0">
                <a:solidFill>
                  <a:srgbClr val="282A36"/>
                </a:solidFill>
                <a:latin typeface="-apple-system"/>
                <a:ea typeface="等线"/>
              </a:rPr>
              <a:t> </a:t>
            </a:r>
            <a:r>
              <a:rPr lang="en-US" altLang="zh-CN" dirty="0">
                <a:solidFill>
                  <a:srgbClr val="282A36"/>
                </a:solidFill>
                <a:latin typeface="-apple-system"/>
                <a:ea typeface="等线"/>
              </a:rPr>
              <a:t>similar</a:t>
            </a:r>
            <a:r>
              <a:rPr lang="zh-CN" altLang="en-US" dirty="0">
                <a:solidFill>
                  <a:srgbClr val="282A36"/>
                </a:solidFill>
                <a:latin typeface="-apple-system"/>
                <a:ea typeface="等线"/>
              </a:rPr>
              <a:t> </a:t>
            </a:r>
            <a:r>
              <a:rPr lang="en-US" altLang="zh-CN" dirty="0">
                <a:solidFill>
                  <a:srgbClr val="282A36"/>
                </a:solidFill>
                <a:latin typeface="-apple-system"/>
                <a:ea typeface="等线"/>
              </a:rPr>
              <a:t>to</a:t>
            </a:r>
            <a:r>
              <a:rPr lang="zh-CN" altLang="en-US" dirty="0">
                <a:solidFill>
                  <a:srgbClr val="282A36"/>
                </a:solidFill>
                <a:latin typeface="-apple-system"/>
                <a:ea typeface="等线"/>
              </a:rPr>
              <a:t> </a:t>
            </a:r>
            <a:r>
              <a:rPr lang="en-US" altLang="zh-CN" dirty="0">
                <a:solidFill>
                  <a:srgbClr val="282A36"/>
                </a:solidFill>
                <a:latin typeface="-apple-system"/>
                <a:ea typeface="等线"/>
              </a:rPr>
              <a:t>the</a:t>
            </a:r>
            <a:r>
              <a:rPr lang="zh-CN" altLang="en-US" dirty="0">
                <a:solidFill>
                  <a:srgbClr val="282A36"/>
                </a:solidFill>
                <a:latin typeface="-apple-system"/>
                <a:ea typeface="等线"/>
              </a:rPr>
              <a:t> </a:t>
            </a:r>
            <a:r>
              <a:rPr lang="en-US" altLang="zh-CN" dirty="0">
                <a:solidFill>
                  <a:srgbClr val="282A36"/>
                </a:solidFill>
                <a:latin typeface="-apple-system"/>
                <a:ea typeface="等线"/>
              </a:rPr>
              <a:t>origin</a:t>
            </a:r>
            <a:r>
              <a:rPr lang="zh-CN" altLang="en-US" dirty="0">
                <a:solidFill>
                  <a:srgbClr val="282A36"/>
                </a:solidFill>
                <a:latin typeface="-apple-system"/>
                <a:ea typeface="等线"/>
              </a:rPr>
              <a:t> </a:t>
            </a:r>
            <a:r>
              <a:rPr lang="en-US" altLang="zh-CN" dirty="0">
                <a:solidFill>
                  <a:srgbClr val="282A36"/>
                </a:solidFill>
                <a:latin typeface="-apple-system"/>
                <a:ea typeface="等线"/>
              </a:rPr>
              <a:t>K-Means,</a:t>
            </a:r>
            <a:r>
              <a:rPr lang="zh-CN" altLang="en-US" dirty="0">
                <a:solidFill>
                  <a:srgbClr val="282A36"/>
                </a:solidFill>
                <a:latin typeface="-apple-system"/>
                <a:ea typeface="等线"/>
              </a:rPr>
              <a:t> </a:t>
            </a:r>
            <a:r>
              <a:rPr lang="en-US" altLang="zh-CN" dirty="0">
                <a:solidFill>
                  <a:srgbClr val="282A36"/>
                </a:solidFill>
                <a:latin typeface="-apple-system"/>
                <a:ea typeface="等线"/>
              </a:rPr>
              <a:t>except</a:t>
            </a:r>
            <a:r>
              <a:rPr lang="zh-CN" altLang="en-US" dirty="0">
                <a:solidFill>
                  <a:srgbClr val="282A36"/>
                </a:solidFill>
                <a:latin typeface="-apple-system"/>
                <a:ea typeface="等线"/>
              </a:rPr>
              <a:t> </a:t>
            </a:r>
            <a:r>
              <a:rPr lang="en-US" altLang="zh-CN" dirty="0">
                <a:solidFill>
                  <a:srgbClr val="282A36"/>
                </a:solidFill>
                <a:latin typeface="-apple-system"/>
                <a:ea typeface="等线"/>
              </a:rPr>
              <a:t>that</a:t>
            </a:r>
            <a:r>
              <a:rPr lang="zh-CN" altLang="en-US" dirty="0">
                <a:solidFill>
                  <a:srgbClr val="282A36"/>
                </a:solidFill>
                <a:latin typeface="-apple-system"/>
                <a:ea typeface="等线"/>
              </a:rPr>
              <a:t> </a:t>
            </a:r>
            <a:r>
              <a:rPr lang="en" altLang="zh-CN" dirty="0">
                <a:solidFill>
                  <a:srgbClr val="282A36"/>
                </a:solidFill>
                <a:latin typeface="-apple-system"/>
                <a:ea typeface="等线"/>
              </a:rPr>
              <a:t>if the distance between a query and its nearest cluster center is larger than a </a:t>
            </a:r>
            <a:r>
              <a:rPr lang="en" altLang="zh-CN" dirty="0">
                <a:solidFill>
                  <a:srgbClr val="FF0000"/>
                </a:solidFill>
                <a:latin typeface="-apple-system"/>
                <a:ea typeface="等线"/>
              </a:rPr>
              <a:t>threshold 𝜆</a:t>
            </a:r>
            <a:r>
              <a:rPr lang="en" altLang="zh-CN" dirty="0">
                <a:solidFill>
                  <a:srgbClr val="282A36"/>
                </a:solidFill>
                <a:latin typeface="-apple-system"/>
                <a:ea typeface="等线"/>
              </a:rPr>
              <a:t>, a new cluster should be created on the query</a:t>
            </a:r>
            <a:r>
              <a:rPr lang="en-US" altLang="zh-CN" dirty="0">
                <a:solidFill>
                  <a:srgbClr val="282A36"/>
                </a:solidFill>
                <a:latin typeface="-apple-system"/>
                <a:ea typeface="等线"/>
              </a:rPr>
              <a:t>.</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Inspired by DP-Means, we propose the </a:t>
            </a:r>
            <a:r>
              <a:rPr lang="en-US" altLang="zh-CN" b="1" dirty="0">
                <a:solidFill>
                  <a:srgbClr val="282A36"/>
                </a:solidFill>
                <a:latin typeface="-apple-system"/>
                <a:ea typeface="等线"/>
              </a:rPr>
              <a:t>DP-Medoids</a:t>
            </a:r>
            <a:r>
              <a:rPr lang="en-US" altLang="zh-CN" dirty="0">
                <a:solidFill>
                  <a:srgbClr val="282A36"/>
                </a:solidFill>
                <a:latin typeface="-apple-system"/>
                <a:ea typeface="等线"/>
              </a:rPr>
              <a:t> algorithm.</a:t>
            </a:r>
            <a:r>
              <a:rPr lang="zh-CN" altLang="en-US" dirty="0">
                <a:solidFill>
                  <a:srgbClr val="282A36"/>
                </a:solidFill>
                <a:latin typeface="-apple-system"/>
                <a:ea typeface="等线"/>
              </a:rPr>
              <a:t> </a:t>
            </a:r>
            <a:r>
              <a:rPr lang="en" altLang="zh-CN" dirty="0">
                <a:solidFill>
                  <a:srgbClr val="282A36"/>
                </a:solidFill>
                <a:latin typeface="-apple-system"/>
                <a:ea typeface="等线"/>
              </a:rPr>
              <a:t>The main difference from DP-Means is, at the end of each iteration, DP-Medoids </a:t>
            </a:r>
            <a:r>
              <a:rPr lang="en" altLang="zh-CN" dirty="0">
                <a:solidFill>
                  <a:srgbClr val="FF0000"/>
                </a:solidFill>
                <a:latin typeface="-apple-system"/>
                <a:ea typeface="等线"/>
              </a:rPr>
              <a:t>updates the center of each cluster by </a:t>
            </a:r>
            <a:r>
              <a:rPr lang="en" altLang="zh-CN" dirty="0" err="1">
                <a:solidFill>
                  <a:srgbClr val="FF0000"/>
                </a:solidFill>
                <a:latin typeface="-apple-system"/>
                <a:ea typeface="等线"/>
              </a:rPr>
              <a:t>FindMedoids</a:t>
            </a:r>
            <a:r>
              <a:rPr lang="en" altLang="zh-CN" dirty="0">
                <a:solidFill>
                  <a:srgbClr val="282A36"/>
                </a:solidFill>
                <a:latin typeface="-apple-system"/>
                <a:ea typeface="等线"/>
              </a:rPr>
              <a:t>(·), which takes a set (cluster) of queries as input and outputs the query that minimizes the sum of pairwise distances between all queries in the cluster to the query as the new center.</a:t>
            </a:r>
          </a:p>
          <a:p>
            <a:endParaRPr lang="en" altLang="zh-CN" dirty="0">
              <a:solidFill>
                <a:srgbClr val="282A36"/>
              </a:solidFill>
              <a:latin typeface="-apple-system"/>
              <a:ea typeface="等线"/>
            </a:endParaRPr>
          </a:p>
          <a:p>
            <a:r>
              <a:rPr lang="en-US" altLang="zh-CN" dirty="0">
                <a:solidFill>
                  <a:srgbClr val="282A36"/>
                </a:solidFill>
                <a:latin typeface="-apple-system"/>
                <a:ea typeface="等线"/>
              </a:rPr>
              <a:t>the total time complexity is O (𝑛²𝑇 𝐾∗) where </a:t>
            </a:r>
          </a:p>
          <a:p>
            <a:r>
              <a:rPr lang="en-US" altLang="zh-CN" dirty="0">
                <a:solidFill>
                  <a:srgbClr val="282A36"/>
                </a:solidFill>
                <a:latin typeface="-apple-system"/>
                <a:ea typeface="等线"/>
              </a:rPr>
              <a:t>𝑇 is the number of iterations.</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objective function for DP-Medoids:</a:t>
            </a:r>
          </a:p>
        </p:txBody>
      </p:sp>
      <p:pic>
        <p:nvPicPr>
          <p:cNvPr id="3" name="图片 2">
            <a:extLst>
              <a:ext uri="{FF2B5EF4-FFF2-40B4-BE49-F238E27FC236}">
                <a16:creationId xmlns:a16="http://schemas.microsoft.com/office/drawing/2014/main" id="{36698451-0B02-F21B-57EA-DE3CACECFFD9}"/>
              </a:ext>
            </a:extLst>
          </p:cNvPr>
          <p:cNvPicPr>
            <a:picLocks noChangeAspect="1"/>
          </p:cNvPicPr>
          <p:nvPr/>
        </p:nvPicPr>
        <p:blipFill>
          <a:blip r:embed="rId3"/>
          <a:stretch>
            <a:fillRect/>
          </a:stretch>
        </p:blipFill>
        <p:spPr>
          <a:xfrm>
            <a:off x="5996978" y="3888254"/>
            <a:ext cx="5572538" cy="2797862"/>
          </a:xfrm>
          <a:prstGeom prst="rect">
            <a:avLst/>
          </a:prstGeom>
        </p:spPr>
      </p:pic>
      <p:pic>
        <p:nvPicPr>
          <p:cNvPr id="7" name="图片 6">
            <a:extLst>
              <a:ext uri="{FF2B5EF4-FFF2-40B4-BE49-F238E27FC236}">
                <a16:creationId xmlns:a16="http://schemas.microsoft.com/office/drawing/2014/main" id="{BAC81F5B-1B78-D40F-E02F-6F4B26E08D02}"/>
              </a:ext>
            </a:extLst>
          </p:cNvPr>
          <p:cNvPicPr>
            <a:picLocks noChangeAspect="1"/>
          </p:cNvPicPr>
          <p:nvPr/>
        </p:nvPicPr>
        <p:blipFill>
          <a:blip r:embed="rId4"/>
          <a:stretch>
            <a:fillRect/>
          </a:stretch>
        </p:blipFill>
        <p:spPr>
          <a:xfrm>
            <a:off x="1605354" y="5500981"/>
            <a:ext cx="3624470" cy="773086"/>
          </a:xfrm>
          <a:prstGeom prst="rect">
            <a:avLst/>
          </a:prstGeom>
        </p:spPr>
      </p:pic>
    </p:spTree>
    <p:extLst>
      <p:ext uri="{BB962C8B-B14F-4D97-AF65-F5344CB8AC3E}">
        <p14:creationId xmlns:p14="http://schemas.microsoft.com/office/powerpoint/2010/main" val="1165165109"/>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Online DP-Medoids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674674"/>
            <a:ext cx="10591800"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For</a:t>
            </a:r>
            <a:r>
              <a:rPr lang="zh-CN" altLang="en-US" dirty="0">
                <a:solidFill>
                  <a:srgbClr val="282A36"/>
                </a:solidFill>
                <a:latin typeface="-apple-system"/>
                <a:ea typeface="等线"/>
              </a:rPr>
              <a:t> </a:t>
            </a:r>
            <a:r>
              <a:rPr lang="en-US" altLang="zh-CN" dirty="0">
                <a:solidFill>
                  <a:srgbClr val="282A36"/>
                </a:solidFill>
                <a:latin typeface="-apple-system"/>
                <a:ea typeface="等线"/>
              </a:rPr>
              <a:t>offline version of DP-Medoids in </a:t>
            </a:r>
            <a:r>
              <a:rPr lang="en-US" altLang="zh-CN" dirty="0" err="1">
                <a:solidFill>
                  <a:srgbClr val="282A36"/>
                </a:solidFill>
                <a:latin typeface="-apple-system"/>
                <a:ea typeface="等线"/>
              </a:rPr>
              <a:t>ShiftHandler</a:t>
            </a:r>
            <a:r>
              <a:rPr lang="en-US" altLang="zh-CN" dirty="0">
                <a:solidFill>
                  <a:srgbClr val="282A36"/>
                </a:solidFill>
                <a:latin typeface="-apple-system"/>
                <a:ea typeface="等线"/>
              </a:rPr>
              <a:t>,</a:t>
            </a:r>
            <a:r>
              <a:rPr lang="zh-CN" altLang="en-US" dirty="0">
                <a:solidFill>
                  <a:srgbClr val="282A36"/>
                </a:solidFill>
                <a:latin typeface="-apple-system"/>
                <a:ea typeface="等线"/>
              </a:rPr>
              <a:t> </a:t>
            </a:r>
            <a:r>
              <a:rPr lang="en-US" altLang="zh-CN" dirty="0">
                <a:solidFill>
                  <a:srgbClr val="282A36"/>
                </a:solidFill>
                <a:latin typeface="-apple-system"/>
                <a:ea typeface="等线"/>
              </a:rPr>
              <a:t>retraining is computationally expensive for a heavy workload of size 𝑛 since the time complexity is quadratic in 𝑛. One would resort to an </a:t>
            </a:r>
            <a:r>
              <a:rPr lang="en-US" altLang="zh-CN" dirty="0">
                <a:solidFill>
                  <a:srgbClr val="FF0000"/>
                </a:solidFill>
                <a:latin typeface="-apple-system"/>
                <a:ea typeface="等线"/>
              </a:rPr>
              <a:t>online version </a:t>
            </a:r>
            <a:r>
              <a:rPr lang="en-US" altLang="zh-CN" dirty="0">
                <a:solidFill>
                  <a:srgbClr val="282A36"/>
                </a:solidFill>
                <a:latin typeface="-apple-system"/>
                <a:ea typeface="等线"/>
              </a:rPr>
              <a:t>of DP-Medoids which only makes a single pass of the workload. However, the design of online DP-Medoids must be careful since it should not lose too much performance compared to the optimal one.</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Inspired by a few theoretical works on K-Means, we introduce a randomized solution to online DP-Medoids by an approximation-preserving reduction to </a:t>
            </a:r>
            <a:r>
              <a:rPr lang="en-US" altLang="zh-CN" dirty="0">
                <a:solidFill>
                  <a:srgbClr val="FF0000"/>
                </a:solidFill>
                <a:latin typeface="-apple-system"/>
                <a:ea typeface="等线"/>
              </a:rPr>
              <a:t>online facility location</a:t>
            </a:r>
            <a:r>
              <a:rPr lang="en-US" altLang="zh-CN" dirty="0">
                <a:solidFill>
                  <a:srgbClr val="282A36"/>
                </a:solidFill>
                <a:latin typeface="-apple-system"/>
                <a:ea typeface="等线"/>
              </a:rPr>
              <a:t>. Although the solution may appear strikingly simple, they work surprisingly well.</a:t>
            </a:r>
          </a:p>
        </p:txBody>
      </p:sp>
    </p:spTree>
    <p:extLst>
      <p:ext uri="{BB962C8B-B14F-4D97-AF65-F5344CB8AC3E}">
        <p14:creationId xmlns:p14="http://schemas.microsoft.com/office/powerpoint/2010/main" val="2853309889"/>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(Online) Facility Location</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199" y="4972724"/>
            <a:ext cx="10053430"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In</a:t>
            </a:r>
            <a:r>
              <a:rPr lang="zh-CN" altLang="en-US" dirty="0">
                <a:solidFill>
                  <a:srgbClr val="282A36"/>
                </a:solidFill>
                <a:latin typeface="-apple-system"/>
                <a:ea typeface="等线"/>
              </a:rPr>
              <a:t> </a:t>
            </a:r>
            <a:r>
              <a:rPr lang="en-US" altLang="zh-CN" dirty="0">
                <a:solidFill>
                  <a:srgbClr val="FF0000"/>
                </a:solidFill>
                <a:latin typeface="-apple-system"/>
                <a:ea typeface="等线"/>
              </a:rPr>
              <a:t>Online</a:t>
            </a:r>
            <a:r>
              <a:rPr lang="zh-CN" altLang="en-US" dirty="0">
                <a:solidFill>
                  <a:srgbClr val="282A36"/>
                </a:solidFill>
                <a:latin typeface="-apple-system"/>
                <a:ea typeface="等线"/>
              </a:rPr>
              <a:t> </a:t>
            </a:r>
            <a:r>
              <a:rPr lang="en-US" altLang="zh-CN" dirty="0">
                <a:solidFill>
                  <a:srgbClr val="282A36"/>
                </a:solidFill>
                <a:latin typeface="-apple-system"/>
                <a:ea typeface="等线"/>
              </a:rPr>
              <a:t>Facility</a:t>
            </a:r>
            <a:r>
              <a:rPr lang="zh-CN" altLang="en-US" dirty="0">
                <a:solidFill>
                  <a:srgbClr val="282A36"/>
                </a:solidFill>
                <a:latin typeface="-apple-system"/>
                <a:ea typeface="等线"/>
              </a:rPr>
              <a:t> </a:t>
            </a:r>
            <a:r>
              <a:rPr lang="en-US" altLang="zh-CN" dirty="0">
                <a:solidFill>
                  <a:srgbClr val="282A36"/>
                </a:solidFill>
                <a:latin typeface="-apple-system"/>
                <a:ea typeface="等线"/>
              </a:rPr>
              <a:t>Location(OFL), the demand points are not known in advance and arrive one at a time. They are irrevocably assigned either to an existing facility or a new facility on it.</a:t>
            </a:r>
            <a:r>
              <a:rPr lang="zh-CN" altLang="en-US" dirty="0">
                <a:solidFill>
                  <a:srgbClr val="282A36"/>
                </a:solidFill>
                <a:latin typeface="-apple-system"/>
                <a:ea typeface="等线"/>
              </a:rPr>
              <a:t> </a:t>
            </a:r>
            <a:r>
              <a:rPr lang="en" altLang="zh-CN" dirty="0">
                <a:solidFill>
                  <a:srgbClr val="282A36"/>
                </a:solidFill>
                <a:latin typeface="-apple-system"/>
                <a:ea typeface="等线"/>
              </a:rPr>
              <a:t>Note that the total cost for OFL is the same as Equation. 4.</a:t>
            </a:r>
            <a:endParaRPr lang="en-US" altLang="zh-CN" dirty="0">
              <a:solidFill>
                <a:srgbClr val="282A36"/>
              </a:solidFill>
              <a:latin typeface="-apple-system"/>
              <a:ea typeface="等线"/>
            </a:endParaRP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Therefore,</a:t>
            </a:r>
            <a:r>
              <a:rPr lang="zh-CN" altLang="en-US" dirty="0">
                <a:solidFill>
                  <a:srgbClr val="282A36"/>
                </a:solidFill>
                <a:latin typeface="-apple-system"/>
                <a:ea typeface="等线"/>
              </a:rPr>
              <a:t> </a:t>
            </a:r>
            <a:r>
              <a:rPr lang="en-US" altLang="zh-CN" dirty="0">
                <a:solidFill>
                  <a:srgbClr val="282A36"/>
                </a:solidFill>
                <a:latin typeface="-apple-system"/>
                <a:ea typeface="等线"/>
              </a:rPr>
              <a:t>we</a:t>
            </a:r>
            <a:r>
              <a:rPr lang="zh-CN" altLang="en-US" dirty="0">
                <a:solidFill>
                  <a:srgbClr val="282A36"/>
                </a:solidFill>
                <a:latin typeface="-apple-system"/>
                <a:ea typeface="等线"/>
              </a:rPr>
              <a:t> </a:t>
            </a:r>
            <a:r>
              <a:rPr lang="en" altLang="zh-CN" dirty="0">
                <a:solidFill>
                  <a:srgbClr val="282A36"/>
                </a:solidFill>
                <a:latin typeface="-apple-system"/>
                <a:ea typeface="等线"/>
              </a:rPr>
              <a:t>can convert an instance 𝜑DP-Medoids of online DP-Medoids to an instance 𝜑OFL of OFL, apply the solver for 𝜑OFL and recover the solution for 𝜑DP-Medoids simply by </a:t>
            </a:r>
            <a:r>
              <a:rPr lang="en" altLang="zh-CN" dirty="0">
                <a:solidFill>
                  <a:srgbClr val="FF0000"/>
                </a:solidFill>
                <a:latin typeface="-apple-system"/>
                <a:ea typeface="等线"/>
              </a:rPr>
              <a:t>an identical mapping</a:t>
            </a:r>
            <a:r>
              <a:rPr lang="en" altLang="zh-CN" dirty="0">
                <a:solidFill>
                  <a:srgbClr val="282A36"/>
                </a:solidFill>
                <a:latin typeface="-apple-system"/>
                <a:ea typeface="等线"/>
              </a:rPr>
              <a:t>.</a:t>
            </a:r>
            <a:endParaRPr lang="en-US" altLang="zh-CN" dirty="0">
              <a:solidFill>
                <a:srgbClr val="282A36"/>
              </a:solidFill>
              <a:latin typeface="-apple-system"/>
              <a:ea typeface="等线"/>
            </a:endParaRPr>
          </a:p>
        </p:txBody>
      </p:sp>
      <p:pic>
        <p:nvPicPr>
          <p:cNvPr id="3" name="图片 2">
            <a:extLst>
              <a:ext uri="{FF2B5EF4-FFF2-40B4-BE49-F238E27FC236}">
                <a16:creationId xmlns:a16="http://schemas.microsoft.com/office/drawing/2014/main" id="{DEB306F7-9115-559B-E6D5-3A037D3777CA}"/>
              </a:ext>
            </a:extLst>
          </p:cNvPr>
          <p:cNvPicPr>
            <a:picLocks noChangeAspect="1"/>
          </p:cNvPicPr>
          <p:nvPr/>
        </p:nvPicPr>
        <p:blipFill>
          <a:blip r:embed="rId3"/>
          <a:stretch>
            <a:fillRect/>
          </a:stretch>
        </p:blipFill>
        <p:spPr>
          <a:xfrm>
            <a:off x="838200" y="1789830"/>
            <a:ext cx="8719514" cy="883796"/>
          </a:xfrm>
          <a:prstGeom prst="rect">
            <a:avLst/>
          </a:prstGeom>
        </p:spPr>
      </p:pic>
      <p:pic>
        <p:nvPicPr>
          <p:cNvPr id="4" name="图片 3">
            <a:extLst>
              <a:ext uri="{FF2B5EF4-FFF2-40B4-BE49-F238E27FC236}">
                <a16:creationId xmlns:a16="http://schemas.microsoft.com/office/drawing/2014/main" id="{8E994250-1255-1C21-4EBA-09468719C899}"/>
              </a:ext>
            </a:extLst>
          </p:cNvPr>
          <p:cNvPicPr>
            <a:picLocks noChangeAspect="1"/>
          </p:cNvPicPr>
          <p:nvPr/>
        </p:nvPicPr>
        <p:blipFill>
          <a:blip r:embed="rId4"/>
          <a:stretch>
            <a:fillRect/>
          </a:stretch>
        </p:blipFill>
        <p:spPr>
          <a:xfrm>
            <a:off x="838199" y="2630754"/>
            <a:ext cx="8684941" cy="1782222"/>
          </a:xfrm>
          <a:prstGeom prst="rect">
            <a:avLst/>
          </a:prstGeom>
        </p:spPr>
      </p:pic>
    </p:spTree>
    <p:extLst>
      <p:ext uri="{BB962C8B-B14F-4D97-AF65-F5344CB8AC3E}">
        <p14:creationId xmlns:p14="http://schemas.microsoft.com/office/powerpoint/2010/main" val="356072613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Algorithm for Online DP-Medoids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pic>
        <p:nvPicPr>
          <p:cNvPr id="5" name="图片 4">
            <a:extLst>
              <a:ext uri="{FF2B5EF4-FFF2-40B4-BE49-F238E27FC236}">
                <a16:creationId xmlns:a16="http://schemas.microsoft.com/office/drawing/2014/main" id="{86E04910-E8C1-6390-20DB-F769C4D16628}"/>
              </a:ext>
            </a:extLst>
          </p:cNvPr>
          <p:cNvPicPr>
            <a:picLocks noChangeAspect="1"/>
          </p:cNvPicPr>
          <p:nvPr/>
        </p:nvPicPr>
        <p:blipFill>
          <a:blip r:embed="rId3"/>
          <a:stretch>
            <a:fillRect/>
          </a:stretch>
        </p:blipFill>
        <p:spPr>
          <a:xfrm>
            <a:off x="838200" y="1644328"/>
            <a:ext cx="8633791" cy="2416403"/>
          </a:xfrm>
          <a:prstGeom prst="rect">
            <a:avLst/>
          </a:prstGeom>
        </p:spPr>
      </p:pic>
      <p:sp>
        <p:nvSpPr>
          <p:cNvPr id="9" name="文本框 8">
            <a:extLst>
              <a:ext uri="{FF2B5EF4-FFF2-40B4-BE49-F238E27FC236}">
                <a16:creationId xmlns:a16="http://schemas.microsoft.com/office/drawing/2014/main" id="{67F7658E-0F4E-8F27-CC21-30534FD22D1A}"/>
              </a:ext>
            </a:extLst>
          </p:cNvPr>
          <p:cNvSpPr txBox="1"/>
          <p:nvPr/>
        </p:nvSpPr>
        <p:spPr>
          <a:xfrm>
            <a:off x="838200" y="4248545"/>
            <a:ext cx="10194235"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zh-CN" altLang="en-US" dirty="0">
                <a:solidFill>
                  <a:srgbClr val="282A36"/>
                </a:solidFill>
                <a:latin typeface="-apple-system"/>
                <a:ea typeface="等线"/>
              </a:rPr>
              <a:t>For each new query 𝑞, it first computes the minimal distance 𝑑 between 𝑞 and all centers in 𝐶 (line 1). </a:t>
            </a:r>
            <a:endParaRPr lang="en-US" altLang="zh-CN" dirty="0">
              <a:solidFill>
                <a:srgbClr val="282A36"/>
              </a:solidFill>
              <a:latin typeface="-apple-system"/>
              <a:ea typeface="等线"/>
            </a:endParaRPr>
          </a:p>
          <a:p>
            <a:r>
              <a:rPr lang="zh-CN" altLang="en-US" dirty="0">
                <a:solidFill>
                  <a:srgbClr val="282A36"/>
                </a:solidFill>
                <a:latin typeface="-apple-system"/>
                <a:ea typeface="等线"/>
              </a:rPr>
              <a:t>Then with probability 𝑑/𝜆 (𝜆 is cluster penalty parameter), we create a new cluster on 𝑞 (line 3-4). </a:t>
            </a:r>
            <a:endParaRPr lang="en-US" altLang="zh-CN" dirty="0">
              <a:solidFill>
                <a:srgbClr val="282A36"/>
              </a:solidFill>
              <a:latin typeface="-apple-system"/>
              <a:ea typeface="等线"/>
            </a:endParaRPr>
          </a:p>
          <a:p>
            <a:r>
              <a:rPr lang="zh-CN" altLang="en-US" dirty="0">
                <a:solidFill>
                  <a:srgbClr val="282A36"/>
                </a:solidFill>
                <a:latin typeface="-apple-system"/>
                <a:ea typeface="等线"/>
              </a:rPr>
              <a:t>Otherwise, 𝑞 is labeled with the nearest cluster, and 𝐶 is unchanged (line 5-6). </a:t>
            </a:r>
            <a:endParaRPr lang="en-US" altLang="zh-CN" dirty="0">
              <a:solidFill>
                <a:srgbClr val="282A36"/>
              </a:solidFill>
              <a:latin typeface="-apple-system"/>
              <a:ea typeface="等线"/>
            </a:endParaRPr>
          </a:p>
          <a:p>
            <a:r>
              <a:rPr lang="zh-CN" altLang="en-US" dirty="0">
                <a:solidFill>
                  <a:srgbClr val="282A36"/>
                </a:solidFill>
                <a:latin typeface="-apple-system"/>
                <a:ea typeface="等线"/>
              </a:rPr>
              <a:t>Note that one consequence of the randomized solution is that even if 𝑑 &lt; 𝜆, the new query 𝑞 is still possible to create a new cluster.</a:t>
            </a:r>
            <a:endParaRPr lang="en-US" altLang="zh-CN" dirty="0">
              <a:solidFill>
                <a:srgbClr val="282A36"/>
              </a:solidFill>
              <a:latin typeface="-apple-system"/>
              <a:ea typeface="等线"/>
            </a:endParaRPr>
          </a:p>
          <a:p>
            <a:endParaRPr lang="en-US" altLang="zh-CN" dirty="0">
              <a:solidFill>
                <a:srgbClr val="282A36"/>
              </a:solidFill>
              <a:latin typeface="-apple-system"/>
              <a:ea typeface="等线"/>
            </a:endParaRPr>
          </a:p>
          <a:p>
            <a:r>
              <a:rPr lang="en" altLang="zh-CN" dirty="0">
                <a:solidFill>
                  <a:srgbClr val="282A36"/>
                </a:solidFill>
                <a:latin typeface="-apple-system"/>
                <a:ea typeface="等线"/>
              </a:rPr>
              <a:t>Since </a:t>
            </a:r>
            <a:r>
              <a:rPr lang="en" altLang="zh-CN" dirty="0" err="1">
                <a:solidFill>
                  <a:srgbClr val="282A36"/>
                </a:solidFill>
                <a:latin typeface="-apple-system"/>
                <a:ea typeface="等线"/>
              </a:rPr>
              <a:t>ODMedoids</a:t>
            </a:r>
            <a:r>
              <a:rPr lang="en" altLang="zh-CN" dirty="0">
                <a:solidFill>
                  <a:srgbClr val="282A36"/>
                </a:solidFill>
                <a:latin typeface="-apple-system"/>
                <a:ea typeface="等线"/>
              </a:rPr>
              <a:t> does not require retraining from the beginning, the total running time for a new batch is O (𝑛𝐾∗), where 𝑛 is the number of queries in the new batch. which is way more efficient than offline DP-Medoids.</a:t>
            </a:r>
            <a:endParaRPr lang="zh-CN" altLang="en-US" dirty="0">
              <a:solidFill>
                <a:srgbClr val="282A36"/>
              </a:solidFill>
              <a:latin typeface="-apple-system"/>
              <a:ea typeface="等线"/>
            </a:endParaRPr>
          </a:p>
        </p:txBody>
      </p:sp>
    </p:spTree>
    <p:extLst>
      <p:ext uri="{BB962C8B-B14F-4D97-AF65-F5344CB8AC3E}">
        <p14:creationId xmlns:p14="http://schemas.microsoft.com/office/powerpoint/2010/main" val="4018244808"/>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Goals</a:t>
            </a:r>
            <a:r>
              <a:rPr kumimoji="1" lang="zh-CN" altLang="en-US" dirty="0"/>
              <a:t> </a:t>
            </a:r>
            <a:r>
              <a:rPr kumimoji="1" lang="en-US" altLang="zh-CN" dirty="0"/>
              <a:t>of</a:t>
            </a:r>
            <a:r>
              <a:rPr kumimoji="1" lang="zh-CN" altLang="en-US" dirty="0"/>
              <a:t> </a:t>
            </a:r>
            <a:r>
              <a:rPr kumimoji="1" lang="en-US" altLang="zh-CN" dirty="0"/>
              <a:t>Buffer</a:t>
            </a:r>
            <a:r>
              <a:rPr kumimoji="1" lang="zh-CN" altLang="en-US" dirty="0"/>
              <a:t> </a:t>
            </a:r>
            <a:r>
              <a:rPr kumimoji="1" lang="en-US" altLang="zh-CN" dirty="0"/>
              <a:t>Management</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9" name="文本框 8">
            <a:extLst>
              <a:ext uri="{FF2B5EF4-FFF2-40B4-BE49-F238E27FC236}">
                <a16:creationId xmlns:a16="http://schemas.microsoft.com/office/drawing/2014/main" id="{67F7658E-0F4E-8F27-CC21-30534FD22D1A}"/>
              </a:ext>
            </a:extLst>
          </p:cNvPr>
          <p:cNvSpPr txBox="1"/>
          <p:nvPr/>
        </p:nvSpPr>
        <p:spPr>
          <a:xfrm>
            <a:off x="838200" y="1698368"/>
            <a:ext cx="10393017" cy="230832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 altLang="zh-CN" b="1" dirty="0">
                <a:solidFill>
                  <a:srgbClr val="282A36"/>
                </a:solidFill>
                <a:latin typeface="-apple-system"/>
                <a:ea typeface="等线"/>
              </a:rPr>
              <a:t>Center Priority</a:t>
            </a:r>
            <a:r>
              <a:rPr lang="en" altLang="zh-CN" dirty="0">
                <a:solidFill>
                  <a:srgbClr val="282A36"/>
                </a:solidFill>
                <a:latin typeface="-apple-system"/>
                <a:ea typeface="等线"/>
              </a:rPr>
              <a:t>. Each cluster from </a:t>
            </a:r>
            <a:r>
              <a:rPr lang="en" altLang="zh-CN" dirty="0" err="1">
                <a:solidFill>
                  <a:srgbClr val="282A36"/>
                </a:solidFill>
                <a:latin typeface="-apple-system"/>
                <a:ea typeface="等线"/>
              </a:rPr>
              <a:t>ODMedoids</a:t>
            </a:r>
            <a:r>
              <a:rPr lang="en" altLang="zh-CN" dirty="0">
                <a:solidFill>
                  <a:srgbClr val="282A36"/>
                </a:solidFill>
                <a:latin typeface="-apple-system"/>
                <a:ea typeface="等线"/>
              </a:rPr>
              <a:t> represents a querying pattern, in which the center is the most representative query of the cluster. </a:t>
            </a:r>
          </a:p>
          <a:p>
            <a:pPr marL="342900" indent="-342900">
              <a:buAutoNum type="arabicPeriod"/>
            </a:pPr>
            <a:endParaRPr lang="en" altLang="zh-CN" dirty="0">
              <a:solidFill>
                <a:srgbClr val="282A36"/>
              </a:solidFill>
              <a:latin typeface="-apple-system"/>
              <a:ea typeface="等线"/>
            </a:endParaRPr>
          </a:p>
          <a:p>
            <a:pPr marL="342900" indent="-342900">
              <a:buAutoNum type="arabicPeriod"/>
            </a:pPr>
            <a:r>
              <a:rPr lang="en" altLang="zh-CN" b="1" dirty="0">
                <a:solidFill>
                  <a:srgbClr val="282A36"/>
                </a:solidFill>
                <a:latin typeface="-apple-system"/>
                <a:ea typeface="等线"/>
              </a:rPr>
              <a:t>Diversified Clusters</a:t>
            </a:r>
            <a:r>
              <a:rPr lang="en" altLang="zh-CN" dirty="0">
                <a:solidFill>
                  <a:srgbClr val="282A36"/>
                </a:solidFill>
                <a:latin typeface="-apple-system"/>
                <a:ea typeface="等线"/>
              </a:rPr>
              <a:t>. When dealing with workload imbalance, we have to keep the number of clusters stored in the buffer as much as possible</a:t>
            </a:r>
            <a:r>
              <a:rPr lang="en-US" altLang="zh-CN" dirty="0">
                <a:solidFill>
                  <a:srgbClr val="282A36"/>
                </a:solidFill>
                <a:latin typeface="-apple-system"/>
                <a:ea typeface="等线"/>
              </a:rPr>
              <a:t>.</a:t>
            </a:r>
          </a:p>
          <a:p>
            <a:pPr marL="342900" indent="-342900">
              <a:buAutoNum type="arabicPeriod"/>
            </a:pPr>
            <a:endParaRPr lang="en" altLang="zh-CN" dirty="0">
              <a:solidFill>
                <a:srgbClr val="282A36"/>
              </a:solidFill>
              <a:latin typeface="-apple-system"/>
              <a:ea typeface="等线"/>
            </a:endParaRPr>
          </a:p>
          <a:p>
            <a:pPr marL="342900" indent="-342900">
              <a:buAutoNum type="arabicPeriod"/>
            </a:pPr>
            <a:r>
              <a:rPr lang="en" altLang="zh-CN" b="1" dirty="0">
                <a:solidFill>
                  <a:srgbClr val="282A36"/>
                </a:solidFill>
                <a:latin typeface="-apple-system"/>
                <a:ea typeface="等线"/>
              </a:rPr>
              <a:t>Balanced Cluster Sizes</a:t>
            </a:r>
            <a:r>
              <a:rPr lang="en" altLang="zh-CN" dirty="0">
                <a:solidFill>
                  <a:srgbClr val="282A36"/>
                </a:solidFill>
                <a:latin typeface="-apple-system"/>
                <a:ea typeface="等线"/>
              </a:rPr>
              <a:t>. We make the cluster sizes as balanced as possible to further mitigate potential workload imbalance.</a:t>
            </a:r>
            <a:endParaRPr lang="zh-CN" altLang="en-US" dirty="0">
              <a:solidFill>
                <a:srgbClr val="282A36"/>
              </a:solidFill>
              <a:latin typeface="-apple-system"/>
              <a:ea typeface="等线"/>
            </a:endParaRPr>
          </a:p>
        </p:txBody>
      </p:sp>
      <p:pic>
        <p:nvPicPr>
          <p:cNvPr id="10" name="图片 9">
            <a:extLst>
              <a:ext uri="{FF2B5EF4-FFF2-40B4-BE49-F238E27FC236}">
                <a16:creationId xmlns:a16="http://schemas.microsoft.com/office/drawing/2014/main" id="{55202AE2-A306-56C8-0788-5139DC64F3C5}"/>
              </a:ext>
            </a:extLst>
          </p:cNvPr>
          <p:cNvPicPr>
            <a:picLocks noChangeAspect="1"/>
          </p:cNvPicPr>
          <p:nvPr/>
        </p:nvPicPr>
        <p:blipFill>
          <a:blip r:embed="rId3"/>
          <a:stretch>
            <a:fillRect/>
          </a:stretch>
        </p:blipFill>
        <p:spPr>
          <a:xfrm>
            <a:off x="2925417" y="4190135"/>
            <a:ext cx="5502966" cy="2425550"/>
          </a:xfrm>
          <a:prstGeom prst="rect">
            <a:avLst/>
          </a:prstGeom>
        </p:spPr>
      </p:pic>
    </p:spTree>
    <p:extLst>
      <p:ext uri="{BB962C8B-B14F-4D97-AF65-F5344CB8AC3E}">
        <p14:creationId xmlns:p14="http://schemas.microsoft.com/office/powerpoint/2010/main" val="1713862566"/>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Operations</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9" name="文本框 8">
            <a:extLst>
              <a:ext uri="{FF2B5EF4-FFF2-40B4-BE49-F238E27FC236}">
                <a16:creationId xmlns:a16="http://schemas.microsoft.com/office/drawing/2014/main" id="{67F7658E-0F4E-8F27-CC21-30534FD22D1A}"/>
              </a:ext>
            </a:extLst>
          </p:cNvPr>
          <p:cNvSpPr txBox="1"/>
          <p:nvPr/>
        </p:nvSpPr>
        <p:spPr>
          <a:xfrm>
            <a:off x="813697" y="4141727"/>
            <a:ext cx="11143077"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AutoNum type="arabicPeriod"/>
            </a:pPr>
            <a:r>
              <a:rPr lang="en" altLang="zh-CN" b="1" dirty="0">
                <a:solidFill>
                  <a:srgbClr val="282A36"/>
                </a:solidFill>
                <a:latin typeface="-apple-system"/>
                <a:ea typeface="等线"/>
              </a:rPr>
              <a:t>DIRECT_STORE</a:t>
            </a:r>
            <a:r>
              <a:rPr lang="en" altLang="zh-CN" dirty="0">
                <a:solidFill>
                  <a:srgbClr val="282A36"/>
                </a:solidFill>
                <a:latin typeface="-apple-system"/>
                <a:ea typeface="等线"/>
              </a:rPr>
              <a:t>(𝑞𝑖 , 𝑜𝑖 , 𝐼𝑐 , 𝑐𝑖 ) directly stores (𝑞𝑖, 𝑜𝑖 ) using the return values (𝐼𝑐 , 𝑐𝑖 ) of </a:t>
            </a:r>
            <a:r>
              <a:rPr lang="en" altLang="zh-CN" dirty="0" err="1">
                <a:solidFill>
                  <a:srgbClr val="282A36"/>
                </a:solidFill>
                <a:latin typeface="-apple-system"/>
                <a:ea typeface="等线"/>
              </a:rPr>
              <a:t>ODMedoids</a:t>
            </a:r>
            <a:r>
              <a:rPr lang="en" altLang="zh-CN" dirty="0">
                <a:solidFill>
                  <a:srgbClr val="282A36"/>
                </a:solidFill>
                <a:latin typeface="-apple-system"/>
                <a:ea typeface="等线"/>
              </a:rPr>
              <a:t>.</a:t>
            </a:r>
          </a:p>
          <a:p>
            <a:pPr marL="342900" indent="-342900">
              <a:buAutoNum type="arabicPeriod"/>
            </a:pPr>
            <a:endParaRPr lang="en" altLang="zh-CN" dirty="0">
              <a:solidFill>
                <a:srgbClr val="282A36"/>
              </a:solidFill>
              <a:latin typeface="-apple-system"/>
              <a:ea typeface="等线"/>
            </a:endParaRPr>
          </a:p>
          <a:p>
            <a:pPr marL="342900" indent="-342900">
              <a:buAutoNum type="arabicPeriod"/>
            </a:pPr>
            <a:r>
              <a:rPr lang="en" altLang="zh-CN" b="1" dirty="0">
                <a:solidFill>
                  <a:srgbClr val="282A36"/>
                </a:solidFill>
                <a:latin typeface="-apple-system"/>
                <a:ea typeface="等线"/>
              </a:rPr>
              <a:t>RS_ASSIGN_CENTER</a:t>
            </a:r>
            <a:r>
              <a:rPr lang="en" altLang="zh-CN" dirty="0">
                <a:solidFill>
                  <a:srgbClr val="282A36"/>
                </a:solidFill>
                <a:latin typeface="-apple-system"/>
                <a:ea typeface="等线"/>
              </a:rPr>
              <a:t>(𝑞𝑖, 𝑜𝑖 ) (Algorithm 3) handles the case when the replay buffer is filled, requiring a decision whether to store a new </a:t>
            </a:r>
            <a:r>
              <a:rPr lang="en" altLang="zh-CN" dirty="0">
                <a:solidFill>
                  <a:srgbClr val="FF0000"/>
                </a:solidFill>
                <a:latin typeface="-apple-system"/>
                <a:ea typeface="等线"/>
              </a:rPr>
              <a:t>center</a:t>
            </a:r>
            <a:r>
              <a:rPr lang="en" altLang="zh-CN" dirty="0">
                <a:solidFill>
                  <a:srgbClr val="282A36"/>
                </a:solidFill>
                <a:latin typeface="-apple-system"/>
                <a:ea typeface="等线"/>
              </a:rPr>
              <a:t> (𝑞𝑖, 𝑜𝑖 ) or ignores it. </a:t>
            </a:r>
          </a:p>
          <a:p>
            <a:pPr marL="342900" indent="-342900">
              <a:buAutoNum type="arabicPeriod"/>
            </a:pPr>
            <a:endParaRPr lang="en" altLang="zh-CN" dirty="0">
              <a:solidFill>
                <a:srgbClr val="282A36"/>
              </a:solidFill>
              <a:latin typeface="-apple-system"/>
              <a:ea typeface="等线"/>
            </a:endParaRPr>
          </a:p>
          <a:p>
            <a:pPr marL="342900" indent="-342900">
              <a:buAutoNum type="arabicPeriod"/>
            </a:pPr>
            <a:r>
              <a:rPr lang="en" altLang="zh-CN" b="1" dirty="0">
                <a:solidFill>
                  <a:srgbClr val="282A36"/>
                </a:solidFill>
                <a:latin typeface="-apple-system"/>
                <a:ea typeface="等线"/>
              </a:rPr>
              <a:t>RS_ASSIGN_NONCENTER</a:t>
            </a:r>
            <a:r>
              <a:rPr lang="en" altLang="zh-CN" dirty="0">
                <a:solidFill>
                  <a:srgbClr val="282A36"/>
                </a:solidFill>
                <a:latin typeface="-apple-system"/>
                <a:ea typeface="等线"/>
              </a:rPr>
              <a:t>(𝑞𝑖, 𝑜𝑖, 𝑐𝑖 ) assigns 𝑞𝑖 as a </a:t>
            </a:r>
            <a:r>
              <a:rPr lang="en" altLang="zh-CN" dirty="0">
                <a:solidFill>
                  <a:srgbClr val="FF0000"/>
                </a:solidFill>
                <a:latin typeface="-apple-system"/>
                <a:ea typeface="等线"/>
              </a:rPr>
              <a:t>non-center</a:t>
            </a:r>
            <a:r>
              <a:rPr lang="en" altLang="zh-CN" dirty="0">
                <a:solidFill>
                  <a:srgbClr val="282A36"/>
                </a:solidFill>
                <a:latin typeface="-apple-system"/>
                <a:ea typeface="等线"/>
              </a:rPr>
              <a:t> instance to cluster 𝑐𝑖 or ignores it via reservoir sampling, which is similar to the implementation of RS_ASSIGN_CENTER. To enforce that sizes are balanced across clusters if 𝑐𝑖 is not one of the largest clusters, we replace a random non-center instance from the largest cluster with (𝑞𝑖, 𝑜𝑖 ). Otherwise, use the idea of reservoir sampling to replace a random non-center instance in cluster 𝑐𝑖</a:t>
            </a:r>
            <a:r>
              <a:rPr lang="en-US" altLang="zh-CN" dirty="0">
                <a:solidFill>
                  <a:srgbClr val="282A36"/>
                </a:solidFill>
                <a:latin typeface="-apple-system"/>
                <a:ea typeface="等线"/>
              </a:rPr>
              <a:t>.</a:t>
            </a:r>
            <a:endParaRPr lang="zh-CN" altLang="en-US" dirty="0">
              <a:solidFill>
                <a:srgbClr val="282A36"/>
              </a:solidFill>
              <a:latin typeface="-apple-system"/>
              <a:ea typeface="等线"/>
            </a:endParaRPr>
          </a:p>
        </p:txBody>
      </p:sp>
      <p:pic>
        <p:nvPicPr>
          <p:cNvPr id="3" name="图片 2">
            <a:extLst>
              <a:ext uri="{FF2B5EF4-FFF2-40B4-BE49-F238E27FC236}">
                <a16:creationId xmlns:a16="http://schemas.microsoft.com/office/drawing/2014/main" id="{48E10F3A-F5E8-4F00-002F-E95AF67AD2D1}"/>
              </a:ext>
            </a:extLst>
          </p:cNvPr>
          <p:cNvPicPr>
            <a:picLocks noChangeAspect="1"/>
          </p:cNvPicPr>
          <p:nvPr/>
        </p:nvPicPr>
        <p:blipFill>
          <a:blip r:embed="rId3"/>
          <a:stretch>
            <a:fillRect/>
          </a:stretch>
        </p:blipFill>
        <p:spPr>
          <a:xfrm>
            <a:off x="813697" y="1531590"/>
            <a:ext cx="5830431" cy="2473880"/>
          </a:xfrm>
          <a:prstGeom prst="rect">
            <a:avLst/>
          </a:prstGeom>
        </p:spPr>
      </p:pic>
      <p:pic>
        <p:nvPicPr>
          <p:cNvPr id="4" name="图片 3">
            <a:extLst>
              <a:ext uri="{FF2B5EF4-FFF2-40B4-BE49-F238E27FC236}">
                <a16:creationId xmlns:a16="http://schemas.microsoft.com/office/drawing/2014/main" id="{C253F37B-00B1-1EFE-C652-26C1D94E263D}"/>
              </a:ext>
            </a:extLst>
          </p:cNvPr>
          <p:cNvPicPr>
            <a:picLocks noChangeAspect="1"/>
          </p:cNvPicPr>
          <p:nvPr/>
        </p:nvPicPr>
        <p:blipFill>
          <a:blip r:embed="rId4"/>
          <a:srcRect r="39310"/>
          <a:stretch/>
        </p:blipFill>
        <p:spPr>
          <a:xfrm>
            <a:off x="7173783" y="1531590"/>
            <a:ext cx="3782884" cy="2473880"/>
          </a:xfrm>
          <a:prstGeom prst="rect">
            <a:avLst/>
          </a:prstGeom>
        </p:spPr>
      </p:pic>
    </p:spTree>
    <p:extLst>
      <p:ext uri="{BB962C8B-B14F-4D97-AF65-F5344CB8AC3E}">
        <p14:creationId xmlns:p14="http://schemas.microsoft.com/office/powerpoint/2010/main" val="521658666"/>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lstStyle/>
          <a:p>
            <a:r>
              <a:rPr kumimoji="1" lang="en-US" altLang="zh-CN" dirty="0"/>
              <a:t>Workload</a:t>
            </a:r>
            <a:r>
              <a:rPr kumimoji="1" lang="zh-CN" altLang="en-US" dirty="0"/>
              <a:t> </a:t>
            </a:r>
            <a:r>
              <a:rPr kumimoji="1" lang="en-US" altLang="zh-CN" dirty="0"/>
              <a:t>Shift</a:t>
            </a:r>
            <a:endParaRPr kumimoji="1" lang="zh-CN" altLang="en-US" dirty="0"/>
          </a:p>
        </p:txBody>
      </p:sp>
      <p:pic>
        <p:nvPicPr>
          <p:cNvPr id="5" name="图片 4">
            <a:extLst>
              <a:ext uri="{FF2B5EF4-FFF2-40B4-BE49-F238E27FC236}">
                <a16:creationId xmlns:a16="http://schemas.microsoft.com/office/drawing/2014/main" id="{C00B6519-0763-8C8B-2714-65F89597F4EB}"/>
              </a:ext>
            </a:extLst>
          </p:cNvPr>
          <p:cNvPicPr>
            <a:picLocks noChangeAspect="1"/>
          </p:cNvPicPr>
          <p:nvPr/>
        </p:nvPicPr>
        <p:blipFill>
          <a:blip r:embed="rId3"/>
          <a:stretch>
            <a:fillRect/>
          </a:stretch>
        </p:blipFill>
        <p:spPr>
          <a:xfrm>
            <a:off x="2130827" y="1732172"/>
            <a:ext cx="7126104" cy="3235415"/>
          </a:xfrm>
          <a:prstGeom prst="rect">
            <a:avLst/>
          </a:prstGeom>
        </p:spPr>
      </p:pic>
      <p:sp>
        <p:nvSpPr>
          <p:cNvPr id="6" name="文本框 5">
            <a:extLst>
              <a:ext uri="{FF2B5EF4-FFF2-40B4-BE49-F238E27FC236}">
                <a16:creationId xmlns:a16="http://schemas.microsoft.com/office/drawing/2014/main" id="{C404C95A-183A-0091-FE69-2F6E6FD8531D}"/>
              </a:ext>
            </a:extLst>
          </p:cNvPr>
          <p:cNvSpPr txBox="1"/>
          <p:nvPr/>
        </p:nvSpPr>
        <p:spPr>
          <a:xfrm>
            <a:off x="1001367" y="5283504"/>
            <a:ext cx="10100642"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 altLang="zh-CN" dirty="0">
                <a:solidFill>
                  <a:srgbClr val="282A36"/>
                </a:solidFill>
                <a:latin typeface="-apple-system"/>
                <a:ea typeface="等线"/>
              </a:rPr>
              <a:t>Most likely, a learned DB component trained on the former </a:t>
            </a:r>
            <a:r>
              <a:rPr lang="en-US" altLang="zh-CN" dirty="0">
                <a:solidFill>
                  <a:srgbClr val="282A36"/>
                </a:solidFill>
                <a:latin typeface="-apple-system"/>
                <a:ea typeface="等线"/>
              </a:rPr>
              <a:t>two</a:t>
            </a:r>
            <a:r>
              <a:rPr lang="zh-CN" altLang="en-US" dirty="0">
                <a:solidFill>
                  <a:srgbClr val="282A36"/>
                </a:solidFill>
                <a:latin typeface="-apple-system"/>
                <a:ea typeface="等线"/>
              </a:rPr>
              <a:t> </a:t>
            </a:r>
            <a:r>
              <a:rPr lang="en-US" altLang="zh-CN" dirty="0">
                <a:solidFill>
                  <a:srgbClr val="282A36"/>
                </a:solidFill>
                <a:latin typeface="-apple-system"/>
                <a:ea typeface="等线"/>
              </a:rPr>
              <a:t>classes</a:t>
            </a:r>
            <a:r>
              <a:rPr lang="en" altLang="zh-CN" dirty="0">
                <a:solidFill>
                  <a:srgbClr val="282A36"/>
                </a:solidFill>
                <a:latin typeface="-apple-system"/>
                <a:ea typeface="等线"/>
              </a:rPr>
              <a:t> would produce poor results on the last queries of Template 3, since the model only learned the information of the two classes of table title.</a:t>
            </a:r>
          </a:p>
          <a:p>
            <a:endParaRPr lang="en" altLang="zh-CN" dirty="0">
              <a:solidFill>
                <a:srgbClr val="282A36"/>
              </a:solidFill>
              <a:latin typeface="-apple-system"/>
              <a:ea typeface="等线"/>
            </a:endParaRPr>
          </a:p>
          <a:p>
            <a:r>
              <a:rPr lang="en" altLang="zh-CN" dirty="0">
                <a:solidFill>
                  <a:srgbClr val="282A36"/>
                </a:solidFill>
                <a:latin typeface="-apple-system"/>
                <a:ea typeface="等线"/>
              </a:rPr>
              <a:t>The </a:t>
            </a:r>
            <a:r>
              <a:rPr lang="en" altLang="zh-CN" dirty="0">
                <a:solidFill>
                  <a:srgbClr val="FF0000"/>
                </a:solidFill>
                <a:latin typeface="-apple-system"/>
                <a:ea typeface="等线"/>
              </a:rPr>
              <a:t>key question</a:t>
            </a:r>
            <a:r>
              <a:rPr lang="en" altLang="zh-CN" dirty="0">
                <a:solidFill>
                  <a:srgbClr val="282A36"/>
                </a:solidFill>
                <a:latin typeface="-apple-system"/>
                <a:ea typeface="等线"/>
              </a:rPr>
              <a:t> is</a:t>
            </a:r>
            <a:r>
              <a:rPr lang="zh-CN" altLang="en-US" dirty="0">
                <a:solidFill>
                  <a:srgbClr val="282A36"/>
                </a:solidFill>
                <a:latin typeface="-apple-system"/>
                <a:ea typeface="等线"/>
              </a:rPr>
              <a:t> </a:t>
            </a:r>
            <a:r>
              <a:rPr lang="en" altLang="zh-CN" dirty="0">
                <a:solidFill>
                  <a:srgbClr val="282A36"/>
                </a:solidFill>
                <a:latin typeface="-apple-system"/>
                <a:ea typeface="等线"/>
              </a:rPr>
              <a:t>when and how best to re-train the model.</a:t>
            </a:r>
            <a:endParaRPr lang="zh-CN" altLang="en-US" dirty="0">
              <a:solidFill>
                <a:srgbClr val="282A36"/>
              </a:solidFill>
              <a:latin typeface="-apple-system"/>
              <a:ea typeface="等线"/>
            </a:endParaRPr>
          </a:p>
        </p:txBody>
      </p:sp>
    </p:spTree>
    <p:extLst>
      <p:ext uri="{BB962C8B-B14F-4D97-AF65-F5344CB8AC3E}">
        <p14:creationId xmlns:p14="http://schemas.microsoft.com/office/powerpoint/2010/main" val="398912611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Loss-Weighted Buffer Population</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9" name="文本框 8">
            <a:extLst>
              <a:ext uri="{FF2B5EF4-FFF2-40B4-BE49-F238E27FC236}">
                <a16:creationId xmlns:a16="http://schemas.microsoft.com/office/drawing/2014/main" id="{67F7658E-0F4E-8F27-CC21-30534FD22D1A}"/>
              </a:ext>
            </a:extLst>
          </p:cNvPr>
          <p:cNvSpPr txBox="1"/>
          <p:nvPr/>
        </p:nvSpPr>
        <p:spPr>
          <a:xfrm>
            <a:off x="838200" y="1729842"/>
            <a:ext cx="10353261"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C</a:t>
            </a:r>
            <a:r>
              <a:rPr lang="en" altLang="zh-CN" dirty="0">
                <a:solidFill>
                  <a:srgbClr val="282A36"/>
                </a:solidFill>
                <a:latin typeface="-apple-system"/>
                <a:ea typeface="等线"/>
              </a:rPr>
              <a:t>lusters might exhibit different sample </a:t>
            </a:r>
            <a:r>
              <a:rPr lang="en" altLang="zh-CN" dirty="0">
                <a:solidFill>
                  <a:srgbClr val="FF0000"/>
                </a:solidFill>
                <a:latin typeface="-apple-system"/>
                <a:ea typeface="等线"/>
              </a:rPr>
              <a:t>complexities</a:t>
            </a:r>
            <a:r>
              <a:rPr lang="en" altLang="zh-CN" dirty="0">
                <a:solidFill>
                  <a:srgbClr val="282A36"/>
                </a:solidFill>
                <a:latin typeface="-apple-system"/>
                <a:ea typeface="等线"/>
              </a:rPr>
              <a:t>. For example, in the context of cardinality estimation where the underlying database instance is skewed, a querying pattern </a:t>
            </a:r>
            <a:r>
              <a:rPr lang="en" altLang="zh-CN" dirty="0">
                <a:solidFill>
                  <a:srgbClr val="FF0000"/>
                </a:solidFill>
                <a:latin typeface="-apple-system"/>
                <a:ea typeface="等线"/>
              </a:rPr>
              <a:t>focusing on the skewed portion of data </a:t>
            </a:r>
            <a:r>
              <a:rPr lang="en" altLang="zh-CN" dirty="0">
                <a:solidFill>
                  <a:srgbClr val="282A36"/>
                </a:solidFill>
                <a:latin typeface="-apple-system"/>
                <a:ea typeface="等线"/>
              </a:rPr>
              <a:t>is more likely to require more query samples than the querying pattern that only queries the uniformly distributed data portion.</a:t>
            </a:r>
            <a:r>
              <a:rPr lang="zh-CN" altLang="en-US" dirty="0">
                <a:solidFill>
                  <a:srgbClr val="282A36"/>
                </a:solidFill>
                <a:latin typeface="-apple-system"/>
                <a:ea typeface="等线"/>
              </a:rPr>
              <a:t> </a:t>
            </a:r>
            <a:endParaRPr lang="en-US" altLang="zh-CN" dirty="0">
              <a:solidFill>
                <a:srgbClr val="282A36"/>
              </a:solidFill>
              <a:latin typeface="-apple-system"/>
              <a:ea typeface="等线"/>
            </a:endParaRPr>
          </a:p>
          <a:p>
            <a:endParaRPr lang="en-US" altLang="zh-CN" dirty="0">
              <a:solidFill>
                <a:srgbClr val="282A36"/>
              </a:solidFill>
              <a:latin typeface="-apple-system"/>
              <a:ea typeface="等线"/>
            </a:endParaRPr>
          </a:p>
          <a:p>
            <a:r>
              <a:rPr lang="en" altLang="zh-CN" dirty="0">
                <a:solidFill>
                  <a:srgbClr val="282A36"/>
                </a:solidFill>
                <a:latin typeface="-apple-system"/>
                <a:ea typeface="等线"/>
              </a:rPr>
              <a:t>Therefore, to </a:t>
            </a:r>
            <a:r>
              <a:rPr lang="en" altLang="zh-CN" dirty="0">
                <a:solidFill>
                  <a:srgbClr val="FF0000"/>
                </a:solidFill>
                <a:latin typeface="-apple-system"/>
                <a:ea typeface="等线"/>
              </a:rPr>
              <a:t>account for the sample complexity</a:t>
            </a:r>
            <a:r>
              <a:rPr lang="en" altLang="zh-CN" dirty="0">
                <a:solidFill>
                  <a:srgbClr val="282A36"/>
                </a:solidFill>
                <a:latin typeface="-apple-system"/>
                <a:ea typeface="等线"/>
              </a:rPr>
              <a:t>, we utilize the </a:t>
            </a:r>
            <a:r>
              <a:rPr lang="en" altLang="zh-CN" dirty="0">
                <a:solidFill>
                  <a:srgbClr val="FF0000"/>
                </a:solidFill>
                <a:latin typeface="-apple-system"/>
                <a:ea typeface="等线"/>
              </a:rPr>
              <a:t>query losses </a:t>
            </a:r>
            <a:r>
              <a:rPr lang="en" altLang="zh-CN" dirty="0">
                <a:solidFill>
                  <a:srgbClr val="282A36"/>
                </a:solidFill>
                <a:latin typeface="-apple-system"/>
                <a:ea typeface="等线"/>
              </a:rPr>
              <a:t>during training as the proxy for the cluster sample complexity. </a:t>
            </a:r>
          </a:p>
          <a:p>
            <a:endParaRPr lang="en" altLang="zh-CN" dirty="0">
              <a:solidFill>
                <a:srgbClr val="282A36"/>
              </a:solidFill>
              <a:latin typeface="-apple-system"/>
              <a:ea typeface="等线"/>
            </a:endParaRPr>
          </a:p>
          <a:p>
            <a:r>
              <a:rPr lang="en" altLang="zh-CN" b="1" dirty="0">
                <a:solidFill>
                  <a:srgbClr val="282A36"/>
                </a:solidFill>
                <a:latin typeface="-apple-system"/>
                <a:ea typeface="等线"/>
              </a:rPr>
              <a:t>On a high level</a:t>
            </a:r>
            <a:r>
              <a:rPr lang="en" altLang="zh-CN" dirty="0">
                <a:solidFill>
                  <a:srgbClr val="282A36"/>
                </a:solidFill>
                <a:latin typeface="-apple-system"/>
                <a:ea typeface="等线"/>
              </a:rPr>
              <a:t>, if the queries in a cluster have a </a:t>
            </a:r>
            <a:r>
              <a:rPr lang="en" altLang="zh-CN" dirty="0">
                <a:solidFill>
                  <a:srgbClr val="FF0000"/>
                </a:solidFill>
                <a:latin typeface="-apple-system"/>
                <a:ea typeface="等线"/>
              </a:rPr>
              <a:t>large mean training loss</a:t>
            </a:r>
            <a:r>
              <a:rPr lang="en" altLang="zh-CN" dirty="0">
                <a:solidFill>
                  <a:srgbClr val="282A36"/>
                </a:solidFill>
                <a:latin typeface="-apple-system"/>
                <a:ea typeface="等线"/>
              </a:rPr>
              <a:t>, it is likely that the cluster size does not match the actual sample complexity of the cluster. As such, we need to </a:t>
            </a:r>
            <a:r>
              <a:rPr lang="en" altLang="zh-CN" dirty="0">
                <a:solidFill>
                  <a:srgbClr val="FF0000"/>
                </a:solidFill>
                <a:latin typeface="-apple-system"/>
                <a:ea typeface="等线"/>
              </a:rPr>
              <a:t>increase the size of the cluster</a:t>
            </a:r>
            <a:r>
              <a:rPr lang="en" altLang="zh-CN" dirty="0">
                <a:solidFill>
                  <a:srgbClr val="282A36"/>
                </a:solidFill>
                <a:latin typeface="-apple-system"/>
                <a:ea typeface="等线"/>
              </a:rPr>
              <a:t>. We call this strategy </a:t>
            </a:r>
            <a:r>
              <a:rPr lang="en" altLang="zh-CN" b="1" dirty="0">
                <a:solidFill>
                  <a:srgbClr val="282A36"/>
                </a:solidFill>
                <a:latin typeface="-apple-system"/>
                <a:ea typeface="等线"/>
              </a:rPr>
              <a:t>Loss-Weighted Buffer Population (LWP).</a:t>
            </a:r>
            <a:endParaRPr lang="zh-CN" altLang="en-US" b="1" dirty="0">
              <a:solidFill>
                <a:srgbClr val="282A36"/>
              </a:solidFill>
              <a:latin typeface="-apple-system"/>
              <a:ea typeface="等线"/>
            </a:endParaRPr>
          </a:p>
        </p:txBody>
      </p:sp>
    </p:spTree>
    <p:extLst>
      <p:ext uri="{BB962C8B-B14F-4D97-AF65-F5344CB8AC3E}">
        <p14:creationId xmlns:p14="http://schemas.microsoft.com/office/powerpoint/2010/main" val="208753797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Implementation</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9" name="文本框 8">
            <a:extLst>
              <a:ext uri="{FF2B5EF4-FFF2-40B4-BE49-F238E27FC236}">
                <a16:creationId xmlns:a16="http://schemas.microsoft.com/office/drawing/2014/main" id="{67F7658E-0F4E-8F27-CC21-30534FD22D1A}"/>
              </a:ext>
            </a:extLst>
          </p:cNvPr>
          <p:cNvSpPr txBox="1"/>
          <p:nvPr/>
        </p:nvSpPr>
        <p:spPr>
          <a:xfrm>
            <a:off x="838200" y="1729842"/>
            <a:ext cx="11143077"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We implement this idea by revisiting the Op2 (RS_ASSIGN_CENTER) and Op3 (RS_ASSIGN_NONCENTER) of CBP. </a:t>
            </a:r>
          </a:p>
          <a:p>
            <a:endParaRPr lang="en-US" altLang="zh-CN" dirty="0">
              <a:solidFill>
                <a:srgbClr val="282A36"/>
              </a:solidFill>
              <a:latin typeface="-apple-system"/>
              <a:ea typeface="等线"/>
            </a:endParaRPr>
          </a:p>
          <a:p>
            <a:r>
              <a:rPr lang="en-US" altLang="zh-CN" b="1" dirty="0">
                <a:solidFill>
                  <a:srgbClr val="282A36"/>
                </a:solidFill>
                <a:latin typeface="-apple-system"/>
                <a:ea typeface="等线"/>
              </a:rPr>
              <a:t>For Op2</a:t>
            </a:r>
            <a:r>
              <a:rPr lang="en-US" altLang="zh-CN" dirty="0">
                <a:solidFill>
                  <a:srgbClr val="282A36"/>
                </a:solidFill>
                <a:latin typeface="-apple-system"/>
                <a:ea typeface="等线"/>
              </a:rPr>
              <a:t>, if there are only center instances in the buffer, rather than removing centers by reservoir sampling (i.e., uniform sampling), we make the cluster with a </a:t>
            </a:r>
            <a:r>
              <a:rPr lang="en-US" altLang="zh-CN" dirty="0">
                <a:solidFill>
                  <a:srgbClr val="FF0000"/>
                </a:solidFill>
                <a:latin typeface="-apple-system"/>
                <a:ea typeface="等线"/>
              </a:rPr>
              <a:t>higher mean loss </a:t>
            </a:r>
            <a:r>
              <a:rPr lang="en-US" altLang="zh-CN" dirty="0">
                <a:solidFill>
                  <a:srgbClr val="282A36"/>
                </a:solidFill>
                <a:latin typeface="-apple-system"/>
                <a:ea typeface="等线"/>
              </a:rPr>
              <a:t>have a </a:t>
            </a:r>
            <a:r>
              <a:rPr lang="en-US" altLang="zh-CN" dirty="0">
                <a:solidFill>
                  <a:srgbClr val="FF0000"/>
                </a:solidFill>
                <a:latin typeface="-apple-system"/>
                <a:ea typeface="等线"/>
              </a:rPr>
              <a:t>smaller probability </a:t>
            </a:r>
            <a:r>
              <a:rPr lang="en-US" altLang="zh-CN" dirty="0">
                <a:solidFill>
                  <a:srgbClr val="282A36"/>
                </a:solidFill>
                <a:latin typeface="-apple-system"/>
                <a:ea typeface="等线"/>
              </a:rPr>
              <a:t>to be removed, which, in essence, is equivalent to increasing the size of the cluster.</a:t>
            </a:r>
          </a:p>
          <a:p>
            <a:endParaRPr lang="en-US" altLang="zh-CN" dirty="0">
              <a:solidFill>
                <a:srgbClr val="282A36"/>
              </a:solidFill>
              <a:latin typeface="-apple-system"/>
              <a:ea typeface="等线"/>
            </a:endParaRPr>
          </a:p>
          <a:p>
            <a:r>
              <a:rPr lang="en" altLang="zh-CN" b="1" dirty="0">
                <a:solidFill>
                  <a:srgbClr val="282A36"/>
                </a:solidFill>
                <a:latin typeface="-apple-system"/>
                <a:ea typeface="等线"/>
              </a:rPr>
              <a:t>for Op3</a:t>
            </a:r>
            <a:r>
              <a:rPr lang="en" altLang="zh-CN" dirty="0">
                <a:solidFill>
                  <a:srgbClr val="282A36"/>
                </a:solidFill>
                <a:latin typeface="-apple-system"/>
                <a:ea typeface="等线"/>
              </a:rPr>
              <a:t>, instead of removing a non-center instance from the largest center, again we consider removing an instance from a cluster with the probability </a:t>
            </a:r>
            <a:r>
              <a:rPr lang="en" altLang="zh-CN" dirty="0">
                <a:solidFill>
                  <a:srgbClr val="FF0000"/>
                </a:solidFill>
                <a:latin typeface="-apple-system"/>
                <a:ea typeface="等线"/>
              </a:rPr>
              <a:t>inversely weighted by the cluster mean loss</a:t>
            </a:r>
            <a:r>
              <a:rPr lang="en" altLang="zh-CN" dirty="0">
                <a:solidFill>
                  <a:srgbClr val="282A36"/>
                </a:solidFill>
                <a:latin typeface="-apple-system"/>
                <a:ea typeface="等线"/>
              </a:rPr>
              <a:t>. This way, clusters with sufficient queries (small loss) are more likely to reduce in size, when the buffer is filled.</a:t>
            </a:r>
          </a:p>
          <a:p>
            <a:endParaRPr lang="en" altLang="zh-CN" dirty="0">
              <a:solidFill>
                <a:srgbClr val="282A36"/>
              </a:solidFill>
              <a:latin typeface="-apple-system"/>
              <a:ea typeface="等线"/>
            </a:endParaRPr>
          </a:p>
          <a:p>
            <a:endParaRPr lang="en" altLang="zh-CN" dirty="0">
              <a:solidFill>
                <a:srgbClr val="282A36"/>
              </a:solidFill>
              <a:latin typeface="-apple-system"/>
              <a:ea typeface="等线"/>
            </a:endParaRPr>
          </a:p>
          <a:p>
            <a:endParaRPr lang="en" altLang="zh-CN" dirty="0">
              <a:solidFill>
                <a:srgbClr val="282A36"/>
              </a:solidFill>
              <a:latin typeface="-apple-system"/>
              <a:ea typeface="等线"/>
            </a:endParaRPr>
          </a:p>
          <a:p>
            <a:r>
              <a:rPr lang="en-US" altLang="zh-CN" b="1" dirty="0">
                <a:solidFill>
                  <a:srgbClr val="282A36"/>
                </a:solidFill>
                <a:latin typeface="-apple-system"/>
                <a:ea typeface="等线"/>
              </a:rPr>
              <a:t>B</a:t>
            </a:r>
            <a:r>
              <a:rPr lang="en" altLang="zh-CN" b="1" dirty="0" err="1">
                <a:solidFill>
                  <a:srgbClr val="282A36"/>
                </a:solidFill>
                <a:latin typeface="-apple-system"/>
                <a:ea typeface="等线"/>
              </a:rPr>
              <a:t>enefit</a:t>
            </a:r>
            <a:r>
              <a:rPr lang="en-US" altLang="zh-CN" b="1" dirty="0">
                <a:solidFill>
                  <a:srgbClr val="282A36"/>
                </a:solidFill>
                <a:latin typeface="-apple-system"/>
                <a:ea typeface="等线"/>
              </a:rPr>
              <a:t>s</a:t>
            </a:r>
            <a:endParaRPr lang="en-US" altLang="zh-CN" dirty="0">
              <a:solidFill>
                <a:srgbClr val="282A36"/>
              </a:solidFill>
              <a:latin typeface="-apple-system"/>
              <a:ea typeface="等线"/>
            </a:endParaRPr>
          </a:p>
          <a:p>
            <a:pPr marL="285750" indent="-285750">
              <a:buFont typeface="Arial" panose="020B0604020202020204" pitchFamily="34" charset="0"/>
              <a:buChar char="•"/>
            </a:pPr>
            <a:r>
              <a:rPr lang="en" altLang="zh-CN" dirty="0">
                <a:solidFill>
                  <a:srgbClr val="282A36"/>
                </a:solidFill>
                <a:latin typeface="-apple-system"/>
                <a:ea typeface="等线"/>
              </a:rPr>
              <a:t>First, LWP is model</a:t>
            </a:r>
            <a:r>
              <a:rPr lang="zh-CN" altLang="en-US" dirty="0">
                <a:solidFill>
                  <a:srgbClr val="282A36"/>
                </a:solidFill>
                <a:latin typeface="-apple-system"/>
                <a:ea typeface="等线"/>
              </a:rPr>
              <a:t> </a:t>
            </a:r>
            <a:r>
              <a:rPr lang="en" altLang="zh-CN" dirty="0">
                <a:solidFill>
                  <a:srgbClr val="282A36"/>
                </a:solidFill>
                <a:latin typeface="-apple-system"/>
                <a:ea typeface="等线"/>
              </a:rPr>
              <a:t>agnostic, making it </a:t>
            </a:r>
            <a:r>
              <a:rPr lang="en" altLang="zh-CN" dirty="0">
                <a:solidFill>
                  <a:srgbClr val="FF0000"/>
                </a:solidFill>
                <a:latin typeface="-apple-system"/>
                <a:ea typeface="等线"/>
              </a:rPr>
              <a:t>compatible with any ML model</a:t>
            </a:r>
            <a:r>
              <a:rPr lang="en" altLang="zh-CN" dirty="0">
                <a:solidFill>
                  <a:srgbClr val="282A36"/>
                </a:solidFill>
                <a:latin typeface="-apple-system"/>
                <a:ea typeface="等线"/>
              </a:rPr>
              <a:t>.</a:t>
            </a:r>
          </a:p>
          <a:p>
            <a:pPr marL="285750" indent="-285750">
              <a:buFont typeface="Arial" panose="020B0604020202020204" pitchFamily="34" charset="0"/>
              <a:buChar char="•"/>
            </a:pPr>
            <a:r>
              <a:rPr lang="en" altLang="zh-CN" dirty="0">
                <a:solidFill>
                  <a:srgbClr val="282A36"/>
                </a:solidFill>
                <a:latin typeface="-apple-system"/>
                <a:ea typeface="等线"/>
              </a:rPr>
              <a:t>Second, LWP only requires further storing of training losses of queries which can be directly obtained during training </a:t>
            </a:r>
            <a:r>
              <a:rPr lang="en" altLang="zh-CN" dirty="0">
                <a:solidFill>
                  <a:srgbClr val="FF0000"/>
                </a:solidFill>
                <a:latin typeface="-apple-system"/>
                <a:ea typeface="等线"/>
              </a:rPr>
              <a:t>without additional computation</a:t>
            </a:r>
            <a:r>
              <a:rPr lang="en" altLang="zh-CN" dirty="0">
                <a:solidFill>
                  <a:srgbClr val="282A36"/>
                </a:solidFill>
                <a:latin typeface="-apple-system"/>
                <a:ea typeface="等线"/>
              </a:rPr>
              <a:t>.</a:t>
            </a:r>
            <a:endParaRPr lang="zh-CN" altLang="en-US" dirty="0">
              <a:solidFill>
                <a:srgbClr val="282A36"/>
              </a:solidFill>
              <a:latin typeface="-apple-system"/>
              <a:ea typeface="等线"/>
            </a:endParaRPr>
          </a:p>
        </p:txBody>
      </p:sp>
    </p:spTree>
    <p:extLst>
      <p:ext uri="{BB962C8B-B14F-4D97-AF65-F5344CB8AC3E}">
        <p14:creationId xmlns:p14="http://schemas.microsoft.com/office/powerpoint/2010/main" val="163537878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Experiments</a:t>
            </a:r>
            <a:endParaRPr kumimoji="1" lang="zh-CN" altLang="en-US" dirty="0"/>
          </a:p>
        </p:txBody>
      </p:sp>
      <p:sp>
        <p:nvSpPr>
          <p:cNvPr id="9" name="文本框 8">
            <a:extLst>
              <a:ext uri="{FF2B5EF4-FFF2-40B4-BE49-F238E27FC236}">
                <a16:creationId xmlns:a16="http://schemas.microsoft.com/office/drawing/2014/main" id="{67F7658E-0F4E-8F27-CC21-30534FD22D1A}"/>
              </a:ext>
            </a:extLst>
          </p:cNvPr>
          <p:cNvSpPr txBox="1"/>
          <p:nvPr/>
        </p:nvSpPr>
        <p:spPr>
          <a:xfrm>
            <a:off x="838200" y="1729842"/>
            <a:ext cx="11143077" cy="45243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Setup</a:t>
            </a:r>
          </a:p>
          <a:p>
            <a:r>
              <a:rPr lang="en-US" altLang="zh-CN" dirty="0">
                <a:solidFill>
                  <a:srgbClr val="282A36"/>
                </a:solidFill>
                <a:latin typeface="-apple-system"/>
                <a:ea typeface="等线"/>
              </a:rPr>
              <a:t>We evaluate </a:t>
            </a:r>
            <a:r>
              <a:rPr lang="en-US" altLang="zh-CN" dirty="0" err="1">
                <a:solidFill>
                  <a:srgbClr val="282A36"/>
                </a:solidFill>
                <a:latin typeface="-apple-system"/>
                <a:ea typeface="等线"/>
              </a:rPr>
              <a:t>ShiftHandler</a:t>
            </a:r>
            <a:r>
              <a:rPr lang="en-US" altLang="zh-CN" dirty="0">
                <a:solidFill>
                  <a:srgbClr val="282A36"/>
                </a:solidFill>
                <a:latin typeface="-apple-system"/>
                <a:ea typeface="等线"/>
              </a:rPr>
              <a:t> on three core components in learned DB.</a:t>
            </a:r>
          </a:p>
          <a:p>
            <a:pPr marL="285750" indent="-285750">
              <a:buFont typeface="Arial" panose="020B0604020202020204" pitchFamily="34" charset="0"/>
              <a:buChar char="•"/>
            </a:pPr>
            <a:r>
              <a:rPr lang="en" altLang="zh-CN" dirty="0">
                <a:solidFill>
                  <a:srgbClr val="282A36"/>
                </a:solidFill>
                <a:latin typeface="-apple-system"/>
                <a:ea typeface="等线"/>
              </a:rPr>
              <a:t>Learned </a:t>
            </a:r>
            <a:r>
              <a:rPr lang="en" altLang="zh-CN" b="1" dirty="0">
                <a:solidFill>
                  <a:srgbClr val="282A36"/>
                </a:solidFill>
                <a:latin typeface="-apple-system"/>
                <a:ea typeface="等线"/>
              </a:rPr>
              <a:t>Cardinality Estimators</a:t>
            </a:r>
            <a:r>
              <a:rPr lang="en-US" altLang="zh-CN" b="1" dirty="0">
                <a:solidFill>
                  <a:srgbClr val="282A36"/>
                </a:solidFill>
                <a:latin typeface="-apple-system"/>
                <a:ea typeface="等线"/>
              </a:rPr>
              <a:t>.</a:t>
            </a:r>
            <a:r>
              <a:rPr lang="zh-CN" altLang="en-US" dirty="0">
                <a:solidFill>
                  <a:srgbClr val="282A36"/>
                </a:solidFill>
                <a:latin typeface="-apple-system"/>
                <a:ea typeface="等线"/>
              </a:rPr>
              <a:t> </a:t>
            </a:r>
            <a:r>
              <a:rPr lang="en" altLang="zh-CN" dirty="0">
                <a:solidFill>
                  <a:srgbClr val="282A36"/>
                </a:solidFill>
                <a:latin typeface="-apple-system"/>
                <a:ea typeface="等线"/>
              </a:rPr>
              <a:t>We integrate </a:t>
            </a:r>
            <a:r>
              <a:rPr lang="en" altLang="zh-CN" dirty="0" err="1">
                <a:solidFill>
                  <a:srgbClr val="282A36"/>
                </a:solidFill>
                <a:latin typeface="-apple-system"/>
                <a:ea typeface="等线"/>
              </a:rPr>
              <a:t>ShiftHandlerwith</a:t>
            </a:r>
            <a:r>
              <a:rPr lang="en" altLang="zh-CN" dirty="0">
                <a:solidFill>
                  <a:srgbClr val="282A36"/>
                </a:solidFill>
                <a:latin typeface="-apple-system"/>
                <a:ea typeface="等线"/>
              </a:rPr>
              <a:t> MSCN, a well-known learned query-driven cardinality estimator</a:t>
            </a:r>
            <a:r>
              <a:rPr lang="en-US" altLang="zh-CN" dirty="0">
                <a:solidFill>
                  <a:srgbClr val="282A36"/>
                </a:solidFill>
                <a:latin typeface="-apple-system"/>
                <a:ea typeface="等线"/>
              </a:rPr>
              <a:t>.</a:t>
            </a:r>
          </a:p>
          <a:p>
            <a:pPr marL="285750" indent="-285750">
              <a:buFont typeface="Arial" panose="020B0604020202020204" pitchFamily="34" charset="0"/>
              <a:buChar char="•"/>
            </a:pPr>
            <a:r>
              <a:rPr lang="en" altLang="zh-CN" dirty="0">
                <a:solidFill>
                  <a:srgbClr val="282A36"/>
                </a:solidFill>
                <a:latin typeface="-apple-system"/>
                <a:ea typeface="等线"/>
              </a:rPr>
              <a:t>Learned </a:t>
            </a:r>
            <a:r>
              <a:rPr lang="en" altLang="zh-CN" b="1" dirty="0">
                <a:solidFill>
                  <a:srgbClr val="282A36"/>
                </a:solidFill>
                <a:latin typeface="-apple-system"/>
                <a:ea typeface="等线"/>
              </a:rPr>
              <a:t>Cost Estimators</a:t>
            </a:r>
            <a:r>
              <a:rPr lang="en" altLang="zh-CN" dirty="0">
                <a:solidFill>
                  <a:srgbClr val="282A36"/>
                </a:solidFill>
                <a:latin typeface="-apple-system"/>
                <a:ea typeface="等线"/>
              </a:rPr>
              <a:t>. We integrated </a:t>
            </a:r>
            <a:r>
              <a:rPr lang="en" altLang="zh-CN" dirty="0" err="1">
                <a:solidFill>
                  <a:srgbClr val="282A36"/>
                </a:solidFill>
                <a:latin typeface="-apple-system"/>
                <a:ea typeface="等线"/>
              </a:rPr>
              <a:t>ShiftHandlerwith</a:t>
            </a:r>
            <a:r>
              <a:rPr lang="en" altLang="zh-CN" dirty="0">
                <a:solidFill>
                  <a:srgbClr val="282A36"/>
                </a:solidFill>
                <a:latin typeface="-apple-system"/>
                <a:ea typeface="等线"/>
              </a:rPr>
              <a:t> Tree-CNN, which encodes queries on the plan level.</a:t>
            </a:r>
          </a:p>
          <a:p>
            <a:pPr marL="285750" indent="-285750">
              <a:buFont typeface="Arial" panose="020B0604020202020204" pitchFamily="34" charset="0"/>
              <a:buChar char="•"/>
            </a:pPr>
            <a:r>
              <a:rPr lang="en" altLang="zh-CN" dirty="0">
                <a:solidFill>
                  <a:srgbClr val="282A36"/>
                </a:solidFill>
                <a:latin typeface="-apple-system"/>
                <a:ea typeface="等线"/>
              </a:rPr>
              <a:t>Learned Query Optimizers.</a:t>
            </a:r>
            <a:r>
              <a:rPr lang="zh-CN" altLang="en-US" dirty="0">
                <a:solidFill>
                  <a:srgbClr val="282A36"/>
                </a:solidFill>
                <a:latin typeface="-apple-system"/>
                <a:ea typeface="等线"/>
              </a:rPr>
              <a:t> </a:t>
            </a:r>
            <a:r>
              <a:rPr lang="en-US" altLang="zh-CN" dirty="0">
                <a:solidFill>
                  <a:srgbClr val="282A36"/>
                </a:solidFill>
                <a:latin typeface="-apple-system"/>
                <a:ea typeface="等线"/>
              </a:rPr>
              <a:t>W</a:t>
            </a:r>
            <a:r>
              <a:rPr lang="en" altLang="zh-CN" dirty="0">
                <a:solidFill>
                  <a:srgbClr val="282A36"/>
                </a:solidFill>
                <a:latin typeface="-apple-system"/>
                <a:ea typeface="等线"/>
              </a:rPr>
              <a:t>e integrate </a:t>
            </a:r>
            <a:r>
              <a:rPr lang="en" altLang="zh-CN" dirty="0" err="1">
                <a:solidFill>
                  <a:srgbClr val="282A36"/>
                </a:solidFill>
                <a:latin typeface="-apple-system"/>
                <a:ea typeface="等线"/>
              </a:rPr>
              <a:t>ShiftHandler</a:t>
            </a:r>
            <a:r>
              <a:rPr lang="en" altLang="zh-CN" dirty="0">
                <a:solidFill>
                  <a:srgbClr val="282A36"/>
                </a:solidFill>
                <a:latin typeface="-apple-system"/>
                <a:ea typeface="等线"/>
              </a:rPr>
              <a:t> with a learned bandit query optimizer, Bao</a:t>
            </a:r>
            <a:r>
              <a:rPr lang="en-US" altLang="zh-CN" dirty="0">
                <a:solidFill>
                  <a:srgbClr val="282A36"/>
                </a:solidFill>
                <a:latin typeface="-apple-system"/>
                <a:ea typeface="等线"/>
              </a:rPr>
              <a:t>.</a:t>
            </a:r>
          </a:p>
          <a:p>
            <a:pPr marL="285750" indent="-285750">
              <a:buFont typeface="Arial" panose="020B0604020202020204" pitchFamily="34" charset="0"/>
              <a:buChar char="•"/>
            </a:pPr>
            <a:endParaRPr lang="en-US" altLang="zh-CN" dirty="0">
              <a:solidFill>
                <a:srgbClr val="282A36"/>
              </a:solidFill>
              <a:latin typeface="-apple-system"/>
              <a:ea typeface="等线"/>
            </a:endParaRPr>
          </a:p>
          <a:p>
            <a:pPr marL="285750" indent="-285750">
              <a:buFont typeface="Arial" panose="020B0604020202020204" pitchFamily="34" charset="0"/>
              <a:buChar char="•"/>
            </a:pPr>
            <a:endParaRPr lang="en-US" altLang="zh-CN" dirty="0">
              <a:solidFill>
                <a:srgbClr val="282A36"/>
              </a:solidFill>
              <a:latin typeface="-apple-system"/>
              <a:ea typeface="等线"/>
            </a:endParaRPr>
          </a:p>
          <a:p>
            <a:r>
              <a:rPr lang="en-US" altLang="zh-CN" b="1" dirty="0">
                <a:solidFill>
                  <a:srgbClr val="282A36"/>
                </a:solidFill>
                <a:latin typeface="-apple-system"/>
                <a:ea typeface="等线"/>
              </a:rPr>
              <a:t>Baselines</a:t>
            </a:r>
          </a:p>
          <a:p>
            <a:pPr marL="342900" indent="-342900">
              <a:buAutoNum type="arabicParenBoth"/>
            </a:pPr>
            <a:r>
              <a:rPr lang="en" altLang="zh-CN" dirty="0">
                <a:solidFill>
                  <a:srgbClr val="282A36"/>
                </a:solidFill>
                <a:latin typeface="-apple-system"/>
                <a:ea typeface="等线"/>
              </a:rPr>
              <a:t>Retraining from the latest 𝑠queries (</a:t>
            </a:r>
            <a:r>
              <a:rPr lang="en" altLang="zh-CN" b="1" dirty="0">
                <a:solidFill>
                  <a:srgbClr val="282A36"/>
                </a:solidFill>
                <a:latin typeface="-apple-system"/>
                <a:ea typeface="等线"/>
              </a:rPr>
              <a:t>Latest</a:t>
            </a:r>
            <a:r>
              <a:rPr lang="en" altLang="zh-CN" dirty="0">
                <a:solidFill>
                  <a:srgbClr val="282A36"/>
                </a:solidFill>
                <a:latin typeface="-apple-system"/>
                <a:ea typeface="等线"/>
              </a:rPr>
              <a:t>). For a fair comparison, we set the 𝑠 in Latest to match the size of the current batch plus the query size 𝑚 of the replay buffer</a:t>
            </a:r>
          </a:p>
          <a:p>
            <a:pPr marL="342900" indent="-342900">
              <a:buAutoNum type="arabicParenBoth"/>
            </a:pPr>
            <a:r>
              <a:rPr lang="en" altLang="zh-CN" dirty="0">
                <a:solidFill>
                  <a:srgbClr val="282A36"/>
                </a:solidFill>
                <a:latin typeface="-apple-system"/>
                <a:ea typeface="等线"/>
              </a:rPr>
              <a:t>Retraining from all previous queries (</a:t>
            </a:r>
            <a:r>
              <a:rPr lang="en" altLang="zh-CN" b="1" dirty="0">
                <a:solidFill>
                  <a:srgbClr val="282A36"/>
                </a:solidFill>
                <a:latin typeface="-apple-system"/>
                <a:ea typeface="等线"/>
              </a:rPr>
              <a:t>ALL</a:t>
            </a:r>
            <a:r>
              <a:rPr lang="en" altLang="zh-CN" dirty="0">
                <a:solidFill>
                  <a:srgbClr val="282A36"/>
                </a:solidFill>
                <a:latin typeface="-apple-system"/>
                <a:ea typeface="等线"/>
              </a:rPr>
              <a:t>)</a:t>
            </a:r>
          </a:p>
          <a:p>
            <a:pPr marL="342900" indent="-342900">
              <a:buAutoNum type="arabicParenBoth"/>
            </a:pPr>
            <a:r>
              <a:rPr lang="en" altLang="zh-CN" dirty="0">
                <a:solidFill>
                  <a:srgbClr val="282A36"/>
                </a:solidFill>
                <a:latin typeface="-apple-system"/>
                <a:ea typeface="等线"/>
              </a:rPr>
              <a:t>Buffer population via reservoir sampling (</a:t>
            </a:r>
            <a:r>
              <a:rPr lang="en" altLang="zh-CN" b="1" dirty="0">
                <a:solidFill>
                  <a:srgbClr val="282A36"/>
                </a:solidFill>
                <a:latin typeface="-apple-system"/>
                <a:ea typeface="等线"/>
              </a:rPr>
              <a:t>RS</a:t>
            </a:r>
            <a:r>
              <a:rPr lang="en" altLang="zh-CN" dirty="0">
                <a:solidFill>
                  <a:srgbClr val="282A36"/>
                </a:solidFill>
                <a:latin typeface="-apple-system"/>
                <a:ea typeface="等线"/>
              </a:rPr>
              <a:t>) which essentially uniformly samples from the workload</a:t>
            </a:r>
          </a:p>
          <a:p>
            <a:pPr marL="342900" indent="-342900">
              <a:buAutoNum type="arabicParenBoth"/>
            </a:pPr>
            <a:r>
              <a:rPr lang="en" altLang="zh-CN" dirty="0">
                <a:solidFill>
                  <a:srgbClr val="282A36"/>
                </a:solidFill>
                <a:latin typeface="-apple-system"/>
                <a:ea typeface="等线"/>
              </a:rPr>
              <a:t>Postgres (PG)</a:t>
            </a:r>
          </a:p>
          <a:p>
            <a:pPr marL="342900" indent="-342900">
              <a:buAutoNum type="arabicParenBoth"/>
            </a:pPr>
            <a:r>
              <a:rPr lang="en" altLang="zh-CN" dirty="0">
                <a:solidFill>
                  <a:srgbClr val="282A36"/>
                </a:solidFill>
                <a:latin typeface="-apple-system"/>
                <a:ea typeface="等线"/>
              </a:rPr>
              <a:t>CBP</a:t>
            </a:r>
          </a:p>
          <a:p>
            <a:pPr marL="342900" indent="-342900">
              <a:buAutoNum type="arabicParenBoth"/>
            </a:pPr>
            <a:r>
              <a:rPr lang="en" altLang="zh-CN" dirty="0">
                <a:solidFill>
                  <a:srgbClr val="282A36"/>
                </a:solidFill>
                <a:latin typeface="-apple-system"/>
                <a:ea typeface="等线"/>
              </a:rPr>
              <a:t>LWP</a:t>
            </a:r>
            <a:endParaRPr lang="zh-CN" altLang="en-US" dirty="0">
              <a:solidFill>
                <a:srgbClr val="282A36"/>
              </a:solidFill>
              <a:latin typeface="-apple-system"/>
              <a:ea typeface="等线"/>
            </a:endParaRPr>
          </a:p>
        </p:txBody>
      </p:sp>
    </p:spTree>
    <p:extLst>
      <p:ext uri="{BB962C8B-B14F-4D97-AF65-F5344CB8AC3E}">
        <p14:creationId xmlns:p14="http://schemas.microsoft.com/office/powerpoint/2010/main" val="3265122727"/>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Experiments</a:t>
            </a:r>
            <a:endParaRPr kumimoji="1" lang="zh-CN" altLang="en-US" dirty="0"/>
          </a:p>
        </p:txBody>
      </p:sp>
      <p:sp>
        <p:nvSpPr>
          <p:cNvPr id="9" name="文本框 8">
            <a:extLst>
              <a:ext uri="{FF2B5EF4-FFF2-40B4-BE49-F238E27FC236}">
                <a16:creationId xmlns:a16="http://schemas.microsoft.com/office/drawing/2014/main" id="{67F7658E-0F4E-8F27-CC21-30534FD22D1A}"/>
              </a:ext>
            </a:extLst>
          </p:cNvPr>
          <p:cNvSpPr txBox="1"/>
          <p:nvPr/>
        </p:nvSpPr>
        <p:spPr>
          <a:xfrm>
            <a:off x="838200" y="1729842"/>
            <a:ext cx="11143077"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Datasets</a:t>
            </a:r>
          </a:p>
          <a:p>
            <a:pPr marL="285750" indent="-285750">
              <a:buFont typeface="Arial" panose="020B0604020202020204" pitchFamily="34" charset="0"/>
              <a:buChar char="•"/>
            </a:pPr>
            <a:r>
              <a:rPr lang="en-US" altLang="zh-CN" dirty="0">
                <a:solidFill>
                  <a:srgbClr val="282A36"/>
                </a:solidFill>
                <a:latin typeface="-apple-system"/>
                <a:ea typeface="等线"/>
              </a:rPr>
              <a:t>We consider the full schema of IMDb (21 relations), with the JOB benchmark. </a:t>
            </a:r>
          </a:p>
          <a:p>
            <a:pPr marL="285750" indent="-285750">
              <a:buFont typeface="Arial" panose="020B0604020202020204" pitchFamily="34" charset="0"/>
              <a:buChar char="•"/>
            </a:pPr>
            <a:r>
              <a:rPr lang="en-US" altLang="zh-CN" dirty="0">
                <a:solidFill>
                  <a:srgbClr val="282A36"/>
                </a:solidFill>
                <a:latin typeface="-apple-system"/>
                <a:ea typeface="等线"/>
              </a:rPr>
              <a:t>We also use the recently proposed DSB benchmark to conduct the most critical experiment of learned query optimizers. DSB enhances the TPC-DS benchmark with complex data distribution and challenging query classes.</a:t>
            </a:r>
          </a:p>
        </p:txBody>
      </p:sp>
      <p:pic>
        <p:nvPicPr>
          <p:cNvPr id="3" name="图片 2">
            <a:extLst>
              <a:ext uri="{FF2B5EF4-FFF2-40B4-BE49-F238E27FC236}">
                <a16:creationId xmlns:a16="http://schemas.microsoft.com/office/drawing/2014/main" id="{853666C6-EF2C-1751-CA23-136A897415D7}"/>
              </a:ext>
            </a:extLst>
          </p:cNvPr>
          <p:cNvPicPr>
            <a:picLocks noChangeAspect="1"/>
          </p:cNvPicPr>
          <p:nvPr/>
        </p:nvPicPr>
        <p:blipFill>
          <a:blip r:embed="rId3"/>
          <a:stretch>
            <a:fillRect/>
          </a:stretch>
        </p:blipFill>
        <p:spPr>
          <a:xfrm>
            <a:off x="838199" y="2930171"/>
            <a:ext cx="6603343" cy="1389052"/>
          </a:xfrm>
          <a:prstGeom prst="rect">
            <a:avLst/>
          </a:prstGeom>
        </p:spPr>
      </p:pic>
      <p:sp>
        <p:nvSpPr>
          <p:cNvPr id="5" name="文本框 4">
            <a:extLst>
              <a:ext uri="{FF2B5EF4-FFF2-40B4-BE49-F238E27FC236}">
                <a16:creationId xmlns:a16="http://schemas.microsoft.com/office/drawing/2014/main" id="{0C96DD69-66DC-7352-2EC9-11AA6FFB1A33}"/>
              </a:ext>
            </a:extLst>
          </p:cNvPr>
          <p:cNvSpPr txBox="1"/>
          <p:nvPr/>
        </p:nvSpPr>
        <p:spPr>
          <a:xfrm>
            <a:off x="838199" y="4617376"/>
            <a:ext cx="11143077" cy="2031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Workload</a:t>
            </a:r>
          </a:p>
          <a:p>
            <a:r>
              <a:rPr lang="en-US" altLang="zh-CN" dirty="0">
                <a:solidFill>
                  <a:srgbClr val="282A36"/>
                </a:solidFill>
                <a:latin typeface="-apple-system"/>
                <a:ea typeface="等线"/>
              </a:rPr>
              <a:t>We simulate two types of workloads as the testbed, </a:t>
            </a:r>
            <a:r>
              <a:rPr lang="en-US" altLang="zh-CN" dirty="0">
                <a:solidFill>
                  <a:srgbClr val="FF0000"/>
                </a:solidFill>
                <a:latin typeface="-apple-system"/>
                <a:ea typeface="等线"/>
              </a:rPr>
              <a:t>shifting workloads </a:t>
            </a:r>
            <a:r>
              <a:rPr lang="en-US" altLang="zh-CN" dirty="0">
                <a:solidFill>
                  <a:srgbClr val="282A36"/>
                </a:solidFill>
                <a:latin typeface="-apple-system"/>
                <a:ea typeface="等线"/>
              </a:rPr>
              <a:t>as well as </a:t>
            </a:r>
            <a:r>
              <a:rPr lang="en-US" altLang="zh-CN" dirty="0">
                <a:solidFill>
                  <a:srgbClr val="FF0000"/>
                </a:solidFill>
                <a:latin typeface="-apple-system"/>
                <a:ea typeface="等线"/>
              </a:rPr>
              <a:t>shifting and imbalanced (S&amp;I) workloads</a:t>
            </a:r>
            <a:r>
              <a:rPr lang="en-US" altLang="zh-CN" dirty="0">
                <a:solidFill>
                  <a:srgbClr val="282A36"/>
                </a:solidFill>
                <a:latin typeface="-apple-system"/>
                <a:ea typeface="等线"/>
              </a:rPr>
              <a:t>. Each workload starts with a set of burn-in queries randomly sampled from the query pool, in which the number of queries is balanced across classes for shifting workloads but becomes imbalanced for S&amp;I workloads.</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The replay buffer limit 𝑚 is set to 3% ∼ 5% of the entire workload size. For CBP and LWP, 𝜆 in </a:t>
            </a:r>
            <a:r>
              <a:rPr lang="en-US" altLang="zh-CN" dirty="0" err="1">
                <a:solidFill>
                  <a:srgbClr val="282A36"/>
                </a:solidFill>
                <a:latin typeface="-apple-system"/>
                <a:ea typeface="等线"/>
              </a:rPr>
              <a:t>ODMedoids</a:t>
            </a:r>
            <a:r>
              <a:rPr lang="en-US" altLang="zh-CN" dirty="0">
                <a:solidFill>
                  <a:srgbClr val="282A36"/>
                </a:solidFill>
                <a:latin typeface="-apple-system"/>
                <a:ea typeface="等线"/>
              </a:rPr>
              <a:t> is chosen from {0.01, 0.1, 1, 10, 100}.</a:t>
            </a:r>
          </a:p>
        </p:txBody>
      </p:sp>
    </p:spTree>
    <p:extLst>
      <p:ext uri="{BB962C8B-B14F-4D97-AF65-F5344CB8AC3E}">
        <p14:creationId xmlns:p14="http://schemas.microsoft.com/office/powerpoint/2010/main" val="277106418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Performance and Findings</a:t>
            </a:r>
            <a:endParaRPr kumimoji="1" lang="zh-CN" altLang="en-US" dirty="0"/>
          </a:p>
        </p:txBody>
      </p:sp>
      <p:sp>
        <p:nvSpPr>
          <p:cNvPr id="5" name="文本框 4">
            <a:extLst>
              <a:ext uri="{FF2B5EF4-FFF2-40B4-BE49-F238E27FC236}">
                <a16:creationId xmlns:a16="http://schemas.microsoft.com/office/drawing/2014/main" id="{0C96DD69-66DC-7352-2EC9-11AA6FFB1A33}"/>
              </a:ext>
            </a:extLst>
          </p:cNvPr>
          <p:cNvSpPr txBox="1"/>
          <p:nvPr/>
        </p:nvSpPr>
        <p:spPr>
          <a:xfrm>
            <a:off x="838199" y="5104394"/>
            <a:ext cx="1114307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F1. Learned database systems could suffer from workload shifts </a:t>
            </a:r>
            <a:r>
              <a:rPr lang="en-US" altLang="zh-CN" b="1" dirty="0">
                <a:solidFill>
                  <a:srgbClr val="FF0000"/>
                </a:solidFill>
                <a:latin typeface="-apple-system"/>
                <a:ea typeface="等线"/>
              </a:rPr>
              <a:t>without</a:t>
            </a:r>
            <a:r>
              <a:rPr lang="en-US" altLang="zh-CN" b="1" dirty="0">
                <a:solidFill>
                  <a:srgbClr val="282A36"/>
                </a:solidFill>
                <a:latin typeface="-apple-system"/>
                <a:ea typeface="等线"/>
              </a:rPr>
              <a:t> a carefully designed replay buffer for retraining, which could be exacerbated by workload imbalance.</a:t>
            </a:r>
            <a:endParaRPr lang="en-US" altLang="zh-CN" dirty="0">
              <a:solidFill>
                <a:srgbClr val="282A36"/>
              </a:solidFill>
              <a:latin typeface="-apple-system"/>
              <a:ea typeface="等线"/>
            </a:endParaRPr>
          </a:p>
        </p:txBody>
      </p:sp>
      <p:pic>
        <p:nvPicPr>
          <p:cNvPr id="4" name="图片 3">
            <a:extLst>
              <a:ext uri="{FF2B5EF4-FFF2-40B4-BE49-F238E27FC236}">
                <a16:creationId xmlns:a16="http://schemas.microsoft.com/office/drawing/2014/main" id="{F083C574-274F-5B0F-F882-DD411D6870B5}"/>
              </a:ext>
            </a:extLst>
          </p:cNvPr>
          <p:cNvPicPr>
            <a:picLocks noChangeAspect="1"/>
          </p:cNvPicPr>
          <p:nvPr/>
        </p:nvPicPr>
        <p:blipFill>
          <a:blip r:embed="rId3"/>
          <a:stretch>
            <a:fillRect/>
          </a:stretch>
        </p:blipFill>
        <p:spPr>
          <a:xfrm>
            <a:off x="838199" y="1727788"/>
            <a:ext cx="9999021" cy="2893908"/>
          </a:xfrm>
          <a:prstGeom prst="rect">
            <a:avLst/>
          </a:prstGeom>
        </p:spPr>
      </p:pic>
    </p:spTree>
    <p:extLst>
      <p:ext uri="{BB962C8B-B14F-4D97-AF65-F5344CB8AC3E}">
        <p14:creationId xmlns:p14="http://schemas.microsoft.com/office/powerpoint/2010/main" val="2476751252"/>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Performance and Findings</a:t>
            </a:r>
            <a:endParaRPr kumimoji="1" lang="zh-CN" altLang="en-US" dirty="0"/>
          </a:p>
        </p:txBody>
      </p:sp>
      <p:sp>
        <p:nvSpPr>
          <p:cNvPr id="5" name="文本框 4">
            <a:extLst>
              <a:ext uri="{FF2B5EF4-FFF2-40B4-BE49-F238E27FC236}">
                <a16:creationId xmlns:a16="http://schemas.microsoft.com/office/drawing/2014/main" id="{0C96DD69-66DC-7352-2EC9-11AA6FFB1A33}"/>
              </a:ext>
            </a:extLst>
          </p:cNvPr>
          <p:cNvSpPr txBox="1"/>
          <p:nvPr/>
        </p:nvSpPr>
        <p:spPr>
          <a:xfrm>
            <a:off x="838199" y="5104394"/>
            <a:ext cx="1114307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F2. Even neglecting retraining efficiency, retraining from all previous queries does </a:t>
            </a:r>
            <a:r>
              <a:rPr lang="en-US" altLang="zh-CN" b="1" dirty="0">
                <a:solidFill>
                  <a:srgbClr val="FF0000"/>
                </a:solidFill>
                <a:latin typeface="-apple-system"/>
                <a:ea typeface="等线"/>
              </a:rPr>
              <a:t>not</a:t>
            </a:r>
            <a:r>
              <a:rPr lang="en-US" altLang="zh-CN" b="1" dirty="0">
                <a:solidFill>
                  <a:srgbClr val="282A36"/>
                </a:solidFill>
                <a:latin typeface="-apple-system"/>
                <a:ea typeface="等线"/>
              </a:rPr>
              <a:t> necessarily achieve the best model performance.</a:t>
            </a:r>
            <a:endParaRPr lang="en-US" altLang="zh-CN" dirty="0">
              <a:solidFill>
                <a:srgbClr val="282A36"/>
              </a:solidFill>
              <a:latin typeface="-apple-system"/>
              <a:ea typeface="等线"/>
            </a:endParaRPr>
          </a:p>
        </p:txBody>
      </p:sp>
      <p:pic>
        <p:nvPicPr>
          <p:cNvPr id="4" name="图片 3">
            <a:extLst>
              <a:ext uri="{FF2B5EF4-FFF2-40B4-BE49-F238E27FC236}">
                <a16:creationId xmlns:a16="http://schemas.microsoft.com/office/drawing/2014/main" id="{F083C574-274F-5B0F-F882-DD411D6870B5}"/>
              </a:ext>
            </a:extLst>
          </p:cNvPr>
          <p:cNvPicPr>
            <a:picLocks noChangeAspect="1"/>
          </p:cNvPicPr>
          <p:nvPr/>
        </p:nvPicPr>
        <p:blipFill>
          <a:blip r:embed="rId3"/>
          <a:stretch>
            <a:fillRect/>
          </a:stretch>
        </p:blipFill>
        <p:spPr>
          <a:xfrm>
            <a:off x="838199" y="1727788"/>
            <a:ext cx="9999021" cy="2893908"/>
          </a:xfrm>
          <a:prstGeom prst="rect">
            <a:avLst/>
          </a:prstGeom>
        </p:spPr>
      </p:pic>
    </p:spTree>
    <p:extLst>
      <p:ext uri="{BB962C8B-B14F-4D97-AF65-F5344CB8AC3E}">
        <p14:creationId xmlns:p14="http://schemas.microsoft.com/office/powerpoint/2010/main" val="148816322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Performance and Findings</a:t>
            </a:r>
            <a:endParaRPr kumimoji="1" lang="zh-CN" altLang="en-US" dirty="0"/>
          </a:p>
        </p:txBody>
      </p:sp>
      <p:sp>
        <p:nvSpPr>
          <p:cNvPr id="5" name="文本框 4">
            <a:extLst>
              <a:ext uri="{FF2B5EF4-FFF2-40B4-BE49-F238E27FC236}">
                <a16:creationId xmlns:a16="http://schemas.microsoft.com/office/drawing/2014/main" id="{0C96DD69-66DC-7352-2EC9-11AA6FFB1A33}"/>
              </a:ext>
            </a:extLst>
          </p:cNvPr>
          <p:cNvSpPr txBox="1"/>
          <p:nvPr/>
        </p:nvSpPr>
        <p:spPr>
          <a:xfrm>
            <a:off x="716279" y="5844384"/>
            <a:ext cx="11143077"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b="1" dirty="0">
                <a:solidFill>
                  <a:srgbClr val="282A36"/>
                </a:solidFill>
                <a:latin typeface="-apple-system"/>
                <a:ea typeface="等线"/>
              </a:rPr>
              <a:t>F3.</a:t>
            </a:r>
            <a:r>
              <a:rPr lang="zh-CN" altLang="en-US" b="1" dirty="0">
                <a:solidFill>
                  <a:srgbClr val="282A36"/>
                </a:solidFill>
                <a:latin typeface="-apple-system"/>
                <a:ea typeface="等线"/>
              </a:rPr>
              <a:t> </a:t>
            </a:r>
            <a:r>
              <a:rPr lang="en-US" altLang="zh-CN" b="1" dirty="0">
                <a:solidFill>
                  <a:srgbClr val="282A36"/>
                </a:solidFill>
                <a:latin typeface="-apple-system"/>
                <a:ea typeface="等线"/>
              </a:rPr>
              <a:t>CBP can mitigate the effect of workload shifts on learned database systems with minimal retraining overhead.</a:t>
            </a:r>
          </a:p>
          <a:p>
            <a:r>
              <a:rPr lang="en-US" altLang="zh-CN" b="1" dirty="0">
                <a:solidFill>
                  <a:srgbClr val="282A36"/>
                </a:solidFill>
                <a:latin typeface="-apple-system"/>
                <a:ea typeface="等线"/>
              </a:rPr>
              <a:t>F4. CBP is more robust to workload imbalance compared to baselines.</a:t>
            </a:r>
          </a:p>
          <a:p>
            <a:r>
              <a:rPr lang="en-US" altLang="zh-CN" b="1" dirty="0">
                <a:solidFill>
                  <a:srgbClr val="282A36"/>
                </a:solidFill>
                <a:latin typeface="-apple-system"/>
                <a:ea typeface="等线"/>
              </a:rPr>
              <a:t>F5. LWP is more robust to outliers than CBP.</a:t>
            </a:r>
          </a:p>
        </p:txBody>
      </p:sp>
      <p:pic>
        <p:nvPicPr>
          <p:cNvPr id="3" name="图片 2">
            <a:extLst>
              <a:ext uri="{FF2B5EF4-FFF2-40B4-BE49-F238E27FC236}">
                <a16:creationId xmlns:a16="http://schemas.microsoft.com/office/drawing/2014/main" id="{F3C2ADA6-B9EB-4EDA-01CC-48E92999C295}"/>
              </a:ext>
            </a:extLst>
          </p:cNvPr>
          <p:cNvPicPr>
            <a:picLocks noChangeAspect="1"/>
          </p:cNvPicPr>
          <p:nvPr/>
        </p:nvPicPr>
        <p:blipFill>
          <a:blip r:embed="rId3"/>
          <a:stretch>
            <a:fillRect/>
          </a:stretch>
        </p:blipFill>
        <p:spPr>
          <a:xfrm>
            <a:off x="838200" y="1661871"/>
            <a:ext cx="7096760" cy="3977156"/>
          </a:xfrm>
          <a:prstGeom prst="rect">
            <a:avLst/>
          </a:prstGeom>
        </p:spPr>
      </p:pic>
    </p:spTree>
    <p:extLst>
      <p:ext uri="{BB962C8B-B14F-4D97-AF65-F5344CB8AC3E}">
        <p14:creationId xmlns:p14="http://schemas.microsoft.com/office/powerpoint/2010/main" val="323106429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Accuracy of Shift Detection</a:t>
            </a:r>
            <a:endParaRPr kumimoji="1" lang="zh-CN" altLang="en-US" dirty="0"/>
          </a:p>
        </p:txBody>
      </p:sp>
      <p:sp>
        <p:nvSpPr>
          <p:cNvPr id="5" name="文本框 4">
            <a:extLst>
              <a:ext uri="{FF2B5EF4-FFF2-40B4-BE49-F238E27FC236}">
                <a16:creationId xmlns:a16="http://schemas.microsoft.com/office/drawing/2014/main" id="{0C96DD69-66DC-7352-2EC9-11AA6FFB1A33}"/>
              </a:ext>
            </a:extLst>
          </p:cNvPr>
          <p:cNvSpPr txBox="1"/>
          <p:nvPr/>
        </p:nvSpPr>
        <p:spPr>
          <a:xfrm>
            <a:off x="838200" y="4516079"/>
            <a:ext cx="1114307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We</a:t>
            </a:r>
            <a:r>
              <a:rPr lang="zh-CN" altLang="en-US" dirty="0">
                <a:solidFill>
                  <a:srgbClr val="282A36"/>
                </a:solidFill>
                <a:latin typeface="-apple-system"/>
                <a:ea typeface="等线"/>
              </a:rPr>
              <a:t> </a:t>
            </a:r>
            <a:r>
              <a:rPr lang="en-US" altLang="zh-CN" dirty="0">
                <a:solidFill>
                  <a:srgbClr val="282A36"/>
                </a:solidFill>
                <a:latin typeface="-apple-system"/>
                <a:ea typeface="等线"/>
              </a:rPr>
              <a:t>observe</a:t>
            </a:r>
            <a:r>
              <a:rPr lang="zh-CN" altLang="en-US" dirty="0">
                <a:solidFill>
                  <a:srgbClr val="282A36"/>
                </a:solidFill>
                <a:latin typeface="-apple-system"/>
                <a:ea typeface="等线"/>
              </a:rPr>
              <a:t> </a:t>
            </a:r>
            <a:r>
              <a:rPr lang="en-US" altLang="zh-CN" dirty="0">
                <a:solidFill>
                  <a:srgbClr val="282A36"/>
                </a:solidFill>
                <a:latin typeface="-apple-system"/>
                <a:ea typeface="等线"/>
              </a:rPr>
              <a:t>that</a:t>
            </a:r>
            <a:r>
              <a:rPr lang="zh-CN" altLang="en-US" dirty="0">
                <a:solidFill>
                  <a:srgbClr val="282A36"/>
                </a:solidFill>
                <a:latin typeface="-apple-system"/>
                <a:ea typeface="等线"/>
              </a:rPr>
              <a:t> </a:t>
            </a:r>
            <a:r>
              <a:rPr lang="en-US" altLang="zh-CN" dirty="0">
                <a:solidFill>
                  <a:srgbClr val="FF0000"/>
                </a:solidFill>
                <a:latin typeface="-apple-system"/>
                <a:ea typeface="等线"/>
              </a:rPr>
              <a:t>query features</a:t>
            </a:r>
            <a:r>
              <a:rPr lang="en-US" altLang="zh-CN" dirty="0">
                <a:solidFill>
                  <a:srgbClr val="282A36"/>
                </a:solidFill>
                <a:latin typeface="-apple-system"/>
                <a:ea typeface="等线"/>
              </a:rPr>
              <a:t> are more critical than labels in detecting workload shifts in learned DB systems. </a:t>
            </a:r>
          </a:p>
          <a:p>
            <a:r>
              <a:rPr lang="en-US" altLang="zh-CN" dirty="0">
                <a:solidFill>
                  <a:srgbClr val="282A36"/>
                </a:solidFill>
                <a:latin typeface="-apple-system"/>
                <a:ea typeface="等线"/>
              </a:rPr>
              <a:t>Thus we recommend using query features.</a:t>
            </a:r>
          </a:p>
        </p:txBody>
      </p:sp>
      <p:pic>
        <p:nvPicPr>
          <p:cNvPr id="4" name="图片 3">
            <a:extLst>
              <a:ext uri="{FF2B5EF4-FFF2-40B4-BE49-F238E27FC236}">
                <a16:creationId xmlns:a16="http://schemas.microsoft.com/office/drawing/2014/main" id="{C37306E2-85D1-A28E-A10B-26B02F0A39F6}"/>
              </a:ext>
            </a:extLst>
          </p:cNvPr>
          <p:cNvPicPr>
            <a:picLocks noChangeAspect="1"/>
          </p:cNvPicPr>
          <p:nvPr/>
        </p:nvPicPr>
        <p:blipFill>
          <a:blip r:embed="rId3"/>
          <a:stretch>
            <a:fillRect/>
          </a:stretch>
        </p:blipFill>
        <p:spPr>
          <a:xfrm>
            <a:off x="838200" y="2042754"/>
            <a:ext cx="7772400" cy="1715851"/>
          </a:xfrm>
          <a:prstGeom prst="rect">
            <a:avLst/>
          </a:prstGeom>
        </p:spPr>
      </p:pic>
    </p:spTree>
    <p:extLst>
      <p:ext uri="{BB962C8B-B14F-4D97-AF65-F5344CB8AC3E}">
        <p14:creationId xmlns:p14="http://schemas.microsoft.com/office/powerpoint/2010/main" val="55735550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Varying the Workload Shift Ratio</a:t>
            </a:r>
            <a:endParaRPr kumimoji="1" lang="zh-CN" altLang="en-US" dirty="0"/>
          </a:p>
        </p:txBody>
      </p:sp>
      <p:sp>
        <p:nvSpPr>
          <p:cNvPr id="5" name="文本框 4">
            <a:extLst>
              <a:ext uri="{FF2B5EF4-FFF2-40B4-BE49-F238E27FC236}">
                <a16:creationId xmlns:a16="http://schemas.microsoft.com/office/drawing/2014/main" id="{0C96DD69-66DC-7352-2EC9-11AA6FFB1A33}"/>
              </a:ext>
            </a:extLst>
          </p:cNvPr>
          <p:cNvSpPr txBox="1"/>
          <p:nvPr/>
        </p:nvSpPr>
        <p:spPr>
          <a:xfrm>
            <a:off x="838200" y="5564046"/>
            <a:ext cx="1114307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For the replay buffer, we observe that CBP and LWP exceed baselines and LWP outperforms CBP under different 𝑟 . Thus we conclude that our major scientific findings still hold with varying workload shift ratios.</a:t>
            </a:r>
          </a:p>
        </p:txBody>
      </p:sp>
      <p:pic>
        <p:nvPicPr>
          <p:cNvPr id="3" name="图片 2">
            <a:extLst>
              <a:ext uri="{FF2B5EF4-FFF2-40B4-BE49-F238E27FC236}">
                <a16:creationId xmlns:a16="http://schemas.microsoft.com/office/drawing/2014/main" id="{0E3C11C0-41A1-B7C4-3181-B21465E439AD}"/>
              </a:ext>
            </a:extLst>
          </p:cNvPr>
          <p:cNvPicPr>
            <a:picLocks noChangeAspect="1"/>
          </p:cNvPicPr>
          <p:nvPr/>
        </p:nvPicPr>
        <p:blipFill>
          <a:blip r:embed="rId3"/>
          <a:stretch>
            <a:fillRect/>
          </a:stretch>
        </p:blipFill>
        <p:spPr>
          <a:xfrm>
            <a:off x="965200" y="1695450"/>
            <a:ext cx="6096000" cy="3467100"/>
          </a:xfrm>
          <a:prstGeom prst="rect">
            <a:avLst/>
          </a:prstGeom>
        </p:spPr>
      </p:pic>
    </p:spTree>
    <p:extLst>
      <p:ext uri="{BB962C8B-B14F-4D97-AF65-F5344CB8AC3E}">
        <p14:creationId xmlns:p14="http://schemas.microsoft.com/office/powerpoint/2010/main" val="4149187126"/>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DP-Medoids vs. DP-Means</a:t>
            </a:r>
            <a:endParaRPr kumimoji="1" lang="zh-CN" altLang="en-US" dirty="0"/>
          </a:p>
        </p:txBody>
      </p:sp>
      <p:pic>
        <p:nvPicPr>
          <p:cNvPr id="4" name="图片 3">
            <a:extLst>
              <a:ext uri="{FF2B5EF4-FFF2-40B4-BE49-F238E27FC236}">
                <a16:creationId xmlns:a16="http://schemas.microsoft.com/office/drawing/2014/main" id="{E47F1636-CCFA-EA25-F088-7263721325E1}"/>
              </a:ext>
            </a:extLst>
          </p:cNvPr>
          <p:cNvPicPr>
            <a:picLocks noChangeAspect="1"/>
          </p:cNvPicPr>
          <p:nvPr/>
        </p:nvPicPr>
        <p:blipFill>
          <a:blip r:embed="rId3"/>
          <a:stretch>
            <a:fillRect/>
          </a:stretch>
        </p:blipFill>
        <p:spPr>
          <a:xfrm>
            <a:off x="838200" y="2051718"/>
            <a:ext cx="8647769" cy="3607402"/>
          </a:xfrm>
          <a:prstGeom prst="rect">
            <a:avLst/>
          </a:prstGeom>
        </p:spPr>
      </p:pic>
    </p:spTree>
    <p:extLst>
      <p:ext uri="{BB962C8B-B14F-4D97-AF65-F5344CB8AC3E}">
        <p14:creationId xmlns:p14="http://schemas.microsoft.com/office/powerpoint/2010/main" val="265264410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C</a:t>
            </a:r>
            <a:r>
              <a:rPr kumimoji="1" lang="en" altLang="zh-CN" dirty="0" err="1"/>
              <a:t>hallenges</a:t>
            </a:r>
            <a:r>
              <a:rPr kumimoji="1" lang="en" altLang="zh-CN" dirty="0"/>
              <a:t> of retraining over shifting workloads</a:t>
            </a:r>
            <a:endParaRPr kumimoji="1" lang="zh-CN" altLang="en-US" dirty="0"/>
          </a:p>
        </p:txBody>
      </p:sp>
      <p:sp>
        <p:nvSpPr>
          <p:cNvPr id="4" name="文本框 3">
            <a:extLst>
              <a:ext uri="{FF2B5EF4-FFF2-40B4-BE49-F238E27FC236}">
                <a16:creationId xmlns:a16="http://schemas.microsoft.com/office/drawing/2014/main" id="{2575D4DF-A51D-0FA7-A201-3D49FD74A552}"/>
              </a:ext>
            </a:extLst>
          </p:cNvPr>
          <p:cNvSpPr txBox="1"/>
          <p:nvPr/>
        </p:nvSpPr>
        <p:spPr>
          <a:xfrm>
            <a:off x="838200" y="1703607"/>
            <a:ext cx="10982093" cy="21698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dirty="0">
                <a:solidFill>
                  <a:srgbClr val="282A36"/>
                </a:solidFill>
                <a:latin typeface="-apple-system"/>
                <a:ea typeface="等线"/>
              </a:rPr>
              <a:t>First, the learned DB component is required to learn new information from </a:t>
            </a:r>
            <a:r>
              <a:rPr lang="en-US" altLang="zh-CN" dirty="0">
                <a:solidFill>
                  <a:srgbClr val="FF0000"/>
                </a:solidFill>
                <a:latin typeface="-apple-system"/>
                <a:ea typeface="等线"/>
              </a:rPr>
              <a:t>new queries</a:t>
            </a:r>
            <a:r>
              <a:rPr lang="en-US" altLang="zh-CN" dirty="0">
                <a:solidFill>
                  <a:srgbClr val="282A36"/>
                </a:solidFill>
                <a:latin typeface="-apple-system"/>
                <a:ea typeface="等线"/>
              </a:rPr>
              <a:t> while retaining the knowledge of </a:t>
            </a:r>
            <a:r>
              <a:rPr lang="en-US" altLang="zh-CN" dirty="0">
                <a:solidFill>
                  <a:srgbClr val="FF0000"/>
                </a:solidFill>
                <a:latin typeface="-apple-system"/>
                <a:ea typeface="等线"/>
              </a:rPr>
              <a:t>previous queries</a:t>
            </a:r>
            <a:r>
              <a:rPr lang="en-US" altLang="zh-CN" dirty="0">
                <a:solidFill>
                  <a:srgbClr val="282A36"/>
                </a:solidFill>
                <a:latin typeface="-apple-system"/>
                <a:ea typeface="等线"/>
              </a:rPr>
              <a:t>. </a:t>
            </a:r>
          </a:p>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endParaRPr lang="en-US" altLang="zh-CN" dirty="0">
              <a:solidFill>
                <a:srgbClr val="282A36"/>
              </a:solidFill>
              <a:latin typeface="-apple-system"/>
              <a:ea typeface="等线"/>
            </a:endParaRPr>
          </a:p>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dirty="0">
                <a:solidFill>
                  <a:srgbClr val="282A36"/>
                </a:solidFill>
                <a:latin typeface="-apple-system"/>
                <a:ea typeface="等线"/>
              </a:rPr>
              <a:t>Second, it should </a:t>
            </a:r>
            <a:r>
              <a:rPr lang="en-US" altLang="zh-CN" dirty="0">
                <a:solidFill>
                  <a:srgbClr val="FF0000"/>
                </a:solidFill>
                <a:latin typeface="-apple-system"/>
                <a:ea typeface="等线"/>
              </a:rPr>
              <a:t>rapidly</a:t>
            </a:r>
            <a:r>
              <a:rPr lang="en-US" altLang="zh-CN" dirty="0">
                <a:solidFill>
                  <a:srgbClr val="282A36"/>
                </a:solidFill>
                <a:latin typeface="-apple-system"/>
                <a:ea typeface="等线"/>
              </a:rPr>
              <a:t> react to new information in order to ensure the next query gets an accurate prediction or the best plan.</a:t>
            </a:r>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Tree>
    <p:extLst>
      <p:ext uri="{BB962C8B-B14F-4D97-AF65-F5344CB8AC3E}">
        <p14:creationId xmlns:p14="http://schemas.microsoft.com/office/powerpoint/2010/main" val="50407200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Workload Imbalance</a:t>
            </a:r>
            <a:endParaRPr kumimoji="1" lang="zh-CN" altLang="en-US" dirty="0"/>
          </a:p>
        </p:txBody>
      </p:sp>
      <p:sp>
        <p:nvSpPr>
          <p:cNvPr id="4" name="文本框 3">
            <a:extLst>
              <a:ext uri="{FF2B5EF4-FFF2-40B4-BE49-F238E27FC236}">
                <a16:creationId xmlns:a16="http://schemas.microsoft.com/office/drawing/2014/main" id="{2575D4DF-A51D-0FA7-A201-3D49FD74A552}"/>
              </a:ext>
            </a:extLst>
          </p:cNvPr>
          <p:cNvSpPr txBox="1"/>
          <p:nvPr/>
        </p:nvSpPr>
        <p:spPr>
          <a:xfrm>
            <a:off x="838200" y="1703607"/>
            <a:ext cx="10982093"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dirty="0">
                <a:solidFill>
                  <a:srgbClr val="282A36"/>
                </a:solidFill>
                <a:latin typeface="-apple-system"/>
                <a:ea typeface="等线"/>
              </a:rPr>
              <a:t>(Definition)</a:t>
            </a:r>
            <a:r>
              <a:rPr lang="zh-CN" altLang="en-US" dirty="0">
                <a:solidFill>
                  <a:srgbClr val="282A36"/>
                </a:solidFill>
                <a:latin typeface="-apple-system"/>
                <a:ea typeface="等线"/>
              </a:rPr>
              <a:t>  </a:t>
            </a:r>
            <a:r>
              <a:rPr lang="en-US" altLang="zh-CN" dirty="0">
                <a:solidFill>
                  <a:srgbClr val="282A36"/>
                </a:solidFill>
                <a:latin typeface="-apple-system"/>
                <a:ea typeface="等线"/>
              </a:rPr>
              <a:t>Queries of one specific range of query features are significantly </a:t>
            </a:r>
            <a:r>
              <a:rPr lang="en-US" altLang="zh-CN" dirty="0">
                <a:solidFill>
                  <a:srgbClr val="FF0000"/>
                </a:solidFill>
                <a:latin typeface="-apple-system"/>
                <a:ea typeface="等线"/>
              </a:rPr>
              <a:t>fewer than </a:t>
            </a:r>
            <a:r>
              <a:rPr lang="en-US" altLang="zh-CN" dirty="0">
                <a:solidFill>
                  <a:srgbClr val="282A36"/>
                </a:solidFill>
                <a:latin typeface="-apple-system"/>
                <a:ea typeface="等线"/>
              </a:rPr>
              <a:t>those of the other range of query features. </a:t>
            </a:r>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199" y="5557375"/>
            <a:ext cx="10982093" cy="923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Again, back to Figure 1, if we increase the number of queries of class 2 to 1K and train an ML model on queries of the former two classes, one would naturally suspect the ML model would degrade for class 1 since the much-more-prevalent class 2 dominates the training set.</a:t>
            </a:r>
            <a:endParaRPr lang="zh-CN" altLang="en-US" dirty="0"/>
          </a:p>
        </p:txBody>
      </p:sp>
      <p:pic>
        <p:nvPicPr>
          <p:cNvPr id="9" name="图片 8">
            <a:extLst>
              <a:ext uri="{FF2B5EF4-FFF2-40B4-BE49-F238E27FC236}">
                <a16:creationId xmlns:a16="http://schemas.microsoft.com/office/drawing/2014/main" id="{FECF3C4E-2ACE-EECE-692F-7B1838B80C3E}"/>
              </a:ext>
            </a:extLst>
          </p:cNvPr>
          <p:cNvPicPr>
            <a:picLocks noChangeAspect="1"/>
          </p:cNvPicPr>
          <p:nvPr/>
        </p:nvPicPr>
        <p:blipFill>
          <a:blip r:embed="rId3"/>
          <a:stretch>
            <a:fillRect/>
          </a:stretch>
        </p:blipFill>
        <p:spPr>
          <a:xfrm>
            <a:off x="2991492" y="3130333"/>
            <a:ext cx="5890961" cy="2092610"/>
          </a:xfrm>
          <a:prstGeom prst="rect">
            <a:avLst/>
          </a:prstGeom>
        </p:spPr>
      </p:pic>
    </p:spTree>
    <p:extLst>
      <p:ext uri="{BB962C8B-B14F-4D97-AF65-F5344CB8AC3E}">
        <p14:creationId xmlns:p14="http://schemas.microsoft.com/office/powerpoint/2010/main" val="20472440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Three desiderata</a:t>
            </a:r>
            <a:endParaRPr kumimoji="1" lang="zh-CN" altLang="en-US" dirty="0"/>
          </a:p>
        </p:txBody>
      </p:sp>
      <p:sp>
        <p:nvSpPr>
          <p:cNvPr id="4" name="文本框 3">
            <a:extLst>
              <a:ext uri="{FF2B5EF4-FFF2-40B4-BE49-F238E27FC236}">
                <a16:creationId xmlns:a16="http://schemas.microsoft.com/office/drawing/2014/main" id="{2575D4DF-A51D-0FA7-A201-3D49FD74A552}"/>
              </a:ext>
            </a:extLst>
          </p:cNvPr>
          <p:cNvSpPr txBox="1"/>
          <p:nvPr/>
        </p:nvSpPr>
        <p:spPr>
          <a:xfrm>
            <a:off x="838200" y="1703607"/>
            <a:ext cx="10982093" cy="30008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R="0" lvl="0" algn="l" defTabSz="1219200" rtl="0" eaLnBrk="0" fontAlgn="base" latinLnBrk="0" hangingPunct="0">
              <a:lnSpc>
                <a:spcPct val="150000"/>
              </a:lnSpc>
              <a:spcBef>
                <a:spcPct val="0"/>
              </a:spcBef>
              <a:spcAft>
                <a:spcPct val="0"/>
              </a:spcAft>
              <a:buClrTx/>
              <a:buSzTx/>
              <a:tabLst/>
              <a:defRPr/>
            </a:pPr>
            <a:r>
              <a:rPr lang="en-US" altLang="zh-CN" dirty="0">
                <a:solidFill>
                  <a:srgbClr val="282A36"/>
                </a:solidFill>
                <a:latin typeface="-apple-system"/>
                <a:ea typeface="等线"/>
              </a:rPr>
              <a:t>Learned DB systems should balance three desiderata:</a:t>
            </a:r>
          </a:p>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b="1" dirty="0">
                <a:solidFill>
                  <a:srgbClr val="282A36"/>
                </a:solidFill>
                <a:latin typeface="-apple-system"/>
                <a:ea typeface="等线"/>
              </a:rPr>
              <a:t>Long-term memory</a:t>
            </a:r>
            <a:r>
              <a:rPr lang="en-US" altLang="zh-CN" dirty="0">
                <a:solidFill>
                  <a:srgbClr val="282A36"/>
                </a:solidFill>
                <a:latin typeface="-apple-system"/>
                <a:ea typeface="等线"/>
              </a:rPr>
              <a:t>: The system, even when retrained, should retain the core information obtained from </a:t>
            </a:r>
            <a:r>
              <a:rPr lang="en-US" altLang="zh-CN" dirty="0">
                <a:solidFill>
                  <a:srgbClr val="FF0000"/>
                </a:solidFill>
                <a:latin typeface="-apple-system"/>
                <a:ea typeface="等线"/>
              </a:rPr>
              <a:t>prior queries</a:t>
            </a:r>
            <a:r>
              <a:rPr lang="en-US" altLang="zh-CN" dirty="0">
                <a:solidFill>
                  <a:srgbClr val="282A36"/>
                </a:solidFill>
                <a:latin typeface="-apple-system"/>
                <a:ea typeface="等线"/>
              </a:rPr>
              <a:t> for producing good-quality query execution plans. </a:t>
            </a:r>
          </a:p>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b="1" dirty="0">
                <a:solidFill>
                  <a:srgbClr val="282A36"/>
                </a:solidFill>
                <a:latin typeface="-apple-system"/>
                <a:ea typeface="等线"/>
              </a:rPr>
              <a:t>Plasticity</a:t>
            </a:r>
            <a:r>
              <a:rPr lang="en-US" altLang="zh-CN" dirty="0">
                <a:solidFill>
                  <a:srgbClr val="282A36"/>
                </a:solidFill>
                <a:latin typeface="-apple-system"/>
                <a:ea typeface="等线"/>
              </a:rPr>
              <a:t>: The system should </a:t>
            </a:r>
            <a:r>
              <a:rPr lang="en-US" altLang="zh-CN" dirty="0">
                <a:solidFill>
                  <a:srgbClr val="FF0000"/>
                </a:solidFill>
                <a:latin typeface="-apple-system"/>
                <a:ea typeface="等线"/>
              </a:rPr>
              <a:t>adapt quickly</a:t>
            </a:r>
            <a:r>
              <a:rPr lang="en-US" altLang="zh-CN" dirty="0">
                <a:solidFill>
                  <a:srgbClr val="282A36"/>
                </a:solidFill>
                <a:latin typeface="-apple-system"/>
                <a:ea typeface="等线"/>
              </a:rPr>
              <a:t> to shifts in the workload and use new information to improve its predictions. </a:t>
            </a:r>
          </a:p>
          <a:p>
            <a:pPr marL="285750" marR="0" lvl="0" indent="-285750" algn="l" defTabSz="12192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altLang="zh-CN" b="1" dirty="0">
                <a:solidFill>
                  <a:srgbClr val="282A36"/>
                </a:solidFill>
                <a:latin typeface="-apple-system"/>
                <a:ea typeface="等线"/>
              </a:rPr>
              <a:t>Tolerance to imbalance</a:t>
            </a:r>
            <a:r>
              <a:rPr lang="en-US" altLang="zh-CN" dirty="0">
                <a:solidFill>
                  <a:srgbClr val="282A36"/>
                </a:solidFill>
                <a:latin typeface="-apple-system"/>
                <a:ea typeface="等线"/>
              </a:rPr>
              <a:t>: When different classes of queries occur </a:t>
            </a:r>
            <a:r>
              <a:rPr lang="en-US" altLang="zh-CN" dirty="0">
                <a:solidFill>
                  <a:srgbClr val="FF0000"/>
                </a:solidFill>
                <a:latin typeface="-apple-system"/>
                <a:ea typeface="等线"/>
              </a:rPr>
              <a:t>with different frequencies</a:t>
            </a:r>
            <a:r>
              <a:rPr lang="en-US" altLang="zh-CN" dirty="0">
                <a:solidFill>
                  <a:srgbClr val="282A36"/>
                </a:solidFill>
                <a:latin typeface="-apple-system"/>
                <a:ea typeface="等线"/>
              </a:rPr>
              <a:t>, the system should learn accurate models of all of these imbalanced classes.</a:t>
            </a:r>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768625" y="5050910"/>
            <a:ext cx="10982093" cy="1200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This paper develops strategies for managing a </a:t>
            </a:r>
            <a:r>
              <a:rPr lang="en-US" altLang="zh-CN" dirty="0">
                <a:solidFill>
                  <a:srgbClr val="FF0000"/>
                </a:solidFill>
                <a:latin typeface="-apple-system"/>
                <a:ea typeface="等线"/>
              </a:rPr>
              <a:t>replay buffer </a:t>
            </a:r>
            <a:r>
              <a:rPr lang="en-US" altLang="zh-CN" dirty="0">
                <a:solidFill>
                  <a:srgbClr val="282A36"/>
                </a:solidFill>
                <a:latin typeface="-apple-system"/>
                <a:ea typeface="等线"/>
              </a:rPr>
              <a:t>(which stores query instances for future retraining) for achieving the three desiderata. Given a workload-driven machine learning model </a:t>
            </a:r>
            <a:r>
              <a:rPr lang="en-US" altLang="zh-CN" b="1" dirty="0">
                <a:solidFill>
                  <a:srgbClr val="282A36"/>
                </a:solidFill>
                <a:latin typeface="-apple-system"/>
                <a:ea typeface="等线"/>
              </a:rPr>
              <a:t>M</a:t>
            </a:r>
            <a:r>
              <a:rPr lang="en-US" altLang="zh-CN" dirty="0">
                <a:solidFill>
                  <a:srgbClr val="282A36"/>
                </a:solidFill>
                <a:latin typeface="-apple-system"/>
                <a:ea typeface="等线"/>
              </a:rPr>
              <a:t> for a database component </a:t>
            </a:r>
            <a:r>
              <a:rPr lang="en-US" altLang="zh-CN" b="1" dirty="0">
                <a:solidFill>
                  <a:srgbClr val="282A36"/>
                </a:solidFill>
                <a:latin typeface="-apple-system"/>
                <a:ea typeface="等线"/>
              </a:rPr>
              <a:t>CP</a:t>
            </a:r>
            <a:r>
              <a:rPr lang="en-US" altLang="zh-CN" dirty="0">
                <a:solidFill>
                  <a:srgbClr val="282A36"/>
                </a:solidFill>
                <a:latin typeface="-apple-system"/>
                <a:ea typeface="等线"/>
              </a:rPr>
              <a:t> of a database system </a:t>
            </a:r>
            <a:r>
              <a:rPr lang="en-US" altLang="zh-CN" b="1" dirty="0">
                <a:solidFill>
                  <a:srgbClr val="282A36"/>
                </a:solidFill>
                <a:latin typeface="-apple-system"/>
                <a:ea typeface="等线"/>
              </a:rPr>
              <a:t>DB</a:t>
            </a:r>
            <a:r>
              <a:rPr lang="en-US" altLang="zh-CN" dirty="0">
                <a:solidFill>
                  <a:srgbClr val="282A36"/>
                </a:solidFill>
                <a:latin typeface="-apple-system"/>
                <a:ea typeface="等线"/>
              </a:rPr>
              <a:t>, we maintain a small replay buffer that efficiently and effectively models up-to-date workloads to M for retraining.</a:t>
            </a:r>
            <a:endParaRPr lang="zh-CN" altLang="en-US" dirty="0"/>
          </a:p>
        </p:txBody>
      </p:sp>
    </p:spTree>
    <p:extLst>
      <p:ext uri="{BB962C8B-B14F-4D97-AF65-F5344CB8AC3E}">
        <p14:creationId xmlns:p14="http://schemas.microsoft.com/office/powerpoint/2010/main" val="391946731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Overview</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768626" y="5050910"/>
            <a:ext cx="10860158"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To address the problems of managing a learned DB component (e.g., cardinality or cost estimator) to shifting workloads, we propose a module that</a:t>
            </a:r>
          </a:p>
          <a:p>
            <a:r>
              <a:rPr lang="en-US" altLang="zh-CN" dirty="0">
                <a:solidFill>
                  <a:srgbClr val="282A36"/>
                </a:solidFill>
                <a:latin typeface="-apple-system"/>
                <a:ea typeface="等线"/>
              </a:rPr>
              <a:t> (1) manages the specific set of training data that will be used for learning, and</a:t>
            </a:r>
          </a:p>
          <a:p>
            <a:r>
              <a:rPr lang="en-US" altLang="zh-CN" dirty="0">
                <a:solidFill>
                  <a:srgbClr val="282A36"/>
                </a:solidFill>
                <a:latin typeface="-apple-system"/>
                <a:ea typeface="等线"/>
              </a:rPr>
              <a:t> (2) determines when to trigger relearning. </a:t>
            </a:r>
          </a:p>
          <a:p>
            <a:r>
              <a:rPr lang="en-US" altLang="zh-CN" dirty="0">
                <a:solidFill>
                  <a:srgbClr val="282A36"/>
                </a:solidFill>
                <a:latin typeface="-apple-system"/>
                <a:ea typeface="等线"/>
              </a:rPr>
              <a:t>We refer to this as the </a:t>
            </a:r>
            <a:r>
              <a:rPr lang="en-US" altLang="zh-CN" dirty="0" err="1">
                <a:solidFill>
                  <a:srgbClr val="FF0000"/>
                </a:solidFill>
                <a:latin typeface="-apple-system"/>
                <a:ea typeface="等线"/>
              </a:rPr>
              <a:t>ShiftHandler</a:t>
            </a:r>
            <a:endParaRPr lang="zh-CN" altLang="en-US" dirty="0">
              <a:solidFill>
                <a:srgbClr val="FF0000"/>
              </a:solidFill>
            </a:endParaRPr>
          </a:p>
        </p:txBody>
      </p:sp>
      <p:pic>
        <p:nvPicPr>
          <p:cNvPr id="3" name="图片 2">
            <a:extLst>
              <a:ext uri="{FF2B5EF4-FFF2-40B4-BE49-F238E27FC236}">
                <a16:creationId xmlns:a16="http://schemas.microsoft.com/office/drawing/2014/main" id="{5EB90948-8908-AD5A-F342-5D441B9E72E3}"/>
              </a:ext>
            </a:extLst>
          </p:cNvPr>
          <p:cNvPicPr>
            <a:picLocks noChangeAspect="1"/>
          </p:cNvPicPr>
          <p:nvPr/>
        </p:nvPicPr>
        <p:blipFill>
          <a:blip r:embed="rId3"/>
          <a:stretch>
            <a:fillRect/>
          </a:stretch>
        </p:blipFill>
        <p:spPr>
          <a:xfrm>
            <a:off x="2488095" y="1727577"/>
            <a:ext cx="6357730" cy="2802305"/>
          </a:xfrm>
          <a:prstGeom prst="rect">
            <a:avLst/>
          </a:prstGeom>
        </p:spPr>
      </p:pic>
    </p:spTree>
    <p:extLst>
      <p:ext uri="{BB962C8B-B14F-4D97-AF65-F5344CB8AC3E}">
        <p14:creationId xmlns:p14="http://schemas.microsoft.com/office/powerpoint/2010/main" val="92614634"/>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Overview</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4683162"/>
            <a:ext cx="10860158" cy="17543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The </a:t>
            </a:r>
            <a:r>
              <a:rPr lang="en-US" altLang="zh-CN" b="1" dirty="0">
                <a:solidFill>
                  <a:srgbClr val="282A36"/>
                </a:solidFill>
                <a:latin typeface="-apple-system"/>
                <a:ea typeface="等线"/>
              </a:rPr>
              <a:t>Shift Detector </a:t>
            </a:r>
            <a:r>
              <a:rPr lang="en-US" altLang="zh-CN" dirty="0">
                <a:solidFill>
                  <a:srgbClr val="282A36"/>
                </a:solidFill>
                <a:latin typeface="-apple-system"/>
                <a:ea typeface="等线"/>
              </a:rPr>
              <a:t>works on the </a:t>
            </a:r>
            <a:r>
              <a:rPr lang="en-US" altLang="zh-CN" dirty="0">
                <a:solidFill>
                  <a:srgbClr val="FF0000"/>
                </a:solidFill>
                <a:latin typeface="-apple-system"/>
                <a:ea typeface="等线"/>
              </a:rPr>
              <a:t>current query batch </a:t>
            </a:r>
            <a:r>
              <a:rPr lang="en-US" altLang="zh-CN" dirty="0">
                <a:solidFill>
                  <a:srgbClr val="282A36"/>
                </a:solidFill>
                <a:latin typeface="-apple-system"/>
                <a:ea typeface="等线"/>
              </a:rPr>
              <a:t>and the </a:t>
            </a:r>
            <a:r>
              <a:rPr lang="en-US" altLang="zh-CN" dirty="0">
                <a:solidFill>
                  <a:srgbClr val="FF0000"/>
                </a:solidFill>
                <a:latin typeface="-apple-system"/>
                <a:ea typeface="等线"/>
              </a:rPr>
              <a:t>last query batch</a:t>
            </a:r>
            <a:r>
              <a:rPr lang="en-US" altLang="zh-CN" dirty="0">
                <a:solidFill>
                  <a:srgbClr val="282A36"/>
                </a:solidFill>
                <a:latin typeface="-apple-system"/>
                <a:ea typeface="等线"/>
              </a:rPr>
              <a:t>.</a:t>
            </a:r>
            <a:r>
              <a:rPr lang="zh-CN" altLang="en-US" dirty="0">
                <a:solidFill>
                  <a:srgbClr val="282A36"/>
                </a:solidFill>
                <a:latin typeface="-apple-system"/>
                <a:ea typeface="等线"/>
              </a:rPr>
              <a:t> </a:t>
            </a:r>
            <a:r>
              <a:rPr lang="en" altLang="zh-CN" dirty="0">
                <a:solidFill>
                  <a:srgbClr val="282A36"/>
                </a:solidFill>
                <a:latin typeface="-apple-system"/>
                <a:ea typeface="等线"/>
              </a:rPr>
              <a:t>For every 𝑙𝑑 query (𝑙𝑑 can be set by DBA), it detects potential workload shifts between the two batches using the </a:t>
            </a:r>
            <a:r>
              <a:rPr lang="en-US" altLang="zh-CN" b="1" dirty="0">
                <a:solidFill>
                  <a:srgbClr val="282A36"/>
                </a:solidFill>
                <a:latin typeface="-apple-system"/>
                <a:ea typeface="等线"/>
              </a:rPr>
              <a:t>D</a:t>
            </a:r>
            <a:r>
              <a:rPr lang="en" altLang="zh-CN" b="1" dirty="0" err="1">
                <a:solidFill>
                  <a:srgbClr val="282A36"/>
                </a:solidFill>
                <a:latin typeface="-apple-system"/>
                <a:ea typeface="等线"/>
              </a:rPr>
              <a:t>istribution</a:t>
            </a:r>
            <a:r>
              <a:rPr lang="en" altLang="zh-CN" b="1" dirty="0">
                <a:solidFill>
                  <a:srgbClr val="282A36"/>
                </a:solidFill>
                <a:latin typeface="-apple-system"/>
                <a:ea typeface="等线"/>
              </a:rPr>
              <a:t> </a:t>
            </a:r>
            <a:r>
              <a:rPr lang="en-US" altLang="zh-CN" b="1" dirty="0">
                <a:solidFill>
                  <a:srgbClr val="282A36"/>
                </a:solidFill>
                <a:latin typeface="-apple-system"/>
                <a:ea typeface="等线"/>
              </a:rPr>
              <a:t>M</a:t>
            </a:r>
            <a:r>
              <a:rPr lang="en" altLang="zh-CN" b="1" dirty="0" err="1">
                <a:solidFill>
                  <a:srgbClr val="282A36"/>
                </a:solidFill>
                <a:latin typeface="-apple-system"/>
                <a:ea typeface="等线"/>
              </a:rPr>
              <a:t>onitor</a:t>
            </a:r>
            <a:r>
              <a:rPr lang="en" altLang="zh-CN" dirty="0">
                <a:solidFill>
                  <a:srgbClr val="282A36"/>
                </a:solidFill>
                <a:latin typeface="-apple-system"/>
                <a:ea typeface="等线"/>
              </a:rPr>
              <a:t>.</a:t>
            </a:r>
            <a:r>
              <a:rPr lang="zh-CN" altLang="en-US" dirty="0">
                <a:solidFill>
                  <a:srgbClr val="282A36"/>
                </a:solidFill>
                <a:latin typeface="-apple-system"/>
                <a:ea typeface="等线"/>
              </a:rPr>
              <a:t> </a:t>
            </a:r>
            <a:r>
              <a:rPr lang="en" altLang="zh-CN" b="1" dirty="0">
                <a:solidFill>
                  <a:srgbClr val="282A36"/>
                </a:solidFill>
                <a:latin typeface="-apple-system"/>
                <a:ea typeface="等线"/>
              </a:rPr>
              <a:t>The </a:t>
            </a:r>
            <a:r>
              <a:rPr lang="en-US" altLang="zh-CN" b="1" dirty="0">
                <a:solidFill>
                  <a:srgbClr val="282A36"/>
                </a:solidFill>
                <a:latin typeface="-apple-system"/>
                <a:ea typeface="等线"/>
              </a:rPr>
              <a:t>M</a:t>
            </a:r>
            <a:r>
              <a:rPr lang="en" altLang="zh-CN" b="1" dirty="0" err="1">
                <a:solidFill>
                  <a:srgbClr val="282A36"/>
                </a:solidFill>
                <a:latin typeface="-apple-system"/>
                <a:ea typeface="等线"/>
              </a:rPr>
              <a:t>odel</a:t>
            </a:r>
            <a:r>
              <a:rPr lang="en" altLang="zh-CN" b="1" dirty="0">
                <a:solidFill>
                  <a:srgbClr val="282A36"/>
                </a:solidFill>
                <a:latin typeface="-apple-system"/>
                <a:ea typeface="等线"/>
              </a:rPr>
              <a:t> </a:t>
            </a:r>
            <a:r>
              <a:rPr lang="en-US" altLang="zh-CN" b="1" dirty="0">
                <a:solidFill>
                  <a:srgbClr val="282A36"/>
                </a:solidFill>
                <a:latin typeface="-apple-system"/>
                <a:ea typeface="等线"/>
              </a:rPr>
              <a:t>P</a:t>
            </a:r>
            <a:r>
              <a:rPr lang="en" altLang="zh-CN" b="1" dirty="0" err="1">
                <a:solidFill>
                  <a:srgbClr val="282A36"/>
                </a:solidFill>
                <a:latin typeface="-apple-system"/>
                <a:ea typeface="等线"/>
              </a:rPr>
              <a:t>olicy</a:t>
            </a:r>
            <a:r>
              <a:rPr lang="en" altLang="zh-CN" b="1" dirty="0">
                <a:solidFill>
                  <a:srgbClr val="282A36"/>
                </a:solidFill>
                <a:latin typeface="-apple-system"/>
                <a:ea typeface="等线"/>
              </a:rPr>
              <a:t> </a:t>
            </a:r>
            <a:r>
              <a:rPr lang="en-US" altLang="zh-CN" b="1" dirty="0">
                <a:solidFill>
                  <a:srgbClr val="282A36"/>
                </a:solidFill>
                <a:latin typeface="-apple-system"/>
                <a:ea typeface="等线"/>
              </a:rPr>
              <a:t>E</a:t>
            </a:r>
            <a:r>
              <a:rPr lang="en" altLang="zh-CN" b="1" dirty="0" err="1">
                <a:solidFill>
                  <a:srgbClr val="282A36"/>
                </a:solidFill>
                <a:latin typeface="-apple-system"/>
                <a:ea typeface="等线"/>
              </a:rPr>
              <a:t>ngine</a:t>
            </a:r>
            <a:r>
              <a:rPr lang="en" altLang="zh-CN" b="1" dirty="0">
                <a:solidFill>
                  <a:srgbClr val="282A36"/>
                </a:solidFill>
                <a:latin typeface="-apple-system"/>
                <a:ea typeface="等线"/>
              </a:rPr>
              <a:t> </a:t>
            </a:r>
            <a:r>
              <a:rPr lang="en" altLang="zh-CN" dirty="0">
                <a:solidFill>
                  <a:srgbClr val="282A36"/>
                </a:solidFill>
                <a:latin typeface="-apple-system"/>
                <a:ea typeface="等线"/>
              </a:rPr>
              <a:t>receives</a:t>
            </a:r>
            <a:r>
              <a:rPr lang="zh-CN" altLang="en-US" dirty="0">
                <a:solidFill>
                  <a:srgbClr val="282A36"/>
                </a:solidFill>
                <a:latin typeface="-apple-system"/>
                <a:ea typeface="等线"/>
              </a:rPr>
              <a:t> </a:t>
            </a:r>
            <a:r>
              <a:rPr lang="en" altLang="zh-CN" dirty="0">
                <a:solidFill>
                  <a:srgbClr val="282A36"/>
                </a:solidFill>
                <a:latin typeface="-apple-system"/>
                <a:ea typeface="等线"/>
              </a:rPr>
              <a:t>the statistics from the distribution monitor and triggers the proper actions</a:t>
            </a:r>
            <a:r>
              <a:rPr lang="en-US" altLang="zh-CN" dirty="0">
                <a:solidFill>
                  <a:srgbClr val="282A36"/>
                </a:solidFill>
                <a:latin typeface="-apple-system"/>
                <a:ea typeface="等线"/>
              </a:rPr>
              <a:t>.</a:t>
            </a:r>
            <a:r>
              <a:rPr lang="zh-CN" altLang="en-US" dirty="0">
                <a:solidFill>
                  <a:srgbClr val="282A36"/>
                </a:solidFill>
                <a:latin typeface="-apple-system"/>
                <a:ea typeface="等线"/>
              </a:rPr>
              <a:t> </a:t>
            </a:r>
            <a:endParaRPr lang="en-US" altLang="zh-CN" dirty="0">
              <a:solidFill>
                <a:srgbClr val="282A36"/>
              </a:solidFill>
              <a:latin typeface="-apple-system"/>
              <a:ea typeface="等线"/>
            </a:endParaRPr>
          </a:p>
          <a:p>
            <a:endParaRPr lang="en-US" altLang="zh-CN" dirty="0">
              <a:solidFill>
                <a:srgbClr val="282A36"/>
              </a:solidFill>
              <a:latin typeface="-apple-system"/>
              <a:ea typeface="等线"/>
            </a:endParaRPr>
          </a:p>
          <a:p>
            <a:r>
              <a:rPr lang="en" altLang="zh-CN" dirty="0">
                <a:solidFill>
                  <a:srgbClr val="282A36"/>
                </a:solidFill>
                <a:latin typeface="-apple-system"/>
                <a:ea typeface="等线"/>
              </a:rPr>
              <a:t>The </a:t>
            </a:r>
            <a:r>
              <a:rPr lang="en-US" altLang="zh-CN" b="1" dirty="0">
                <a:solidFill>
                  <a:srgbClr val="282A36"/>
                </a:solidFill>
                <a:latin typeface="-apple-system"/>
                <a:ea typeface="等线"/>
              </a:rPr>
              <a:t>R</a:t>
            </a:r>
            <a:r>
              <a:rPr lang="en" altLang="zh-CN" b="1" dirty="0" err="1">
                <a:solidFill>
                  <a:srgbClr val="282A36"/>
                </a:solidFill>
                <a:latin typeface="-apple-system"/>
                <a:ea typeface="等线"/>
              </a:rPr>
              <a:t>eplay</a:t>
            </a:r>
            <a:r>
              <a:rPr lang="en" altLang="zh-CN" b="1" dirty="0">
                <a:solidFill>
                  <a:srgbClr val="282A36"/>
                </a:solidFill>
                <a:latin typeface="-apple-system"/>
                <a:ea typeface="等线"/>
              </a:rPr>
              <a:t> </a:t>
            </a:r>
            <a:r>
              <a:rPr lang="en-US" altLang="zh-CN" b="1" dirty="0">
                <a:solidFill>
                  <a:srgbClr val="282A36"/>
                </a:solidFill>
                <a:latin typeface="-apple-system"/>
                <a:ea typeface="等线"/>
              </a:rPr>
              <a:t>B</a:t>
            </a:r>
            <a:r>
              <a:rPr lang="en" altLang="zh-CN" b="1" dirty="0" err="1">
                <a:solidFill>
                  <a:srgbClr val="282A36"/>
                </a:solidFill>
                <a:latin typeface="-apple-system"/>
                <a:ea typeface="等线"/>
              </a:rPr>
              <a:t>uffer</a:t>
            </a:r>
            <a:r>
              <a:rPr lang="en" altLang="zh-CN" b="1" dirty="0">
                <a:solidFill>
                  <a:srgbClr val="282A36"/>
                </a:solidFill>
                <a:latin typeface="-apple-system"/>
                <a:ea typeface="等线"/>
              </a:rPr>
              <a:t> </a:t>
            </a:r>
            <a:r>
              <a:rPr lang="en" altLang="zh-CN" dirty="0">
                <a:solidFill>
                  <a:srgbClr val="282A36"/>
                </a:solidFill>
                <a:latin typeface="-apple-system"/>
                <a:ea typeface="等线"/>
              </a:rPr>
              <a:t>manager with a </a:t>
            </a:r>
            <a:r>
              <a:rPr lang="en" altLang="zh-CN" dirty="0">
                <a:solidFill>
                  <a:srgbClr val="FF0000"/>
                </a:solidFill>
                <a:latin typeface="-apple-system"/>
                <a:ea typeface="等线"/>
              </a:rPr>
              <a:t>query limit 𝑚 </a:t>
            </a:r>
            <a:r>
              <a:rPr lang="en" altLang="zh-CN" dirty="0">
                <a:solidFill>
                  <a:srgbClr val="282A36"/>
                </a:solidFill>
                <a:latin typeface="-apple-system"/>
                <a:ea typeface="等线"/>
              </a:rPr>
              <a:t>operates on the current batch of queries, which is shared with the shift detector. It takes the streaming workload as input and maintains a set of representative and useful queries.</a:t>
            </a:r>
            <a:endParaRPr lang="zh-CN" altLang="en-US" dirty="0">
              <a:solidFill>
                <a:srgbClr val="FF0000"/>
              </a:solidFill>
            </a:endParaRPr>
          </a:p>
        </p:txBody>
      </p:sp>
      <p:pic>
        <p:nvPicPr>
          <p:cNvPr id="3" name="图片 2">
            <a:extLst>
              <a:ext uri="{FF2B5EF4-FFF2-40B4-BE49-F238E27FC236}">
                <a16:creationId xmlns:a16="http://schemas.microsoft.com/office/drawing/2014/main" id="{5EB90948-8908-AD5A-F342-5D441B9E72E3}"/>
              </a:ext>
            </a:extLst>
          </p:cNvPr>
          <p:cNvPicPr>
            <a:picLocks noChangeAspect="1"/>
          </p:cNvPicPr>
          <p:nvPr/>
        </p:nvPicPr>
        <p:blipFill>
          <a:blip r:embed="rId3"/>
          <a:stretch>
            <a:fillRect/>
          </a:stretch>
        </p:blipFill>
        <p:spPr>
          <a:xfrm>
            <a:off x="2488095" y="1727577"/>
            <a:ext cx="6357730" cy="2802305"/>
          </a:xfrm>
          <a:prstGeom prst="rect">
            <a:avLst/>
          </a:prstGeom>
        </p:spPr>
      </p:pic>
    </p:spTree>
    <p:extLst>
      <p:ext uri="{BB962C8B-B14F-4D97-AF65-F5344CB8AC3E}">
        <p14:creationId xmlns:p14="http://schemas.microsoft.com/office/powerpoint/2010/main" val="1111233504"/>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Distribution Monitor</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860158" cy="2585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Our distribution monitor operates on </a:t>
            </a:r>
            <a:r>
              <a:rPr lang="en-US" altLang="zh-CN" dirty="0">
                <a:solidFill>
                  <a:srgbClr val="FF0000"/>
                </a:solidFill>
                <a:latin typeface="-apple-system"/>
                <a:ea typeface="等线"/>
              </a:rPr>
              <a:t>query features rather than labels </a:t>
            </a:r>
            <a:r>
              <a:rPr lang="en-US" altLang="zh-CN" dirty="0">
                <a:solidFill>
                  <a:srgbClr val="282A36"/>
                </a:solidFill>
                <a:latin typeface="-apple-system"/>
                <a:ea typeface="等线"/>
              </a:rPr>
              <a:t>for their empirical performances. The goal of distribution monitoring is essentially comparing the query feature distributions of the current query batch (denoted by 𝑃) and the last query batch (denoted by 𝑄).</a:t>
            </a:r>
            <a:br>
              <a:rPr lang="en-US" altLang="zh-CN" dirty="0">
                <a:solidFill>
                  <a:srgbClr val="282A36"/>
                </a:solidFill>
                <a:latin typeface="-apple-system"/>
                <a:ea typeface="等线"/>
              </a:rPr>
            </a:br>
            <a:endParaRPr lang="en-US" altLang="zh-CN" dirty="0">
              <a:solidFill>
                <a:srgbClr val="282A36"/>
              </a:solidFill>
              <a:latin typeface="-apple-system"/>
              <a:ea typeface="等线"/>
            </a:endParaRPr>
          </a:p>
          <a:p>
            <a:r>
              <a:rPr lang="en-US" altLang="zh-CN" dirty="0">
                <a:solidFill>
                  <a:srgbClr val="282A36"/>
                </a:solidFill>
                <a:latin typeface="-apple-system"/>
                <a:ea typeface="等线"/>
              </a:rPr>
              <a:t>In fact, this is a fundamental problem in statistics. </a:t>
            </a:r>
          </a:p>
          <a:p>
            <a:endParaRPr lang="en-US" altLang="zh-CN" dirty="0">
              <a:solidFill>
                <a:srgbClr val="282A36"/>
              </a:solidFill>
              <a:latin typeface="-apple-system"/>
              <a:ea typeface="等线"/>
            </a:endParaRPr>
          </a:p>
          <a:p>
            <a:r>
              <a:rPr lang="en-US" altLang="zh-CN" dirty="0">
                <a:solidFill>
                  <a:srgbClr val="282A36"/>
                </a:solidFill>
                <a:latin typeface="-apple-system"/>
                <a:ea typeface="等线"/>
              </a:rPr>
              <a:t>One principled method would be</a:t>
            </a:r>
            <a:r>
              <a:rPr lang="zh-CN" altLang="en-US" dirty="0">
                <a:solidFill>
                  <a:srgbClr val="282A36"/>
                </a:solidFill>
                <a:latin typeface="-apple-system"/>
                <a:ea typeface="等线"/>
              </a:rPr>
              <a:t> </a:t>
            </a:r>
            <a:r>
              <a:rPr lang="en-US" altLang="zh-CN" dirty="0">
                <a:solidFill>
                  <a:srgbClr val="FF0000"/>
                </a:solidFill>
                <a:latin typeface="-apple-system"/>
                <a:ea typeface="等线"/>
              </a:rPr>
              <a:t>two-sampled tests</a:t>
            </a:r>
            <a:r>
              <a:rPr lang="en-US" altLang="zh-CN" dirty="0">
                <a:solidFill>
                  <a:srgbClr val="282A36"/>
                </a:solidFill>
                <a:latin typeface="-apple-system"/>
                <a:ea typeface="等线"/>
              </a:rPr>
              <a:t>, which summarizes the differences between two samples (𝑞1 ∼ 𝑃, 𝑞2 ∼ 𝑄) from each distribution into a test statistic. The real-valued test statistic is then used to accept or reject the null hypothesis 𝐻0, i.e., 𝑃 = 𝑄.</a:t>
            </a:r>
          </a:p>
        </p:txBody>
      </p:sp>
      <p:pic>
        <p:nvPicPr>
          <p:cNvPr id="4" name="图片 3">
            <a:extLst>
              <a:ext uri="{FF2B5EF4-FFF2-40B4-BE49-F238E27FC236}">
                <a16:creationId xmlns:a16="http://schemas.microsoft.com/office/drawing/2014/main" id="{714A279B-3DB2-6E42-0A14-AD20A7A528C8}"/>
              </a:ext>
            </a:extLst>
          </p:cNvPr>
          <p:cNvPicPr>
            <a:picLocks noChangeAspect="1"/>
          </p:cNvPicPr>
          <p:nvPr/>
        </p:nvPicPr>
        <p:blipFill>
          <a:blip r:embed="rId3"/>
          <a:stretch>
            <a:fillRect/>
          </a:stretch>
        </p:blipFill>
        <p:spPr>
          <a:xfrm>
            <a:off x="8696738" y="4117443"/>
            <a:ext cx="2892287" cy="2609607"/>
          </a:xfrm>
          <a:prstGeom prst="rect">
            <a:avLst/>
          </a:prstGeom>
        </p:spPr>
      </p:pic>
    </p:spTree>
    <p:extLst>
      <p:ext uri="{BB962C8B-B14F-4D97-AF65-F5344CB8AC3E}">
        <p14:creationId xmlns:p14="http://schemas.microsoft.com/office/powerpoint/2010/main" val="270651404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D1678F-9C77-B281-31AF-65665DC04742}"/>
              </a:ext>
            </a:extLst>
          </p:cNvPr>
          <p:cNvSpPr>
            <a:spLocks noGrp="1"/>
          </p:cNvSpPr>
          <p:nvPr>
            <p:ph type="title"/>
          </p:nvPr>
        </p:nvSpPr>
        <p:spPr/>
        <p:txBody>
          <a:bodyPr>
            <a:normAutofit/>
          </a:bodyPr>
          <a:lstStyle/>
          <a:p>
            <a:r>
              <a:rPr kumimoji="1" lang="en-US" altLang="zh-CN" dirty="0"/>
              <a:t>Model</a:t>
            </a:r>
            <a:r>
              <a:rPr kumimoji="1" lang="zh-CN" altLang="en-US" dirty="0"/>
              <a:t> </a:t>
            </a:r>
            <a:r>
              <a:rPr kumimoji="1" lang="en-US" altLang="zh-CN" dirty="0"/>
              <a:t>Policy</a:t>
            </a:r>
            <a:r>
              <a:rPr kumimoji="1" lang="zh-CN" altLang="en-US" dirty="0"/>
              <a:t> </a:t>
            </a:r>
            <a:r>
              <a:rPr kumimoji="1" lang="en-US" altLang="zh-CN" dirty="0"/>
              <a:t>Engine</a:t>
            </a:r>
            <a:endParaRPr kumimoji="1" lang="zh-CN" altLang="en-US" dirty="0"/>
          </a:p>
        </p:txBody>
      </p:sp>
      <p:sp>
        <p:nvSpPr>
          <p:cNvPr id="6" name="文本框 5">
            <a:extLst>
              <a:ext uri="{FF2B5EF4-FFF2-40B4-BE49-F238E27FC236}">
                <a16:creationId xmlns:a16="http://schemas.microsoft.com/office/drawing/2014/main" id="{53799E85-AB06-2F54-1A6D-BE195761C823}"/>
              </a:ext>
            </a:extLst>
          </p:cNvPr>
          <p:cNvSpPr txBox="1"/>
          <p:nvPr/>
        </p:nvSpPr>
        <p:spPr>
          <a:xfrm>
            <a:off x="1938130" y="4005470"/>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zh-CN" altLang="en-US" sz="1800" b="0" i="0" u="none" strike="noStrike" cap="none" spc="0" normalizeH="0" baseline="0" dirty="0">
              <a:ln>
                <a:noFill/>
              </a:ln>
              <a:solidFill>
                <a:srgbClr val="000000"/>
              </a:solidFill>
              <a:effectLst/>
              <a:uFillTx/>
              <a:latin typeface="+mn-lt"/>
              <a:ea typeface="+mn-ea"/>
              <a:cs typeface="+mn-cs"/>
              <a:sym typeface="等线"/>
            </a:endParaRPr>
          </a:p>
        </p:txBody>
      </p:sp>
      <p:sp>
        <p:nvSpPr>
          <p:cNvPr id="8" name="文本框 7">
            <a:extLst>
              <a:ext uri="{FF2B5EF4-FFF2-40B4-BE49-F238E27FC236}">
                <a16:creationId xmlns:a16="http://schemas.microsoft.com/office/drawing/2014/main" id="{DAD1BFF9-DFEE-E934-8072-80ECFFA8FBBD}"/>
              </a:ext>
            </a:extLst>
          </p:cNvPr>
          <p:cNvSpPr txBox="1"/>
          <p:nvPr/>
        </p:nvSpPr>
        <p:spPr>
          <a:xfrm>
            <a:off x="838200" y="1807662"/>
            <a:ext cx="10661374" cy="1477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ltLang="zh-CN" dirty="0">
                <a:solidFill>
                  <a:srgbClr val="282A36"/>
                </a:solidFill>
                <a:latin typeface="-apple-system"/>
                <a:ea typeface="等线"/>
              </a:rPr>
              <a:t>The model policy engine controls the actions taken by the ML model based on the statistics it receives from the shift detector.</a:t>
            </a:r>
          </a:p>
          <a:p>
            <a:r>
              <a:rPr lang="en-US" altLang="zh-CN" dirty="0">
                <a:solidFill>
                  <a:srgbClr val="282A36"/>
                </a:solidFill>
                <a:latin typeface="-apple-system"/>
                <a:ea typeface="等线"/>
              </a:rPr>
              <a:t>Possible actions include </a:t>
            </a:r>
          </a:p>
          <a:p>
            <a:pPr marL="342900" indent="-342900">
              <a:buAutoNum type="arabicParenR"/>
            </a:pPr>
            <a:r>
              <a:rPr lang="en-US" altLang="zh-CN" dirty="0">
                <a:solidFill>
                  <a:srgbClr val="282A36"/>
                </a:solidFill>
                <a:latin typeface="-apple-system"/>
                <a:ea typeface="等线"/>
              </a:rPr>
              <a:t>periodic training,</a:t>
            </a:r>
            <a:r>
              <a:rPr lang="zh-CN" altLang="en-US" dirty="0">
                <a:solidFill>
                  <a:srgbClr val="282A36"/>
                </a:solidFill>
                <a:latin typeface="-apple-system"/>
                <a:ea typeface="等线"/>
              </a:rPr>
              <a:t> </a:t>
            </a:r>
            <a:r>
              <a:rPr lang="en-US" altLang="zh-CN" dirty="0">
                <a:solidFill>
                  <a:srgbClr val="282A36"/>
                </a:solidFill>
                <a:latin typeface="-apple-system"/>
                <a:ea typeface="等线"/>
              </a:rPr>
              <a:t>which</a:t>
            </a:r>
            <a:r>
              <a:rPr lang="zh-CN" altLang="en-US" dirty="0">
                <a:solidFill>
                  <a:srgbClr val="282A36"/>
                </a:solidFill>
                <a:latin typeface="-apple-system"/>
                <a:ea typeface="等线"/>
              </a:rPr>
              <a:t> </a:t>
            </a:r>
            <a:r>
              <a:rPr lang="en" altLang="zh-CN" dirty="0">
                <a:solidFill>
                  <a:srgbClr val="282A36"/>
                </a:solidFill>
                <a:latin typeface="-apple-system"/>
                <a:ea typeface="等线"/>
              </a:rPr>
              <a:t>triggers for every 𝑙𝑝 query</a:t>
            </a:r>
            <a:endParaRPr lang="en-US" altLang="zh-CN" dirty="0">
              <a:solidFill>
                <a:srgbClr val="282A36"/>
              </a:solidFill>
              <a:latin typeface="-apple-system"/>
              <a:ea typeface="等线"/>
            </a:endParaRPr>
          </a:p>
          <a:p>
            <a:pPr marL="342900" indent="-342900">
              <a:buAutoNum type="arabicParenR"/>
            </a:pPr>
            <a:r>
              <a:rPr lang="en-US" altLang="zh-CN" dirty="0">
                <a:solidFill>
                  <a:srgbClr val="282A36"/>
                </a:solidFill>
                <a:latin typeface="-apple-system"/>
                <a:ea typeface="等线"/>
              </a:rPr>
              <a:t>training for workload shifts</a:t>
            </a:r>
          </a:p>
        </p:txBody>
      </p:sp>
    </p:spTree>
    <p:extLst>
      <p:ext uri="{BB962C8B-B14F-4D97-AF65-F5344CB8AC3E}">
        <p14:creationId xmlns:p14="http://schemas.microsoft.com/office/powerpoint/2010/main" val="242351350"/>
      </p:ext>
    </p:extLst>
  </p:cSld>
  <p:clrMapOvr>
    <a:masterClrMapping/>
  </p:clrMapOvr>
  <p:transition spd="med"/>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pt主题">
  <a:themeElements>
    <a:clrScheme name="ppt主题">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ppt主题">
      <a:majorFont>
        <a:latin typeface="Helvetica"/>
        <a:ea typeface="Helvetica"/>
        <a:cs typeface="Helvetica"/>
      </a:majorFont>
      <a:minorFont>
        <a:latin typeface="等线"/>
        <a:ea typeface="等线"/>
        <a:cs typeface="等线"/>
      </a:minorFont>
    </a:fontScheme>
    <a:fmtScheme name="ppt主题">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等线"/>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4138</TotalTime>
  <Words>3292</Words>
  <Application>Microsoft Macintosh PowerPoint</Application>
  <PresentationFormat>宽屏</PresentationFormat>
  <Paragraphs>178</Paragraphs>
  <Slides>29</Slides>
  <Notes>28</Notes>
  <HiddenSlides>0</HiddenSlides>
  <MMClips>0</MMClips>
  <ScaleCrop>false</ScaleCrop>
  <HeadingPairs>
    <vt:vector size="6" baseType="variant">
      <vt:variant>
        <vt:lpstr>已用的字体</vt:lpstr>
      </vt:variant>
      <vt:variant>
        <vt:i4>5</vt:i4>
      </vt:variant>
      <vt:variant>
        <vt:lpstr>主题</vt:lpstr>
      </vt:variant>
      <vt:variant>
        <vt:i4>2</vt:i4>
      </vt:variant>
      <vt:variant>
        <vt:lpstr>幻灯片标题</vt:lpstr>
      </vt:variant>
      <vt:variant>
        <vt:i4>29</vt:i4>
      </vt:variant>
    </vt:vector>
  </HeadingPairs>
  <TitlesOfParts>
    <vt:vector size="36" baseType="lpstr">
      <vt:lpstr>-apple-system</vt:lpstr>
      <vt:lpstr>等线</vt:lpstr>
      <vt:lpstr>等线 Light</vt:lpstr>
      <vt:lpstr>华文仿宋</vt:lpstr>
      <vt:lpstr>Arial</vt:lpstr>
      <vt:lpstr>Office 主题​​</vt:lpstr>
      <vt:lpstr>ppt主题</vt:lpstr>
      <vt:lpstr>PowerPoint 演示文稿</vt:lpstr>
      <vt:lpstr>Workload Shift</vt:lpstr>
      <vt:lpstr>Challenges of retraining over shifting workloads</vt:lpstr>
      <vt:lpstr>Workload Imbalance</vt:lpstr>
      <vt:lpstr>Three desiderata</vt:lpstr>
      <vt:lpstr>Overview</vt:lpstr>
      <vt:lpstr>Overview</vt:lpstr>
      <vt:lpstr>Distribution Monitor</vt:lpstr>
      <vt:lpstr>Model Policy Engine</vt:lpstr>
      <vt:lpstr>Online Cluster Of Workloads</vt:lpstr>
      <vt:lpstr>K-Medoids vs. K-Means</vt:lpstr>
      <vt:lpstr>K-Medoids vs. K-Means</vt:lpstr>
      <vt:lpstr>Challenges of managing replay buffer</vt:lpstr>
      <vt:lpstr>DP-Means and DP-Medoids</vt:lpstr>
      <vt:lpstr>Online DP-Medoids</vt:lpstr>
      <vt:lpstr>(Online) Facility Location</vt:lpstr>
      <vt:lpstr>Algorithm for Online DP-Medoids</vt:lpstr>
      <vt:lpstr>Goals of Buffer Management</vt:lpstr>
      <vt:lpstr>Operations</vt:lpstr>
      <vt:lpstr>Loss-Weighted Buffer Population</vt:lpstr>
      <vt:lpstr>Implementation</vt:lpstr>
      <vt:lpstr>Experiments</vt:lpstr>
      <vt:lpstr>Experiments</vt:lpstr>
      <vt:lpstr>Performance and Findings</vt:lpstr>
      <vt:lpstr>Performance and Findings</vt:lpstr>
      <vt:lpstr>Performance and Findings</vt:lpstr>
      <vt:lpstr>Accuracy of Shift Detection</vt:lpstr>
      <vt:lpstr>Varying the Workload Shift Ratio</vt:lpstr>
      <vt:lpstr>DP-Medoids vs. DP-Means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瑶 罗</dc:creator>
  <cp:lastModifiedBy>瑶 罗</cp:lastModifiedBy>
  <cp:revision>8</cp:revision>
  <dcterms:created xsi:type="dcterms:W3CDTF">2024-09-23T14:42:12Z</dcterms:created>
  <dcterms:modified xsi:type="dcterms:W3CDTF">2024-09-26T11:42:04Z</dcterms:modified>
</cp:coreProperties>
</file>