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85" r:id="rId2"/>
    <p:sldId id="321" r:id="rId3"/>
    <p:sldId id="412" r:id="rId4"/>
    <p:sldId id="410" r:id="rId5"/>
    <p:sldId id="413" r:id="rId6"/>
    <p:sldId id="377" r:id="rId7"/>
    <p:sldId id="414" r:id="rId8"/>
    <p:sldId id="415" r:id="rId9"/>
    <p:sldId id="395" r:id="rId10"/>
    <p:sldId id="416" r:id="rId11"/>
    <p:sldId id="417" r:id="rId12"/>
    <p:sldId id="418" r:id="rId13"/>
    <p:sldId id="419" r:id="rId14"/>
    <p:sldId id="420" r:id="rId15"/>
    <p:sldId id="422" r:id="rId16"/>
    <p:sldId id="423" r:id="rId17"/>
    <p:sldId id="424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FC55A"/>
    <a:srgbClr val="FFFFFF"/>
    <a:srgbClr val="BF1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6" autoAdjust="0"/>
    <p:restoredTop sz="83400" autoAdjust="0"/>
  </p:normalViewPr>
  <p:slideViewPr>
    <p:cSldViewPr snapToGrid="0" showGuides="1">
      <p:cViewPr varScale="1">
        <p:scale>
          <a:sx n="100" d="100"/>
          <a:sy n="100" d="100"/>
        </p:scale>
        <p:origin x="15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7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5C22C38-9557-617F-DCD9-666518E45C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7942E5-F0D8-1539-5EA0-366447FC61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03659-F7E3-40DB-82D8-E925ABB2039B}" type="datetimeFigureOut">
              <a:rPr lang="zh-CN" altLang="en-US" smtClean="0"/>
              <a:t>2024/2/19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B9F6F3-0EB9-C9A5-6FAE-0B93FD274E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26BCC6-A182-EE62-781F-7869FB8E59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0A00C-0951-40A5-AD56-A2211874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52175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01542-EA1E-4A1E-9774-C4415D67D2E5}" type="datetimeFigureOut">
              <a:rPr lang="zh-CN" altLang="en-US" smtClean="0"/>
              <a:t>2024/2/19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67DAC-B7C4-4562-991F-2B4481CA1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8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749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625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5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Atomicity</a:t>
            </a:r>
            <a:r>
              <a:rPr lang="zh-CN" altLang="en-US" dirty="0"/>
              <a:t>：原子性，例如更新仅部分成功</a:t>
            </a:r>
            <a:endParaRPr lang="en-US" altLang="zh-CN" dirty="0"/>
          </a:p>
          <a:p>
            <a:r>
              <a:rPr lang="en-US" altLang="zh-CN" dirty="0"/>
              <a:t>DBMS state</a:t>
            </a:r>
            <a:r>
              <a:rPr lang="zh-CN" altLang="en-US" dirty="0"/>
              <a:t>：数据库系统内部状态不一致</a:t>
            </a:r>
            <a:endParaRPr lang="en-US" altLang="zh-CN" dirty="0"/>
          </a:p>
          <a:p>
            <a:r>
              <a:rPr lang="en-US" altLang="zh-CN" dirty="0"/>
              <a:t>Application state</a:t>
            </a:r>
            <a:r>
              <a:rPr lang="zh-CN" altLang="en-US" dirty="0"/>
              <a:t>：执行结果和操作的逻辑不一致</a:t>
            </a:r>
            <a:endParaRPr lang="en-US" altLang="zh-CN" dirty="0"/>
          </a:p>
          <a:p>
            <a:r>
              <a:rPr lang="en-US" altLang="zh-CN" dirty="0"/>
              <a:t>Database constraint</a:t>
            </a:r>
            <a:r>
              <a:rPr lang="zh-CN" altLang="en-US" dirty="0"/>
              <a:t>：违反数据库构建时定义的状态</a:t>
            </a:r>
            <a:endParaRPr lang="en-US" altLang="zh-CN" dirty="0"/>
          </a:p>
          <a:p>
            <a:r>
              <a:rPr lang="en-US" altLang="zh-CN" dirty="0"/>
              <a:t>Insufficient isolation</a:t>
            </a:r>
            <a:r>
              <a:rPr lang="zh-CN" altLang="en-US" dirty="0"/>
              <a:t>：比宣称的级别更弱</a:t>
            </a:r>
            <a:endParaRPr lang="en-US" altLang="zh-CN" dirty="0"/>
          </a:p>
          <a:p>
            <a:r>
              <a:rPr lang="en-US" altLang="zh-CN" dirty="0"/>
              <a:t>Excessive isolation</a:t>
            </a:r>
            <a:r>
              <a:rPr lang="zh-CN" altLang="en-US" dirty="0"/>
              <a:t>：额外的锁阻塞</a:t>
            </a:r>
            <a:endParaRPr lang="en-US" altLang="zh-CN" dirty="0"/>
          </a:p>
          <a:p>
            <a:r>
              <a:rPr lang="en-US" altLang="zh-CN" dirty="0"/>
              <a:t>Read-only constraint</a:t>
            </a:r>
            <a:r>
              <a:rPr lang="zh-CN" altLang="en-US" dirty="0"/>
              <a:t>：只读事务中实现了写请求</a:t>
            </a:r>
            <a:endParaRPr lang="en-US" altLang="zh-CN" dirty="0"/>
          </a:p>
          <a:p>
            <a:r>
              <a:rPr lang="en-US" altLang="zh-CN" dirty="0"/>
              <a:t>Statement correctness violations</a:t>
            </a:r>
            <a:r>
              <a:rPr lang="zh-CN" altLang="en-US" dirty="0"/>
              <a:t>：其他的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26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04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338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37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53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21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752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187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7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355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507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45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722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355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045F059-EDB9-E0AC-27CE-9E06F93814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CBE250-184B-9DDD-7243-EB15C6ECA4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1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D47E3A-6E25-6F8E-BB4E-4CE32CD701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26900-E6A1-9B39-2EBC-F8ADFCDA9A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366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E12F397-B6C6-48F9-8A8D-5F9BC95945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93B4099-93DC-20D5-6992-59BC50514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568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CC3BE59-1626-EAA6-0E3F-2B4570A1D8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002A53-81C2-9FD5-493A-9FC0634C5A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93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8E819B-F702-F2EA-861D-20D1B1628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15781C-3245-E3A3-7DD4-B089D0A2F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15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1" y="313903"/>
            <a:ext cx="1269587" cy="1269587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531B6B-3937-411A-16AC-06C723BE4D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14B71D-3179-23BC-061A-088F6E3B7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60838"/>
            <a:ext cx="12192000" cy="293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8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37348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BUG MANIFESTATION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C8278F-267D-0813-5A49-F7F477CFD069}"/>
              </a:ext>
            </a:extLst>
          </p:cNvPr>
          <p:cNvSpPr txBox="1"/>
          <p:nvPr/>
        </p:nvSpPr>
        <p:spPr>
          <a:xfrm>
            <a:off x="633951" y="1169969"/>
            <a:ext cx="292526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Database properties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014ACE-090F-F00E-1F2C-76CDFD085819}"/>
              </a:ext>
            </a:extLst>
          </p:cNvPr>
          <p:cNvSpPr txBox="1"/>
          <p:nvPr/>
        </p:nvSpPr>
        <p:spPr>
          <a:xfrm>
            <a:off x="633952" y="1654849"/>
            <a:ext cx="100205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NimbusRomNo9L-Regu"/>
              </a:rPr>
              <a:t>86 (61.4%) </a:t>
            </a:r>
            <a:r>
              <a:rPr lang="en-US" altLang="zh-CN" sz="2400" dirty="0" err="1">
                <a:latin typeface="NimbusRomNo9L-Regu"/>
              </a:rPr>
              <a:t>TXBugs</a:t>
            </a:r>
            <a:r>
              <a:rPr lang="en-US" altLang="zh-CN" sz="2400" dirty="0">
                <a:latin typeface="NimbusRomNo9L-Regu"/>
              </a:rPr>
              <a:t> require </a:t>
            </a:r>
            <a:r>
              <a:rPr lang="en-US" altLang="zh-CN" sz="2400" b="1" dirty="0">
                <a:latin typeface="NimbusRomNo9L-Regu"/>
              </a:rPr>
              <a:t>key</a:t>
            </a:r>
            <a:r>
              <a:rPr lang="en-US" altLang="zh-CN" sz="2400" dirty="0">
                <a:latin typeface="NimbusRomNo9L-Regu"/>
              </a:rPr>
              <a:t> constraints (e.g., primary key, unique key, and foreign key).</a:t>
            </a:r>
          </a:p>
          <a:p>
            <a:endParaRPr lang="en-US" altLang="zh-CN" sz="2400" dirty="0">
              <a:latin typeface="NimbusRomNo9L-Regu"/>
            </a:endParaRPr>
          </a:p>
          <a:p>
            <a:r>
              <a:rPr lang="en-US" altLang="zh-CN" sz="2400" dirty="0">
                <a:latin typeface="NimbusRomNo9L-Regu"/>
              </a:rPr>
              <a:t>26 (18.6%) </a:t>
            </a:r>
            <a:r>
              <a:rPr lang="en-US" altLang="zh-CN" sz="2400" dirty="0" err="1">
                <a:latin typeface="NimbusRomNo9L-Regu"/>
              </a:rPr>
              <a:t>TXBugs</a:t>
            </a:r>
            <a:r>
              <a:rPr lang="en-US" altLang="zh-CN" sz="2400" dirty="0">
                <a:latin typeface="NimbusRomNo9L-Regu"/>
              </a:rPr>
              <a:t> require </a:t>
            </a:r>
            <a:r>
              <a:rPr lang="en-US" altLang="zh-CN" sz="2400" b="1" dirty="0">
                <a:latin typeface="NimbusRomNo9L-Regu"/>
              </a:rPr>
              <a:t>index</a:t>
            </a:r>
            <a:r>
              <a:rPr lang="en-US" altLang="zh-CN" sz="2400" dirty="0">
                <a:latin typeface="NimbusRomNo9L-Regu"/>
              </a:rPr>
              <a:t> settings and 46 (32.9%) </a:t>
            </a:r>
            <a:r>
              <a:rPr lang="en-US" altLang="zh-CN" sz="2400" dirty="0" err="1">
                <a:latin typeface="NimbusRomNo9L-Regu"/>
              </a:rPr>
              <a:t>TXBugs</a:t>
            </a:r>
            <a:r>
              <a:rPr lang="en-US" altLang="zh-CN" sz="2400" dirty="0">
                <a:latin typeface="NimbusRomNo9L-Regu"/>
              </a:rPr>
              <a:t> require </a:t>
            </a:r>
            <a:r>
              <a:rPr lang="en-US" altLang="zh-CN" sz="2400" b="1" dirty="0">
                <a:latin typeface="NimbusRomNo9L-Regu"/>
              </a:rPr>
              <a:t>column constraints</a:t>
            </a:r>
            <a:r>
              <a:rPr lang="en-US" altLang="zh-CN" sz="2400" dirty="0">
                <a:latin typeface="NimbusRomNo9L-Regu"/>
              </a:rPr>
              <a:t>(e.g., NOT NULL, DEFAULT NULL and AUTO_INCREMENT).</a:t>
            </a:r>
          </a:p>
          <a:p>
            <a:endParaRPr lang="en-US" altLang="zh-CN" sz="2400" dirty="0">
              <a:latin typeface="NimbusRomNo9L-Regu"/>
            </a:endParaRPr>
          </a:p>
          <a:p>
            <a:r>
              <a:rPr lang="en-US" altLang="zh-CN" sz="2400" dirty="0">
                <a:latin typeface="NimbusRomNo9L-Regu"/>
              </a:rPr>
              <a:t>15 (10.7%) </a:t>
            </a:r>
            <a:r>
              <a:rPr lang="en-US" altLang="zh-CN" sz="2400" dirty="0" err="1">
                <a:latin typeface="NimbusRomNo9L-Regu"/>
              </a:rPr>
              <a:t>TXBugs</a:t>
            </a:r>
            <a:r>
              <a:rPr lang="en-US" altLang="zh-CN" sz="2400" dirty="0">
                <a:latin typeface="NimbusRomNo9L-Regu"/>
              </a:rPr>
              <a:t> require </a:t>
            </a:r>
            <a:r>
              <a:rPr lang="en-US" altLang="zh-CN" sz="2400" b="1" dirty="0">
                <a:latin typeface="NimbusRomNo9L-Regu"/>
              </a:rPr>
              <a:t>encoding</a:t>
            </a:r>
            <a:r>
              <a:rPr lang="en-US" altLang="zh-CN" sz="2400" dirty="0">
                <a:latin typeface="NimbusRomNo9L-Regu"/>
              </a:rPr>
              <a:t>, and 9 (6.4%) </a:t>
            </a:r>
            <a:r>
              <a:rPr lang="en-US" altLang="zh-CN" sz="2400" dirty="0" err="1">
                <a:latin typeface="NimbusRomNo9L-Regu"/>
              </a:rPr>
              <a:t>TXBugs</a:t>
            </a:r>
            <a:r>
              <a:rPr lang="en-US" altLang="zh-CN" sz="2400" dirty="0">
                <a:latin typeface="NimbusRomNo9L-Regu"/>
              </a:rPr>
              <a:t> require </a:t>
            </a:r>
            <a:r>
              <a:rPr lang="en-US" altLang="zh-CN" sz="2400" b="1" dirty="0">
                <a:latin typeface="NimbusRomNo9L-Regu"/>
              </a:rPr>
              <a:t>partition</a:t>
            </a:r>
            <a:r>
              <a:rPr lang="en-US" altLang="zh-CN" sz="2400" dirty="0">
                <a:latin typeface="NimbusRomNo9L-Regu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41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37348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BUG MANIFESTATION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C8278F-267D-0813-5A49-F7F477CFD069}"/>
              </a:ext>
            </a:extLst>
          </p:cNvPr>
          <p:cNvSpPr txBox="1"/>
          <p:nvPr/>
        </p:nvSpPr>
        <p:spPr>
          <a:xfrm>
            <a:off x="633951" y="1169969"/>
            <a:ext cx="1756221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Transactions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014ACE-090F-F00E-1F2C-76CDFD085819}"/>
              </a:ext>
            </a:extLst>
          </p:cNvPr>
          <p:cNvSpPr txBox="1"/>
          <p:nvPr/>
        </p:nvSpPr>
        <p:spPr>
          <a:xfrm>
            <a:off x="633952" y="1654849"/>
            <a:ext cx="107198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NimbusRomNo9L-Regu"/>
              </a:rPr>
              <a:t>Almost all (93.6%) </a:t>
            </a:r>
            <a:r>
              <a:rPr lang="en-US" altLang="zh-CN" sz="2400" dirty="0" err="1">
                <a:latin typeface="NimbusRomNo9L-Regu"/>
              </a:rPr>
              <a:t>TXBugs</a:t>
            </a:r>
            <a:r>
              <a:rPr lang="en-US" altLang="zh-CN" sz="2400" dirty="0">
                <a:latin typeface="NimbusRomNo9L-Regu"/>
              </a:rPr>
              <a:t> require no more than </a:t>
            </a:r>
            <a:r>
              <a:rPr lang="en-US" altLang="zh-CN" sz="2400" b="1" dirty="0">
                <a:latin typeface="NimbusRomNo9L-Regu"/>
              </a:rPr>
              <a:t>three transactions</a:t>
            </a:r>
            <a:r>
              <a:rPr lang="en-US" altLang="zh-CN" sz="2400" dirty="0">
                <a:latin typeface="NimbusRomNo9L-Regu"/>
              </a:rPr>
              <a:t>, and no more than five transactions can trigger all our studied </a:t>
            </a:r>
            <a:r>
              <a:rPr lang="en-US" altLang="zh-CN" sz="2400" dirty="0" err="1">
                <a:latin typeface="NimbusRomNo9L-Regu"/>
              </a:rPr>
              <a:t>TXBugs</a:t>
            </a:r>
            <a:r>
              <a:rPr lang="en-US" altLang="zh-CN" sz="2400" dirty="0">
                <a:latin typeface="NimbusRomNo9L-Regu"/>
              </a:rPr>
              <a:t>. </a:t>
            </a:r>
          </a:p>
          <a:p>
            <a:endParaRPr lang="en-US" altLang="zh-CN" sz="2400" dirty="0">
              <a:latin typeface="NimbusRomNo9L-Regu"/>
            </a:endParaRPr>
          </a:p>
          <a:p>
            <a:r>
              <a:rPr lang="en-US" altLang="zh-CN" sz="2400" dirty="0">
                <a:latin typeface="NimbusRomNo9L-Regu"/>
              </a:rPr>
              <a:t>More than half (56.4%) of </a:t>
            </a:r>
            <a:r>
              <a:rPr lang="en-US" altLang="zh-CN" sz="2400" dirty="0" err="1">
                <a:latin typeface="NimbusRomNo9L-Regu"/>
              </a:rPr>
              <a:t>TXBugs</a:t>
            </a:r>
            <a:r>
              <a:rPr lang="en-US" altLang="zh-CN" sz="2400" dirty="0">
                <a:latin typeface="NimbusRomNo9L-Regu"/>
              </a:rPr>
              <a:t> require </a:t>
            </a:r>
            <a:r>
              <a:rPr lang="en-US" altLang="zh-CN" sz="2400" b="1" dirty="0">
                <a:latin typeface="NimbusRomNo9L-Regu"/>
              </a:rPr>
              <a:t>multiple types </a:t>
            </a:r>
            <a:r>
              <a:rPr lang="en-US" altLang="zh-CN" sz="2400" dirty="0">
                <a:latin typeface="NimbusRomNo9L-Regu"/>
              </a:rPr>
              <a:t>of transactions.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BF2A4D-411B-8652-2EF4-AAACA09C3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484" y="4350680"/>
            <a:ext cx="5982007" cy="22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00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37348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BUG MANIFESTATION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C8278F-267D-0813-5A49-F7F477CFD069}"/>
              </a:ext>
            </a:extLst>
          </p:cNvPr>
          <p:cNvSpPr txBox="1"/>
          <p:nvPr/>
        </p:nvSpPr>
        <p:spPr>
          <a:xfrm>
            <a:off x="633951" y="1169969"/>
            <a:ext cx="2497001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Bug Determinism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014ACE-090F-F00E-1F2C-76CDFD085819}"/>
              </a:ext>
            </a:extLst>
          </p:cNvPr>
          <p:cNvSpPr txBox="1"/>
          <p:nvPr/>
        </p:nvSpPr>
        <p:spPr>
          <a:xfrm>
            <a:off x="633952" y="1654849"/>
            <a:ext cx="102862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NimbusRomNo9L-Regu"/>
              </a:rPr>
              <a:t>132 (94.3%) </a:t>
            </a:r>
            <a:r>
              <a:rPr lang="en-US" altLang="zh-CN" sz="2400" dirty="0" err="1">
                <a:latin typeface="NimbusRomNo9L-Regu"/>
              </a:rPr>
              <a:t>TXBugs</a:t>
            </a:r>
            <a:r>
              <a:rPr lang="en-US" altLang="zh-CN" sz="2400" dirty="0">
                <a:latin typeface="NimbusRomNo9L-Regu"/>
              </a:rPr>
              <a:t> can be triggered </a:t>
            </a:r>
            <a:r>
              <a:rPr lang="en-US" altLang="zh-CN" sz="2400" b="1" dirty="0">
                <a:latin typeface="NimbusRomNo9L-Regu"/>
              </a:rPr>
              <a:t>deterministically</a:t>
            </a:r>
            <a:r>
              <a:rPr lang="en-US" altLang="zh-CN" sz="2400" dirty="0">
                <a:latin typeface="NimbusRomNo9L-Regu"/>
              </a:rPr>
              <a:t>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203158-4AD0-75F1-A0A9-64F747F6F5A6}"/>
              </a:ext>
            </a:extLst>
          </p:cNvPr>
          <p:cNvSpPr txBox="1"/>
          <p:nvPr/>
        </p:nvSpPr>
        <p:spPr>
          <a:xfrm>
            <a:off x="633950" y="2562566"/>
            <a:ext cx="2497001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Root Cause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A00135D-66B6-E5F2-C934-F9047D576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50" y="3112054"/>
            <a:ext cx="5694103" cy="309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41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37348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BUG MANIFESTATION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C8278F-267D-0813-5A49-F7F477CFD069}"/>
              </a:ext>
            </a:extLst>
          </p:cNvPr>
          <p:cNvSpPr txBox="1"/>
          <p:nvPr/>
        </p:nvSpPr>
        <p:spPr>
          <a:xfrm>
            <a:off x="633951" y="1169969"/>
            <a:ext cx="2497001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Failure Symptoms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014ACE-090F-F00E-1F2C-76CDFD085819}"/>
              </a:ext>
            </a:extLst>
          </p:cNvPr>
          <p:cNvSpPr txBox="1"/>
          <p:nvPr/>
        </p:nvSpPr>
        <p:spPr>
          <a:xfrm>
            <a:off x="633952" y="1654849"/>
            <a:ext cx="105482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NimbusRomNo9L-Regu"/>
              </a:rPr>
              <a:t>Most (76.4%) </a:t>
            </a:r>
            <a:r>
              <a:rPr lang="en-US" altLang="zh-CN" sz="2400" dirty="0" err="1">
                <a:latin typeface="NimbusRomNo9L-Regu"/>
              </a:rPr>
              <a:t>TXBugs</a:t>
            </a:r>
            <a:r>
              <a:rPr lang="en-US" altLang="zh-CN" sz="2400" dirty="0">
                <a:latin typeface="NimbusRomNo9L-Regu"/>
              </a:rPr>
              <a:t> lead to </a:t>
            </a:r>
            <a:r>
              <a:rPr lang="en-US" altLang="zh-CN" sz="2400" b="1" dirty="0">
                <a:latin typeface="NimbusRomNo9L-Regu"/>
              </a:rPr>
              <a:t>silent</a:t>
            </a:r>
            <a:r>
              <a:rPr lang="en-US" altLang="zh-CN" sz="2400" dirty="0">
                <a:latin typeface="NimbusRomNo9L-Regu"/>
              </a:rPr>
              <a:t> failures.</a:t>
            </a:r>
          </a:p>
          <a:p>
            <a:endParaRPr lang="en-US" altLang="zh-CN" sz="2400" dirty="0">
              <a:latin typeface="NimbusRomNo9L-Regu"/>
            </a:endParaRPr>
          </a:p>
          <a:p>
            <a:r>
              <a:rPr lang="en-US" altLang="zh-CN" sz="2400" dirty="0">
                <a:latin typeface="NimbusRomNo9L-Regu"/>
              </a:rPr>
              <a:t>Two thirds (62.9%) of </a:t>
            </a:r>
            <a:r>
              <a:rPr lang="en-US" altLang="zh-CN" sz="2400" dirty="0" err="1">
                <a:latin typeface="NimbusRomNo9L-Regu"/>
              </a:rPr>
              <a:t>TXBugs</a:t>
            </a:r>
            <a:r>
              <a:rPr lang="en-US" altLang="zh-CN" sz="2400" dirty="0">
                <a:latin typeface="NimbusRomNo9L-Regu"/>
              </a:rPr>
              <a:t> have </a:t>
            </a:r>
            <a:r>
              <a:rPr lang="en-US" altLang="zh-CN" sz="2400" b="1" dirty="0">
                <a:latin typeface="NimbusRomNo9L-Regu"/>
              </a:rPr>
              <a:t>critical</a:t>
            </a:r>
            <a:r>
              <a:rPr lang="en-US" altLang="zh-CN" sz="2400" dirty="0">
                <a:latin typeface="NimbusRomNo9L-Regu"/>
              </a:rPr>
              <a:t> or major priorities.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7EFEB71-08AB-D281-3D3E-744CC5443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610" y="3181859"/>
            <a:ext cx="7398936" cy="326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1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37348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BUG MANIFESTATION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C8278F-267D-0813-5A49-F7F477CFD069}"/>
              </a:ext>
            </a:extLst>
          </p:cNvPr>
          <p:cNvSpPr txBox="1"/>
          <p:nvPr/>
        </p:nvSpPr>
        <p:spPr>
          <a:xfrm>
            <a:off x="633951" y="1169969"/>
            <a:ext cx="2497001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Bug Fixing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014ACE-090F-F00E-1F2C-76CDFD085819}"/>
              </a:ext>
            </a:extLst>
          </p:cNvPr>
          <p:cNvSpPr txBox="1"/>
          <p:nvPr/>
        </p:nvSpPr>
        <p:spPr>
          <a:xfrm>
            <a:off x="633952" y="1654849"/>
            <a:ext cx="1077859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NimbusRomNo9L-Regu"/>
              </a:rPr>
              <a:t>83 (</a:t>
            </a:r>
            <a:r>
              <a:rPr lang="en-US" altLang="zh-CN" sz="2400" b="1" dirty="0">
                <a:latin typeface="NimbusRomNo9L-Regu"/>
              </a:rPr>
              <a:t>59.3%</a:t>
            </a:r>
            <a:r>
              <a:rPr lang="en-US" altLang="zh-CN" sz="2400" dirty="0">
                <a:latin typeface="NimbusRomNo9L-Regu"/>
              </a:rPr>
              <a:t>) </a:t>
            </a:r>
            <a:r>
              <a:rPr lang="en-US" altLang="zh-CN" sz="2400" dirty="0" err="1">
                <a:latin typeface="NimbusRomNo9L-Regu"/>
              </a:rPr>
              <a:t>TXBugs</a:t>
            </a:r>
            <a:r>
              <a:rPr lang="en-US" altLang="zh-CN" sz="2400" dirty="0">
                <a:latin typeface="NimbusRomNo9L-Regu"/>
              </a:rPr>
              <a:t> have been fixed by DBMS developers. On average, fixing a </a:t>
            </a:r>
            <a:r>
              <a:rPr lang="en-US" altLang="zh-CN" sz="2400" dirty="0" err="1">
                <a:latin typeface="NimbusRomNo9L-Regu"/>
              </a:rPr>
              <a:t>TXBug</a:t>
            </a:r>
            <a:r>
              <a:rPr lang="en-US" altLang="zh-CN" sz="2400" dirty="0">
                <a:latin typeface="NimbusRomNo9L-Regu"/>
              </a:rPr>
              <a:t> involves: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imbusRomNo9L-Regu"/>
              </a:rPr>
              <a:t>5 patches;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imbusRomNo9L-Regu"/>
              </a:rPr>
              <a:t>5 files;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imbusRomNo9L-Regu"/>
              </a:rPr>
              <a:t>150 lines of code change;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imbusRomNo9L-Regu"/>
              </a:rPr>
              <a:t>102 days.</a:t>
            </a:r>
          </a:p>
          <a:p>
            <a:endParaRPr lang="en-US" altLang="zh-CN" sz="2400" dirty="0">
              <a:latin typeface="NimbusRomNo9L-Regu"/>
            </a:endParaRPr>
          </a:p>
          <a:p>
            <a:r>
              <a:rPr lang="en-US" altLang="zh-CN" sz="2400" dirty="0">
                <a:latin typeface="NimbusRomNo9L-Regu"/>
              </a:rPr>
              <a:t>57 (</a:t>
            </a:r>
            <a:r>
              <a:rPr lang="en-US" altLang="zh-CN" sz="2400" b="1" dirty="0">
                <a:latin typeface="NimbusRomNo9L-Regu"/>
              </a:rPr>
              <a:t>40.7%</a:t>
            </a:r>
            <a:r>
              <a:rPr lang="en-US" altLang="zh-CN" sz="2400" dirty="0">
                <a:latin typeface="NimbusRomNo9L-Regu"/>
              </a:rPr>
              <a:t>) </a:t>
            </a:r>
            <a:r>
              <a:rPr lang="en-US" altLang="zh-CN" sz="2400" dirty="0" err="1">
                <a:latin typeface="NimbusRomNo9L-Regu"/>
              </a:rPr>
              <a:t>TXBugs</a:t>
            </a:r>
            <a:r>
              <a:rPr lang="en-US" altLang="zh-CN" sz="2400" dirty="0">
                <a:latin typeface="NimbusRomNo9L-Regu"/>
              </a:rPr>
              <a:t> have not been fixed yet, whose average durations are 360(</a:t>
            </a:r>
            <a:r>
              <a:rPr lang="en-US" altLang="zh-CN" sz="2400" dirty="0" err="1">
                <a:latin typeface="NimbusRomNo9L-Regu"/>
              </a:rPr>
              <a:t>TiDB</a:t>
            </a:r>
            <a:r>
              <a:rPr lang="en-US" altLang="zh-CN" sz="2400" dirty="0">
                <a:latin typeface="NimbusRomNo9L-Regu"/>
              </a:rPr>
              <a:t>)-1046(PG) days.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imbusRomNo9L-Regu"/>
              </a:rPr>
              <a:t>hard to diagnose </a:t>
            </a:r>
            <a:r>
              <a:rPr lang="en-US" altLang="zh-CN" sz="2400" b="1" dirty="0">
                <a:latin typeface="NimbusRomNo9L-Regu"/>
              </a:rPr>
              <a:t>root causes</a:t>
            </a:r>
            <a:r>
              <a:rPr lang="en-US" altLang="zh-CN" sz="2400" dirty="0">
                <a:latin typeface="NimbusRomNo9L-Regu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imbusRomNo9L-Regu"/>
              </a:rPr>
              <a:t>cannot figure out their correct transaction </a:t>
            </a:r>
            <a:r>
              <a:rPr lang="en-US" altLang="zh-CN" sz="2400" b="1" dirty="0">
                <a:latin typeface="NimbusRomNo9L-Regu"/>
              </a:rPr>
              <a:t>semantics</a:t>
            </a:r>
            <a:r>
              <a:rPr lang="en-US" altLang="zh-CN" sz="2400" dirty="0">
                <a:latin typeface="NimbusRomNo9L-Regu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imbusRomNo9L-Regu"/>
              </a:rPr>
              <a:t>cannot figure out their fixing </a:t>
            </a:r>
            <a:r>
              <a:rPr lang="en-US" altLang="zh-CN" sz="2400" b="1" dirty="0">
                <a:latin typeface="NimbusRomNo9L-Regu"/>
              </a:rPr>
              <a:t>solutions</a:t>
            </a:r>
            <a:r>
              <a:rPr lang="en-US" altLang="zh-CN" sz="2400" dirty="0">
                <a:latin typeface="NimbusRomNo9L-Regu"/>
              </a:rPr>
              <a:t>.</a:t>
            </a:r>
          </a:p>
          <a:p>
            <a:endParaRPr lang="en-US" altLang="zh-CN" sz="2400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2380373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418235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EXISTING APPROACHES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C8278F-267D-0813-5A49-F7F477CFD069}"/>
              </a:ext>
            </a:extLst>
          </p:cNvPr>
          <p:cNvSpPr txBox="1"/>
          <p:nvPr/>
        </p:nvSpPr>
        <p:spPr>
          <a:xfrm>
            <a:off x="633951" y="1169969"/>
            <a:ext cx="3309835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Transaction Verification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014ACE-090F-F00E-1F2C-76CDFD085819}"/>
              </a:ext>
            </a:extLst>
          </p:cNvPr>
          <p:cNvSpPr txBox="1"/>
          <p:nvPr/>
        </p:nvSpPr>
        <p:spPr>
          <a:xfrm>
            <a:off x="633952" y="1654849"/>
            <a:ext cx="1077859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NimbusRomNo9L-Regu"/>
              </a:rPr>
              <a:t>Most </a:t>
            </a:r>
            <a:r>
              <a:rPr lang="en-US" altLang="zh-CN" sz="2400" dirty="0" err="1">
                <a:latin typeface="NimbusRomNo9L-Regu"/>
              </a:rPr>
              <a:t>TXBugs</a:t>
            </a:r>
            <a:r>
              <a:rPr lang="en-US" altLang="zh-CN" sz="2400" dirty="0">
                <a:latin typeface="NimbusRomNo9L-Regu"/>
              </a:rPr>
              <a:t>(97.2%) </a:t>
            </a:r>
            <a:r>
              <a:rPr lang="en-US" altLang="zh-CN" sz="2400" b="1" dirty="0">
                <a:latin typeface="NimbusRomNo9L-Regu"/>
              </a:rPr>
              <a:t>cannot</a:t>
            </a:r>
            <a:r>
              <a:rPr lang="en-US" altLang="zh-CN" sz="2400" dirty="0">
                <a:latin typeface="NimbusRomNo9L-Regu"/>
              </a:rPr>
              <a:t> satisfy transaction </a:t>
            </a:r>
            <a:r>
              <a:rPr lang="en-US" altLang="zh-CN" sz="2400" b="1" dirty="0">
                <a:latin typeface="NimbusRomNo9L-Regu"/>
              </a:rPr>
              <a:t>verification</a:t>
            </a:r>
            <a:r>
              <a:rPr lang="en-US" altLang="zh-CN" sz="2400" dirty="0">
                <a:latin typeface="NimbusRomNo9L-Regu"/>
              </a:rPr>
              <a:t> approaches’ conditions.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NimbusRomNo9L-Regu"/>
              </a:rPr>
              <a:t>different</a:t>
            </a:r>
            <a:r>
              <a:rPr lang="en-US" altLang="zh-CN" sz="2400" dirty="0">
                <a:latin typeface="NimbusRomNo9L-Regu"/>
              </a:rPr>
              <a:t> database structures from </a:t>
            </a:r>
            <a:r>
              <a:rPr lang="zh-CN" altLang="en-US" sz="2400" b="1" dirty="0">
                <a:latin typeface="NimbusRomNo9L-Regu"/>
              </a:rPr>
              <a:t>𝑘𝑒𝑦−𝑣𝑎𝑙𝑢𝑒</a:t>
            </a:r>
            <a:r>
              <a:rPr lang="en-US" altLang="zh-CN" sz="2400" dirty="0">
                <a:latin typeface="NimbusRomNo9L-Regu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NimbusRomNo9L-Regu"/>
              </a:rPr>
              <a:t>complex</a:t>
            </a:r>
            <a:r>
              <a:rPr lang="en-US" altLang="zh-CN" sz="2400" dirty="0">
                <a:latin typeface="NimbusRomNo9L-Regu"/>
              </a:rPr>
              <a:t> operations other than </a:t>
            </a:r>
            <a:r>
              <a:rPr lang="zh-CN" altLang="en-US" sz="2400" dirty="0">
                <a:latin typeface="NimbusRomNo9L-Regu"/>
              </a:rPr>
              <a:t>𝑟𝑒𝑎𝑑 </a:t>
            </a:r>
            <a:r>
              <a:rPr lang="en-US" altLang="zh-CN" sz="2400" dirty="0">
                <a:latin typeface="NimbusRomNo9L-Regu"/>
              </a:rPr>
              <a:t>(</a:t>
            </a:r>
            <a:r>
              <a:rPr lang="zh-CN" altLang="en-US" sz="2400" dirty="0">
                <a:latin typeface="NimbusRomNo9L-Regu"/>
              </a:rPr>
              <a:t>𝑘𝑒𝑦</a:t>
            </a:r>
            <a:r>
              <a:rPr lang="en-US" altLang="zh-CN" sz="2400" dirty="0">
                <a:latin typeface="NimbusRomNo9L-Regu"/>
              </a:rPr>
              <a:t>) and </a:t>
            </a:r>
            <a:r>
              <a:rPr lang="zh-CN" altLang="en-US" sz="2400" dirty="0">
                <a:latin typeface="NimbusRomNo9L-Regu"/>
              </a:rPr>
              <a:t>𝑤𝑟𝑖𝑡𝑒 </a:t>
            </a:r>
            <a:r>
              <a:rPr lang="en-US" altLang="zh-CN" sz="2400" dirty="0">
                <a:latin typeface="NimbusRomNo9L-Regu"/>
              </a:rPr>
              <a:t>(</a:t>
            </a:r>
            <a:r>
              <a:rPr lang="zh-CN" altLang="en-US" sz="2400" dirty="0">
                <a:latin typeface="NimbusRomNo9L-Regu"/>
              </a:rPr>
              <a:t>𝑘𝑒𝑦</a:t>
            </a:r>
            <a:r>
              <a:rPr lang="en-US" altLang="zh-CN" sz="2400" dirty="0">
                <a:latin typeface="NimbusRomNo9L-Regu"/>
              </a:rPr>
              <a:t>, </a:t>
            </a:r>
            <a:r>
              <a:rPr lang="zh-CN" altLang="en-US" sz="2400" dirty="0">
                <a:latin typeface="NimbusRomNo9L-Regu"/>
              </a:rPr>
              <a:t>𝑣𝑎𝑙𝑢𝑒</a:t>
            </a:r>
            <a:r>
              <a:rPr lang="en-US" altLang="zh-CN" sz="2400" dirty="0">
                <a:latin typeface="NimbusRomNo9L-Regu"/>
              </a:rPr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imbusRomNo9L-Regu"/>
              </a:rPr>
              <a:t>failure </a:t>
            </a:r>
            <a:r>
              <a:rPr lang="en-US" altLang="zh-CN" sz="2400" b="1" dirty="0">
                <a:latin typeface="NimbusRomNo9L-Regu"/>
              </a:rPr>
              <a:t>out of </a:t>
            </a:r>
            <a:r>
              <a:rPr lang="en-US" altLang="zh-CN" sz="2400" dirty="0">
                <a:latin typeface="NimbusRomNo9L-Regu"/>
              </a:rPr>
              <a:t>the transaction execution </a:t>
            </a:r>
            <a:r>
              <a:rPr lang="en-US" altLang="zh-CN" sz="2400" b="1" dirty="0">
                <a:latin typeface="NimbusRomNo9L-Regu"/>
              </a:rPr>
              <a:t>history</a:t>
            </a:r>
            <a:r>
              <a:rPr lang="en-US" altLang="zh-CN" sz="2400" dirty="0">
                <a:latin typeface="NimbusRomNo9L-Regu"/>
              </a:rPr>
              <a:t>.</a:t>
            </a:r>
          </a:p>
          <a:p>
            <a:endParaRPr lang="en-US" altLang="zh-CN" sz="2400" dirty="0">
              <a:latin typeface="NimbusRomNo9L-Regu"/>
            </a:endParaRPr>
          </a:p>
          <a:p>
            <a:endParaRPr lang="en-US" altLang="zh-CN" sz="2400" dirty="0">
              <a:latin typeface="NimbusRomNo9L-Regu"/>
            </a:endParaRPr>
          </a:p>
          <a:p>
            <a:r>
              <a:rPr lang="en-US" altLang="zh-CN" sz="2400" dirty="0">
                <a:latin typeface="NimbusRomNo9L-Regu"/>
              </a:rPr>
              <a:t>We find that only 52 </a:t>
            </a:r>
            <a:r>
              <a:rPr lang="en-US" altLang="zh-CN" sz="2400" dirty="0" err="1">
                <a:latin typeface="NimbusRomNo9L-Regu"/>
              </a:rPr>
              <a:t>TXBugs</a:t>
            </a:r>
            <a:r>
              <a:rPr lang="en-US" altLang="zh-CN" sz="2400" dirty="0">
                <a:latin typeface="NimbusRomNo9L-Regu"/>
              </a:rPr>
              <a:t> satisfy DT2’s preconditions, and can be detected by DT2.</a:t>
            </a:r>
          </a:p>
          <a:p>
            <a:endParaRPr lang="en-US" altLang="zh-CN" sz="2400" dirty="0">
              <a:latin typeface="NimbusRomNo9L-Regu"/>
            </a:endParaRPr>
          </a:p>
          <a:p>
            <a:r>
              <a:rPr lang="en-US" altLang="zh-CN" sz="2400" dirty="0">
                <a:latin typeface="NimbusRomNo9L-Regu"/>
              </a:rPr>
              <a:t>Only 25 </a:t>
            </a:r>
            <a:r>
              <a:rPr lang="en-US" altLang="zh-CN" sz="2400" dirty="0" err="1">
                <a:latin typeface="NimbusRomNo9L-Regu"/>
              </a:rPr>
              <a:t>TXBugs</a:t>
            </a:r>
            <a:r>
              <a:rPr lang="en-US" altLang="zh-CN" sz="2400" dirty="0">
                <a:latin typeface="NimbusRomNo9L-Regu"/>
              </a:rPr>
              <a:t> satisfy </a:t>
            </a:r>
            <a:r>
              <a:rPr lang="en-US" altLang="zh-CN" sz="2400" dirty="0" err="1">
                <a:latin typeface="NimbusRomNo9L-Regu"/>
              </a:rPr>
              <a:t>Troc</a:t>
            </a:r>
            <a:r>
              <a:rPr lang="en-US" altLang="zh-CN" sz="2400" dirty="0">
                <a:latin typeface="NimbusRomNo9L-Regu"/>
              </a:rPr>
              <a:t>’ preconditions, and can be detected by </a:t>
            </a:r>
            <a:r>
              <a:rPr lang="en-US" altLang="zh-CN" sz="2400" dirty="0" err="1">
                <a:latin typeface="NimbusRomNo9L-Regu"/>
              </a:rPr>
              <a:t>Troc</a:t>
            </a:r>
            <a:r>
              <a:rPr lang="en-US" altLang="zh-CN" sz="2400" dirty="0">
                <a:latin typeface="NimbusRomNo9L-Regu"/>
              </a:rPr>
              <a:t>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2C77D7-CF09-94D0-2FEA-7008A69CC3B4}"/>
              </a:ext>
            </a:extLst>
          </p:cNvPr>
          <p:cNvSpPr txBox="1"/>
          <p:nvPr/>
        </p:nvSpPr>
        <p:spPr>
          <a:xfrm>
            <a:off x="633951" y="3429000"/>
            <a:ext cx="2569939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Transaction Testing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022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418235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LESSONS LEARNED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C8278F-267D-0813-5A49-F7F477CFD069}"/>
              </a:ext>
            </a:extLst>
          </p:cNvPr>
          <p:cNvSpPr txBox="1"/>
          <p:nvPr/>
        </p:nvSpPr>
        <p:spPr>
          <a:xfrm>
            <a:off x="633952" y="1169969"/>
            <a:ext cx="134841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Test Case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014ACE-090F-F00E-1F2C-76CDFD085819}"/>
              </a:ext>
            </a:extLst>
          </p:cNvPr>
          <p:cNvSpPr txBox="1"/>
          <p:nvPr/>
        </p:nvSpPr>
        <p:spPr>
          <a:xfrm>
            <a:off x="633952" y="1654849"/>
            <a:ext cx="107785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imbusRomNo9L-Regu"/>
              </a:rPr>
              <a:t>more </a:t>
            </a:r>
            <a:r>
              <a:rPr lang="en-US" altLang="zh-CN" sz="2400" b="1" dirty="0">
                <a:latin typeface="NimbusRomNo9L-Regu"/>
              </a:rPr>
              <a:t>types</a:t>
            </a:r>
            <a:r>
              <a:rPr lang="en-US" altLang="zh-CN" sz="2400" dirty="0">
                <a:latin typeface="NimbusRomNo9L-Regu"/>
              </a:rPr>
              <a:t> of </a:t>
            </a:r>
            <a:r>
              <a:rPr lang="en-US" altLang="zh-CN" sz="2400" dirty="0" err="1">
                <a:latin typeface="NimbusRomNo9L-Regu"/>
              </a:rPr>
              <a:t>TXBugs</a:t>
            </a:r>
            <a:r>
              <a:rPr lang="en-US" altLang="zh-CN" sz="2400" dirty="0">
                <a:latin typeface="NimbusRomNo9L-Regu"/>
              </a:rPr>
              <a:t>, e.g., atomicity and read-only constraint violations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imbusRomNo9L-Regu"/>
              </a:rPr>
              <a:t>various </a:t>
            </a:r>
            <a:r>
              <a:rPr lang="en-US" altLang="zh-CN" sz="2400" b="1" dirty="0">
                <a:latin typeface="NimbusRomNo9L-Regu"/>
              </a:rPr>
              <a:t>SQL features </a:t>
            </a:r>
            <a:r>
              <a:rPr lang="en-US" altLang="zh-CN" sz="2400" dirty="0">
                <a:latin typeface="NimbusRomNo9L-Regu"/>
              </a:rPr>
              <a:t>instead of only key-value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  <a:latin typeface="NimbusRomNo9L-Regu"/>
              </a:rPr>
              <a:t>large</a:t>
            </a:r>
            <a:r>
              <a:rPr lang="en-US" altLang="zh-CN" sz="2400" dirty="0">
                <a:solidFill>
                  <a:srgbClr val="FF0000"/>
                </a:solidFill>
                <a:latin typeface="NimbusRomNo9L-Regu"/>
              </a:rPr>
              <a:t> numbers of transactions and data should be inefficient.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6DDF9F-A42C-F8C7-51A0-EE3034BA0CCD}"/>
              </a:ext>
            </a:extLst>
          </p:cNvPr>
          <p:cNvSpPr txBox="1"/>
          <p:nvPr/>
        </p:nvSpPr>
        <p:spPr>
          <a:xfrm>
            <a:off x="633952" y="2808946"/>
            <a:ext cx="173232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Test Oracle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D89A7F-76BF-E310-F1AD-2045DDC4E932}"/>
              </a:ext>
            </a:extLst>
          </p:cNvPr>
          <p:cNvSpPr txBox="1"/>
          <p:nvPr/>
        </p:nvSpPr>
        <p:spPr>
          <a:xfrm>
            <a:off x="633952" y="3293826"/>
            <a:ext cx="107785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imbusRomNo9L-Regu"/>
              </a:rPr>
              <a:t>precise </a:t>
            </a:r>
            <a:r>
              <a:rPr lang="en-US" altLang="zh-CN" sz="2400" b="1" dirty="0">
                <a:latin typeface="NimbusRomNo9L-Regu"/>
              </a:rPr>
              <a:t>transaction semantics </a:t>
            </a:r>
            <a:r>
              <a:rPr lang="en-US" altLang="zh-CN" sz="2400" dirty="0">
                <a:latin typeface="NimbusRomNo9L-Regu"/>
              </a:rPr>
              <a:t>for performance degradation, DBMS errors, statement correctness violations</a:t>
            </a:r>
          </a:p>
        </p:txBody>
      </p:sp>
    </p:spTree>
    <p:extLst>
      <p:ext uri="{BB962C8B-B14F-4D97-AF65-F5344CB8AC3E}">
        <p14:creationId xmlns:p14="http://schemas.microsoft.com/office/powerpoint/2010/main" val="2026509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418235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LESSONS LEARNED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C8278F-267D-0813-5A49-F7F477CFD069}"/>
              </a:ext>
            </a:extLst>
          </p:cNvPr>
          <p:cNvSpPr txBox="1"/>
          <p:nvPr/>
        </p:nvSpPr>
        <p:spPr>
          <a:xfrm>
            <a:off x="633952" y="1169969"/>
            <a:ext cx="222093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Test Verification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014ACE-090F-F00E-1F2C-76CDFD085819}"/>
              </a:ext>
            </a:extLst>
          </p:cNvPr>
          <p:cNvSpPr txBox="1"/>
          <p:nvPr/>
        </p:nvSpPr>
        <p:spPr>
          <a:xfrm>
            <a:off x="633952" y="1654849"/>
            <a:ext cx="107785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imbusRomNo9L-Regu"/>
              </a:rPr>
              <a:t>new transaction verification techniques to record and analyze </a:t>
            </a:r>
            <a:r>
              <a:rPr lang="en-US" altLang="zh-CN" sz="2400" b="1" dirty="0">
                <a:latin typeface="NimbusRomNo9L-Regu"/>
              </a:rPr>
              <a:t>complex</a:t>
            </a:r>
            <a:r>
              <a:rPr lang="en-US" altLang="zh-CN" sz="2400" dirty="0">
                <a:latin typeface="NimbusRomNo9L-Regu"/>
              </a:rPr>
              <a:t> transactions’ execution history</a:t>
            </a:r>
            <a:endParaRPr lang="en-US" altLang="zh-CN" sz="2400" dirty="0">
              <a:solidFill>
                <a:srgbClr val="FF0000"/>
              </a:solidFill>
              <a:latin typeface="NimbusRomNo9L-Regu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95ABF2-9D52-7B2B-8E52-10165ED36E01}"/>
              </a:ext>
            </a:extLst>
          </p:cNvPr>
          <p:cNvSpPr txBox="1"/>
          <p:nvPr/>
        </p:nvSpPr>
        <p:spPr>
          <a:xfrm>
            <a:off x="633951" y="2580620"/>
            <a:ext cx="3260974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Transaction Semantics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5E7650-46F1-3174-5D3D-6548C05E816C}"/>
              </a:ext>
            </a:extLst>
          </p:cNvPr>
          <p:cNvSpPr txBox="1"/>
          <p:nvPr/>
        </p:nvSpPr>
        <p:spPr>
          <a:xfrm>
            <a:off x="633952" y="3065500"/>
            <a:ext cx="8342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imbusRomNo9L-Regu"/>
              </a:rPr>
              <a:t>a </a:t>
            </a:r>
            <a:r>
              <a:rPr lang="en-US" altLang="zh-CN" sz="2400" b="1" dirty="0">
                <a:latin typeface="NimbusRomNo9L-Regu"/>
              </a:rPr>
              <a:t>clear and unified </a:t>
            </a:r>
            <a:r>
              <a:rPr lang="en-US" altLang="zh-CN" sz="2400" dirty="0">
                <a:latin typeface="NimbusRomNo9L-Regu"/>
              </a:rPr>
              <a:t>specification for transaction semantics</a:t>
            </a:r>
            <a:endParaRPr lang="en-US" altLang="zh-CN" sz="2400" dirty="0">
              <a:solidFill>
                <a:srgbClr val="FF0000"/>
              </a:solidFill>
              <a:latin typeface="NimbusRomNo9L-Regu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26DC89-5F97-A822-4BC4-D9E959663FDD}"/>
              </a:ext>
            </a:extLst>
          </p:cNvPr>
          <p:cNvSpPr txBox="1"/>
          <p:nvPr/>
        </p:nvSpPr>
        <p:spPr>
          <a:xfrm>
            <a:off x="633952" y="3822168"/>
            <a:ext cx="222093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NimbusRomNo9L-Regu"/>
              </a:rPr>
              <a:t>TXBug</a:t>
            </a:r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 Diagnosis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090545-ECDE-25C3-95E9-55E2A779186B}"/>
              </a:ext>
            </a:extLst>
          </p:cNvPr>
          <p:cNvSpPr txBox="1"/>
          <p:nvPr/>
        </p:nvSpPr>
        <p:spPr>
          <a:xfrm>
            <a:off x="633952" y="4307048"/>
            <a:ext cx="71558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imbusRomNo9L-Regu"/>
              </a:rPr>
              <a:t>new approaches on automatically </a:t>
            </a:r>
            <a:r>
              <a:rPr lang="en-US" altLang="zh-CN" sz="2400" b="1" dirty="0">
                <a:latin typeface="NimbusRomNo9L-Regu"/>
              </a:rPr>
              <a:t>detecting duplicate </a:t>
            </a:r>
            <a:r>
              <a:rPr lang="en-US" altLang="zh-CN" sz="2400" dirty="0" err="1">
                <a:latin typeface="NimbusRomNo9L-Regu"/>
              </a:rPr>
              <a:t>TXBug</a:t>
            </a:r>
            <a:r>
              <a:rPr lang="en-US" altLang="zh-CN" sz="2400" dirty="0">
                <a:latin typeface="NimbusRomNo9L-Regu"/>
              </a:rPr>
              <a:t> reports</a:t>
            </a:r>
            <a:endParaRPr lang="en-US" altLang="zh-CN" sz="2400" dirty="0">
              <a:solidFill>
                <a:srgbClr val="FF0000"/>
              </a:solidFill>
              <a:latin typeface="NimbusRomNo9L-Regu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433B0B-E90A-BB69-210C-026561ABD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214" y="2151885"/>
            <a:ext cx="2808312" cy="420025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DDDE121-8C7F-75EE-B34A-BE65EE4F5F8B}"/>
              </a:ext>
            </a:extLst>
          </p:cNvPr>
          <p:cNvSpPr txBox="1"/>
          <p:nvPr/>
        </p:nvSpPr>
        <p:spPr>
          <a:xfrm>
            <a:off x="838200" y="635214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[1] https://jepsen.io/analyses/mysql-8.0.34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39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ACKGROUND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68" y="1754096"/>
            <a:ext cx="1095653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Transaction bugs(</a:t>
            </a:r>
            <a:r>
              <a:rPr lang="en-US" altLang="zh-CN" sz="2400" b="1" dirty="0" err="1"/>
              <a:t>TXBugs</a:t>
            </a:r>
            <a:r>
              <a:rPr lang="en-US" altLang="zh-CN" sz="2400" b="1" dirty="0"/>
              <a:t>) </a:t>
            </a:r>
            <a:r>
              <a:rPr lang="en-US" altLang="zh-CN" sz="2400" dirty="0"/>
              <a:t>can cause DBMSs to violate their transaction semantics, e.g., ACID (Atomicity, Consistency, Isolation, and Durability).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TXBugs</a:t>
            </a:r>
            <a:r>
              <a:rPr lang="en-US" altLang="zh-CN" sz="2400" dirty="0"/>
              <a:t> can cause </a:t>
            </a:r>
            <a:r>
              <a:rPr lang="en-US" altLang="zh-CN" sz="2400" b="1" dirty="0"/>
              <a:t>severe</a:t>
            </a:r>
            <a:r>
              <a:rPr lang="en-US" altLang="zh-CN" sz="2400" dirty="0"/>
              <a:t> consequences in DBMSs, and easily go </a:t>
            </a:r>
            <a:r>
              <a:rPr lang="en-US" altLang="zh-CN" sz="2400" b="1" dirty="0"/>
              <a:t>unnoticed</a:t>
            </a:r>
            <a:r>
              <a:rPr lang="en-US" altLang="zh-CN" sz="2400" dirty="0"/>
              <a:t> by DBMS developers.</a:t>
            </a:r>
          </a:p>
          <a:p>
            <a:endParaRPr lang="en-US" altLang="zh-CN" sz="2400" dirty="0"/>
          </a:p>
          <a:p>
            <a:r>
              <a:rPr lang="en-US" altLang="zh-CN" sz="2400" dirty="0"/>
              <a:t>About 1/3 </a:t>
            </a:r>
            <a:r>
              <a:rPr lang="en-US" altLang="zh-CN" sz="2400" dirty="0" err="1"/>
              <a:t>TXBugs</a:t>
            </a:r>
            <a:r>
              <a:rPr lang="en-US" altLang="zh-CN" sz="2400" dirty="0"/>
              <a:t> can </a:t>
            </a:r>
            <a:r>
              <a:rPr lang="en-US" altLang="zh-CN" sz="2400" b="1" dirty="0"/>
              <a:t>result in </a:t>
            </a:r>
            <a:r>
              <a:rPr lang="en-US" altLang="zh-CN" sz="2400" dirty="0"/>
              <a:t>incorrect query results, database states and DBMS states.</a:t>
            </a:r>
          </a:p>
        </p:txBody>
      </p:sp>
    </p:spTree>
    <p:extLst>
      <p:ext uri="{BB962C8B-B14F-4D97-AF65-F5344CB8AC3E}">
        <p14:creationId xmlns:p14="http://schemas.microsoft.com/office/powerpoint/2010/main" val="43266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ACKGROUND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770E7B-95F9-AA0F-3BB4-E1610E6C7468}"/>
                  </a:ext>
                </a:extLst>
              </p:cNvPr>
              <p:cNvSpPr txBox="1"/>
              <p:nvPr/>
            </p:nvSpPr>
            <p:spPr>
              <a:xfrm>
                <a:off x="689368" y="1754096"/>
                <a:ext cx="10778731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Transaction </a:t>
                </a:r>
                <a:r>
                  <a:rPr lang="en-US" altLang="zh-CN" sz="2400" b="1" dirty="0"/>
                  <a:t>verification</a:t>
                </a:r>
                <a:r>
                  <a:rPr lang="en-US" altLang="zh-CN" sz="2400" dirty="0"/>
                  <a:t> approaches verify the claimed isolation constraints.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These approaches can only utilize </a:t>
                </a:r>
                <a:r>
                  <a:rPr lang="en-US" altLang="zh-CN" sz="2000" b="1" dirty="0"/>
                  <a:t>simple</a:t>
                </a:r>
                <a:r>
                  <a:rPr lang="en-US" altLang="zh-CN" sz="2000" dirty="0"/>
                  <a:t> data structures, e.g., </a:t>
                </a:r>
                <a:r>
                  <a:rPr lang="zh-CN" altLang="en-US" sz="2000" dirty="0"/>
                  <a:t>𝑘𝑒𝑦−𝑣𝑎𝑙𝑢𝑒</a:t>
                </a:r>
                <a:r>
                  <a:rPr lang="en-US" altLang="zh-CN" sz="2000" dirty="0"/>
                  <a:t>, and </a:t>
                </a:r>
                <a:r>
                  <a:rPr lang="en-US" altLang="zh-CN" sz="2000" b="1" dirty="0"/>
                  <a:t>cannot</a:t>
                </a:r>
                <a:r>
                  <a:rPr lang="en-US" altLang="zh-CN" sz="2000" dirty="0"/>
                  <a:t> support the </a:t>
                </a:r>
                <a:r>
                  <a:rPr lang="en-US" altLang="zh-CN" sz="2000" b="1" dirty="0"/>
                  <a:t>rich and complex </a:t>
                </a:r>
                <a:r>
                  <a:rPr lang="en-US" altLang="zh-CN" sz="2000" dirty="0"/>
                  <a:t>features in modern DBMSs.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For transaction testing,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/>
                  <a:t> utilizes differential testing; </a:t>
                </a:r>
                <a:r>
                  <a:rPr lang="en-US" altLang="zh-CN" sz="2400" dirty="0" err="1"/>
                  <a:t>Troc</a:t>
                </a:r>
                <a:r>
                  <a:rPr lang="en-US" altLang="zh-CN" sz="2400" dirty="0"/>
                  <a:t> decouples a pair of transactions into independent statements.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It is unclear </a:t>
                </a:r>
                <a:r>
                  <a:rPr lang="en-US" altLang="zh-CN" sz="2000" b="1" dirty="0"/>
                  <a:t>how effective </a:t>
                </a:r>
                <a:r>
                  <a:rPr lang="en-US" altLang="zh-CN" sz="2000" dirty="0"/>
                  <a:t>existing approaches are in detecting real-world </a:t>
                </a:r>
                <a:r>
                  <a:rPr lang="en-US" altLang="zh-CN" sz="2000" dirty="0" err="1"/>
                  <a:t>TXBugs</a:t>
                </a:r>
                <a:r>
                  <a:rPr lang="en-US" altLang="zh-CN" sz="2000" dirty="0"/>
                  <a:t>, and </a:t>
                </a:r>
                <a:r>
                  <a:rPr lang="en-US" altLang="zh-CN" sz="2000" b="1" dirty="0"/>
                  <a:t>what </a:t>
                </a:r>
                <a:r>
                  <a:rPr lang="en-US" altLang="zh-CN" sz="2000" b="1" dirty="0" err="1"/>
                  <a:t>TXBugs</a:t>
                </a:r>
                <a:r>
                  <a:rPr lang="en-US" altLang="zh-CN" sz="2000" b="1" dirty="0"/>
                  <a:t> </a:t>
                </a:r>
                <a:r>
                  <a:rPr lang="en-US" altLang="zh-CN" sz="2000" dirty="0"/>
                  <a:t>cannot be detected by existing approaches.</a:t>
                </a:r>
              </a:p>
              <a:p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770E7B-95F9-AA0F-3BB4-E1610E6C7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8" y="1754096"/>
                <a:ext cx="10778731" cy="3539430"/>
              </a:xfrm>
              <a:prstGeom prst="rect">
                <a:avLst/>
              </a:prstGeom>
              <a:blipFill>
                <a:blip r:embed="rId4"/>
                <a:stretch>
                  <a:fillRect l="-735" t="-1207" r="-1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64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2979198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R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ESEARCH</a:t>
            </a:r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 Q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UESTION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69" y="1754096"/>
            <a:ext cx="1062633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Bug manifestation: </a:t>
            </a:r>
            <a:r>
              <a:rPr lang="en-US" altLang="zh-CN" sz="2400" dirty="0"/>
              <a:t>How do </a:t>
            </a:r>
            <a:r>
              <a:rPr lang="en-US" altLang="zh-CN" sz="2400" dirty="0" err="1"/>
              <a:t>TXBugs</a:t>
            </a:r>
            <a:r>
              <a:rPr lang="en-US" altLang="zh-CN" sz="2400" dirty="0"/>
              <a:t> manifest themselves? How are </a:t>
            </a:r>
            <a:r>
              <a:rPr lang="en-US" altLang="zh-CN" sz="2400" dirty="0" err="1"/>
              <a:t>TXBugs</a:t>
            </a:r>
            <a:r>
              <a:rPr lang="en-US" altLang="zh-CN" sz="2400" dirty="0"/>
              <a:t> triggered?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Root cause:</a:t>
            </a:r>
            <a:r>
              <a:rPr lang="en-US" altLang="zh-CN" sz="2400" dirty="0"/>
              <a:t> What are root causes for </a:t>
            </a:r>
            <a:r>
              <a:rPr lang="en-US" altLang="zh-CN" sz="2400" dirty="0" err="1"/>
              <a:t>TXBugs</a:t>
            </a:r>
            <a:r>
              <a:rPr lang="en-US" altLang="zh-CN" sz="240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Bug impact: </a:t>
            </a:r>
            <a:r>
              <a:rPr lang="en-US" altLang="zh-CN" sz="2400" dirty="0"/>
              <a:t>What impacts do </a:t>
            </a:r>
            <a:r>
              <a:rPr lang="en-US" altLang="zh-CN" sz="2400" dirty="0" err="1"/>
              <a:t>TXBugs</a:t>
            </a:r>
            <a:r>
              <a:rPr lang="en-US" altLang="zh-CN" sz="2400" dirty="0"/>
              <a:t> have? Can they lead to silent failures?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Bug fixing: </a:t>
            </a:r>
            <a:r>
              <a:rPr lang="en-US" altLang="zh-CN" sz="2400" dirty="0"/>
              <a:t>How are </a:t>
            </a:r>
            <a:r>
              <a:rPr lang="en-US" altLang="zh-CN" sz="2400" dirty="0" err="1"/>
              <a:t>TXBugs</a:t>
            </a:r>
            <a:r>
              <a:rPr lang="en-US" altLang="zh-CN" sz="2400" dirty="0"/>
              <a:t> fixed?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Detection capability of existing approaches: </a:t>
            </a:r>
            <a:r>
              <a:rPr lang="en-US" altLang="zh-CN" sz="2400" dirty="0"/>
              <a:t>How effectively can existing approaches detect </a:t>
            </a:r>
            <a:r>
              <a:rPr lang="en-US" altLang="zh-CN" sz="2400" dirty="0" err="1"/>
              <a:t>TXBugs</a:t>
            </a:r>
            <a:r>
              <a:rPr lang="en-US" altLang="zh-CN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630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C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ONTRIBUTION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63418" y="1182231"/>
            <a:ext cx="1050783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We present the </a:t>
            </a:r>
            <a:r>
              <a:rPr lang="en-US" altLang="zh-CN" sz="2800" b="1" dirty="0">
                <a:latin typeface="NimbusRomNo9L-Regu"/>
              </a:rPr>
              <a:t>first empirical study </a:t>
            </a:r>
            <a:r>
              <a:rPr lang="en-US" altLang="zh-CN" sz="2800" dirty="0">
                <a:latin typeface="NimbusRomNo9L-Regu"/>
              </a:rPr>
              <a:t>on transaction bugs in real-world DBMSs from </a:t>
            </a:r>
            <a:r>
              <a:rPr lang="en-US" altLang="zh-CN" sz="2800" b="1" dirty="0">
                <a:latin typeface="NimbusRomNo9L-Regu"/>
              </a:rPr>
              <a:t>five aspects</a:t>
            </a:r>
            <a:r>
              <a:rPr lang="en-US" altLang="zh-CN" sz="2800" dirty="0">
                <a:latin typeface="NimbusRomNo9L-Regu"/>
              </a:rPr>
              <a:t>, i.e., bug manifestations, root causes, bug impacts, bug fixing, and detection capability of existing approaches.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NimbusRomNo9L-Reg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Our </a:t>
            </a:r>
            <a:r>
              <a:rPr lang="en-US" altLang="zh-CN" sz="2800" b="1" dirty="0">
                <a:latin typeface="NimbusRomNo9L-Regu"/>
              </a:rPr>
              <a:t>140 documented transaction bugs </a:t>
            </a:r>
            <a:r>
              <a:rPr lang="en-US" altLang="zh-CN" sz="2800" dirty="0">
                <a:latin typeface="NimbusRomNo9L-Regu"/>
              </a:rPr>
              <a:t>can serve as a bug benchmark for future work on combating transaction bugs in DBMSs.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84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28585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M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ETHODOLOGY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F8D71B-5330-04A8-0893-17BBD3577F06}"/>
              </a:ext>
            </a:extLst>
          </p:cNvPr>
          <p:cNvSpPr txBox="1"/>
          <p:nvPr/>
        </p:nvSpPr>
        <p:spPr>
          <a:xfrm>
            <a:off x="498709" y="4271461"/>
            <a:ext cx="113757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imbusRomNo9L-Regu"/>
              </a:rPr>
              <a:t>Explicit transaction: Transactions start with </a:t>
            </a:r>
            <a:r>
              <a:rPr lang="en-US" altLang="zh-CN" sz="2400" b="1" dirty="0">
                <a:latin typeface="NimbusRomNo9L-Regu"/>
              </a:rPr>
              <a:t>BEGIN</a:t>
            </a:r>
            <a:r>
              <a:rPr lang="en-US" altLang="zh-CN" sz="2400" dirty="0">
                <a:latin typeface="NimbusRomNo9L-Regu"/>
              </a:rPr>
              <a:t> and end with </a:t>
            </a:r>
            <a:r>
              <a:rPr lang="en-US" altLang="zh-CN" sz="2400" b="1" dirty="0">
                <a:latin typeface="NimbusRomNo9L-Regu"/>
              </a:rPr>
              <a:t>COMMIT/ROLLBACK</a:t>
            </a:r>
            <a:r>
              <a:rPr lang="en-US" altLang="zh-CN" sz="2400" dirty="0">
                <a:latin typeface="NimbusRomNo9L-Regu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imbusRomNo9L-Regu"/>
              </a:rPr>
              <a:t>XA transaction: </a:t>
            </a:r>
            <a:r>
              <a:rPr lang="zh-CN" altLang="zh-CN" sz="2400" dirty="0">
                <a:latin typeface="NimbusRomNo9L-Regu"/>
              </a:rPr>
              <a:t>XA transactions are used for processing </a:t>
            </a:r>
            <a:r>
              <a:rPr lang="zh-CN" altLang="zh-CN" sz="2400" b="1" dirty="0">
                <a:latin typeface="NimbusRomNo9L-Regu"/>
              </a:rPr>
              <a:t>distributed transactions </a:t>
            </a:r>
            <a:r>
              <a:rPr lang="zh-CN" altLang="zh-CN" sz="2400" dirty="0">
                <a:latin typeface="NimbusRomNo9L-Regu"/>
              </a:rPr>
              <a:t>in MySQL and MariaDB.</a:t>
            </a:r>
            <a:endParaRPr lang="en-US" altLang="zh-CN" sz="2400" dirty="0">
              <a:latin typeface="NimbusRomNo9L-Regu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imbusRomNo9L-Regu"/>
              </a:rPr>
              <a:t>Auto transaction: </a:t>
            </a:r>
            <a:r>
              <a:rPr lang="en-US" altLang="zh-CN" sz="2400" b="1" dirty="0">
                <a:latin typeface="NimbusRomNo9L-Regu"/>
              </a:rPr>
              <a:t>Single statement </a:t>
            </a:r>
            <a:r>
              <a:rPr lang="en-US" altLang="zh-CN" sz="2400" dirty="0">
                <a:latin typeface="NimbusRomNo9L-Regu"/>
              </a:rPr>
              <a:t>is implicitly executed as an independent transaction with </a:t>
            </a:r>
            <a:r>
              <a:rPr lang="en-US" altLang="zh-CN" sz="2400" dirty="0" err="1">
                <a:latin typeface="NimbusRomNo9L-Regu"/>
              </a:rPr>
              <a:t>autocommit</a:t>
            </a:r>
            <a:r>
              <a:rPr lang="en-US" altLang="zh-CN" sz="2400" dirty="0">
                <a:latin typeface="NimbusRomNo9L-Regu"/>
              </a:rPr>
              <a:t>.</a:t>
            </a:r>
            <a:endParaRPr lang="en-US" altLang="zh-CN" sz="2800" dirty="0">
              <a:latin typeface="NimbusRomNo9L-Regu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070EFA-F9E2-E8EC-6646-0F1FC29D1778}"/>
              </a:ext>
            </a:extLst>
          </p:cNvPr>
          <p:cNvSpPr txBox="1"/>
          <p:nvPr/>
        </p:nvSpPr>
        <p:spPr>
          <a:xfrm>
            <a:off x="633952" y="1169969"/>
            <a:ext cx="1893348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T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ARGET</a:t>
            </a:r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 D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BMSs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88F1C6-471B-DA48-8DE0-E93FBD34D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561" y="1631634"/>
            <a:ext cx="10560593" cy="21781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967DD3B-E6AF-B8DC-2BF9-B460788BA9B0}"/>
              </a:ext>
            </a:extLst>
          </p:cNvPr>
          <p:cNvSpPr txBox="1"/>
          <p:nvPr/>
        </p:nvSpPr>
        <p:spPr>
          <a:xfrm>
            <a:off x="633952" y="3809796"/>
            <a:ext cx="2369598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T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RANSACTION</a:t>
            </a:r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 T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YPE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16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28585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M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ETHODOLOGY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F8D71B-5330-04A8-0893-17BBD3577F06}"/>
              </a:ext>
            </a:extLst>
          </p:cNvPr>
          <p:cNvSpPr txBox="1"/>
          <p:nvPr/>
        </p:nvSpPr>
        <p:spPr>
          <a:xfrm>
            <a:off x="633952" y="1631634"/>
            <a:ext cx="1028629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NimbusRomNo9L-Regu"/>
              </a:rPr>
              <a:t>We </a:t>
            </a:r>
            <a:r>
              <a:rPr lang="en-US" altLang="zh-CN" sz="2400" b="1" dirty="0">
                <a:latin typeface="NimbusRomNo9L-Regu"/>
              </a:rPr>
              <a:t>collect</a:t>
            </a:r>
            <a:r>
              <a:rPr lang="en-US" altLang="zh-CN" sz="2400" dirty="0">
                <a:latin typeface="NimbusRomNo9L-Regu"/>
              </a:rPr>
              <a:t> </a:t>
            </a:r>
            <a:r>
              <a:rPr lang="en-US" altLang="zh-CN" sz="2400" dirty="0" err="1">
                <a:latin typeface="NimbusRomNo9L-Regu"/>
              </a:rPr>
              <a:t>TXBugs</a:t>
            </a:r>
            <a:r>
              <a:rPr lang="en-US" altLang="zh-CN" sz="2400" dirty="0">
                <a:latin typeface="NimbusRomNo9L-Regu"/>
              </a:rPr>
              <a:t> from these DBMSs’ issue repositories.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NimbusRomNo9L-Regu"/>
              </a:rPr>
              <a:t>Long period, e.g. 27 years for MySQL.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NimbusRomNo9L-Regu"/>
              </a:rPr>
              <a:t>Large amount, e.g., 109,580 issues in MySQL, and 13,716 issues in </a:t>
            </a:r>
            <a:r>
              <a:rPr lang="en-US" altLang="zh-CN" sz="2000" dirty="0" err="1">
                <a:latin typeface="NimbusRomNo9L-Regu"/>
              </a:rPr>
              <a:t>TiDB</a:t>
            </a:r>
            <a:r>
              <a:rPr lang="en-US" altLang="zh-CN" sz="2000" dirty="0">
                <a:latin typeface="NimbusRomNo9L-Regu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>
              <a:latin typeface="NimbusRomNo9L-Regu"/>
            </a:endParaRPr>
          </a:p>
          <a:p>
            <a:r>
              <a:rPr lang="en-US" altLang="zh-CN" sz="2400" dirty="0">
                <a:latin typeface="NimbusRomNo9L-Regu"/>
              </a:rPr>
              <a:t>We apply some </a:t>
            </a:r>
            <a:r>
              <a:rPr lang="en-US" altLang="zh-CN" sz="2400" b="1" dirty="0">
                <a:latin typeface="NimbusRomNo9L-Regu"/>
              </a:rPr>
              <a:t>filtering</a:t>
            </a:r>
            <a:r>
              <a:rPr lang="en-US" altLang="zh-CN" sz="2400" dirty="0">
                <a:latin typeface="NimbusRomNo9L-Regu"/>
              </a:rPr>
              <a:t> rules to identify relevant issues.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NimbusRomNo9L-Regu"/>
              </a:rPr>
              <a:t>Confirmed by DBMS developers </a:t>
            </a:r>
            <a:r>
              <a:rPr lang="en-US" altLang="zh-CN" sz="2000" b="1" dirty="0">
                <a:latin typeface="NimbusRomNo9L-Regu"/>
              </a:rPr>
              <a:t>in the last 5 years.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NimbusRomNo9L-Regu"/>
              </a:rPr>
              <a:t>Contained the following keywords, i.e., “transaction”, “abort”, “commit”, “isolation level”, and their variations.</a:t>
            </a:r>
          </a:p>
          <a:p>
            <a:endParaRPr lang="en-US" altLang="zh-CN" sz="2000" dirty="0">
              <a:latin typeface="NimbusRomNo9L-Regu"/>
            </a:endParaRPr>
          </a:p>
          <a:p>
            <a:r>
              <a:rPr lang="en-US" altLang="zh-CN" sz="2400" dirty="0">
                <a:latin typeface="NimbusRomNo9L-Regu"/>
              </a:rPr>
              <a:t>We </a:t>
            </a:r>
            <a:r>
              <a:rPr lang="en-US" altLang="zh-CN" sz="2400" b="1" dirty="0">
                <a:latin typeface="NimbusRomNo9L-Regu"/>
              </a:rPr>
              <a:t>manually inspect </a:t>
            </a:r>
            <a:r>
              <a:rPr lang="en-US" altLang="zh-CN" sz="2400" dirty="0">
                <a:latin typeface="NimbusRomNo9L-Regu"/>
              </a:rPr>
              <a:t>the bug description and developer comments for each retrieved issue(7775).</a:t>
            </a:r>
          </a:p>
          <a:p>
            <a:r>
              <a:rPr lang="en-US" altLang="zh-CN" sz="2400" dirty="0">
                <a:latin typeface="NimbusRomNo9L-Regu"/>
              </a:rPr>
              <a:t>We only keep </a:t>
            </a:r>
            <a:r>
              <a:rPr lang="en-US" altLang="zh-CN" sz="2400" dirty="0" err="1">
                <a:latin typeface="NimbusRomNo9L-Regu"/>
              </a:rPr>
              <a:t>TXBugs</a:t>
            </a:r>
            <a:r>
              <a:rPr lang="en-US" altLang="zh-CN" sz="2400" dirty="0">
                <a:latin typeface="NimbusRomNo9L-Regu"/>
              </a:rPr>
              <a:t> that we can completely </a:t>
            </a:r>
            <a:r>
              <a:rPr lang="en-US" altLang="zh-CN" sz="2400" b="1" dirty="0">
                <a:latin typeface="NimbusRomNo9L-Regu"/>
              </a:rPr>
              <a:t>understand</a:t>
            </a:r>
            <a:r>
              <a:rPr lang="en-US" altLang="zh-CN" sz="2400" dirty="0">
                <a:latin typeface="NimbusRomNo9L-Regu"/>
              </a:rPr>
              <a:t>(140).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NimbusRomNo9L-Regu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070EFA-F9E2-E8EC-6646-0F1FC29D1778}"/>
              </a:ext>
            </a:extLst>
          </p:cNvPr>
          <p:cNvSpPr txBox="1"/>
          <p:nvPr/>
        </p:nvSpPr>
        <p:spPr>
          <a:xfrm>
            <a:off x="633952" y="1169969"/>
            <a:ext cx="2456489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Collecting TXBUGs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6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28585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M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ETHODOLOGY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070EFA-F9E2-E8EC-6646-0F1FC29D1778}"/>
              </a:ext>
            </a:extLst>
          </p:cNvPr>
          <p:cNvSpPr txBox="1"/>
          <p:nvPr/>
        </p:nvSpPr>
        <p:spPr>
          <a:xfrm>
            <a:off x="633952" y="1169969"/>
            <a:ext cx="249121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Collecting TXBUGs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5653E6-0684-10C6-F8D6-7879094324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156"/>
          <a:stretch/>
        </p:blipFill>
        <p:spPr>
          <a:xfrm>
            <a:off x="1387233" y="3779816"/>
            <a:ext cx="9417534" cy="257653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48D6D9C-B940-E0AC-FB12-50DE67882A4A}"/>
              </a:ext>
            </a:extLst>
          </p:cNvPr>
          <p:cNvSpPr txBox="1"/>
          <p:nvPr/>
        </p:nvSpPr>
        <p:spPr>
          <a:xfrm>
            <a:off x="633952" y="1631634"/>
            <a:ext cx="10286297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NimbusRomNo9L-Regu"/>
              </a:rPr>
              <a:t>All our studied </a:t>
            </a:r>
            <a:r>
              <a:rPr lang="en-US" altLang="zh-CN" sz="2400" dirty="0" err="1">
                <a:latin typeface="NimbusRomNo9L-Regu"/>
              </a:rPr>
              <a:t>TXBugs</a:t>
            </a:r>
            <a:r>
              <a:rPr lang="en-US" altLang="zh-CN" sz="2400" dirty="0">
                <a:latin typeface="NimbusRomNo9L-Regu"/>
              </a:rPr>
              <a:t> have been independently </a:t>
            </a:r>
            <a:r>
              <a:rPr lang="en-US" altLang="zh-CN" sz="2400" b="1" dirty="0">
                <a:latin typeface="NimbusRomNo9L-Regu"/>
              </a:rPr>
              <a:t>investigated and discussed </a:t>
            </a:r>
            <a:r>
              <a:rPr lang="en-US" altLang="zh-CN" sz="2400" dirty="0">
                <a:latin typeface="NimbusRomNo9L-Regu"/>
              </a:rPr>
              <a:t>by at least three authors</a:t>
            </a:r>
            <a:r>
              <a:rPr lang="en-US" altLang="zh-CN" sz="2000" dirty="0">
                <a:latin typeface="NimbusRomNo9L-Regu"/>
              </a:rPr>
              <a:t>.</a:t>
            </a:r>
          </a:p>
          <a:p>
            <a:endParaRPr lang="en-US" altLang="zh-CN" sz="2000" dirty="0">
              <a:latin typeface="NimbusRomNo9L-Regu"/>
            </a:endParaRPr>
          </a:p>
          <a:p>
            <a:r>
              <a:rPr lang="en-US" altLang="zh-CN" sz="2400" dirty="0">
                <a:latin typeface="NimbusRomNo9L-Regu"/>
              </a:rPr>
              <a:t>We look through the patches to fix </a:t>
            </a:r>
            <a:r>
              <a:rPr lang="en-US" altLang="zh-CN" sz="2400" dirty="0" err="1">
                <a:latin typeface="NimbusRomNo9L-Regu"/>
              </a:rPr>
              <a:t>TXBugs</a:t>
            </a:r>
            <a:r>
              <a:rPr lang="en-US" altLang="zh-CN" sz="2400" dirty="0">
                <a:latin typeface="NimbusRomNo9L-Regu"/>
              </a:rPr>
              <a:t> or compare the </a:t>
            </a:r>
            <a:r>
              <a:rPr lang="en-US" altLang="zh-CN" sz="2400" b="1" dirty="0">
                <a:latin typeface="NimbusRomNo9L-Regu"/>
              </a:rPr>
              <a:t>code</a:t>
            </a:r>
            <a:r>
              <a:rPr lang="en-US" altLang="zh-CN" sz="2400" dirty="0">
                <a:latin typeface="NimbusRomNo9L-Regu"/>
              </a:rPr>
              <a:t> between fix and old DBMS version.</a:t>
            </a:r>
          </a:p>
        </p:txBody>
      </p:sp>
    </p:spTree>
    <p:extLst>
      <p:ext uri="{BB962C8B-B14F-4D97-AF65-F5344CB8AC3E}">
        <p14:creationId xmlns:p14="http://schemas.microsoft.com/office/powerpoint/2010/main" val="247012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373484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BUG MANIFESTATION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C8278F-267D-0813-5A49-F7F477CFD069}"/>
              </a:ext>
            </a:extLst>
          </p:cNvPr>
          <p:cNvSpPr txBox="1"/>
          <p:nvPr/>
        </p:nvSpPr>
        <p:spPr>
          <a:xfrm>
            <a:off x="633952" y="1169969"/>
            <a:ext cx="2121948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Initialization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014ACE-090F-F00E-1F2C-76CDFD085819}"/>
              </a:ext>
            </a:extLst>
          </p:cNvPr>
          <p:cNvSpPr txBox="1"/>
          <p:nvPr/>
        </p:nvSpPr>
        <p:spPr>
          <a:xfrm>
            <a:off x="633952" y="1654849"/>
            <a:ext cx="1071984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NimbusRomNo9L-Regu"/>
              </a:rPr>
              <a:t>Most (89.3%) </a:t>
            </a:r>
            <a:r>
              <a:rPr lang="en-US" altLang="zh-CN" sz="2400" dirty="0" err="1">
                <a:latin typeface="NimbusRomNo9L-Regu"/>
              </a:rPr>
              <a:t>TXBugs</a:t>
            </a:r>
            <a:r>
              <a:rPr lang="en-US" altLang="zh-CN" sz="2400" dirty="0">
                <a:latin typeface="NimbusRomNo9L-Regu"/>
              </a:rPr>
              <a:t> require no more than </a:t>
            </a:r>
            <a:r>
              <a:rPr lang="en-US" altLang="zh-CN" sz="2400" b="1" dirty="0">
                <a:latin typeface="NimbusRomNo9L-Regu"/>
              </a:rPr>
              <a:t>one initial table</a:t>
            </a:r>
            <a:r>
              <a:rPr lang="en-US" altLang="zh-CN" sz="2400" dirty="0">
                <a:latin typeface="NimbusRomNo9L-Regu"/>
              </a:rPr>
              <a:t>, and all </a:t>
            </a:r>
            <a:r>
              <a:rPr lang="en-US" altLang="zh-CN" sz="2400" dirty="0" err="1">
                <a:latin typeface="NimbusRomNo9L-Regu"/>
              </a:rPr>
              <a:t>TXBugs</a:t>
            </a:r>
            <a:r>
              <a:rPr lang="en-US" altLang="zh-CN" sz="2400" dirty="0">
                <a:latin typeface="NimbusRomNo9L-Regu"/>
              </a:rPr>
              <a:t> require at most three initial tables.</a:t>
            </a:r>
          </a:p>
          <a:p>
            <a:endParaRPr lang="en-US" altLang="zh-CN" sz="2400" dirty="0">
              <a:latin typeface="NimbusRomNo9L-Regu"/>
            </a:endParaRPr>
          </a:p>
          <a:p>
            <a:r>
              <a:rPr lang="en-US" altLang="zh-CN" sz="2400" dirty="0">
                <a:latin typeface="NimbusRomNo9L-Regu"/>
              </a:rPr>
              <a:t>Most (86.8%) initial tables in </a:t>
            </a:r>
            <a:r>
              <a:rPr lang="en-US" altLang="zh-CN" sz="2400" dirty="0" err="1">
                <a:latin typeface="NimbusRomNo9L-Regu"/>
              </a:rPr>
              <a:t>TXBugs</a:t>
            </a:r>
            <a:r>
              <a:rPr lang="en-US" altLang="zh-CN" sz="2400" dirty="0">
                <a:latin typeface="NimbusRomNo9L-Regu"/>
              </a:rPr>
              <a:t> contain </a:t>
            </a:r>
            <a:r>
              <a:rPr lang="en-US" altLang="zh-CN" sz="2400" b="1" dirty="0">
                <a:latin typeface="NimbusRomNo9L-Regu"/>
              </a:rPr>
              <a:t>a small amount of data</a:t>
            </a:r>
            <a:r>
              <a:rPr lang="en-US" altLang="zh-CN" sz="2400" dirty="0">
                <a:latin typeface="NimbusRomNo9L-Regu"/>
              </a:rPr>
              <a:t>, i.e., no more than 5 rows of data.</a:t>
            </a:r>
          </a:p>
          <a:p>
            <a:endParaRPr lang="en-US" altLang="zh-CN" sz="2400" dirty="0">
              <a:latin typeface="NimbusRomNo9L-Regu"/>
            </a:endParaRPr>
          </a:p>
          <a:p>
            <a:r>
              <a:rPr lang="en-US" altLang="zh-CN" sz="2400" dirty="0">
                <a:latin typeface="NimbusRomNo9L-Regu"/>
              </a:rPr>
              <a:t>Most (71.4%) </a:t>
            </a:r>
            <a:r>
              <a:rPr lang="en-US" altLang="zh-CN" sz="2400" dirty="0" err="1">
                <a:latin typeface="NimbusRomNo9L-Regu"/>
              </a:rPr>
              <a:t>TXBugs</a:t>
            </a:r>
            <a:r>
              <a:rPr lang="en-US" altLang="zh-CN" sz="2400" dirty="0">
                <a:latin typeface="NimbusRomNo9L-Regu"/>
              </a:rPr>
              <a:t> have specific requirements for </a:t>
            </a:r>
            <a:r>
              <a:rPr lang="en-US" altLang="zh-CN" sz="2400" b="1" dirty="0">
                <a:latin typeface="NimbusRomNo9L-Regu"/>
              </a:rPr>
              <a:t>database properties</a:t>
            </a:r>
            <a:r>
              <a:rPr lang="en-US" altLang="zh-CN" sz="2400" dirty="0">
                <a:latin typeface="NimbusRomNo9L-Regu"/>
              </a:rPr>
              <a:t>, e.g., key constraints, column constraints, partition configurations, and virtual tables.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8B9B4D-D73E-DB0C-4425-B6177FFA8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693" y="4660787"/>
            <a:ext cx="6096313" cy="21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565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5BDFFD59-3E76-4F7D-88BF-6FA00DB34D2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D:\修改ppt1.4\48494"/>
  <p:tag name="ISPRING_FIRST_PUBLISH" val="1"/>
  <p:tag name="ISPRING_PRESENTATION_TITLE" val="红色大气公司培训PPT模版"/>
</p:tagLst>
</file>

<file path=ppt/theme/theme1.xml><?xml version="1.0" encoding="utf-8"?>
<a:theme xmlns:a="http://schemas.openxmlformats.org/drawingml/2006/main" name="包图主题2">
  <a:themeElements>
    <a:clrScheme name="自定义 1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F181F"/>
      </a:accent1>
      <a:accent2>
        <a:srgbClr val="BF181F"/>
      </a:accent2>
      <a:accent3>
        <a:srgbClr val="BF181F"/>
      </a:accent3>
      <a:accent4>
        <a:srgbClr val="BF181F"/>
      </a:accent4>
      <a:accent5>
        <a:srgbClr val="BF181F"/>
      </a:accent5>
      <a:accent6>
        <a:srgbClr val="BF181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7121</TotalTime>
  <Words>1090</Words>
  <Application>Microsoft Office PowerPoint</Application>
  <PresentationFormat>宽屏</PresentationFormat>
  <Paragraphs>154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NimbusRomNo9L-Regu</vt:lpstr>
      <vt:lpstr>等线</vt:lpstr>
      <vt:lpstr>Arial</vt:lpstr>
      <vt:lpstr>Cambria Math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红色大气公司培训PPT模版</dc:title>
  <dc:creator>逆流的小鱼</dc:creator>
  <cp:lastModifiedBy>思扬 翁</cp:lastModifiedBy>
  <cp:revision>287</cp:revision>
  <dcterms:created xsi:type="dcterms:W3CDTF">2017-08-29T15:07:53Z</dcterms:created>
  <dcterms:modified xsi:type="dcterms:W3CDTF">2024-02-19T02:29:04Z</dcterms:modified>
</cp:coreProperties>
</file>