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5" r:id="rId2"/>
    <p:sldId id="321" r:id="rId3"/>
    <p:sldId id="377" r:id="rId4"/>
    <p:sldId id="378" r:id="rId5"/>
    <p:sldId id="376" r:id="rId6"/>
    <p:sldId id="291" r:id="rId7"/>
    <p:sldId id="379" r:id="rId8"/>
    <p:sldId id="359" r:id="rId9"/>
    <p:sldId id="380" r:id="rId10"/>
    <p:sldId id="381" r:id="rId11"/>
    <p:sldId id="382" r:id="rId12"/>
    <p:sldId id="383" r:id="rId13"/>
    <p:sldId id="361" r:id="rId14"/>
    <p:sldId id="386" r:id="rId15"/>
    <p:sldId id="387" r:id="rId16"/>
    <p:sldId id="388" r:id="rId17"/>
    <p:sldId id="389" r:id="rId18"/>
    <p:sldId id="385" r:id="rId19"/>
    <p:sldId id="316" r:id="rId20"/>
    <p:sldId id="390" r:id="rId21"/>
    <p:sldId id="392" r:id="rId22"/>
    <p:sldId id="375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7735" autoAdjust="0"/>
  </p:normalViewPr>
  <p:slideViewPr>
    <p:cSldViewPr snapToGrid="0" showGuides="1">
      <p:cViewPr varScale="1">
        <p:scale>
          <a:sx n="92" d="100"/>
          <a:sy n="92" d="100"/>
        </p:scale>
        <p:origin x="4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8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1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81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2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Throughput </a:t>
            </a:r>
            <a:r>
              <a:rPr lang="zh-CN" altLang="en-US" dirty="0"/>
              <a:t>和</a:t>
            </a:r>
            <a:r>
              <a:rPr lang="en-US" altLang="zh-CN" dirty="0"/>
              <a:t>latency</a:t>
            </a:r>
            <a:r>
              <a:rPr lang="zh-CN" altLang="en-US" dirty="0"/>
              <a:t>强关联，所以要用</a:t>
            </a:r>
            <a:r>
              <a:rPr lang="en-US" altLang="zh-CN" dirty="0"/>
              <a:t>PCA</a:t>
            </a:r>
            <a:r>
              <a:rPr lang="zh-CN" altLang="en-US" dirty="0"/>
              <a:t>突出在偏移方向上的特征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05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9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4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53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Rocks-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en-US" altLang="zh-CN" dirty="0" err="1"/>
              <a:t>lsm</a:t>
            </a:r>
            <a:endParaRPr lang="en-US" altLang="zh-CN" dirty="0"/>
          </a:p>
          <a:p>
            <a:r>
              <a:rPr lang="en-US" altLang="zh-CN" dirty="0" err="1"/>
              <a:t>Leanstore</a:t>
            </a:r>
            <a:r>
              <a:rPr lang="en-US" altLang="zh-CN" dirty="0"/>
              <a:t> update in 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8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Rocks-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en-US" altLang="zh-CN" dirty="0" err="1"/>
              <a:t>lsm</a:t>
            </a:r>
            <a:endParaRPr lang="en-US" altLang="zh-CN" dirty="0"/>
          </a:p>
          <a:p>
            <a:r>
              <a:rPr lang="en-US" altLang="zh-CN" dirty="0" err="1"/>
              <a:t>Leanstore</a:t>
            </a:r>
            <a:r>
              <a:rPr lang="en-US" altLang="zh-CN" dirty="0"/>
              <a:t> update in 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8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Rocks-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en-US" altLang="zh-CN" dirty="0" err="1"/>
              <a:t>lsm</a:t>
            </a:r>
            <a:endParaRPr lang="en-US" altLang="zh-CN" dirty="0"/>
          </a:p>
          <a:p>
            <a:r>
              <a:rPr lang="en-US" altLang="zh-CN" dirty="0" err="1"/>
              <a:t>Leanstore</a:t>
            </a:r>
            <a:r>
              <a:rPr lang="en-US" altLang="zh-CN" dirty="0"/>
              <a:t> update in 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7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2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4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C1FFB-0466-8358-3097-7E7B92E36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18"/>
          <a:stretch/>
        </p:blipFill>
        <p:spPr>
          <a:xfrm>
            <a:off x="0" y="1733391"/>
            <a:ext cx="12192000" cy="50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46365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U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NSUCCESSFUL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TTEMPTS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29791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IASO-B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ASED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M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1035233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The design principle of IASO is to </a:t>
            </a:r>
            <a:r>
              <a:rPr lang="en-US" altLang="zh-CN" sz="2800" b="1" dirty="0">
                <a:latin typeface="NimbusRomNo9L-Regu"/>
              </a:rPr>
              <a:t>leverage</a:t>
            </a:r>
            <a:r>
              <a:rPr lang="en-US" altLang="zh-CN" sz="2800" dirty="0">
                <a:latin typeface="NimbusRomNo9L-Regu"/>
              </a:rPr>
              <a:t> software </a:t>
            </a:r>
            <a:r>
              <a:rPr lang="en-US" altLang="zh-CN" sz="2800" b="1" dirty="0">
                <a:latin typeface="NimbusRomNo9L-Regu"/>
              </a:rPr>
              <a:t>timeouts</a:t>
            </a:r>
            <a:r>
              <a:rPr lang="en-US" altLang="zh-CN" sz="2800" dirty="0">
                <a:latin typeface="NimbusRomNo9L-Regu"/>
              </a:rPr>
              <a:t> and </a:t>
            </a:r>
            <a:r>
              <a:rPr lang="en-US" altLang="zh-CN" sz="2800" b="1" dirty="0">
                <a:latin typeface="NimbusRomNo9L-Regu"/>
              </a:rPr>
              <a:t>convert</a:t>
            </a:r>
            <a:r>
              <a:rPr lang="en-US" altLang="zh-CN" sz="2800" dirty="0">
                <a:latin typeface="NimbusRomNo9L-Regu"/>
              </a:rPr>
              <a:t> them into </a:t>
            </a:r>
            <a:r>
              <a:rPr lang="en-US" altLang="zh-CN" sz="2800" b="1" dirty="0">
                <a:latin typeface="NimbusRomNo9L-Regu"/>
              </a:rPr>
              <a:t>informative metrics</a:t>
            </a:r>
            <a:r>
              <a:rPr lang="en-US" altLang="zh-CN" sz="2800" dirty="0">
                <a:latin typeface="NimbusRomNo9L-Regu"/>
              </a:rPr>
              <a:t> to benchmark fail-slow.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159D60-48D0-A4D0-40D5-2A68DE1F9E1D}"/>
              </a:ext>
            </a:extLst>
          </p:cNvPr>
          <p:cNvSpPr txBox="1"/>
          <p:nvPr/>
        </p:nvSpPr>
        <p:spPr>
          <a:xfrm>
            <a:off x="633170" y="2978199"/>
            <a:ext cx="97161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IASO requires code changes (i.e., intrusive monitoring) to insert or modify certain code snippets of the running instances.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IASO is node-level detection, whereas our goal is device-level.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The IASO-based model delivers rather unsatisfactory performance on our assembled benchmark, with a precision rate of only 0.48.</a:t>
            </a:r>
          </a:p>
        </p:txBody>
      </p:sp>
    </p:spTree>
    <p:extLst>
      <p:ext uri="{BB962C8B-B14F-4D97-AF65-F5344CB8AC3E}">
        <p14:creationId xmlns:p14="http://schemas.microsoft.com/office/powerpoint/2010/main" val="39245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13695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G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UIDELINES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ETRICS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624630"/>
            <a:ext cx="10352330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mostly focused on the </a:t>
            </a:r>
            <a:r>
              <a:rPr lang="en-US" altLang="zh-CN" sz="2800" b="1" dirty="0">
                <a:latin typeface="NimbusRomNo9L-Regu"/>
              </a:rPr>
              <a:t>write performance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Among the verified fail-slow cases, </a:t>
            </a:r>
            <a:r>
              <a:rPr lang="en-US" altLang="zh-CN" sz="2800" b="1" dirty="0">
                <a:latin typeface="NimbusRomNo9L-Regu"/>
              </a:rPr>
              <a:t>more than half </a:t>
            </a:r>
            <a:r>
              <a:rPr lang="en-US" altLang="zh-CN" sz="2800" dirty="0">
                <a:latin typeface="NimbusRomNo9L-Regu"/>
              </a:rPr>
              <a:t>of them only have a notable </a:t>
            </a:r>
            <a:r>
              <a:rPr lang="en-US" altLang="zh-CN" sz="2800" b="1" dirty="0">
                <a:latin typeface="NimbusRomNo9L-Regu"/>
              </a:rPr>
              <a:t>influence</a:t>
            </a:r>
            <a:r>
              <a:rPr lang="en-US" altLang="zh-CN" sz="2800" dirty="0">
                <a:latin typeface="NimbusRomNo9L-Regu"/>
              </a:rPr>
              <a:t> on </a:t>
            </a:r>
            <a:r>
              <a:rPr lang="en-US" altLang="zh-CN" sz="2800" b="1" dirty="0">
                <a:latin typeface="NimbusRomNo9L-Regu"/>
              </a:rPr>
              <a:t>writes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Fail-slow failures have more </a:t>
            </a:r>
            <a:r>
              <a:rPr lang="en-US" altLang="zh-CN" sz="2800" b="1" dirty="0">
                <a:latin typeface="NimbusRomNo9L-Regu"/>
              </a:rPr>
              <a:t>severe impacts on writes</a:t>
            </a:r>
            <a:r>
              <a:rPr lang="en-US" altLang="zh-CN" sz="2800" dirty="0">
                <a:latin typeface="NimbusRomNo9L-Regu"/>
              </a:rPr>
              <a:t>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6C48B-C077-841A-7D83-ACCD80A2F3BD}"/>
              </a:ext>
            </a:extLst>
          </p:cNvPr>
          <p:cNvSpPr txBox="1"/>
          <p:nvPr/>
        </p:nvSpPr>
        <p:spPr>
          <a:xfrm>
            <a:off x="633952" y="3599400"/>
            <a:ext cx="267035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ORKLOAD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P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RESSURE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41BF7-69AA-D92B-5175-08DF388090D5}"/>
              </a:ext>
            </a:extLst>
          </p:cNvPr>
          <p:cNvSpPr txBox="1"/>
          <p:nvPr/>
        </p:nvSpPr>
        <p:spPr>
          <a:xfrm>
            <a:off x="633170" y="4238051"/>
            <a:ext cx="1035233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decide to use </a:t>
            </a:r>
            <a:r>
              <a:rPr lang="en-US" altLang="zh-CN" sz="2800" b="1" dirty="0">
                <a:latin typeface="NimbusRomNo9L-Regu"/>
              </a:rPr>
              <a:t>throughput</a:t>
            </a:r>
            <a:r>
              <a:rPr lang="en-US" altLang="zh-CN" sz="2800" dirty="0">
                <a:latin typeface="NimbusRomNo9L-Regu"/>
              </a:rPr>
              <a:t> for modeling the workload pressure.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EDB99E-4C58-AA53-F5F5-2B9D8D66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91" y="4823581"/>
            <a:ext cx="5831087" cy="18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13695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G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UIDELINES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273963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DAPTIVE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HRESHOLDS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10352330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decide to use the </a:t>
            </a:r>
            <a:r>
              <a:rPr lang="en-US" altLang="zh-CN" sz="2800" b="1" dirty="0">
                <a:latin typeface="NimbusRomNo9L-Regu"/>
              </a:rPr>
              <a:t>node-wise samples </a:t>
            </a:r>
            <a:r>
              <a:rPr lang="en-US" altLang="zh-CN" sz="2800" dirty="0">
                <a:latin typeface="NimbusRomNo9L-Regu"/>
              </a:rPr>
              <a:t>to build the </a:t>
            </a:r>
            <a:r>
              <a:rPr lang="en-US" altLang="zh-CN" sz="2800" b="1" dirty="0">
                <a:latin typeface="NimbusRomNo9L-Regu"/>
              </a:rPr>
              <a:t>latency-vs-throughput distribution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We can use </a:t>
            </a:r>
            <a:r>
              <a:rPr lang="en-US" altLang="zh-CN" sz="2800" b="1" dirty="0">
                <a:latin typeface="NimbusRomNo9L-Regu"/>
              </a:rPr>
              <a:t>regression models </a:t>
            </a:r>
            <a:r>
              <a:rPr lang="en-US" altLang="zh-CN" sz="2800" dirty="0">
                <a:latin typeface="NimbusRomNo9L-Regu"/>
              </a:rPr>
              <a:t>on such distribution to define a statistically </a:t>
            </a:r>
            <a:r>
              <a:rPr lang="en-US" altLang="zh-CN" sz="2800" b="1" dirty="0">
                <a:latin typeface="NimbusRomNo9L-Regu"/>
              </a:rPr>
              <a:t>normal drive </a:t>
            </a:r>
            <a:r>
              <a:rPr lang="en-US" altLang="zh-CN" sz="2800" dirty="0">
                <a:latin typeface="NimbusRomNo9L-Regu"/>
              </a:rPr>
              <a:t>and subsequently use its </a:t>
            </a:r>
            <a:r>
              <a:rPr lang="en-US" altLang="zh-CN" sz="2800" b="1" dirty="0">
                <a:latin typeface="NimbusRomNo9L-Regu"/>
              </a:rPr>
              <a:t>upper bound </a:t>
            </a:r>
            <a:r>
              <a:rPr lang="en-US" altLang="zh-CN" sz="2800" dirty="0">
                <a:latin typeface="NimbusRomNo9L-Regu"/>
              </a:rPr>
              <a:t>as the </a:t>
            </a:r>
            <a:r>
              <a:rPr lang="en-US" altLang="zh-CN" sz="2800" b="1" dirty="0">
                <a:latin typeface="NimbusRomNo9L-Regu"/>
              </a:rPr>
              <a:t>adaptive thresholds </a:t>
            </a:r>
            <a:r>
              <a:rPr lang="en-US" altLang="zh-CN" sz="2800" dirty="0">
                <a:latin typeface="NimbusRomNo9L-Regu"/>
              </a:rPr>
              <a:t>for various environments.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E00FE-7DAE-9D0E-3B66-1A15C45CC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70" y="4597688"/>
            <a:ext cx="10521530" cy="20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9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153428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ORKFLOW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F408D4-2D4C-EF2A-2574-6AE3A5A45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6" y="1892613"/>
            <a:ext cx="10705724" cy="33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4833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UTLIER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D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ETECTION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942BC2-AC1C-DA8B-DC39-6DD0B496C1ED}"/>
              </a:ext>
            </a:extLst>
          </p:cNvPr>
          <p:cNvSpPr txBox="1"/>
          <p:nvPr/>
        </p:nvSpPr>
        <p:spPr>
          <a:xfrm>
            <a:off x="612789" y="1657279"/>
            <a:ext cx="10879959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DBSCAN </a:t>
            </a:r>
            <a:r>
              <a:rPr lang="en-US" altLang="zh-CN" sz="2800" b="1" dirty="0">
                <a:latin typeface="NimbusRomNo9L-Regu"/>
              </a:rPr>
              <a:t>groups points </a:t>
            </a:r>
            <a:r>
              <a:rPr lang="en-US" altLang="zh-CN" sz="2800" dirty="0">
                <a:latin typeface="NimbusRomNo9L-Regu"/>
              </a:rPr>
              <a:t>whose distances between points is smaller than a minimum value.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We leverage PCA to penalize the outliers perpendicular to the </a:t>
            </a:r>
            <a:r>
              <a:rPr lang="en-US" altLang="zh-CN" sz="2800" b="1" dirty="0">
                <a:latin typeface="NimbusRomNo9L-Regu"/>
              </a:rPr>
              <a:t>skewed direction </a:t>
            </a:r>
            <a:r>
              <a:rPr lang="en-US" altLang="zh-CN" sz="2800" dirty="0">
                <a:latin typeface="NimbusRomNo9L-Regu"/>
              </a:rPr>
              <a:t>to reduce mislabeling.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65F858-80C1-2E22-E188-74DEBD883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63" y="4232375"/>
            <a:ext cx="5888583" cy="26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87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041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EGRESSION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M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7CDEF0-6DBD-32AF-5FFF-4B4142F54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63" y="4232375"/>
            <a:ext cx="5888583" cy="26037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942BC2-AC1C-DA8B-DC39-6DD0B496C1ED}"/>
              </a:ext>
            </a:extLst>
          </p:cNvPr>
          <p:cNvSpPr txBox="1"/>
          <p:nvPr/>
        </p:nvSpPr>
        <p:spPr>
          <a:xfrm>
            <a:off x="633953" y="1631634"/>
            <a:ext cx="10352330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NimbusRomNo9L-Regu"/>
              </a:rPr>
              <a:t>Polynomial</a:t>
            </a:r>
            <a:r>
              <a:rPr lang="en-US" altLang="zh-CN" sz="2800" dirty="0">
                <a:latin typeface="NimbusRomNo9L-Regu"/>
              </a:rPr>
              <a:t> regression is preferable as it handles </a:t>
            </a:r>
            <a:r>
              <a:rPr lang="en-US" altLang="zh-CN" sz="2800" b="1" dirty="0">
                <a:latin typeface="NimbusRomNo9L-Regu"/>
              </a:rPr>
              <a:t>nonlinearity</a:t>
            </a:r>
            <a:r>
              <a:rPr lang="en-US" altLang="zh-CN" sz="2800" dirty="0">
                <a:latin typeface="NimbusRomNo9L-Regu"/>
              </a:rPr>
              <a:t> while retaining model parsimony.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b="1" dirty="0">
                <a:latin typeface="NimbusRomNo9L-Regu"/>
              </a:rPr>
              <a:t>Advanced models </a:t>
            </a:r>
            <a:r>
              <a:rPr lang="en-US" altLang="zh-CN" sz="2800" dirty="0">
                <a:latin typeface="NimbusRomNo9L-Regu"/>
              </a:rPr>
              <a:t>(e.g., kernel regression) are unnecessary as the latency-vs-throughput mapping is primarily</a:t>
            </a:r>
            <a:r>
              <a:rPr lang="en-US" altLang="zh-CN" sz="2800" b="1" dirty="0">
                <a:latin typeface="NimbusRomNo9L-Regu"/>
              </a:rPr>
              <a:t> monotonic.</a:t>
            </a:r>
          </a:p>
        </p:txBody>
      </p:sp>
    </p:spTree>
    <p:extLst>
      <p:ext uri="{BB962C8B-B14F-4D97-AF65-F5344CB8AC3E}">
        <p14:creationId xmlns:p14="http://schemas.microsoft.com/office/powerpoint/2010/main" val="256127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50855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DENTIFYING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AIL-SLOW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E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VENT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942BC2-AC1C-DA8B-DC39-6DD0B496C1ED}"/>
              </a:ext>
            </a:extLst>
          </p:cNvPr>
          <p:cNvSpPr txBox="1"/>
          <p:nvPr/>
        </p:nvSpPr>
        <p:spPr>
          <a:xfrm>
            <a:off x="633951" y="1631634"/>
            <a:ext cx="10643649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can calculate a </a:t>
            </a:r>
            <a:r>
              <a:rPr lang="en-US" altLang="zh-CN" sz="2800" b="1" dirty="0">
                <a:latin typeface="NimbusRomNo9L-Regu"/>
              </a:rPr>
              <a:t>prediction upper bound </a:t>
            </a:r>
            <a:r>
              <a:rPr lang="en-US" altLang="zh-CN" sz="2800" dirty="0">
                <a:latin typeface="NimbusRomNo9L-Regu"/>
              </a:rPr>
              <a:t>by regression model to distinguish the slow entries.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Slowdown Ratio (SR) is obtained from </a:t>
            </a:r>
            <a:r>
              <a:rPr lang="en-US" altLang="zh-CN" sz="2800" b="1" dirty="0">
                <a:latin typeface="NimbusRomNo9L-Regu"/>
              </a:rPr>
              <a:t>dividing drive latency </a:t>
            </a:r>
            <a:r>
              <a:rPr lang="en-US" altLang="zh-CN" sz="2800" dirty="0">
                <a:latin typeface="NimbusRomNo9L-Regu"/>
              </a:rPr>
              <a:t>by the upper bound.</a:t>
            </a:r>
          </a:p>
        </p:txBody>
      </p:sp>
    </p:spTree>
    <p:extLst>
      <p:ext uri="{BB962C8B-B14F-4D97-AF65-F5344CB8AC3E}">
        <p14:creationId xmlns:p14="http://schemas.microsoft.com/office/powerpoint/2010/main" val="262472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350855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DENTIFYING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AIL-SLOW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E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VENT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942BC2-AC1C-DA8B-DC39-6DD0B496C1ED}"/>
              </a:ext>
            </a:extLst>
          </p:cNvPr>
          <p:cNvSpPr txBox="1"/>
          <p:nvPr/>
        </p:nvSpPr>
        <p:spPr>
          <a:xfrm>
            <a:off x="633951" y="1631634"/>
            <a:ext cx="10643649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Within a fixed length </a:t>
            </a:r>
            <a:r>
              <a:rPr lang="en-US" altLang="zh-CN" sz="2800" b="1" dirty="0">
                <a:latin typeface="NimbusRomNo9L-Regu"/>
              </a:rPr>
              <a:t>sliding window</a:t>
            </a:r>
            <a:r>
              <a:rPr lang="en-US" altLang="zh-CN" sz="2800" dirty="0">
                <a:latin typeface="NimbusRomNo9L-Regu"/>
              </a:rPr>
              <a:t>, a certain proportion of SR series with a </a:t>
            </a:r>
            <a:r>
              <a:rPr lang="en-US" altLang="zh-CN" sz="2800" b="1" dirty="0">
                <a:latin typeface="NimbusRomNo9L-Regu"/>
              </a:rPr>
              <a:t>median SR </a:t>
            </a:r>
            <a:r>
              <a:rPr lang="en-US" altLang="zh-CN" sz="2800" dirty="0">
                <a:latin typeface="NimbusRomNo9L-Regu"/>
              </a:rPr>
              <a:t>value exceeding the </a:t>
            </a:r>
            <a:r>
              <a:rPr lang="en-US" altLang="zh-CN" sz="2800" b="1" dirty="0">
                <a:latin typeface="NimbusRomNo9L-Regu"/>
              </a:rPr>
              <a:t>threshold</a:t>
            </a:r>
            <a:r>
              <a:rPr lang="en-US" altLang="zh-CN" sz="2800" dirty="0">
                <a:latin typeface="NimbusRomNo9L-Regu"/>
              </a:rPr>
              <a:t>(e.g. 1) will be detected as a fail-slow event.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E50CE-CB95-55B7-A98E-870E84A6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78" y="4029352"/>
            <a:ext cx="6433224" cy="25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139" y="1170648"/>
            <a:ext cx="14503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ISK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S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CORE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AE6415-D453-248A-8A7F-0A250061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539" y="4426785"/>
            <a:ext cx="6475662" cy="19295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A1818E4-C289-EC25-1955-385642AF3B18}"/>
              </a:ext>
            </a:extLst>
          </p:cNvPr>
          <p:cNvSpPr txBox="1"/>
          <p:nvPr/>
        </p:nvSpPr>
        <p:spPr>
          <a:xfrm>
            <a:off x="633138" y="1632313"/>
            <a:ext cx="104366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imbusRomNo9L-Regu"/>
              </a:rPr>
              <a:t>To examine fail-slow, a </a:t>
            </a:r>
            <a:r>
              <a:rPr lang="zh-CN" altLang="en-US" sz="2800" b="1" dirty="0">
                <a:latin typeface="NimbusRomNo9L-Regu"/>
              </a:rPr>
              <a:t>per-drive</a:t>
            </a:r>
            <a:r>
              <a:rPr lang="zh-CN" altLang="en-US" sz="2800" dirty="0">
                <a:latin typeface="NimbusRomNo9L-Regu"/>
              </a:rPr>
              <a:t> risk score is calculated by assigning different </a:t>
            </a:r>
            <a:r>
              <a:rPr lang="zh-CN" altLang="en-US" sz="2800" b="1" dirty="0">
                <a:latin typeface="NimbusRomNo9L-Regu"/>
              </a:rPr>
              <a:t>weights</a:t>
            </a:r>
            <a:r>
              <a:rPr lang="zh-CN" altLang="en-US" sz="2800" dirty="0">
                <a:latin typeface="NimbusRomNo9L-Regu"/>
              </a:rPr>
              <a:t> to </a:t>
            </a:r>
            <a:r>
              <a:rPr lang="zh-CN" altLang="en-US" sz="2800" b="1" dirty="0">
                <a:latin typeface="NimbusRomNo9L-Regu"/>
              </a:rPr>
              <a:t>risk levels</a:t>
            </a:r>
            <a:r>
              <a:rPr lang="zh-CN" altLang="en-US" sz="2800" dirty="0">
                <a:latin typeface="NimbusRomNo9L-Regu"/>
              </a:rPr>
              <a:t>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712095-5D5F-BE5D-3B40-B63E7746D2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16"/>
          <a:stretch/>
        </p:blipFill>
        <p:spPr>
          <a:xfrm>
            <a:off x="2952262" y="3037116"/>
            <a:ext cx="6287475" cy="10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6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393DF-EA89-908B-69CF-FC1A9D2233E0}"/>
              </a:ext>
            </a:extLst>
          </p:cNvPr>
          <p:cNvSpPr txBox="1"/>
          <p:nvPr/>
        </p:nvSpPr>
        <p:spPr>
          <a:xfrm>
            <a:off x="633952" y="1450009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ATASET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3981-2C99-2570-D338-A2635937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213E57-4163-3348-D325-F826A536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544" y="3199910"/>
            <a:ext cx="4231508" cy="28023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6C8741-7823-3EE0-9D3A-2E876D261405}"/>
              </a:ext>
            </a:extLst>
          </p:cNvPr>
          <p:cNvSpPr txBox="1"/>
          <p:nvPr/>
        </p:nvSpPr>
        <p:spPr>
          <a:xfrm>
            <a:off x="633952" y="1909461"/>
            <a:ext cx="9243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Our dataset includes 886 million operational traces of 15 consecutive days from 41K drives and 25 clusters.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634175"/>
            <a:ext cx="109515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Large-scale storage systems </a:t>
            </a:r>
            <a:r>
              <a:rPr lang="en-US" altLang="zh-CN" sz="2400" dirty="0"/>
              <a:t>are susceptible to various failures.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</a:t>
            </a:r>
            <a:r>
              <a:rPr lang="en-US" altLang="zh-CN" sz="2400" b="1" dirty="0"/>
              <a:t>fail-slow failures </a:t>
            </a:r>
            <a:r>
              <a:rPr lang="en-US" altLang="zh-CN" sz="2400" dirty="0"/>
              <a:t>have been receiving an increasing amount of attention.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fail-slow failures, a software or hardware component (while functioning) delivers </a:t>
            </a:r>
            <a:r>
              <a:rPr lang="en-US" altLang="zh-CN" sz="2400" b="1" dirty="0"/>
              <a:t>lower-than-expected performance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393DF-EA89-908B-69CF-FC1A9D2233E0}"/>
              </a:ext>
            </a:extLst>
          </p:cNvPr>
          <p:cNvSpPr txBox="1"/>
          <p:nvPr/>
        </p:nvSpPr>
        <p:spPr>
          <a:xfrm>
            <a:off x="633952" y="1450009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3981-2C99-2570-D338-A2635937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C8741-7823-3EE0-9D3A-2E876D261405}"/>
              </a:ext>
            </a:extLst>
          </p:cNvPr>
          <p:cNvSpPr txBox="1"/>
          <p:nvPr/>
        </p:nvSpPr>
        <p:spPr>
          <a:xfrm>
            <a:off x="633952" y="1909461"/>
            <a:ext cx="10054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Strict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thresholds will miss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mild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fail-slow. (Threshold-based/Peer-evaluation)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IASO heavily relies on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software timeouts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which can not be simply replaced with other metrics; its algorithm is designed for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node-level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detection.(IASO-based)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D59D1-196D-E415-563A-3836F553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958" y="3771767"/>
            <a:ext cx="5391427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8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393DF-EA89-908B-69CF-FC1A9D2233E0}"/>
              </a:ext>
            </a:extLst>
          </p:cNvPr>
          <p:cNvSpPr txBox="1"/>
          <p:nvPr/>
        </p:nvSpPr>
        <p:spPr>
          <a:xfrm>
            <a:off x="633952" y="1450009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3981-2C99-2570-D338-A2635937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C8741-7823-3EE0-9D3A-2E876D261405}"/>
              </a:ext>
            </a:extLst>
          </p:cNvPr>
          <p:cNvSpPr txBox="1"/>
          <p:nvPr/>
        </p:nvSpPr>
        <p:spPr>
          <a:xfrm>
            <a:off x="633952" y="1909461"/>
            <a:ext cx="68611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What leads to a low recall: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lack of data pre-processing(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outlier/PCA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strict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upper bound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high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risk score 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5B886-5A4D-8E9A-6298-7D5F97A9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09" y="1301155"/>
            <a:ext cx="4283410" cy="5055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1770D6-E865-41B0-C4BE-9091B5BFF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39" y="4005132"/>
            <a:ext cx="5239019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8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en-US" altLang="zh-CN" sz="2800" dirty="0">
                <a:solidFill>
                  <a:schemeClr val="bg1"/>
                </a:solidFill>
              </a:rPr>
              <a:t>IMITATION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516188" y="1470877"/>
            <a:ext cx="108376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Multiple fail-slow occurrences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: PERSEUS leverages an important precondition that fail-slow failures should be rare in the field.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Generalizability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: Drives have the same configuration, and multiple levels of load balancing assure that the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workload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on each drive is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similar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within the same node.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Comprehensiveness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: It is possible that some fail-slow failures could only be triggered during a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particular time window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or under heavier workloads.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MPACT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OF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AIL-SLOW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AILURES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D821C2-A010-26E7-9532-B457AFDF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1" y="3274331"/>
            <a:ext cx="6066508" cy="26817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imbusRomNo9L-Regu"/>
              </a:rPr>
              <a:t>While the fail-slow drive shows much higher read/write latency than the mean of all the drives, its </a:t>
            </a:r>
            <a:r>
              <a:rPr lang="zh-CN" altLang="en-US" sz="2800" b="1" dirty="0">
                <a:latin typeface="NimbusRomNo9L-Regu"/>
              </a:rPr>
              <a:t>other metrics</a:t>
            </a:r>
            <a:r>
              <a:rPr lang="zh-CN" altLang="en-US" sz="2800" dirty="0">
                <a:latin typeface="NimbusRomNo9L-Regu"/>
              </a:rPr>
              <a:t>, such as IOPS, </a:t>
            </a:r>
            <a:r>
              <a:rPr lang="zh-CN" altLang="en-US" sz="2800" b="1" dirty="0">
                <a:latin typeface="NimbusRomNo9L-Regu"/>
              </a:rPr>
              <a:t>remain normal</a:t>
            </a:r>
            <a:r>
              <a:rPr lang="zh-CN" altLang="en-US" sz="2800" dirty="0">
                <a:latin typeface="NimbusRomNo9L-Reg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1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MPACT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OF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AIL-SLOW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AILURES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0442A4-233F-74A4-3215-C3B5FA39D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643" y="3429000"/>
            <a:ext cx="6831660" cy="28136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The load balancer prefers </a:t>
            </a:r>
            <a:r>
              <a:rPr lang="en-US" altLang="zh-CN" sz="2800" b="1" dirty="0">
                <a:latin typeface="NimbusRomNo9L-Regu"/>
              </a:rPr>
              <a:t>not to allocate writes </a:t>
            </a:r>
            <a:r>
              <a:rPr lang="en-US" altLang="zh-CN" sz="2800" dirty="0">
                <a:latin typeface="NimbusRomNo9L-Regu"/>
              </a:rPr>
              <a:t>to the victim node due to its abnormally high retry rate caused by </a:t>
            </a:r>
            <a:r>
              <a:rPr lang="en-US" altLang="zh-CN" sz="2800" b="1" dirty="0">
                <a:latin typeface="NimbusRomNo9L-Regu"/>
              </a:rPr>
              <a:t>high tail latencies</a:t>
            </a:r>
            <a:r>
              <a:rPr lang="en-US" altLang="zh-CN" sz="2800" dirty="0">
                <a:latin typeface="NimbusRomNo9L-Regu"/>
              </a:rPr>
              <a:t>.</a:t>
            </a:r>
            <a:endParaRPr lang="zh-CN" altLang="en-US" sz="28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34039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59168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IMITATION OF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URRENT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ORK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689370" y="1634175"/>
            <a:ext cx="109515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They are impractical and inefficient for </a:t>
            </a:r>
            <a:r>
              <a:rPr lang="en-US" altLang="zh-CN" sz="2400" b="1" dirty="0"/>
              <a:t>large-scale deployment </a:t>
            </a:r>
            <a:r>
              <a:rPr lang="en-US" altLang="zh-CN" sz="2400" dirty="0"/>
              <a:t>in our production cloud environment.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These techniques require </a:t>
            </a:r>
            <a:r>
              <a:rPr lang="en-US" altLang="zh-CN" sz="2400" b="1" dirty="0"/>
              <a:t>source code </a:t>
            </a:r>
            <a:r>
              <a:rPr lang="en-US" altLang="zh-CN" sz="2400" dirty="0"/>
              <a:t>access or software </a:t>
            </a:r>
            <a:r>
              <a:rPr lang="en-US" altLang="zh-CN" sz="2400" b="1" dirty="0"/>
              <a:t>modification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Existing techniques can only detect fail-slow failures at the </a:t>
            </a:r>
            <a:r>
              <a:rPr lang="en-US" altLang="zh-CN" sz="2400" b="1" dirty="0"/>
              <a:t>node level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6A1A9-078D-1B12-D60A-370874E5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share our lessons on detecting fail-slow failures in largescale data centers from </a:t>
            </a:r>
            <a:r>
              <a:rPr lang="en-US" altLang="zh-CN" sz="2800" b="1" dirty="0">
                <a:latin typeface="NimbusRomNo9L-Regu"/>
              </a:rPr>
              <a:t>three unsuccessful attempts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propose the design of PERSEUS, a </a:t>
            </a:r>
            <a:r>
              <a:rPr lang="en-US" altLang="zh-CN" sz="2800" b="1" dirty="0">
                <a:latin typeface="NimbusRomNo9L-Regu"/>
              </a:rPr>
              <a:t>non-intrusive, fine-grained </a:t>
            </a:r>
            <a:r>
              <a:rPr lang="en-US" altLang="zh-CN" sz="2800" dirty="0">
                <a:latin typeface="NimbusRomNo9L-Regu"/>
              </a:rPr>
              <a:t>and general fail-slow detection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assemble a large-scale </a:t>
            </a:r>
            <a:r>
              <a:rPr lang="en-US" altLang="zh-CN" sz="2800" b="1" dirty="0">
                <a:latin typeface="NimbusRomNo9L-Regu"/>
              </a:rPr>
              <a:t>fail-slow dataset </a:t>
            </a:r>
            <a:r>
              <a:rPr lang="en-US" altLang="zh-CN" sz="2800" dirty="0">
                <a:latin typeface="NimbusRomNo9L-Regu"/>
              </a:rPr>
              <a:t>and build a fail-slow test </a:t>
            </a:r>
            <a:r>
              <a:rPr lang="en-US" altLang="zh-CN" sz="2800" b="1" dirty="0">
                <a:latin typeface="NimbusRomNo9L-Regu"/>
              </a:rPr>
              <a:t>benchmark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NimbusRomNo9L-Regu"/>
              </a:rPr>
              <a:t>provide an in-depth </a:t>
            </a:r>
            <a:r>
              <a:rPr lang="en-US" altLang="zh-CN" sz="2800" b="1" dirty="0">
                <a:solidFill>
                  <a:schemeClr val="bg2">
                    <a:lumMod val="90000"/>
                  </a:schemeClr>
                </a:solidFill>
                <a:latin typeface="NimbusRomNo9L-Regu"/>
              </a:rPr>
              <a:t>root cause analysis </a:t>
            </a:r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NimbusRomNo9L-Regu"/>
              </a:rPr>
              <a:t>of fail-slow failures from the perspective of various factors.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95354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G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OALS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9965557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Non-intrusive: rely on </a:t>
            </a:r>
            <a:r>
              <a:rPr lang="en-US" altLang="zh-CN" sz="2800" b="1" dirty="0">
                <a:latin typeface="NimbusRomNo9L-Regu"/>
              </a:rPr>
              <a:t>external performance statistics </a:t>
            </a:r>
            <a:r>
              <a:rPr lang="en-US" altLang="zh-CN" sz="2800" dirty="0">
                <a:latin typeface="NimbusRomNo9L-Regu"/>
              </a:rPr>
              <a:t>(e.g., drive latency) for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Fine-grained: expect the framework to </a:t>
            </a:r>
            <a:r>
              <a:rPr lang="en-US" altLang="zh-CN" sz="2800" b="1" dirty="0">
                <a:latin typeface="NimbusRomNo9L-Regu"/>
              </a:rPr>
              <a:t>pinpoint the culprit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Accurate: </a:t>
            </a:r>
            <a:r>
              <a:rPr lang="en-US" altLang="zh-CN" sz="2800" b="1" dirty="0">
                <a:latin typeface="NimbusRomNo9L-Regu"/>
              </a:rPr>
              <a:t>avoid</a:t>
            </a:r>
            <a:r>
              <a:rPr lang="en-US" altLang="zh-CN" sz="2800" dirty="0">
                <a:latin typeface="NimbusRomNo9L-Regu"/>
              </a:rPr>
              <a:t> unnecessary diagnosis on </a:t>
            </a:r>
            <a:r>
              <a:rPr lang="en-US" altLang="zh-CN" sz="2800" b="1" dirty="0">
                <a:latin typeface="NimbusRomNo9L-Regu"/>
              </a:rPr>
              <a:t>false positives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General: can be deployed on both </a:t>
            </a:r>
            <a:r>
              <a:rPr lang="en-US" altLang="zh-CN" sz="2800" b="1" dirty="0">
                <a:latin typeface="NimbusRomNo9L-Regu"/>
              </a:rPr>
              <a:t>SSD and HDD clusters </a:t>
            </a:r>
            <a:r>
              <a:rPr lang="en-US" altLang="zh-CN" sz="2800" dirty="0">
                <a:latin typeface="NimbusRomNo9L-Regu"/>
              </a:rPr>
              <a:t>and quickly applied to </a:t>
            </a:r>
            <a:r>
              <a:rPr lang="en-US" altLang="zh-CN" sz="2800" b="1" dirty="0">
                <a:latin typeface="NimbusRomNo9L-Regu"/>
              </a:rPr>
              <a:t>different services </a:t>
            </a:r>
            <a:r>
              <a:rPr lang="en-US" altLang="zh-CN" sz="2800" dirty="0">
                <a:latin typeface="NimbusRomNo9L-Regu"/>
              </a:rPr>
              <a:t>with minor adjustments.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46365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U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NSUCCESSFUL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TTEMPTS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266804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HRESHOLD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F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ILTERING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1035233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can set up a </a:t>
            </a:r>
            <a:r>
              <a:rPr lang="en-US" altLang="zh-CN" sz="2800" b="1" dirty="0">
                <a:latin typeface="NimbusRomNo9L-Regu"/>
              </a:rPr>
              <a:t>hard threshold </a:t>
            </a:r>
            <a:r>
              <a:rPr lang="en-US" altLang="zh-CN" sz="2800" dirty="0">
                <a:latin typeface="NimbusRomNo9L-Regu"/>
              </a:rPr>
              <a:t>on drive </a:t>
            </a:r>
            <a:r>
              <a:rPr lang="en-US" altLang="zh-CN" sz="2800" b="1" dirty="0">
                <a:latin typeface="NimbusRomNo9L-Regu"/>
              </a:rPr>
              <a:t>latency</a:t>
            </a:r>
            <a:r>
              <a:rPr lang="en-US" altLang="zh-CN" sz="2800" dirty="0">
                <a:latin typeface="NimbusRomNo9L-Regu"/>
              </a:rPr>
              <a:t> to identify fail-slow drives based on the Service Level Objectives (SLOs).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0D33FA-B5AE-CD71-B45B-284C3AFF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963" y="2939713"/>
            <a:ext cx="5521437" cy="29026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CB389A-F3A1-942A-90B0-6C4EFC3FF29D}"/>
              </a:ext>
            </a:extLst>
          </p:cNvPr>
          <p:cNvSpPr txBox="1"/>
          <p:nvPr/>
        </p:nvSpPr>
        <p:spPr>
          <a:xfrm>
            <a:off x="7162799" y="3414330"/>
            <a:ext cx="4191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Hard to</a:t>
            </a:r>
            <a:r>
              <a:rPr lang="zh-CN" altLang="en-US" sz="2400" dirty="0">
                <a:solidFill>
                  <a:srgbClr val="FF0000"/>
                </a:solidFill>
              </a:rPr>
              <a:t> hav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zh-CN" altLang="en-US" sz="2400" dirty="0">
                <a:solidFill>
                  <a:srgbClr val="FF0000"/>
                </a:solidFill>
              </a:rPr>
              <a:t> a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suitable </a:t>
            </a:r>
            <a:r>
              <a:rPr lang="zh-CN" altLang="en-US" sz="2400" dirty="0">
                <a:solidFill>
                  <a:srgbClr val="FF0000"/>
                </a:solidFill>
              </a:rPr>
              <a:t> threshold for detection.</a:t>
            </a:r>
          </a:p>
        </p:txBody>
      </p:sp>
    </p:spTree>
    <p:extLst>
      <p:ext uri="{BB962C8B-B14F-4D97-AF65-F5344CB8AC3E}">
        <p14:creationId xmlns:p14="http://schemas.microsoft.com/office/powerpoint/2010/main" val="237508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46365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U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NSUCCESSFUL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TTEMPTS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23822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EER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E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1035233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We can identify the fail-slow drive by </a:t>
            </a:r>
            <a:r>
              <a:rPr lang="en-US" altLang="zh-CN" sz="2800" b="1" dirty="0">
                <a:latin typeface="NimbusRomNo9L-Regu"/>
              </a:rPr>
              <a:t>comparing</a:t>
            </a:r>
            <a:r>
              <a:rPr lang="en-US" altLang="zh-CN" sz="2800" dirty="0">
                <a:latin typeface="NimbusRomNo9L-Regu"/>
              </a:rPr>
              <a:t> the performance between </a:t>
            </a:r>
            <a:r>
              <a:rPr lang="en-US" altLang="zh-CN" sz="2800" b="1" dirty="0">
                <a:latin typeface="NimbusRomNo9L-Regu"/>
              </a:rPr>
              <a:t>drives</a:t>
            </a:r>
            <a:r>
              <a:rPr lang="en-US" altLang="zh-CN" sz="2800" dirty="0">
                <a:latin typeface="NimbusRomNo9L-Regu"/>
              </a:rPr>
              <a:t> from the </a:t>
            </a:r>
            <a:r>
              <a:rPr lang="en-US" altLang="zh-CN" sz="2800" b="1" dirty="0">
                <a:latin typeface="NimbusRomNo9L-Regu"/>
              </a:rPr>
              <a:t>same node</a:t>
            </a:r>
            <a:r>
              <a:rPr lang="en-US" altLang="zh-CN" sz="2800" dirty="0">
                <a:latin typeface="NimbusRomNo9L-Regu"/>
              </a:rPr>
              <a:t>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9A1EB-A689-06AE-3C97-FA5D1B7AA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4" y="2958392"/>
            <a:ext cx="5921486" cy="27296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F159D60-48D0-A4D0-40D5-2A68DE1F9E1D}"/>
              </a:ext>
            </a:extLst>
          </p:cNvPr>
          <p:cNvSpPr txBox="1"/>
          <p:nvPr/>
        </p:nvSpPr>
        <p:spPr>
          <a:xfrm>
            <a:off x="6197599" y="3380971"/>
            <a:ext cx="576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Require more empirical parameters than threshold filtering, such as the slowdown degree and the monitoring window span.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99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5326</TotalTime>
  <Words>922</Words>
  <Application>Microsoft Office PowerPoint</Application>
  <PresentationFormat>宽屏</PresentationFormat>
  <Paragraphs>156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NimbusRomNo9L-Regu</vt:lpstr>
      <vt:lpstr>等线</vt:lpstr>
      <vt:lpstr>Microsoft YaHei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翁 思扬</cp:lastModifiedBy>
  <cp:revision>212</cp:revision>
  <dcterms:created xsi:type="dcterms:W3CDTF">2017-08-29T15:07:53Z</dcterms:created>
  <dcterms:modified xsi:type="dcterms:W3CDTF">2023-07-13T00:45:20Z</dcterms:modified>
</cp:coreProperties>
</file>