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370" r:id="rId3"/>
    <p:sldId id="427" r:id="rId4"/>
    <p:sldId id="428" r:id="rId5"/>
    <p:sldId id="429" r:id="rId6"/>
    <p:sldId id="431" r:id="rId7"/>
    <p:sldId id="430" r:id="rId8"/>
    <p:sldId id="432" r:id="rId9"/>
    <p:sldId id="433" r:id="rId10"/>
    <p:sldId id="434" r:id="rId11"/>
    <p:sldId id="435" r:id="rId12"/>
    <p:sldId id="436" r:id="rId13"/>
    <p:sldId id="437" r:id="rId14"/>
    <p:sldId id="438" r:id="rId15"/>
    <p:sldId id="439" r:id="rId16"/>
    <p:sldId id="440" r:id="rId17"/>
    <p:sldId id="441" r:id="rId18"/>
    <p:sldId id="442" r:id="rId19"/>
    <p:sldId id="443" r:id="rId20"/>
    <p:sldId id="444" r:id="rId21"/>
    <p:sldId id="445" r:id="rId22"/>
    <p:sldId id="39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1C7"/>
    <a:srgbClr val="FFFFFF"/>
    <a:srgbClr val="64A8D9"/>
    <a:srgbClr val="FFBFBF"/>
    <a:srgbClr val="FFFFBE"/>
    <a:srgbClr val="C2FFBE"/>
    <a:srgbClr val="BEBFFF"/>
    <a:srgbClr val="39773C"/>
    <a:srgbClr val="EC7320"/>
    <a:srgbClr val="FFD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23" autoAdjust="0"/>
    <p:restoredTop sz="74951" autoAdjust="0"/>
  </p:normalViewPr>
  <p:slideViewPr>
    <p:cSldViewPr snapToGrid="0">
      <p:cViewPr>
        <p:scale>
          <a:sx n="145" d="100"/>
          <a:sy n="145" d="100"/>
        </p:scale>
        <p:origin x="2400" y="-144"/>
      </p:cViewPr>
      <p:guideLst>
        <p:guide orient="horz" pos="2137"/>
        <p:guide pos="3840"/>
      </p:guideLst>
    </p:cSldViewPr>
  </p:slideViewPr>
  <p:outlineViewPr>
    <p:cViewPr>
      <p:scale>
        <a:sx n="33" d="100"/>
        <a:sy n="33" d="100"/>
      </p:scale>
      <p:origin x="0" y="-372"/>
    </p:cViewPr>
  </p:outlineViewPr>
  <p:notesTextViewPr>
    <p:cViewPr>
      <p:scale>
        <a:sx n="1" d="1"/>
        <a:sy n="1" d="1"/>
      </p:scale>
      <p:origin x="0" y="0"/>
    </p:cViewPr>
  </p:notesTextViewPr>
  <p:notesViewPr>
    <p:cSldViewPr snapToGrid="0">
      <p:cViewPr varScale="1">
        <p:scale>
          <a:sx n="76" d="100"/>
          <a:sy n="76" d="100"/>
        </p:scale>
        <p:origin x="16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9FF88-F485-4DC2-86CB-AFC52D9F289B}" type="datetimeFigureOut">
              <a:rPr lang="zh-CN" altLang="en-US" smtClean="0"/>
              <a:t>2024/6/13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33F3-50EF-41F6-9734-A87A2A6D410C}" type="slidenum">
              <a:rPr lang="zh-CN" altLang="en-US" smtClean="0"/>
              <a:t>‹#›</a:t>
            </a:fld>
            <a:endParaRPr lang="zh-CN" altLang="en-US"/>
          </a:p>
        </p:txBody>
      </p:sp>
    </p:spTree>
    <p:extLst>
      <p:ext uri="{BB962C8B-B14F-4D97-AF65-F5344CB8AC3E}">
        <p14:creationId xmlns:p14="http://schemas.microsoft.com/office/powerpoint/2010/main" val="269465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1" lang="en-US" altLang="zh-CN" sz="1400" dirty="0">
              <a:latin typeface="Calibri" panose="020F0502020204030204" pitchFamily="34" charset="0"/>
              <a:cs typeface="Calibri" panose="020F0502020204030204" pitchFamily="34" charset="0"/>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AADFE3-9F8B-FA40-B96E-79920DCD9232}" type="slidenum">
              <a:rPr kumimoji="1"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89037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10</a:t>
            </a:fld>
            <a:endParaRPr lang="zh-CN" altLang="en-US"/>
          </a:p>
        </p:txBody>
      </p:sp>
    </p:spTree>
    <p:extLst>
      <p:ext uri="{BB962C8B-B14F-4D97-AF65-F5344CB8AC3E}">
        <p14:creationId xmlns:p14="http://schemas.microsoft.com/office/powerpoint/2010/main" val="2701518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11</a:t>
            </a:fld>
            <a:endParaRPr lang="zh-CN" altLang="en-US"/>
          </a:p>
        </p:txBody>
      </p:sp>
    </p:spTree>
    <p:extLst>
      <p:ext uri="{BB962C8B-B14F-4D97-AF65-F5344CB8AC3E}">
        <p14:creationId xmlns:p14="http://schemas.microsoft.com/office/powerpoint/2010/main" val="270641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12</a:t>
            </a:fld>
            <a:endParaRPr lang="zh-CN" altLang="en-US"/>
          </a:p>
        </p:txBody>
      </p:sp>
    </p:spTree>
    <p:extLst>
      <p:ext uri="{BB962C8B-B14F-4D97-AF65-F5344CB8AC3E}">
        <p14:creationId xmlns:p14="http://schemas.microsoft.com/office/powerpoint/2010/main" val="260260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13</a:t>
            </a:fld>
            <a:endParaRPr lang="zh-CN" altLang="en-US"/>
          </a:p>
        </p:txBody>
      </p:sp>
    </p:spTree>
    <p:extLst>
      <p:ext uri="{BB962C8B-B14F-4D97-AF65-F5344CB8AC3E}">
        <p14:creationId xmlns:p14="http://schemas.microsoft.com/office/powerpoint/2010/main" val="2169475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14</a:t>
            </a:fld>
            <a:endParaRPr lang="zh-CN" altLang="en-US"/>
          </a:p>
        </p:txBody>
      </p:sp>
    </p:spTree>
    <p:extLst>
      <p:ext uri="{BB962C8B-B14F-4D97-AF65-F5344CB8AC3E}">
        <p14:creationId xmlns:p14="http://schemas.microsoft.com/office/powerpoint/2010/main" val="1437491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15</a:t>
            </a:fld>
            <a:endParaRPr lang="zh-CN" altLang="en-US"/>
          </a:p>
        </p:txBody>
      </p:sp>
    </p:spTree>
    <p:extLst>
      <p:ext uri="{BB962C8B-B14F-4D97-AF65-F5344CB8AC3E}">
        <p14:creationId xmlns:p14="http://schemas.microsoft.com/office/powerpoint/2010/main" val="2788842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16</a:t>
            </a:fld>
            <a:endParaRPr lang="zh-CN" altLang="en-US"/>
          </a:p>
        </p:txBody>
      </p:sp>
    </p:spTree>
    <p:extLst>
      <p:ext uri="{BB962C8B-B14F-4D97-AF65-F5344CB8AC3E}">
        <p14:creationId xmlns:p14="http://schemas.microsoft.com/office/powerpoint/2010/main" val="1096093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17</a:t>
            </a:fld>
            <a:endParaRPr lang="zh-CN" altLang="en-US"/>
          </a:p>
        </p:txBody>
      </p:sp>
    </p:spTree>
    <p:extLst>
      <p:ext uri="{BB962C8B-B14F-4D97-AF65-F5344CB8AC3E}">
        <p14:creationId xmlns:p14="http://schemas.microsoft.com/office/powerpoint/2010/main" val="508434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如果是空，就返回后一个，否则返回自己</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18</a:t>
            </a:fld>
            <a:endParaRPr lang="zh-CN" altLang="en-US"/>
          </a:p>
        </p:txBody>
      </p:sp>
    </p:spTree>
    <p:extLst>
      <p:ext uri="{BB962C8B-B14F-4D97-AF65-F5344CB8AC3E}">
        <p14:creationId xmlns:p14="http://schemas.microsoft.com/office/powerpoint/2010/main" val="3545251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19</a:t>
            </a:fld>
            <a:endParaRPr lang="zh-CN" altLang="en-US"/>
          </a:p>
        </p:txBody>
      </p:sp>
    </p:spTree>
    <p:extLst>
      <p:ext uri="{BB962C8B-B14F-4D97-AF65-F5344CB8AC3E}">
        <p14:creationId xmlns:p14="http://schemas.microsoft.com/office/powerpoint/2010/main" val="127755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a:t>
            </a:fld>
            <a:endParaRPr lang="zh-CN" altLang="en-US"/>
          </a:p>
        </p:txBody>
      </p:sp>
    </p:spTree>
    <p:extLst>
      <p:ext uri="{BB962C8B-B14F-4D97-AF65-F5344CB8AC3E}">
        <p14:creationId xmlns:p14="http://schemas.microsoft.com/office/powerpoint/2010/main" val="1675146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20</a:t>
            </a:fld>
            <a:endParaRPr lang="zh-CN" altLang="en-US"/>
          </a:p>
        </p:txBody>
      </p:sp>
    </p:spTree>
    <p:extLst>
      <p:ext uri="{BB962C8B-B14F-4D97-AF65-F5344CB8AC3E}">
        <p14:creationId xmlns:p14="http://schemas.microsoft.com/office/powerpoint/2010/main" val="651659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404040"/>
              </a:solidFill>
              <a:effectLst/>
            </a:endParaRPr>
          </a:p>
        </p:txBody>
      </p:sp>
      <p:sp>
        <p:nvSpPr>
          <p:cNvPr id="4" name="灯片编号占位符 3"/>
          <p:cNvSpPr>
            <a:spLocks noGrp="1"/>
          </p:cNvSpPr>
          <p:nvPr>
            <p:ph type="sldNum" sz="quarter" idx="5"/>
          </p:nvPr>
        </p:nvSpPr>
        <p:spPr/>
        <p:txBody>
          <a:bodyPr/>
          <a:lstStyle/>
          <a:p>
            <a:fld id="{5AF833F3-50EF-41F6-9734-A87A2A6D410C}" type="slidenum">
              <a:rPr lang="zh-CN" altLang="en-US" smtClean="0"/>
              <a:t>21</a:t>
            </a:fld>
            <a:endParaRPr lang="zh-CN" altLang="en-US"/>
          </a:p>
        </p:txBody>
      </p:sp>
    </p:spTree>
    <p:extLst>
      <p:ext uri="{BB962C8B-B14F-4D97-AF65-F5344CB8AC3E}">
        <p14:creationId xmlns:p14="http://schemas.microsoft.com/office/powerpoint/2010/main" val="139982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a:t>
            </a:fld>
            <a:endParaRPr lang="zh-CN" altLang="en-US"/>
          </a:p>
        </p:txBody>
      </p:sp>
    </p:spTree>
    <p:extLst>
      <p:ext uri="{BB962C8B-B14F-4D97-AF65-F5344CB8AC3E}">
        <p14:creationId xmlns:p14="http://schemas.microsoft.com/office/powerpoint/2010/main" val="2871784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4</a:t>
            </a:fld>
            <a:endParaRPr lang="zh-CN" altLang="en-US"/>
          </a:p>
        </p:txBody>
      </p:sp>
    </p:spTree>
    <p:extLst>
      <p:ext uri="{BB962C8B-B14F-4D97-AF65-F5344CB8AC3E}">
        <p14:creationId xmlns:p14="http://schemas.microsoft.com/office/powerpoint/2010/main" val="2098501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5</a:t>
            </a:fld>
            <a:endParaRPr lang="zh-CN" altLang="en-US"/>
          </a:p>
        </p:txBody>
      </p:sp>
    </p:spTree>
    <p:extLst>
      <p:ext uri="{BB962C8B-B14F-4D97-AF65-F5344CB8AC3E}">
        <p14:creationId xmlns:p14="http://schemas.microsoft.com/office/powerpoint/2010/main" val="736641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6</a:t>
            </a:fld>
            <a:endParaRPr lang="zh-CN" altLang="en-US"/>
          </a:p>
        </p:txBody>
      </p:sp>
    </p:spTree>
    <p:extLst>
      <p:ext uri="{BB962C8B-B14F-4D97-AF65-F5344CB8AC3E}">
        <p14:creationId xmlns:p14="http://schemas.microsoft.com/office/powerpoint/2010/main" val="230329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7</a:t>
            </a:fld>
            <a:endParaRPr lang="zh-CN" altLang="en-US"/>
          </a:p>
        </p:txBody>
      </p:sp>
    </p:spTree>
    <p:extLst>
      <p:ext uri="{BB962C8B-B14F-4D97-AF65-F5344CB8AC3E}">
        <p14:creationId xmlns:p14="http://schemas.microsoft.com/office/powerpoint/2010/main" val="44901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8</a:t>
            </a:fld>
            <a:endParaRPr lang="zh-CN" altLang="en-US"/>
          </a:p>
        </p:txBody>
      </p:sp>
    </p:spTree>
    <p:extLst>
      <p:ext uri="{BB962C8B-B14F-4D97-AF65-F5344CB8AC3E}">
        <p14:creationId xmlns:p14="http://schemas.microsoft.com/office/powerpoint/2010/main" val="1352241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9</a:t>
            </a:fld>
            <a:endParaRPr lang="zh-CN" altLang="en-US"/>
          </a:p>
        </p:txBody>
      </p:sp>
    </p:spTree>
    <p:extLst>
      <p:ext uri="{BB962C8B-B14F-4D97-AF65-F5344CB8AC3E}">
        <p14:creationId xmlns:p14="http://schemas.microsoft.com/office/powerpoint/2010/main" val="113236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187F0-0225-4B3B-90A2-9551888E20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3AF173-A9B7-4378-A9C0-48F99FE14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47ED05-E7C1-4189-9AAB-ECCE7575C837}"/>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CD62BBA7-1850-4A01-8931-B221BBA5A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9E4C5-DE1A-4E1B-BBD3-6D6CC2FCFE67}"/>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4937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80D1A-37DE-4826-8568-0AA9DA59E5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76CE40-387E-40F4-A7AD-47EEF84DE55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01D87D-A543-4820-8E28-F7F42C2BDCF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87D297AE-8BC5-48E1-97ED-15EE311EAA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07966A-1004-415D-8376-C942BD325E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8106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DBFA79-C821-43B0-8DC3-C648ED43D1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74E1E3-B199-4D23-BC57-3325ABD4BD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0DCDB8-1920-4603-A9DE-BBD8C61D377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731FA341-F0D6-4376-8811-680B7188AF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61B403-32FA-4113-B745-6E8EE548F38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644269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2F2DB-91B3-144D-95E7-4ED6DF02BC0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C840044-88E0-B542-B424-CB1C90024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9A11D15-B860-1341-846C-376B516FF391}"/>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0928085E-808C-3141-A154-0E53BDB585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7B3373-5E1D-CE48-BB34-B5850B7711D5}"/>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7145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838200" y="365125"/>
            <a:ext cx="10515600" cy="1325563"/>
          </a:xfrm>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16280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417095" y="196683"/>
            <a:ext cx="11325726" cy="1325563"/>
          </a:xfrm>
        </p:spPr>
        <p:txBody>
          <a:bodyPr/>
          <a:lstStyle>
            <a:lvl1pPr>
              <a:defRPr>
                <a:latin typeface="Calibri" panose="020F0502020204030204" pitchFamily="34" charset="0"/>
                <a:cs typeface="Calibri" panose="020F0502020204030204" pitchFamily="34" charset="0"/>
              </a:defRPr>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dirty="0"/>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
        <p:nvSpPr>
          <p:cNvPr id="7" name="矩形 6">
            <a:extLst>
              <a:ext uri="{FF2B5EF4-FFF2-40B4-BE49-F238E27FC236}">
                <a16:creationId xmlns:a16="http://schemas.microsoft.com/office/drawing/2014/main" id="{B98BEAA5-C433-C646-A3FF-428605FC2C74}"/>
              </a:ext>
            </a:extLst>
          </p:cNvPr>
          <p:cNvSpPr/>
          <p:nvPr userDrawn="1"/>
        </p:nvSpPr>
        <p:spPr>
          <a:xfrm>
            <a:off x="417095" y="1386173"/>
            <a:ext cx="11325726" cy="136073"/>
          </a:xfrm>
          <a:prstGeom prst="rect">
            <a:avLst/>
          </a:prstGeom>
          <a:gradFill flip="none" rotWithShape="1">
            <a:gsLst>
              <a:gs pos="0">
                <a:srgbClr val="7030A0"/>
              </a:gs>
              <a:gs pos="98000">
                <a:schemeClr val="accent2">
                  <a:lumMod val="60000"/>
                  <a:lumOff val="40000"/>
                </a:schemeClr>
              </a:gs>
              <a:gs pos="63000">
                <a:schemeClr val="accent2">
                  <a:lumMod val="45000"/>
                  <a:lumOff val="55000"/>
                </a:schemeClr>
              </a:gs>
              <a:gs pos="100000">
                <a:schemeClr val="accent2">
                  <a:lumMod val="30000"/>
                  <a:lumOff val="70000"/>
                </a:schemeClr>
              </a:gs>
            </a:gsLst>
            <a:lin ang="0" scaled="1"/>
            <a:tileRect/>
          </a:gra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838146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F8720-4B6E-194A-8E4E-DB75658F81E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0310DA0-A65C-FB47-ACBF-C22401299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0B9412-E9F9-6943-B384-7DBDF5F0E3E2}"/>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57C19CE4-A31A-4648-84A8-3EFECED81B4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BE9222-3D1C-AB40-9787-02F681E83CD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45411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36CB1-B005-3747-8CF8-B0D4FD4919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B7B99D-AD5D-9E4B-A18A-7185F736A81E}"/>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C8A9347-01F2-0445-BBCB-9498E1096105}"/>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6589FE2-E9C1-9F46-9ABD-1E02D13457F5}"/>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C1803DCD-4E3B-9B42-86CF-DE6D5A3F1D8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B75365E-F6D9-1243-ACD5-CD63E011754A}"/>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2553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95C9E-117F-9E49-B29B-344C39A0294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0F3E134-F35D-A14F-B4F4-E85DEF896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4377879-E22C-A74D-91C3-D9206B6C64D8}"/>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B897CF3D-B6C5-9D44-B94A-4449172EA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99D91D33-CDA1-3A4F-8D14-15876DC060E4}"/>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A3A10CD6-AFCF-5943-83B0-14D790E18314}"/>
              </a:ext>
            </a:extLst>
          </p:cNvPr>
          <p:cNvSpPr>
            <a:spLocks noGrp="1"/>
          </p:cNvSpPr>
          <p:nvPr>
            <p:ph type="dt" sz="half" idx="10"/>
          </p:nvPr>
        </p:nvSpPr>
        <p:spPr/>
        <p:txBody>
          <a:bodyPr/>
          <a:lstStyle/>
          <a:p>
            <a:endParaRPr kumimoji="1" lang="zh-CN" altLang="en-US"/>
          </a:p>
        </p:txBody>
      </p:sp>
      <p:sp>
        <p:nvSpPr>
          <p:cNvPr id="8" name="页脚占位符 7">
            <a:extLst>
              <a:ext uri="{FF2B5EF4-FFF2-40B4-BE49-F238E27FC236}">
                <a16:creationId xmlns:a16="http://schemas.microsoft.com/office/drawing/2014/main" id="{62773D58-CFE6-3C4D-9307-89D99EBFD37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5A69B69-74F5-F640-84D7-8D7D24E2111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682987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D9C02-6719-2D4C-ABF2-8DB95952B71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10EFD3C-FBCF-C84C-8355-EE32BB9D58CD}"/>
              </a:ext>
            </a:extLst>
          </p:cNvPr>
          <p:cNvSpPr>
            <a:spLocks noGrp="1"/>
          </p:cNvSpPr>
          <p:nvPr>
            <p:ph type="dt" sz="half" idx="10"/>
          </p:nvPr>
        </p:nvSpPr>
        <p:spPr/>
        <p:txBody>
          <a:bodyPr/>
          <a:lstStyle/>
          <a:p>
            <a:endParaRPr kumimoji="1" lang="zh-CN" altLang="en-US"/>
          </a:p>
        </p:txBody>
      </p:sp>
      <p:sp>
        <p:nvSpPr>
          <p:cNvPr id="4" name="页脚占位符 3">
            <a:extLst>
              <a:ext uri="{FF2B5EF4-FFF2-40B4-BE49-F238E27FC236}">
                <a16:creationId xmlns:a16="http://schemas.microsoft.com/office/drawing/2014/main" id="{5AECF38D-9ED2-2F45-9117-AA92053E277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B24748A-64A6-6E4F-A703-21DB4BE00FA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152597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CDD2D1-C01F-B74D-982C-18DDE3F12DD1}"/>
              </a:ext>
            </a:extLst>
          </p:cNvPr>
          <p:cNvSpPr>
            <a:spLocks noGrp="1"/>
          </p:cNvSpPr>
          <p:nvPr>
            <p:ph type="dt" sz="half" idx="10"/>
          </p:nvPr>
        </p:nvSpPr>
        <p:spPr/>
        <p:txBody>
          <a:bodyPr/>
          <a:lstStyle/>
          <a:p>
            <a:endParaRPr kumimoji="1" lang="zh-CN" altLang="en-US"/>
          </a:p>
        </p:txBody>
      </p:sp>
      <p:sp>
        <p:nvSpPr>
          <p:cNvPr id="3" name="页脚占位符 2">
            <a:extLst>
              <a:ext uri="{FF2B5EF4-FFF2-40B4-BE49-F238E27FC236}">
                <a16:creationId xmlns:a16="http://schemas.microsoft.com/office/drawing/2014/main" id="{D19BAD6C-080F-0B4A-BA71-E21F92E7F90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49C20DC-C3A4-564C-A7CF-518B8EEBA63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27192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C8B7D-D615-451A-A0F1-0CC2558030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48388D-B0B3-46B2-AEAC-FC40895501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4BAB7E-5DDD-4BE9-B521-4DEB76E15FAE}"/>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1E316458-CF37-4DC4-8C92-817389BE88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9E62D-56F6-4DFB-81B5-C1C0980F8C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58440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5215D-ABD6-704E-8E97-2DD4A68C48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33F9BF7-7ED7-6747-AD52-E0695D662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C89D7419-A04D-CE4F-B8BA-B02B41CE6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6E9D94C-A0C8-B943-A6A6-28CC24C30D34}"/>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38709B82-6922-6849-A15C-0B566CDD7D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D25F51-C2D8-F248-9383-DD744E96D11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79655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72AD2-9FD0-8843-97BC-54B809F54EF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0DB8B66-3A80-284E-904C-9B83DA269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0E428FE-E3B4-9F4C-AE94-90A47DAC8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1150F34-67B9-3A4B-9797-FBBDFD16F526}"/>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94174370-2E78-EE40-A64E-5AD1A65FAD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388DD2-116B-2A48-92B8-8677F41E92AD}"/>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845598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4069D-8FA2-E241-8340-89BD61DB948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F309A7E-F6EF-0545-94ED-84E08D3B786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C3A2EA-719F-704E-B509-5EB383722E4B}"/>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3D48F4D8-6B53-A34C-8CAB-2F70543AC39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D0B1B3-B076-9443-BB8E-2554F788B70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893720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ADF8D8-FD65-7F4F-875B-CDD95592892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78FF1D4-B028-C84F-BF10-10324E60D540}"/>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7696C91-2C80-074A-8825-267B2265360D}"/>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86A8ACD6-D4E2-1A40-B936-F46A891F7D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001597-470C-C348-8B60-1735D60313A0}"/>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942765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4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D8C03-D4E9-4043-9B9C-D9AA0E7E0D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41F827-8A8D-4EB5-9CAB-CFDAA9648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4ACBB5-A95E-4CEA-8DE9-11F6F1845BF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35DC8C7C-435D-4BB8-9698-780F28D5E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AFC37D-29AF-4A6B-B53B-31747E560EB5}"/>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8100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8F8AB-B06E-4DDA-B33E-2DCF4E77F7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3F087C-530C-406F-AA7D-5D6A92C222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54ECB0-5763-4586-A67D-216A215294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EAC3ADE-BED6-4644-B174-433C8B6881A4}"/>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34F3767D-4488-4D4A-B618-9E11C98D8E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1D25F8-8C70-495C-866A-87FA29BA5DB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97418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5AF7E-E6E0-4E0D-B4AD-68F5800E3D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3B618D-F9B2-47C9-A0B7-2440C847E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040540-92A6-4E2F-BD18-AFDE9DA181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0D7F7B-FE35-4CA5-A824-BE8EC02C4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F59F09-1E83-48AC-B518-B071F08213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D5CC95-84F2-443A-97EB-ACA86DA81BFA}"/>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C063F1D3-20F9-446B-A9FC-3B608C9D1A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D0D099-E9CD-47D8-91F2-7BA024974716}"/>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412478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2726-3650-493A-87D3-D916F74480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58BDED-2CC6-4297-BF13-EB91A8B278CD}"/>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0E8C908-2446-4A83-9B88-5D52A05D3A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5FF16F-E8FF-4A0D-BFE8-3EB8C75E77D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9680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D221EE-DA32-4C61-A20C-5B61BA7BCB19}"/>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B74F937E-DA13-4ACE-B158-EA4F5A6BCC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D9E8EA-B395-473C-8445-160837E9BC9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9104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1B73E-5C86-4BDC-ABA6-26B8F9E311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012295-3998-4E9D-83B9-050C6F45B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1FB1B2-EC47-464C-AEA9-69BE444D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ED894D-54F5-4AEA-8098-1AB300AD20CC}"/>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EFC04DCD-CFD5-44EA-994F-08A41351B0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6CD99F-AD46-40E5-9E18-B5B4ACB8445C}"/>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0977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3ED85-9B6E-41AE-BFC8-F791CB6B14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7075FB-918C-4F63-98F7-31FDF7238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0B3B91-AA5F-4568-A804-1FB71E9BC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6E3C10-9B6F-4F01-8E2F-ECB71B0DAE81}"/>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CE5462BE-D65A-45EC-BA95-A8B33777C5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5A29A0-392F-4B4B-93A9-EB06D0BED5D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2164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C60724-862B-4235-B7D5-5025C95F1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39B4CB-9763-4711-8715-F5BABEC7B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F20287-601D-430A-BC6C-0C0BE9FC0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6927F140-1F48-43D8-8CB9-8E0774352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9D5CF3-47B3-4E8F-9A58-E34E43703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3716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F1169C-635C-D746-A3A6-32397E102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420CA1-919C-7A49-A769-392A74694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23E68F6-9A51-CA45-8328-D112D4468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a:extLst>
              <a:ext uri="{FF2B5EF4-FFF2-40B4-BE49-F238E27FC236}">
                <a16:creationId xmlns:a16="http://schemas.microsoft.com/office/drawing/2014/main" id="{B12BCDB5-1EB0-D344-8434-556AC1404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0477AE1-9C0D-AF43-9664-ED9565E92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3309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05789" y="1649494"/>
            <a:ext cx="10989707" cy="1720968"/>
          </a:xfrm>
          <a:prstGeom prst="rect">
            <a:avLst/>
          </a:prstGeom>
        </p:spPr>
        <p:txBody>
          <a:bodyPr>
            <a:normAutofit fontScale="92500" lnSpcReduction="20000"/>
          </a:bodyPr>
          <a:lstStyle>
            <a:lvl1pPr algn="l" defTabSz="914400" rtl="0" eaLnBrk="1" latinLnBrk="0" hangingPunct="1">
              <a:spcBef>
                <a:spcPct val="0"/>
              </a:spcBef>
              <a:buNone/>
              <a:defRPr sz="3200" b="0" kern="1200">
                <a:solidFill>
                  <a:schemeClr val="tx1"/>
                </a:solidFill>
                <a:latin typeface="+mn-ea"/>
                <a:ea typeface="+mn-ea"/>
                <a:cs typeface="+mj-cs"/>
              </a:defRPr>
            </a:lvl1pPr>
          </a:lstStyle>
          <a:p>
            <a:pPr lvl="0" algn="ctr">
              <a:lnSpc>
                <a:spcPct val="120000"/>
              </a:lnSpc>
              <a:defRPr/>
            </a:pPr>
            <a:r>
              <a:rPr lang="en-US" altLang="zh-CN" sz="3600" dirty="0">
                <a:solidFill>
                  <a:srgbClr val="000000"/>
                </a:solidFill>
                <a:latin typeface="Arial Black" panose="020B0A04020102020204" pitchFamily="34" charset="0"/>
                <a:cs typeface="Calibri" panose="020F0502020204030204" pitchFamily="34" charset="0"/>
              </a:rPr>
              <a:t>Detecting Metadata-Related Logic Bugs in Database Systems via</a:t>
            </a:r>
          </a:p>
          <a:p>
            <a:pPr lvl="0" algn="ctr">
              <a:lnSpc>
                <a:spcPct val="120000"/>
              </a:lnSpc>
              <a:defRPr/>
            </a:pPr>
            <a:r>
              <a:rPr lang="en-US" altLang="zh-CN" sz="3600" dirty="0">
                <a:solidFill>
                  <a:srgbClr val="000000"/>
                </a:solidFill>
                <a:latin typeface="Arial Black" panose="020B0A04020102020204" pitchFamily="34" charset="0"/>
                <a:cs typeface="Calibri" panose="020F0502020204030204" pitchFamily="34" charset="0"/>
              </a:rPr>
              <a:t>Raw Database Construction</a:t>
            </a:r>
            <a:endParaRPr kumimoji="1" lang="zh-CN" altLang="en-US" sz="3600" b="0"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Calibri" panose="020F0502020204030204" pitchFamily="34" charset="0"/>
            </a:endParaRPr>
          </a:p>
        </p:txBody>
      </p:sp>
      <p:sp>
        <p:nvSpPr>
          <p:cNvPr id="4" name="文本框 3">
            <a:extLst>
              <a:ext uri="{FF2B5EF4-FFF2-40B4-BE49-F238E27FC236}">
                <a16:creationId xmlns:a16="http://schemas.microsoft.com/office/drawing/2014/main" id="{9305ED8A-4B78-45B6-BBDC-5C0D2C94F55C}"/>
              </a:ext>
            </a:extLst>
          </p:cNvPr>
          <p:cNvSpPr txBox="1"/>
          <p:nvPr/>
        </p:nvSpPr>
        <p:spPr>
          <a:xfrm>
            <a:off x="496504" y="456701"/>
            <a:ext cx="3043571"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VLDB 2024</a:t>
            </a:r>
            <a:r>
              <a:rPr lang="zh-CN" altLang="en-US" sz="3200" b="1" dirty="0">
                <a:latin typeface="Calibri" panose="020F0502020204030204" pitchFamily="34" charset="0"/>
                <a:cs typeface="Calibri" panose="020F0502020204030204" pitchFamily="34" charset="0"/>
              </a:rPr>
              <a:t> </a:t>
            </a:r>
          </a:p>
        </p:txBody>
      </p:sp>
      <p:pic>
        <p:nvPicPr>
          <p:cNvPr id="6" name="图片 5">
            <a:extLst>
              <a:ext uri="{FF2B5EF4-FFF2-40B4-BE49-F238E27FC236}">
                <a16:creationId xmlns:a16="http://schemas.microsoft.com/office/drawing/2014/main" id="{834889E5-972B-4A68-B944-51FE9DAF8CE4}"/>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286884" y="-2885062"/>
            <a:ext cx="3142615" cy="7853076"/>
          </a:xfrm>
          <a:prstGeom prst="rect">
            <a:avLst/>
          </a:prstGeom>
        </p:spPr>
      </p:pic>
      <p:pic>
        <p:nvPicPr>
          <p:cNvPr id="7" name="图片 6">
            <a:extLst>
              <a:ext uri="{FF2B5EF4-FFF2-40B4-BE49-F238E27FC236}">
                <a16:creationId xmlns:a16="http://schemas.microsoft.com/office/drawing/2014/main" id="{DC815FA5-B151-4673-BCB2-B632A5DA36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2448" y="192614"/>
            <a:ext cx="1253048" cy="1247934"/>
          </a:xfrm>
          <a:prstGeom prst="rect">
            <a:avLst/>
          </a:prstGeom>
        </p:spPr>
      </p:pic>
      <p:pic>
        <p:nvPicPr>
          <p:cNvPr id="8" name="图片 7">
            <a:extLst>
              <a:ext uri="{FF2B5EF4-FFF2-40B4-BE49-F238E27FC236}">
                <a16:creationId xmlns:a16="http://schemas.microsoft.com/office/drawing/2014/main" id="{AD759A8F-B3C6-4FDA-B4A1-8EC654C645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310" y="3370462"/>
            <a:ext cx="10758186" cy="3030837"/>
          </a:xfrm>
          <a:prstGeom prst="rect">
            <a:avLst/>
          </a:prstGeom>
        </p:spPr>
      </p:pic>
      <p:sp>
        <p:nvSpPr>
          <p:cNvPr id="10" name="文本框 9">
            <a:extLst>
              <a:ext uri="{FF2B5EF4-FFF2-40B4-BE49-F238E27FC236}">
                <a16:creationId xmlns:a16="http://schemas.microsoft.com/office/drawing/2014/main" id="{F27DAA01-0008-77D1-0CCA-97CF8BED4D4F}"/>
              </a:ext>
            </a:extLst>
          </p:cNvPr>
          <p:cNvSpPr txBox="1"/>
          <p:nvPr/>
        </p:nvSpPr>
        <p:spPr>
          <a:xfrm>
            <a:off x="8893468" y="6472736"/>
            <a:ext cx="3812882"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https://github.com/tcse-iscas/radar</a:t>
            </a:r>
          </a:p>
        </p:txBody>
      </p:sp>
    </p:spTree>
    <p:extLst>
      <p:ext uri="{BB962C8B-B14F-4D97-AF65-F5344CB8AC3E}">
        <p14:creationId xmlns:p14="http://schemas.microsoft.com/office/powerpoint/2010/main" val="195593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Query Generation</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9BF5AED3-E6F1-E1B3-DFAD-DF8C2AE7A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466" y="1275157"/>
            <a:ext cx="9400582" cy="4752433"/>
          </a:xfrm>
          <a:prstGeom prst="rect">
            <a:avLst/>
          </a:prstGeom>
        </p:spPr>
      </p:pic>
    </p:spTree>
    <p:extLst>
      <p:ext uri="{BB962C8B-B14F-4D97-AF65-F5344CB8AC3E}">
        <p14:creationId xmlns:p14="http://schemas.microsoft.com/office/powerpoint/2010/main" val="71583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Raw Database Generation</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D34164CA-E5EA-EBED-4C29-1B32F11A8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3104"/>
            <a:ext cx="11916708" cy="3622784"/>
          </a:xfrm>
          <a:prstGeom prst="rect">
            <a:avLst/>
          </a:prstGeom>
        </p:spPr>
      </p:pic>
      <p:pic>
        <p:nvPicPr>
          <p:cNvPr id="7" name="图片 6">
            <a:extLst>
              <a:ext uri="{FF2B5EF4-FFF2-40B4-BE49-F238E27FC236}">
                <a16:creationId xmlns:a16="http://schemas.microsoft.com/office/drawing/2014/main" id="{FC0A9201-8CC4-C104-8B6F-10BEFFFDF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6495" y="4519657"/>
            <a:ext cx="4443822" cy="2338343"/>
          </a:xfrm>
          <a:prstGeom prst="rect">
            <a:avLst/>
          </a:prstGeom>
        </p:spPr>
      </p:pic>
    </p:spTree>
    <p:extLst>
      <p:ext uri="{BB962C8B-B14F-4D97-AF65-F5344CB8AC3E}">
        <p14:creationId xmlns:p14="http://schemas.microsoft.com/office/powerpoint/2010/main" val="100844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metaBug</a:t>
            </a:r>
            <a:r>
              <a:rPr lang="zh-CN" altLang="en-US" sz="4400" b="1" dirty="0">
                <a:latin typeface="Arial Black" panose="020B0A04020102020204" pitchFamily="34" charset="0"/>
                <a:cs typeface="Calibri" panose="020F0502020204030204" pitchFamily="34" charset="0"/>
              </a:rPr>
              <a:t> </a:t>
            </a:r>
            <a:r>
              <a:rPr lang="en-US" altLang="zh-CN" sz="4400" b="1" dirty="0">
                <a:latin typeface="Arial Black" panose="020B0A04020102020204" pitchFamily="34" charset="0"/>
                <a:cs typeface="Calibri" panose="020F0502020204030204" pitchFamily="34" charset="0"/>
              </a:rPr>
              <a:t>Identification</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A37DDD6B-E5B0-5829-DF09-C39527F6D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1181100"/>
            <a:ext cx="10842537" cy="4504997"/>
          </a:xfrm>
          <a:prstGeom prst="rect">
            <a:avLst/>
          </a:prstGeom>
        </p:spPr>
      </p:pic>
    </p:spTree>
    <p:extLst>
      <p:ext uri="{BB962C8B-B14F-4D97-AF65-F5344CB8AC3E}">
        <p14:creationId xmlns:p14="http://schemas.microsoft.com/office/powerpoint/2010/main" val="560848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1446550"/>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Metadata-Oriented Testing Optimization</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E6D1A487-7FF7-3774-4957-CB3B7C4D133E}"/>
              </a:ext>
            </a:extLst>
          </p:cNvPr>
          <p:cNvSpPr/>
          <p:nvPr/>
        </p:nvSpPr>
        <p:spPr>
          <a:xfrm>
            <a:off x="641131" y="1926046"/>
            <a:ext cx="11388944" cy="4046749"/>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800" b="1" spc="70" dirty="0">
                <a:latin typeface="Times New Roman"/>
                <a:cs typeface="Times New Roman"/>
              </a:rPr>
              <a:t>Motivation</a:t>
            </a:r>
            <a:r>
              <a:rPr lang="en-US" altLang="zh-CN" sz="2800" spc="70" dirty="0">
                <a:latin typeface="Times New Roman"/>
                <a:cs typeface="Times New Roman"/>
              </a:rPr>
              <a:t>: Random database generation can generate many databases with the same or similar database metadata, i.e., triggering duplicate </a:t>
            </a:r>
            <a:r>
              <a:rPr lang="en-US" altLang="zh-CN" sz="2800" spc="70" dirty="0" err="1">
                <a:latin typeface="Times New Roman"/>
                <a:cs typeface="Times New Roman"/>
              </a:rPr>
              <a:t>metaBugs</a:t>
            </a:r>
            <a:endParaRPr lang="en-US" altLang="zh-CN" sz="2800" spc="70" dirty="0">
              <a:latin typeface="Times New Roman"/>
              <a:cs typeface="Times New Roman"/>
            </a:endParaRPr>
          </a:p>
          <a:p>
            <a:pPr marL="469900" marR="55880" indent="-457200">
              <a:lnSpc>
                <a:spcPct val="150000"/>
              </a:lnSpc>
              <a:spcBef>
                <a:spcPts val="425"/>
              </a:spcBef>
              <a:buFont typeface="Wingdings" pitchFamily="2" charset="2"/>
              <a:buChar char="Ø"/>
            </a:pPr>
            <a:r>
              <a:rPr lang="en-US" altLang="zh-CN" sz="2800" b="1" spc="70" dirty="0">
                <a:latin typeface="Times New Roman"/>
                <a:cs typeface="Times New Roman"/>
              </a:rPr>
              <a:t>Solution: </a:t>
            </a:r>
            <a:r>
              <a:rPr lang="en-US" altLang="zh-CN" sz="2800" spc="70" dirty="0">
                <a:latin typeface="Times New Roman"/>
                <a:cs typeface="Times New Roman"/>
              </a:rPr>
              <a:t>Extracting abstract database metadata</a:t>
            </a:r>
          </a:p>
          <a:p>
            <a:pPr marL="469900" marR="55880" indent="-457200">
              <a:lnSpc>
                <a:spcPct val="150000"/>
              </a:lnSpc>
              <a:spcBef>
                <a:spcPts val="425"/>
              </a:spcBef>
              <a:buFont typeface="Wingdings" pitchFamily="2" charset="2"/>
              <a:buChar char="Ø"/>
            </a:pPr>
            <a:endParaRPr lang="en-US" altLang="zh-CN" sz="2800" spc="70" dirty="0">
              <a:latin typeface="Times New Roman"/>
              <a:cs typeface="Times New Roman"/>
            </a:endParaRPr>
          </a:p>
          <a:p>
            <a:pPr marL="469900" marR="55880" indent="-457200">
              <a:lnSpc>
                <a:spcPct val="150000"/>
              </a:lnSpc>
              <a:spcBef>
                <a:spcPts val="425"/>
              </a:spcBef>
              <a:buFont typeface="Wingdings" pitchFamily="2" charset="2"/>
              <a:buChar char="Ø"/>
            </a:pPr>
            <a:endParaRPr lang="en-US" altLang="zh-CN" sz="2800" spc="70" dirty="0">
              <a:latin typeface="Times New Roman"/>
              <a:cs typeface="Times New Roman"/>
            </a:endParaRPr>
          </a:p>
        </p:txBody>
      </p:sp>
    </p:spTree>
    <p:extLst>
      <p:ext uri="{BB962C8B-B14F-4D97-AF65-F5344CB8AC3E}">
        <p14:creationId xmlns:p14="http://schemas.microsoft.com/office/powerpoint/2010/main" val="1812302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1446550"/>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Extracting Abstract Database Metadata</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DF11219E-B2A2-F27A-AA95-4245B7291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103" y="1600213"/>
            <a:ext cx="8779751" cy="5017000"/>
          </a:xfrm>
          <a:prstGeom prst="rect">
            <a:avLst/>
          </a:prstGeom>
        </p:spPr>
      </p:pic>
    </p:spTree>
    <p:extLst>
      <p:ext uri="{BB962C8B-B14F-4D97-AF65-F5344CB8AC3E}">
        <p14:creationId xmlns:p14="http://schemas.microsoft.com/office/powerpoint/2010/main" val="395165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Experiment</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E6D1A487-7FF7-3774-4957-CB3B7C4D133E}"/>
              </a:ext>
            </a:extLst>
          </p:cNvPr>
          <p:cNvSpPr/>
          <p:nvPr/>
        </p:nvSpPr>
        <p:spPr>
          <a:xfrm>
            <a:off x="803871" y="1355684"/>
            <a:ext cx="10741574" cy="5771132"/>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Database and query generation: </a:t>
            </a:r>
            <a:r>
              <a:rPr lang="en-US" altLang="zh-CN" sz="2400" spc="70" dirty="0" err="1">
                <a:latin typeface="Times New Roman"/>
                <a:cs typeface="Times New Roman"/>
              </a:rPr>
              <a:t>SQLancer</a:t>
            </a:r>
            <a:r>
              <a:rPr lang="en-US" altLang="zh-CN" sz="2400" spc="70" dirty="0">
                <a:latin typeface="Times New Roman"/>
                <a:cs typeface="Times New Roman"/>
              </a:rPr>
              <a:t> in JAVA</a:t>
            </a:r>
          </a:p>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Target</a:t>
            </a:r>
            <a:r>
              <a:rPr lang="zh-CN" altLang="en-US" sz="2400" b="1" spc="70" dirty="0">
                <a:latin typeface="Times New Roman"/>
                <a:cs typeface="Times New Roman"/>
              </a:rPr>
              <a:t> </a:t>
            </a:r>
            <a:r>
              <a:rPr lang="en-US" altLang="zh-CN" sz="2400" b="1" spc="70" dirty="0">
                <a:latin typeface="Times New Roman"/>
                <a:cs typeface="Times New Roman"/>
              </a:rPr>
              <a:t>DBMS: </a:t>
            </a:r>
            <a:r>
              <a:rPr lang="en-US" altLang="zh-CN" sz="2400" spc="70" dirty="0">
                <a:latin typeface="Times New Roman"/>
                <a:cs typeface="Times New Roman"/>
              </a:rPr>
              <a:t>MySQL 8.0.32, SQLite 3.41.0, MariaDB 11.0.3, </a:t>
            </a:r>
            <a:r>
              <a:rPr lang="en-US" altLang="zh-CN" sz="2400" spc="70" dirty="0" err="1">
                <a:latin typeface="Times New Roman"/>
                <a:cs typeface="Times New Roman"/>
              </a:rPr>
              <a:t>CockroachDB</a:t>
            </a:r>
            <a:r>
              <a:rPr lang="zh-CN" altLang="en-US" sz="2400" spc="70" dirty="0">
                <a:latin typeface="Times New Roman"/>
                <a:cs typeface="Times New Roman"/>
              </a:rPr>
              <a:t> </a:t>
            </a:r>
            <a:r>
              <a:rPr lang="en-US" altLang="zh-CN" sz="2400" spc="70" dirty="0">
                <a:latin typeface="Times New Roman"/>
                <a:cs typeface="Times New Roman"/>
              </a:rPr>
              <a:t>22.2.5, and TiDB 6.6.0</a:t>
            </a:r>
          </a:p>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Experimental infrastructure: </a:t>
            </a:r>
            <a:r>
              <a:rPr lang="en-US" altLang="zh-CN" sz="2400" spc="70" dirty="0">
                <a:latin typeface="Times New Roman"/>
                <a:cs typeface="Times New Roman"/>
              </a:rPr>
              <a:t>perform their experiments</a:t>
            </a:r>
            <a:r>
              <a:rPr lang="zh-CN" altLang="en-US" sz="2400" spc="70" dirty="0">
                <a:latin typeface="Times New Roman"/>
                <a:cs typeface="Times New Roman"/>
              </a:rPr>
              <a:t> </a:t>
            </a:r>
            <a:r>
              <a:rPr lang="en-US" altLang="zh-CN" sz="2400" spc="70" dirty="0">
                <a:latin typeface="Times New Roman"/>
                <a:cs typeface="Times New Roman"/>
              </a:rPr>
              <a:t>on a machine with 8 CPU cores and 32GB RAM</a:t>
            </a:r>
          </a:p>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Experimental process: </a:t>
            </a:r>
            <a:r>
              <a:rPr lang="en-US" altLang="zh-CN" sz="2400" spc="70" dirty="0">
                <a:latin typeface="Times New Roman"/>
                <a:cs typeface="Times New Roman"/>
              </a:rPr>
              <a:t>It run Radar on each target DBMS for 24 hours, and then stop Radar to analyze the generated bug reports and submit the detected unique bug reports to DBMS developers. After processing all the generated bug reports, we start a new testing round.</a:t>
            </a:r>
          </a:p>
          <a:p>
            <a:pPr marL="469900" marR="55880" indent="-457200">
              <a:lnSpc>
                <a:spcPct val="150000"/>
              </a:lnSpc>
              <a:spcBef>
                <a:spcPts val="425"/>
              </a:spcBef>
              <a:buFont typeface="Wingdings" pitchFamily="2" charset="2"/>
              <a:buChar char="Ø"/>
            </a:pPr>
            <a:endParaRPr lang="en-US" altLang="zh-CN" sz="2400" spc="70" dirty="0">
              <a:latin typeface="Times New Roman"/>
              <a:cs typeface="Times New Roman"/>
            </a:endParaRPr>
          </a:p>
        </p:txBody>
      </p:sp>
    </p:spTree>
    <p:extLst>
      <p:ext uri="{BB962C8B-B14F-4D97-AF65-F5344CB8AC3E}">
        <p14:creationId xmlns:p14="http://schemas.microsoft.com/office/powerpoint/2010/main" val="413874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Unique Bugs</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57CF08F6-0CB1-8B85-E93D-D32AE6705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1701800"/>
            <a:ext cx="11949216" cy="3450303"/>
          </a:xfrm>
          <a:prstGeom prst="rect">
            <a:avLst/>
          </a:prstGeom>
        </p:spPr>
      </p:pic>
    </p:spTree>
    <p:extLst>
      <p:ext uri="{BB962C8B-B14F-4D97-AF65-F5344CB8AC3E}">
        <p14:creationId xmlns:p14="http://schemas.microsoft.com/office/powerpoint/2010/main" val="285799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Test Efficiency</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8590F563-4F76-43FE-77B1-F42B53515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03" y="4270498"/>
            <a:ext cx="5937197" cy="2082994"/>
          </a:xfrm>
          <a:prstGeom prst="rect">
            <a:avLst/>
          </a:prstGeom>
        </p:spPr>
      </p:pic>
      <p:pic>
        <p:nvPicPr>
          <p:cNvPr id="19" name="图片 18">
            <a:extLst>
              <a:ext uri="{FF2B5EF4-FFF2-40B4-BE49-F238E27FC236}">
                <a16:creationId xmlns:a16="http://schemas.microsoft.com/office/drawing/2014/main" id="{C995428A-7E2B-AD94-3E0D-9224C9ECF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94250"/>
            <a:ext cx="6108835" cy="1812511"/>
          </a:xfrm>
          <a:prstGeom prst="rect">
            <a:avLst/>
          </a:prstGeom>
        </p:spPr>
      </p:pic>
      <p:pic>
        <p:nvPicPr>
          <p:cNvPr id="21" name="图片 20">
            <a:extLst>
              <a:ext uri="{FF2B5EF4-FFF2-40B4-BE49-F238E27FC236}">
                <a16:creationId xmlns:a16="http://schemas.microsoft.com/office/drawing/2014/main" id="{AFD724CD-67CE-E364-ABCA-58A249DFF2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8835" y="2558924"/>
            <a:ext cx="5682426" cy="3423148"/>
          </a:xfrm>
          <a:prstGeom prst="rect">
            <a:avLst/>
          </a:prstGeom>
        </p:spPr>
      </p:pic>
    </p:spTree>
    <p:extLst>
      <p:ext uri="{BB962C8B-B14F-4D97-AF65-F5344CB8AC3E}">
        <p14:creationId xmlns:p14="http://schemas.microsoft.com/office/powerpoint/2010/main" val="1173938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Case Study</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6E9B2346-BFF3-09EC-4E97-22CC1774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729" y="1240237"/>
            <a:ext cx="6980904" cy="2692359"/>
          </a:xfrm>
          <a:prstGeom prst="rect">
            <a:avLst/>
          </a:prstGeom>
        </p:spPr>
      </p:pic>
      <p:pic>
        <p:nvPicPr>
          <p:cNvPr id="6" name="图片 5">
            <a:extLst>
              <a:ext uri="{FF2B5EF4-FFF2-40B4-BE49-F238E27FC236}">
                <a16:creationId xmlns:a16="http://schemas.microsoft.com/office/drawing/2014/main" id="{DCFC9159-79D4-3630-1A24-A17A915A3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9407" y="4051379"/>
            <a:ext cx="6980904" cy="2468478"/>
          </a:xfrm>
          <a:prstGeom prst="rect">
            <a:avLst/>
          </a:prstGeom>
        </p:spPr>
      </p:pic>
    </p:spTree>
    <p:extLst>
      <p:ext uri="{BB962C8B-B14F-4D97-AF65-F5344CB8AC3E}">
        <p14:creationId xmlns:p14="http://schemas.microsoft.com/office/powerpoint/2010/main" val="343775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False</a:t>
            </a:r>
            <a:r>
              <a:rPr lang="zh-CN" altLang="en-US" sz="4400" b="1" dirty="0">
                <a:latin typeface="Arial Black" panose="020B0A04020102020204" pitchFamily="34" charset="0"/>
                <a:cs typeface="Calibri" panose="020F0502020204030204" pitchFamily="34" charset="0"/>
              </a:rPr>
              <a:t> </a:t>
            </a:r>
            <a:r>
              <a:rPr lang="en-US" altLang="zh-CN" sz="4400" b="1" dirty="0">
                <a:latin typeface="Arial Black" panose="020B0A04020102020204" pitchFamily="34" charset="0"/>
                <a:cs typeface="Calibri" panose="020F0502020204030204" pitchFamily="34" charset="0"/>
              </a:rPr>
              <a:t>Positives</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D04DC488-C931-77ED-E017-A748ABD9E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648" y="4028234"/>
            <a:ext cx="7384436" cy="2676103"/>
          </a:xfrm>
          <a:prstGeom prst="rect">
            <a:avLst/>
          </a:prstGeom>
        </p:spPr>
      </p:pic>
      <p:pic>
        <p:nvPicPr>
          <p:cNvPr id="7" name="图片 6">
            <a:extLst>
              <a:ext uri="{FF2B5EF4-FFF2-40B4-BE49-F238E27FC236}">
                <a16:creationId xmlns:a16="http://schemas.microsoft.com/office/drawing/2014/main" id="{0144F79D-C316-3D59-5578-E81E730E1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8732" y="923104"/>
            <a:ext cx="6914535" cy="3098951"/>
          </a:xfrm>
          <a:prstGeom prst="rect">
            <a:avLst/>
          </a:prstGeom>
        </p:spPr>
      </p:pic>
    </p:spTree>
    <p:extLst>
      <p:ext uri="{BB962C8B-B14F-4D97-AF65-F5344CB8AC3E}">
        <p14:creationId xmlns:p14="http://schemas.microsoft.com/office/powerpoint/2010/main" val="43768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Database Metadata Effects</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389078" y="1533801"/>
            <a:ext cx="11660047" cy="4355744"/>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3200" b="1" spc="70" dirty="0">
                <a:latin typeface="Times New Roman"/>
                <a:cs typeface="Times New Roman"/>
              </a:rPr>
              <a:t>Describes the organization of data in a database</a:t>
            </a:r>
          </a:p>
          <a:p>
            <a:pPr marL="927100" marR="55880" lvl="1" indent="-457200">
              <a:lnSpc>
                <a:spcPct val="150000"/>
              </a:lnSpc>
              <a:spcBef>
                <a:spcPts val="425"/>
              </a:spcBef>
              <a:buFont typeface="Wingdings" pitchFamily="2" charset="2"/>
              <a:buChar char="Ø"/>
            </a:pPr>
            <a:r>
              <a:rPr lang="en-US" altLang="zh-CN" sz="2200" spc="70" dirty="0">
                <a:latin typeface="Times New Roman"/>
                <a:cs typeface="Times New Roman"/>
              </a:rPr>
              <a:t>A column c1 with </a:t>
            </a:r>
            <a:r>
              <a:rPr lang="en-US" altLang="zh-CN" sz="2200" b="1" spc="70" dirty="0">
                <a:latin typeface="Times New Roman"/>
                <a:cs typeface="Times New Roman"/>
              </a:rPr>
              <a:t>TINIINT</a:t>
            </a:r>
            <a:r>
              <a:rPr lang="en-US" altLang="zh-CN" sz="2200" spc="70" dirty="0">
                <a:latin typeface="Times New Roman"/>
                <a:cs typeface="Times New Roman"/>
              </a:rPr>
              <a:t> data only store numeric values between -128 and 127</a:t>
            </a:r>
          </a:p>
          <a:p>
            <a:pPr marL="927100" marR="55880" lvl="1" indent="-457200">
              <a:lnSpc>
                <a:spcPct val="150000"/>
              </a:lnSpc>
              <a:spcBef>
                <a:spcPts val="425"/>
              </a:spcBef>
              <a:buFont typeface="Wingdings" pitchFamily="2" charset="2"/>
              <a:buChar char="Ø"/>
            </a:pPr>
            <a:r>
              <a:rPr lang="en-US" altLang="zh-CN" sz="2200" b="1" spc="70" dirty="0">
                <a:latin typeface="Times New Roman"/>
                <a:cs typeface="Times New Roman"/>
              </a:rPr>
              <a:t>NOT NULL </a:t>
            </a:r>
            <a:r>
              <a:rPr lang="en-US" altLang="zh-CN" sz="2200" spc="70" dirty="0">
                <a:latin typeface="Times New Roman"/>
                <a:cs typeface="Times New Roman"/>
              </a:rPr>
              <a:t>constraint means the NULL values cannot be stored in c1</a:t>
            </a:r>
          </a:p>
          <a:p>
            <a:pPr marL="927100" marR="55880" lvl="1" indent="-457200">
              <a:lnSpc>
                <a:spcPct val="150000"/>
              </a:lnSpc>
              <a:spcBef>
                <a:spcPts val="425"/>
              </a:spcBef>
              <a:buFont typeface="Wingdings" pitchFamily="2" charset="2"/>
              <a:buChar char="Ø"/>
            </a:pPr>
            <a:r>
              <a:rPr lang="en-US" altLang="zh-CN" sz="2200" b="1" spc="70" dirty="0">
                <a:latin typeface="Times New Roman"/>
                <a:cs typeface="Times New Roman"/>
              </a:rPr>
              <a:t>UNIQUE</a:t>
            </a:r>
            <a:r>
              <a:rPr lang="en-US" altLang="zh-CN" sz="2200" spc="70" dirty="0">
                <a:latin typeface="Times New Roman"/>
                <a:cs typeface="Times New Roman"/>
              </a:rPr>
              <a:t> constraint means c1 is not allowed to store duplicate numeric values</a:t>
            </a:r>
          </a:p>
          <a:p>
            <a:pPr marL="469900" marR="55880" indent="-457200">
              <a:lnSpc>
                <a:spcPct val="150000"/>
              </a:lnSpc>
              <a:spcBef>
                <a:spcPts val="425"/>
              </a:spcBef>
              <a:buFont typeface="Wingdings" pitchFamily="2" charset="2"/>
              <a:buChar char="Ø"/>
            </a:pPr>
            <a:r>
              <a:rPr lang="en-US" altLang="zh-CN" sz="3200" b="1" spc="70" dirty="0">
                <a:latin typeface="Times New Roman"/>
                <a:cs typeface="Times New Roman"/>
              </a:rPr>
              <a:t>Optimize query evaluation</a:t>
            </a:r>
          </a:p>
          <a:p>
            <a:pPr marL="927100" marR="55880" lvl="1" indent="-457200">
              <a:lnSpc>
                <a:spcPct val="150000"/>
              </a:lnSpc>
              <a:spcBef>
                <a:spcPts val="425"/>
              </a:spcBef>
              <a:buFont typeface="Wingdings" pitchFamily="2" charset="2"/>
              <a:buChar char="Ø"/>
            </a:pPr>
            <a:r>
              <a:rPr lang="en-US" altLang="zh-CN" sz="2200" spc="70" dirty="0">
                <a:latin typeface="Times New Roman"/>
                <a:cs typeface="Times New Roman"/>
              </a:rPr>
              <a:t>For</a:t>
            </a:r>
            <a:r>
              <a:rPr lang="zh-CN" altLang="en-US" sz="2200" spc="70" dirty="0">
                <a:latin typeface="Times New Roman"/>
                <a:cs typeface="Times New Roman"/>
              </a:rPr>
              <a:t> </a:t>
            </a:r>
            <a:r>
              <a:rPr lang="en-US" altLang="zh-CN" sz="2200" spc="70" dirty="0">
                <a:latin typeface="Times New Roman"/>
                <a:cs typeface="Times New Roman"/>
              </a:rPr>
              <a:t>a</a:t>
            </a:r>
            <a:r>
              <a:rPr lang="zh-CN" altLang="en-US" sz="2200" spc="70" dirty="0">
                <a:latin typeface="Times New Roman"/>
                <a:cs typeface="Times New Roman"/>
              </a:rPr>
              <a:t> </a:t>
            </a:r>
            <a:r>
              <a:rPr lang="en-US" altLang="zh-CN" sz="2200" spc="70" dirty="0">
                <a:latin typeface="Times New Roman"/>
                <a:cs typeface="Times New Roman"/>
              </a:rPr>
              <a:t>SQL</a:t>
            </a:r>
            <a:r>
              <a:rPr lang="zh-CN" altLang="en-US" sz="2200" spc="70" dirty="0">
                <a:latin typeface="Times New Roman"/>
                <a:cs typeface="Times New Roman"/>
              </a:rPr>
              <a:t> “</a:t>
            </a:r>
            <a:r>
              <a:rPr lang="en-US" altLang="zh-CN" sz="2200" spc="70" dirty="0">
                <a:latin typeface="Times New Roman"/>
                <a:cs typeface="Times New Roman"/>
              </a:rPr>
              <a:t>SELECT</a:t>
            </a:r>
            <a:r>
              <a:rPr lang="zh-CN" altLang="en-US" sz="2200" spc="70" dirty="0">
                <a:latin typeface="Times New Roman"/>
                <a:cs typeface="Times New Roman"/>
              </a:rPr>
              <a:t> </a:t>
            </a:r>
            <a:r>
              <a:rPr lang="en-US" altLang="zh-CN" sz="2200" spc="70" dirty="0">
                <a:latin typeface="Times New Roman"/>
                <a:cs typeface="Times New Roman"/>
              </a:rPr>
              <a:t> c1 FROM t1 where ISNULL(c1)</a:t>
            </a:r>
            <a:r>
              <a:rPr lang="zh-CN" altLang="en-US" sz="2200" spc="70" dirty="0">
                <a:latin typeface="Times New Roman"/>
                <a:cs typeface="Times New Roman"/>
              </a:rPr>
              <a:t>”</a:t>
            </a:r>
            <a:r>
              <a:rPr lang="en-US" altLang="zh-CN" sz="2200" spc="70" dirty="0">
                <a:latin typeface="Times New Roman"/>
                <a:cs typeface="Times New Roman"/>
              </a:rPr>
              <a:t>,  it can return false directly</a:t>
            </a:r>
          </a:p>
          <a:p>
            <a:pPr marL="927100" marR="55880" lvl="1" indent="-457200">
              <a:lnSpc>
                <a:spcPct val="150000"/>
              </a:lnSpc>
              <a:spcBef>
                <a:spcPts val="425"/>
              </a:spcBef>
              <a:buFont typeface="Wingdings" pitchFamily="2" charset="2"/>
              <a:buChar char="Ø"/>
            </a:pPr>
            <a:r>
              <a:rPr lang="en-US" altLang="zh-CN" sz="2200" spc="70" dirty="0">
                <a:latin typeface="Times New Roman"/>
                <a:cs typeface="Times New Roman"/>
              </a:rPr>
              <a:t>Use Index to avoid unnecessary data accesses</a:t>
            </a:r>
            <a:endParaRPr lang="en-US" altLang="zh-CN" sz="2200" dirty="0">
              <a:latin typeface="Times New Roman"/>
              <a:cs typeface="Times New Roman"/>
            </a:endParaRPr>
          </a:p>
        </p:txBody>
      </p:sp>
    </p:spTree>
    <p:extLst>
      <p:ext uri="{BB962C8B-B14F-4D97-AF65-F5344CB8AC3E}">
        <p14:creationId xmlns:p14="http://schemas.microsoft.com/office/powerpoint/2010/main" val="3562938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Limitations</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E6D1A487-7FF7-3774-4957-CB3B7C4D133E}"/>
              </a:ext>
            </a:extLst>
          </p:cNvPr>
          <p:cNvSpPr/>
          <p:nvPr/>
        </p:nvSpPr>
        <p:spPr>
          <a:xfrm>
            <a:off x="940676" y="1240237"/>
            <a:ext cx="10741574" cy="4611840"/>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400" spc="70" dirty="0">
                <a:latin typeface="Times New Roman"/>
                <a:cs typeface="Times New Roman"/>
              </a:rPr>
              <a:t>Radar may miss some bugs due to the following</a:t>
            </a:r>
            <a:r>
              <a:rPr lang="zh-CN" altLang="en-US" sz="2400" spc="70" dirty="0">
                <a:latin typeface="Times New Roman"/>
                <a:cs typeface="Times New Roman"/>
              </a:rPr>
              <a:t> </a:t>
            </a:r>
            <a:r>
              <a:rPr lang="en-US" altLang="zh-CN" sz="2400" spc="70" dirty="0">
                <a:latin typeface="Times New Roman"/>
                <a:cs typeface="Times New Roman"/>
              </a:rPr>
              <a:t>reasons</a:t>
            </a:r>
          </a:p>
          <a:p>
            <a:pPr marL="927100" marR="55880" lvl="1" indent="-457200">
              <a:lnSpc>
                <a:spcPct val="150000"/>
              </a:lnSpc>
              <a:spcBef>
                <a:spcPts val="425"/>
              </a:spcBef>
              <a:buFont typeface="Wingdings" pitchFamily="2" charset="2"/>
              <a:buChar char="Ø"/>
            </a:pPr>
            <a:r>
              <a:rPr lang="en-US" altLang="zh-CN" sz="2400" spc="70" dirty="0">
                <a:latin typeface="Times New Roman"/>
                <a:cs typeface="Times New Roman"/>
              </a:rPr>
              <a:t>First, random database and query generation may cause</a:t>
            </a:r>
            <a:r>
              <a:rPr lang="zh-CN" altLang="en-US" sz="2400" spc="70" dirty="0">
                <a:latin typeface="Times New Roman"/>
                <a:cs typeface="Times New Roman"/>
              </a:rPr>
              <a:t> </a:t>
            </a:r>
            <a:r>
              <a:rPr lang="en-US" altLang="zh-CN" sz="2400" spc="70" dirty="0">
                <a:latin typeface="Times New Roman"/>
                <a:cs typeface="Times New Roman"/>
              </a:rPr>
              <a:t>Radar to miss some bugs</a:t>
            </a:r>
          </a:p>
          <a:p>
            <a:pPr marL="927100" marR="55880" lvl="1" indent="-457200">
              <a:lnSpc>
                <a:spcPct val="150000"/>
              </a:lnSpc>
              <a:spcBef>
                <a:spcPts val="425"/>
              </a:spcBef>
              <a:buFont typeface="Wingdings" pitchFamily="2" charset="2"/>
              <a:buChar char="Ø"/>
            </a:pPr>
            <a:r>
              <a:rPr lang="en-US" altLang="zh-CN" sz="2400" spc="70" dirty="0">
                <a:latin typeface="Times New Roman"/>
                <a:cs typeface="Times New Roman"/>
              </a:rPr>
              <a:t>Second, Radar cannot detect bugs </a:t>
            </a:r>
            <a:r>
              <a:rPr lang="en-US" altLang="zh-CN" sz="2400" b="1" spc="70" dirty="0">
                <a:latin typeface="Times New Roman"/>
                <a:cs typeface="Times New Roman"/>
              </a:rPr>
              <a:t>that</a:t>
            </a:r>
            <a:r>
              <a:rPr lang="zh-CN" altLang="en-US" sz="2400" b="1" spc="70" dirty="0">
                <a:latin typeface="Times New Roman"/>
                <a:cs typeface="Times New Roman"/>
              </a:rPr>
              <a:t> </a:t>
            </a:r>
            <a:r>
              <a:rPr lang="en-US" altLang="zh-CN" sz="2400" b="1" spc="70" dirty="0">
                <a:latin typeface="Times New Roman"/>
                <a:cs typeface="Times New Roman"/>
              </a:rPr>
              <a:t>occur in both the generated database and its corresponding raw</a:t>
            </a:r>
            <a:r>
              <a:rPr lang="zh-CN" altLang="en-US" sz="2400" b="1" spc="70" dirty="0">
                <a:latin typeface="Times New Roman"/>
                <a:cs typeface="Times New Roman"/>
              </a:rPr>
              <a:t> </a:t>
            </a:r>
            <a:r>
              <a:rPr lang="en-US" altLang="zh-CN" sz="2400" b="1" spc="70" dirty="0">
                <a:latin typeface="Times New Roman"/>
                <a:cs typeface="Times New Roman"/>
              </a:rPr>
              <a:t>database</a:t>
            </a:r>
          </a:p>
          <a:p>
            <a:pPr marL="927100" marR="55880" lvl="1" indent="-457200">
              <a:lnSpc>
                <a:spcPct val="150000"/>
              </a:lnSpc>
              <a:spcBef>
                <a:spcPts val="425"/>
              </a:spcBef>
              <a:buFont typeface="Wingdings" pitchFamily="2" charset="2"/>
              <a:buChar char="Ø"/>
            </a:pPr>
            <a:r>
              <a:rPr lang="en-US" altLang="zh-CN" sz="2400" spc="70" dirty="0">
                <a:latin typeface="Times New Roman"/>
                <a:cs typeface="Times New Roman"/>
              </a:rPr>
              <a:t>Third, Radar cannot detect bugs that are caused by </a:t>
            </a:r>
            <a:r>
              <a:rPr lang="en-US" altLang="zh-CN" sz="2400" b="1" spc="70" dirty="0">
                <a:latin typeface="Times New Roman"/>
                <a:cs typeface="Times New Roman"/>
              </a:rPr>
              <a:t>nondeterministic functions, database-related functions and index hints</a:t>
            </a:r>
            <a:r>
              <a:rPr lang="en-US" altLang="zh-CN" sz="2400" spc="70" dirty="0">
                <a:latin typeface="Times New Roman"/>
                <a:cs typeface="Times New Roman"/>
              </a:rPr>
              <a:t>,</a:t>
            </a:r>
            <a:r>
              <a:rPr lang="zh-CN" altLang="en-US" sz="2400" spc="70" dirty="0">
                <a:latin typeface="Times New Roman"/>
                <a:cs typeface="Times New Roman"/>
              </a:rPr>
              <a:t> </a:t>
            </a:r>
            <a:r>
              <a:rPr lang="en-US" altLang="zh-CN" sz="2400" spc="70" dirty="0">
                <a:latin typeface="Times New Roman"/>
                <a:cs typeface="Times New Roman"/>
              </a:rPr>
              <a:t>since Radar does not support them during query generation</a:t>
            </a:r>
          </a:p>
        </p:txBody>
      </p:sp>
    </p:spTree>
    <p:extLst>
      <p:ext uri="{BB962C8B-B14F-4D97-AF65-F5344CB8AC3E}">
        <p14:creationId xmlns:p14="http://schemas.microsoft.com/office/powerpoint/2010/main" val="3433260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EAE8E623-0B9C-454E-9BBA-E04C618C45CC}"/>
              </a:ext>
            </a:extLst>
          </p:cNvPr>
          <p:cNvCxnSpPr>
            <a:cxnSpLocks/>
          </p:cNvCxnSpPr>
          <p:nvPr/>
        </p:nvCxnSpPr>
        <p:spPr>
          <a:xfrm>
            <a:off x="546538" y="977462"/>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22C82BB-76F4-464B-896A-AA62787656FF}"/>
              </a:ext>
            </a:extLst>
          </p:cNvPr>
          <p:cNvSpPr/>
          <p:nvPr/>
        </p:nvSpPr>
        <p:spPr>
          <a:xfrm>
            <a:off x="2967069" y="2178003"/>
            <a:ext cx="5770179" cy="2554545"/>
          </a:xfrm>
          <a:prstGeom prst="rect">
            <a:avLst/>
          </a:prstGeom>
          <a:noFill/>
        </p:spPr>
        <p:txBody>
          <a:bodyPr wrap="square" lIns="91440" tIns="45720" rIns="91440" bIns="45720">
            <a:spAutoFit/>
          </a:bodyPr>
          <a:lstStyle/>
          <a:p>
            <a:pPr algn="ctr"/>
            <a:r>
              <a:rPr lang="en-US" altLang="zh-CN" sz="8000" b="1" dirty="0">
                <a:ln w="6600">
                  <a:solidFill>
                    <a:schemeClr val="accent2"/>
                  </a:solidFill>
                  <a:prstDash val="solid"/>
                </a:ln>
                <a:solidFill>
                  <a:schemeClr val="accent2"/>
                </a:solidFill>
                <a:effectLst>
                  <a:outerShdw dist="38100" dir="2700000" algn="tl" rotWithShape="0">
                    <a:schemeClr val="accent2"/>
                  </a:outerShdw>
                </a:effectLst>
              </a:rPr>
              <a:t>Thank You Guys!</a:t>
            </a:r>
            <a:endParaRPr lang="zh-CN" altLang="en-US" sz="8000" b="1" dirty="0">
              <a:ln w="6600">
                <a:solidFill>
                  <a:schemeClr val="accent2"/>
                </a:solidFill>
                <a:prstDash val="solid"/>
              </a:ln>
              <a:solidFill>
                <a:schemeClr val="accent2"/>
              </a:solidFill>
              <a:effectLst>
                <a:outerShdw dist="38100" dir="2700000" algn="tl" rotWithShape="0">
                  <a:schemeClr val="accent2"/>
                </a:outerShdw>
              </a:effectLst>
            </a:endParaRPr>
          </a:p>
        </p:txBody>
      </p:sp>
      <p:cxnSp>
        <p:nvCxnSpPr>
          <p:cNvPr id="11" name="直接连接符 10">
            <a:extLst>
              <a:ext uri="{FF2B5EF4-FFF2-40B4-BE49-F238E27FC236}">
                <a16:creationId xmlns:a16="http://schemas.microsoft.com/office/drawing/2014/main" id="{C3758807-11F4-4D8E-9042-C789C2A64CDC}"/>
              </a:ext>
            </a:extLst>
          </p:cNvPr>
          <p:cNvCxnSpPr>
            <a:cxnSpLocks/>
          </p:cNvCxnSpPr>
          <p:nvPr/>
        </p:nvCxnSpPr>
        <p:spPr>
          <a:xfrm>
            <a:off x="546537" y="5933089"/>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12" name="矩形: 圆角 11">
            <a:extLst>
              <a:ext uri="{FF2B5EF4-FFF2-40B4-BE49-F238E27FC236}">
                <a16:creationId xmlns:a16="http://schemas.microsoft.com/office/drawing/2014/main" id="{D317E7AF-B893-463A-8025-D390DA8B42A2}"/>
              </a:ext>
            </a:extLst>
          </p:cNvPr>
          <p:cNvSpPr/>
          <p:nvPr/>
        </p:nvSpPr>
        <p:spPr>
          <a:xfrm>
            <a:off x="10794123" y="6017171"/>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63C5EEC1-3800-4AC7-B211-F7D0284EBE36}"/>
              </a:ext>
            </a:extLst>
          </p:cNvPr>
          <p:cNvSpPr/>
          <p:nvPr/>
        </p:nvSpPr>
        <p:spPr>
          <a:xfrm>
            <a:off x="11183005" y="6343004"/>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3020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What</a:t>
            </a:r>
            <a:r>
              <a:rPr lang="zh-CN" altLang="en-US" sz="4400" b="1" dirty="0">
                <a:latin typeface="Arial Black" panose="020B0A04020102020204" pitchFamily="34" charset="0"/>
                <a:cs typeface="Calibri" panose="020F0502020204030204" pitchFamily="34" charset="0"/>
              </a:rPr>
              <a:t> </a:t>
            </a:r>
            <a:r>
              <a:rPr lang="en-US" altLang="zh-CN" sz="4400" b="1" dirty="0">
                <a:latin typeface="Arial Black" panose="020B0A04020102020204" pitchFamily="34" charset="0"/>
                <a:cs typeface="Calibri" panose="020F0502020204030204" pitchFamily="34" charset="0"/>
              </a:rPr>
              <a:t>is</a:t>
            </a:r>
            <a:r>
              <a:rPr lang="zh-CN" altLang="en-US" sz="4400" b="1" dirty="0">
                <a:latin typeface="Arial Black" panose="020B0A04020102020204" pitchFamily="34" charset="0"/>
                <a:cs typeface="Calibri" panose="020F0502020204030204" pitchFamily="34" charset="0"/>
              </a:rPr>
              <a:t> </a:t>
            </a:r>
            <a:r>
              <a:rPr lang="en-US" altLang="zh-CN" sz="4400" b="1" dirty="0">
                <a:latin typeface="Arial Black" panose="020B0A04020102020204" pitchFamily="34" charset="0"/>
                <a:cs typeface="Calibri" panose="020F0502020204030204" pitchFamily="34" charset="0"/>
              </a:rPr>
              <a:t>metaBug</a:t>
            </a:r>
            <a:r>
              <a:rPr lang="zh-CN" altLang="en-US" sz="4400" b="1" dirty="0">
                <a:latin typeface="Arial Black" panose="020B0A04020102020204" pitchFamily="34" charset="0"/>
                <a:cs typeface="Calibri" panose="020F0502020204030204" pitchFamily="34" charset="0"/>
              </a:rPr>
              <a:t>？</a:t>
            </a:r>
          </a:p>
        </p:txBody>
      </p:sp>
      <p:sp>
        <p:nvSpPr>
          <p:cNvPr id="2" name="矩形 1">
            <a:extLst>
              <a:ext uri="{FF2B5EF4-FFF2-40B4-BE49-F238E27FC236}">
                <a16:creationId xmlns:a16="http://schemas.microsoft.com/office/drawing/2014/main" id="{B705E0D4-91A2-4291-B4E4-70420A6C8BC5}"/>
              </a:ext>
            </a:extLst>
          </p:cNvPr>
          <p:cNvSpPr/>
          <p:nvPr/>
        </p:nvSpPr>
        <p:spPr>
          <a:xfrm>
            <a:off x="389078" y="1533801"/>
            <a:ext cx="11660047" cy="4253152"/>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3200" b="1" spc="70" dirty="0">
                <a:latin typeface="Times New Roman"/>
                <a:cs typeface="Times New Roman"/>
              </a:rPr>
              <a:t>MetaBugs refers to metadata-related logic bugs</a:t>
            </a:r>
          </a:p>
          <a:p>
            <a:pPr marL="927100" marR="55880" lvl="1" indent="-457200">
              <a:lnSpc>
                <a:spcPct val="150000"/>
              </a:lnSpc>
              <a:spcBef>
                <a:spcPts val="425"/>
              </a:spcBef>
              <a:buFont typeface="Wingdings" pitchFamily="2" charset="2"/>
              <a:buChar char="Ø"/>
            </a:pPr>
            <a:r>
              <a:rPr lang="en-US" altLang="zh-CN" sz="2200" spc="70" dirty="0">
                <a:latin typeface="Times New Roman"/>
                <a:cs typeface="Times New Roman"/>
              </a:rPr>
              <a:t>It can cause a DBMS to silently compute an </a:t>
            </a:r>
            <a:r>
              <a:rPr lang="en-US" altLang="zh-CN" sz="2200" b="1" spc="70" dirty="0">
                <a:latin typeface="Times New Roman"/>
                <a:cs typeface="Times New Roman"/>
              </a:rPr>
              <a:t>incorrect</a:t>
            </a:r>
            <a:r>
              <a:rPr lang="en-US" altLang="zh-CN" sz="2200" spc="70" dirty="0">
                <a:latin typeface="Times New Roman"/>
                <a:cs typeface="Times New Roman"/>
              </a:rPr>
              <a:t> result for a given query and can easily go </a:t>
            </a:r>
            <a:r>
              <a:rPr lang="en-US" altLang="zh-CN" sz="2200" b="1" spc="70" dirty="0">
                <a:latin typeface="Times New Roman"/>
                <a:cs typeface="Times New Roman"/>
              </a:rPr>
              <a:t>unnoticed</a:t>
            </a:r>
            <a:r>
              <a:rPr lang="en-US" altLang="zh-CN" sz="2200" spc="70" dirty="0">
                <a:latin typeface="Times New Roman"/>
                <a:cs typeface="Times New Roman"/>
              </a:rPr>
              <a:t> by DBMS developers</a:t>
            </a:r>
          </a:p>
          <a:p>
            <a:pPr marL="469900" marR="55880" indent="-457200">
              <a:lnSpc>
                <a:spcPct val="150000"/>
              </a:lnSpc>
              <a:spcBef>
                <a:spcPts val="425"/>
              </a:spcBef>
              <a:buFont typeface="Wingdings" pitchFamily="2" charset="2"/>
              <a:buChar char="Ø"/>
            </a:pPr>
            <a:r>
              <a:rPr lang="en-US" altLang="zh-CN" sz="3200" b="1" spc="70" dirty="0">
                <a:latin typeface="Times New Roman"/>
                <a:cs typeface="Times New Roman"/>
              </a:rPr>
              <a:t>Difficulty</a:t>
            </a:r>
            <a:endParaRPr lang="en-US" altLang="zh-CN" sz="2200" b="1" spc="70" dirty="0">
              <a:latin typeface="Times New Roman"/>
              <a:cs typeface="Times New Roman"/>
            </a:endParaRPr>
          </a:p>
          <a:p>
            <a:pPr marL="927100" marR="55880" lvl="1" indent="-457200">
              <a:lnSpc>
                <a:spcPct val="150000"/>
              </a:lnSpc>
              <a:spcBef>
                <a:spcPts val="425"/>
              </a:spcBef>
              <a:buFont typeface="Wingdings" pitchFamily="2" charset="2"/>
              <a:buChar char="Ø"/>
            </a:pPr>
            <a:r>
              <a:rPr lang="en-US" altLang="zh-CN" sz="2200" dirty="0">
                <a:latin typeface="Times New Roman"/>
                <a:cs typeface="Times New Roman"/>
              </a:rPr>
              <a:t>Lack effective </a:t>
            </a:r>
            <a:r>
              <a:rPr lang="en-US" altLang="zh-CN" sz="2200" b="1" dirty="0">
                <a:latin typeface="Times New Roman"/>
                <a:cs typeface="Times New Roman"/>
              </a:rPr>
              <a:t>strategies</a:t>
            </a:r>
            <a:r>
              <a:rPr lang="en-US" altLang="zh-CN" sz="2200" dirty="0">
                <a:latin typeface="Times New Roman"/>
                <a:cs typeface="Times New Roman"/>
              </a:rPr>
              <a:t> to specifically test metadata-related optimizations</a:t>
            </a:r>
          </a:p>
          <a:p>
            <a:pPr marL="927100" marR="55880" lvl="1" indent="-457200">
              <a:lnSpc>
                <a:spcPct val="150000"/>
              </a:lnSpc>
              <a:spcBef>
                <a:spcPts val="425"/>
              </a:spcBef>
              <a:buFont typeface="Wingdings" pitchFamily="2" charset="2"/>
              <a:buChar char="Ø"/>
            </a:pPr>
            <a:r>
              <a:rPr lang="en-US" altLang="zh-CN" sz="2200" dirty="0">
                <a:latin typeface="Times New Roman"/>
                <a:cs typeface="Times New Roman"/>
              </a:rPr>
              <a:t>Lack effective </a:t>
            </a:r>
            <a:r>
              <a:rPr lang="en-US" altLang="zh-CN" sz="2200" b="1" dirty="0">
                <a:latin typeface="Times New Roman"/>
                <a:cs typeface="Times New Roman"/>
              </a:rPr>
              <a:t>test oracles </a:t>
            </a:r>
            <a:r>
              <a:rPr lang="en-US" altLang="zh-CN" sz="2200" dirty="0">
                <a:latin typeface="Times New Roman"/>
                <a:cs typeface="Times New Roman"/>
              </a:rPr>
              <a:t>to judge whether the metadata-related optimization in a DBMS behaves correctly for a given query</a:t>
            </a:r>
          </a:p>
        </p:txBody>
      </p:sp>
    </p:spTree>
    <p:extLst>
      <p:ext uri="{BB962C8B-B14F-4D97-AF65-F5344CB8AC3E}">
        <p14:creationId xmlns:p14="http://schemas.microsoft.com/office/powerpoint/2010/main" val="275178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A Simple Example</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D8C726F8-0796-C6A5-D488-29913E8E8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540" y="914404"/>
            <a:ext cx="8306919" cy="5934896"/>
          </a:xfrm>
          <a:prstGeom prst="rect">
            <a:avLst/>
          </a:prstGeom>
        </p:spPr>
      </p:pic>
    </p:spTree>
    <p:extLst>
      <p:ext uri="{BB962C8B-B14F-4D97-AF65-F5344CB8AC3E}">
        <p14:creationId xmlns:p14="http://schemas.microsoft.com/office/powerpoint/2010/main" val="290793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Basic Methodology</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696982" y="1548088"/>
            <a:ext cx="10798035" cy="4375429"/>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600" spc="70" dirty="0">
                <a:latin typeface="Times New Roman"/>
                <a:cs typeface="Times New Roman"/>
              </a:rPr>
              <a:t>It first randomly generate a database </a:t>
            </a:r>
            <a:r>
              <a:rPr lang="en-US" altLang="zh-CN" sz="2600" b="1" spc="70" dirty="0">
                <a:latin typeface="Times New Roman"/>
                <a:cs typeface="Times New Roman"/>
              </a:rPr>
              <a:t>𝑑𝑏</a:t>
            </a:r>
            <a:r>
              <a:rPr lang="en-US" altLang="zh-CN" sz="2600" spc="70" dirty="0">
                <a:latin typeface="Times New Roman"/>
                <a:cs typeface="Times New Roman"/>
              </a:rPr>
              <a:t> that contains some metadata</a:t>
            </a:r>
          </a:p>
          <a:p>
            <a:pPr marL="469900" marR="55880" indent="-457200">
              <a:lnSpc>
                <a:spcPct val="150000"/>
              </a:lnSpc>
              <a:spcBef>
                <a:spcPts val="425"/>
              </a:spcBef>
              <a:buFont typeface="Wingdings" pitchFamily="2" charset="2"/>
              <a:buChar char="Ø"/>
            </a:pPr>
            <a:r>
              <a:rPr lang="en-US" altLang="zh-CN" sz="2600" spc="70" dirty="0">
                <a:latin typeface="Times New Roman"/>
                <a:cs typeface="Times New Roman"/>
              </a:rPr>
              <a:t>Then, it construct a raw database </a:t>
            </a:r>
            <a:r>
              <a:rPr lang="en-US" altLang="zh-CN" sz="2600" b="1" spc="70" dirty="0">
                <a:latin typeface="Times New Roman"/>
                <a:cs typeface="Times New Roman"/>
              </a:rPr>
              <a:t>𝑟𝑎𝑤𝐷𝑏</a:t>
            </a:r>
            <a:r>
              <a:rPr lang="en-US" altLang="zh-CN" sz="2600" spc="70" dirty="0">
                <a:latin typeface="Times New Roman"/>
                <a:cs typeface="Times New Roman"/>
              </a:rPr>
              <a:t>, which has the same data with 𝑑𝑏, but does not contain the metadata in </a:t>
            </a:r>
            <a:r>
              <a:rPr lang="en-US" altLang="zh-CN" sz="2600" b="1" spc="70" dirty="0">
                <a:latin typeface="Times New Roman"/>
                <a:cs typeface="Times New Roman"/>
              </a:rPr>
              <a:t>𝑑𝑏</a:t>
            </a:r>
          </a:p>
          <a:p>
            <a:pPr marL="469900" marR="55880" indent="-457200">
              <a:lnSpc>
                <a:spcPct val="150000"/>
              </a:lnSpc>
              <a:spcBef>
                <a:spcPts val="425"/>
              </a:spcBef>
              <a:buFont typeface="Wingdings" pitchFamily="2" charset="2"/>
              <a:buChar char="Ø"/>
            </a:pPr>
            <a:r>
              <a:rPr lang="en-US" altLang="zh-CN" sz="2600" spc="70" dirty="0">
                <a:latin typeface="Times New Roman"/>
                <a:cs typeface="Times New Roman"/>
              </a:rPr>
              <a:t>Given a query </a:t>
            </a:r>
            <a:r>
              <a:rPr lang="en-US" altLang="zh-CN" sz="2600" b="1" spc="70" dirty="0">
                <a:latin typeface="Times New Roman"/>
                <a:cs typeface="Times New Roman"/>
              </a:rPr>
              <a:t>𝑄</a:t>
            </a:r>
            <a:r>
              <a:rPr lang="en-US" altLang="zh-CN" sz="2600" spc="70" dirty="0">
                <a:latin typeface="Times New Roman"/>
                <a:cs typeface="Times New Roman"/>
              </a:rPr>
              <a:t>, it execute it on 𝑑𝑏 and </a:t>
            </a:r>
            <a:r>
              <a:rPr lang="en-US" altLang="zh-CN" sz="2600" b="1" spc="70" dirty="0">
                <a:latin typeface="Times New Roman"/>
                <a:cs typeface="Times New Roman"/>
              </a:rPr>
              <a:t>𝑟𝑎𝑤𝐷𝑏</a:t>
            </a:r>
            <a:r>
              <a:rPr lang="en-US" altLang="zh-CN" sz="2600" spc="70" dirty="0">
                <a:latin typeface="Times New Roman"/>
                <a:cs typeface="Times New Roman"/>
              </a:rPr>
              <a:t>, respectively, and then compare their returned query results </a:t>
            </a:r>
          </a:p>
          <a:p>
            <a:pPr marL="469900" marR="55880" indent="-457200">
              <a:lnSpc>
                <a:spcPct val="150000"/>
              </a:lnSpc>
              <a:spcBef>
                <a:spcPts val="425"/>
              </a:spcBef>
              <a:buFont typeface="Wingdings" pitchFamily="2" charset="2"/>
              <a:buChar char="Ø"/>
            </a:pPr>
            <a:r>
              <a:rPr lang="en-US" altLang="zh-CN" sz="2600" spc="70" dirty="0">
                <a:latin typeface="Times New Roman"/>
                <a:cs typeface="Times New Roman"/>
              </a:rPr>
              <a:t>Any inconsistency in their returned query results indicates a 𝑚𝑒𝑡𝑎𝐵𝑢𝑔 in the target DBMS</a:t>
            </a:r>
            <a:endParaRPr lang="en-US" altLang="zh-CN" sz="2600" dirty="0">
              <a:latin typeface="Times New Roman"/>
              <a:cs typeface="Times New Roman"/>
            </a:endParaRPr>
          </a:p>
        </p:txBody>
      </p:sp>
    </p:spTree>
    <p:extLst>
      <p:ext uri="{BB962C8B-B14F-4D97-AF65-F5344CB8AC3E}">
        <p14:creationId xmlns:p14="http://schemas.microsoft.com/office/powerpoint/2010/main" val="156287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Contribution</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271463" y="1433788"/>
            <a:ext cx="11920537" cy="4560544"/>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400" spc="70" dirty="0">
                <a:latin typeface="Times New Roman"/>
                <a:cs typeface="Times New Roman"/>
              </a:rPr>
              <a:t>It proposes Radar, a general and effective testing approach to </a:t>
            </a:r>
            <a:r>
              <a:rPr lang="en-US" altLang="zh-CN" sz="2400" b="1" spc="70" dirty="0">
                <a:latin typeface="Times New Roman"/>
                <a:cs typeface="Times New Roman"/>
              </a:rPr>
              <a:t>detect metadata-related logic bugs </a:t>
            </a:r>
            <a:r>
              <a:rPr lang="en-US" altLang="zh-CN" sz="2400" spc="70" dirty="0">
                <a:latin typeface="Times New Roman"/>
                <a:cs typeface="Times New Roman"/>
              </a:rPr>
              <a:t>in DBMSs. It solves the </a:t>
            </a:r>
            <a:r>
              <a:rPr lang="en-US" altLang="zh-CN" sz="2400" b="1" spc="70" dirty="0">
                <a:latin typeface="Times New Roman"/>
                <a:cs typeface="Times New Roman"/>
              </a:rPr>
              <a:t>test oracle </a:t>
            </a:r>
            <a:r>
              <a:rPr lang="en-US" altLang="zh-CN" sz="2400" spc="70" dirty="0">
                <a:latin typeface="Times New Roman"/>
                <a:cs typeface="Times New Roman"/>
              </a:rPr>
              <a:t>problem by comparing the query results on databases that contain the same data but with different metadata</a:t>
            </a:r>
          </a:p>
          <a:p>
            <a:pPr marL="469900" marR="55880" indent="-457200">
              <a:lnSpc>
                <a:spcPct val="150000"/>
              </a:lnSpc>
              <a:spcBef>
                <a:spcPts val="425"/>
              </a:spcBef>
              <a:buFont typeface="Wingdings" pitchFamily="2" charset="2"/>
              <a:buChar char="Ø"/>
            </a:pPr>
            <a:r>
              <a:rPr lang="en-US" altLang="zh-CN" sz="2400" spc="70" dirty="0">
                <a:latin typeface="Times New Roman"/>
                <a:cs typeface="Times New Roman"/>
              </a:rPr>
              <a:t>It proposes </a:t>
            </a:r>
            <a:r>
              <a:rPr lang="en-US" altLang="zh-CN" sz="2400" b="1" spc="70" dirty="0">
                <a:latin typeface="Times New Roman"/>
                <a:cs typeface="Times New Roman"/>
              </a:rPr>
              <a:t>a metadata-oriented testing optimization strategy </a:t>
            </a:r>
            <a:r>
              <a:rPr lang="en-US" altLang="zh-CN" sz="2400" spc="70" dirty="0">
                <a:latin typeface="Times New Roman"/>
                <a:cs typeface="Times New Roman"/>
              </a:rPr>
              <a:t>to improve Radar’s testing </a:t>
            </a:r>
            <a:r>
              <a:rPr lang="en-US" altLang="zh-CN" sz="2400" b="1" spc="70" dirty="0">
                <a:latin typeface="Times New Roman"/>
                <a:cs typeface="Times New Roman"/>
              </a:rPr>
              <a:t>efficiency</a:t>
            </a:r>
            <a:r>
              <a:rPr lang="en-US" altLang="zh-CN" sz="2400" spc="70" dirty="0">
                <a:latin typeface="Times New Roman"/>
                <a:cs typeface="Times New Roman"/>
              </a:rPr>
              <a:t>, which can test databases with diverse metadata and discover unique bugs quickly</a:t>
            </a:r>
          </a:p>
          <a:p>
            <a:pPr marL="469900" marR="55880" indent="-457200">
              <a:lnSpc>
                <a:spcPct val="150000"/>
              </a:lnSpc>
              <a:spcBef>
                <a:spcPts val="425"/>
              </a:spcBef>
              <a:buFont typeface="Wingdings" pitchFamily="2" charset="2"/>
              <a:buChar char="Ø"/>
            </a:pPr>
            <a:r>
              <a:rPr lang="en-US" altLang="zh-CN" sz="2400" spc="70" dirty="0">
                <a:latin typeface="Times New Roman"/>
                <a:cs typeface="Times New Roman"/>
              </a:rPr>
              <a:t>It implements Radar and evaluate it on five widely-used DBMSs. It has found </a:t>
            </a:r>
            <a:r>
              <a:rPr lang="en-US" altLang="zh-CN" sz="2400" b="1" spc="70" dirty="0">
                <a:latin typeface="Times New Roman"/>
                <a:cs typeface="Times New Roman"/>
              </a:rPr>
              <a:t>42 bugs</a:t>
            </a:r>
            <a:r>
              <a:rPr lang="en-US" altLang="zh-CN" sz="2400" spc="70" dirty="0">
                <a:latin typeface="Times New Roman"/>
                <a:cs typeface="Times New Roman"/>
              </a:rPr>
              <a:t> in these DBMSs, of which </a:t>
            </a:r>
            <a:r>
              <a:rPr lang="en-US" altLang="zh-CN" sz="2400" b="1" spc="70" dirty="0">
                <a:latin typeface="Times New Roman"/>
                <a:cs typeface="Times New Roman"/>
              </a:rPr>
              <a:t>38</a:t>
            </a:r>
            <a:r>
              <a:rPr lang="en-US" altLang="zh-CN" sz="2400" spc="70" dirty="0">
                <a:latin typeface="Times New Roman"/>
                <a:cs typeface="Times New Roman"/>
              </a:rPr>
              <a:t> have been confirmed as </a:t>
            </a:r>
            <a:r>
              <a:rPr lang="en-US" altLang="zh-CN" sz="2400" b="1" spc="70" dirty="0">
                <a:latin typeface="Times New Roman"/>
                <a:cs typeface="Times New Roman"/>
              </a:rPr>
              <a:t>unique and new bugs</a:t>
            </a:r>
            <a:endParaRPr lang="en-US" altLang="zh-CN" b="1" dirty="0">
              <a:latin typeface="Times New Roman"/>
              <a:cs typeface="Times New Roman"/>
            </a:endParaRPr>
          </a:p>
        </p:txBody>
      </p:sp>
    </p:spTree>
    <p:extLst>
      <p:ext uri="{BB962C8B-B14F-4D97-AF65-F5344CB8AC3E}">
        <p14:creationId xmlns:p14="http://schemas.microsoft.com/office/powerpoint/2010/main" val="246553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Database Metadata </a:t>
            </a:r>
            <a:r>
              <a:rPr lang="en-US" altLang="zh-CN" sz="4400" b="1" dirty="0" err="1">
                <a:latin typeface="Arial Black" panose="020B0A04020102020204" pitchFamily="34" charset="0"/>
                <a:cs typeface="Calibri" panose="020F0502020204030204" pitchFamily="34" charset="0"/>
              </a:rPr>
              <a:t>Classfication</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514350" y="1685925"/>
            <a:ext cx="5824537" cy="3451714"/>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800" b="1" dirty="0">
                <a:latin typeface="Times New Roman"/>
                <a:cs typeface="Times New Roman"/>
              </a:rPr>
              <a:t>Data types</a:t>
            </a:r>
          </a:p>
          <a:p>
            <a:pPr marL="469900" marR="55880" indent="-457200">
              <a:lnSpc>
                <a:spcPct val="150000"/>
              </a:lnSpc>
              <a:spcBef>
                <a:spcPts val="425"/>
              </a:spcBef>
              <a:buFont typeface="Wingdings" pitchFamily="2" charset="2"/>
              <a:buChar char="Ø"/>
            </a:pPr>
            <a:r>
              <a:rPr lang="en-US" altLang="zh-CN" sz="2800" b="1" dirty="0">
                <a:latin typeface="Times New Roman"/>
                <a:cs typeface="Times New Roman"/>
              </a:rPr>
              <a:t>Column constraints</a:t>
            </a:r>
          </a:p>
          <a:p>
            <a:pPr marL="469900" marR="55880" indent="-457200">
              <a:lnSpc>
                <a:spcPct val="150000"/>
              </a:lnSpc>
              <a:spcBef>
                <a:spcPts val="425"/>
              </a:spcBef>
              <a:buFont typeface="Wingdings" pitchFamily="2" charset="2"/>
              <a:buChar char="Ø"/>
            </a:pPr>
            <a:r>
              <a:rPr lang="en-US" altLang="zh-CN" sz="2800" b="1" dirty="0">
                <a:latin typeface="Times New Roman"/>
                <a:cs typeface="Times New Roman"/>
              </a:rPr>
              <a:t>Table constraints (</a:t>
            </a:r>
            <a:r>
              <a:rPr lang="en-US" altLang="zh-CN" sz="2800" b="1" dirty="0" err="1">
                <a:latin typeface="Times New Roman"/>
                <a:cs typeface="Times New Roman"/>
              </a:rPr>
              <a:t>tConstraint</a:t>
            </a:r>
            <a:r>
              <a:rPr lang="en-US" altLang="zh-CN" sz="2800" b="1" dirty="0">
                <a:latin typeface="Times New Roman"/>
                <a:cs typeface="Times New Roman"/>
              </a:rPr>
              <a:t>)</a:t>
            </a:r>
          </a:p>
          <a:p>
            <a:pPr marL="469900" marR="55880" indent="-457200">
              <a:lnSpc>
                <a:spcPct val="150000"/>
              </a:lnSpc>
              <a:spcBef>
                <a:spcPts val="425"/>
              </a:spcBef>
              <a:buFont typeface="Wingdings" pitchFamily="2" charset="2"/>
              <a:buChar char="Ø"/>
            </a:pPr>
            <a:r>
              <a:rPr lang="en-US" altLang="zh-CN" sz="2800" b="1" dirty="0">
                <a:latin typeface="Times New Roman"/>
                <a:cs typeface="Times New Roman"/>
              </a:rPr>
              <a:t>Index</a:t>
            </a:r>
          </a:p>
          <a:p>
            <a:pPr marL="469900" marR="55880" indent="-457200">
              <a:lnSpc>
                <a:spcPct val="150000"/>
              </a:lnSpc>
              <a:spcBef>
                <a:spcPts val="425"/>
              </a:spcBef>
              <a:buFont typeface="Wingdings" pitchFamily="2" charset="2"/>
              <a:buChar char="Ø"/>
            </a:pPr>
            <a:r>
              <a:rPr lang="en-US" altLang="zh-CN" sz="2800" b="1" dirty="0">
                <a:latin typeface="Times New Roman"/>
                <a:cs typeface="Times New Roman"/>
              </a:rPr>
              <a:t>Table configurations (</a:t>
            </a:r>
            <a:r>
              <a:rPr lang="en-US" altLang="zh-CN" sz="2800" b="1" dirty="0" err="1">
                <a:latin typeface="Times New Roman"/>
                <a:cs typeface="Times New Roman"/>
              </a:rPr>
              <a:t>tConfig</a:t>
            </a:r>
            <a:r>
              <a:rPr lang="en-US" altLang="zh-CN" sz="2800" b="1" dirty="0">
                <a:latin typeface="Times New Roman"/>
                <a:cs typeface="Times New Roman"/>
              </a:rPr>
              <a:t>)</a:t>
            </a:r>
          </a:p>
        </p:txBody>
      </p:sp>
      <p:pic>
        <p:nvPicPr>
          <p:cNvPr id="4" name="图片 3">
            <a:extLst>
              <a:ext uri="{FF2B5EF4-FFF2-40B4-BE49-F238E27FC236}">
                <a16:creationId xmlns:a16="http://schemas.microsoft.com/office/drawing/2014/main" id="{060B2940-FD1B-C71F-A406-B276191A6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00152"/>
            <a:ext cx="6034636" cy="4167861"/>
          </a:xfrm>
          <a:prstGeom prst="rect">
            <a:avLst/>
          </a:prstGeom>
        </p:spPr>
      </p:pic>
    </p:spTree>
    <p:extLst>
      <p:ext uri="{BB962C8B-B14F-4D97-AF65-F5344CB8AC3E}">
        <p14:creationId xmlns:p14="http://schemas.microsoft.com/office/powerpoint/2010/main" val="7835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Architecture</a:t>
            </a:r>
            <a:endParaRPr lang="zh-CN" altLang="en-US" sz="4400" b="1" dirty="0">
              <a:latin typeface="Arial Black" panose="020B0A0402010202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C46F9201-ED44-3FC2-B864-0A96B3FA0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60" y="1646772"/>
            <a:ext cx="11378890" cy="3116263"/>
          </a:xfrm>
          <a:prstGeom prst="rect">
            <a:avLst/>
          </a:prstGeom>
        </p:spPr>
      </p:pic>
      <p:pic>
        <p:nvPicPr>
          <p:cNvPr id="7" name="图片 6">
            <a:extLst>
              <a:ext uri="{FF2B5EF4-FFF2-40B4-BE49-F238E27FC236}">
                <a16:creationId xmlns:a16="http://schemas.microsoft.com/office/drawing/2014/main" id="{72150A30-7DF0-A01B-6855-A30AB3FF4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643" y="4249239"/>
            <a:ext cx="5042124" cy="2474928"/>
          </a:xfrm>
          <a:prstGeom prst="rect">
            <a:avLst/>
          </a:prstGeom>
        </p:spPr>
      </p:pic>
    </p:spTree>
    <p:extLst>
      <p:ext uri="{BB962C8B-B14F-4D97-AF65-F5344CB8AC3E}">
        <p14:creationId xmlns:p14="http://schemas.microsoft.com/office/powerpoint/2010/main" val="135734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Database Generation</a:t>
            </a:r>
            <a:endParaRPr lang="zh-CN" altLang="en-US" sz="4400" b="1" dirty="0">
              <a:latin typeface="Arial Black" panose="020B0A0402010202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DAF890FB-82F2-B482-65D8-CCBA6309F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62" y="1082573"/>
            <a:ext cx="5269812" cy="5721288"/>
          </a:xfrm>
          <a:prstGeom prst="rect">
            <a:avLst/>
          </a:prstGeom>
        </p:spPr>
      </p:pic>
      <p:sp>
        <p:nvSpPr>
          <p:cNvPr id="6" name="矩形 5">
            <a:extLst>
              <a:ext uri="{FF2B5EF4-FFF2-40B4-BE49-F238E27FC236}">
                <a16:creationId xmlns:a16="http://schemas.microsoft.com/office/drawing/2014/main" id="{E6D1A487-7FF7-3774-4957-CB3B7C4D133E}"/>
              </a:ext>
            </a:extLst>
          </p:cNvPr>
          <p:cNvSpPr/>
          <p:nvPr/>
        </p:nvSpPr>
        <p:spPr>
          <a:xfrm>
            <a:off x="5770179" y="1046815"/>
            <a:ext cx="6421821" cy="6265177"/>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000" spc="70" dirty="0">
                <a:latin typeface="Times New Roman"/>
                <a:cs typeface="Times New Roman"/>
              </a:rPr>
              <a:t>Step1: Generate a </a:t>
            </a:r>
            <a:r>
              <a:rPr lang="en-US" altLang="zh-CN" sz="2000" b="1" spc="70" dirty="0">
                <a:latin typeface="Times New Roman"/>
                <a:cs typeface="Times New Roman"/>
              </a:rPr>
              <a:t>table</a:t>
            </a:r>
            <a:r>
              <a:rPr lang="en-US" altLang="zh-CN" sz="2000" spc="70" dirty="0">
                <a:latin typeface="Times New Roman"/>
                <a:cs typeface="Times New Roman"/>
              </a:rPr>
              <a:t> with a random name and a random number of columns</a:t>
            </a:r>
          </a:p>
          <a:p>
            <a:pPr marL="469900" marR="55880" indent="-457200">
              <a:lnSpc>
                <a:spcPct val="150000"/>
              </a:lnSpc>
              <a:spcBef>
                <a:spcPts val="425"/>
              </a:spcBef>
              <a:buFont typeface="Wingdings" pitchFamily="2" charset="2"/>
              <a:buChar char="Ø"/>
            </a:pPr>
            <a:r>
              <a:rPr lang="en-US" altLang="zh-CN" sz="2000" spc="70" dirty="0">
                <a:latin typeface="Times New Roman"/>
                <a:cs typeface="Times New Roman"/>
              </a:rPr>
              <a:t>Step2: Each </a:t>
            </a:r>
            <a:r>
              <a:rPr lang="en-US" altLang="zh-CN" sz="2000" b="1" spc="70" dirty="0">
                <a:latin typeface="Times New Roman"/>
                <a:cs typeface="Times New Roman"/>
              </a:rPr>
              <a:t>column</a:t>
            </a:r>
            <a:r>
              <a:rPr lang="en-US" altLang="zh-CN" sz="2000" spc="70" dirty="0">
                <a:latin typeface="Times New Roman"/>
                <a:cs typeface="Times New Roman"/>
              </a:rPr>
              <a:t> has a random name, a random data type and some random column constraints</a:t>
            </a:r>
          </a:p>
          <a:p>
            <a:pPr marL="469900" marR="55880" indent="-457200">
              <a:lnSpc>
                <a:spcPct val="150000"/>
              </a:lnSpc>
              <a:spcBef>
                <a:spcPts val="425"/>
              </a:spcBef>
              <a:buFont typeface="Wingdings" pitchFamily="2" charset="2"/>
              <a:buChar char="Ø"/>
            </a:pPr>
            <a:r>
              <a:rPr lang="en-US" altLang="zh-CN" sz="2000" spc="70" dirty="0">
                <a:latin typeface="Times New Roman"/>
                <a:cs typeface="Times New Roman"/>
              </a:rPr>
              <a:t>Step3: Randomly add </a:t>
            </a:r>
            <a:r>
              <a:rPr lang="en-US" altLang="zh-CN" sz="2000" b="1" spc="70" dirty="0">
                <a:latin typeface="Times New Roman"/>
                <a:cs typeface="Times New Roman"/>
              </a:rPr>
              <a:t>some table constraints/configurations</a:t>
            </a:r>
          </a:p>
          <a:p>
            <a:pPr marL="469900" marR="55880" indent="-457200">
              <a:lnSpc>
                <a:spcPct val="150000"/>
              </a:lnSpc>
              <a:spcBef>
                <a:spcPts val="425"/>
              </a:spcBef>
              <a:buFont typeface="Wingdings" pitchFamily="2" charset="2"/>
              <a:buChar char="Ø"/>
            </a:pPr>
            <a:r>
              <a:rPr lang="en-US" altLang="zh-CN" sz="2000" spc="70" dirty="0">
                <a:latin typeface="Times New Roman"/>
                <a:cs typeface="Times New Roman"/>
              </a:rPr>
              <a:t>Step4: Randomly build some </a:t>
            </a:r>
            <a:r>
              <a:rPr lang="en-US" altLang="zh-CN" sz="2000" b="1" spc="70" dirty="0">
                <a:latin typeface="Times New Roman"/>
                <a:cs typeface="Times New Roman"/>
              </a:rPr>
              <a:t>indexes</a:t>
            </a:r>
            <a:r>
              <a:rPr lang="en-US" altLang="zh-CN" sz="2000" spc="70" dirty="0">
                <a:latin typeface="Times New Roman"/>
                <a:cs typeface="Times New Roman"/>
              </a:rPr>
              <a:t>, and FOREIGN KEY constraints</a:t>
            </a:r>
          </a:p>
          <a:p>
            <a:pPr marL="469900" marR="55880" indent="-457200">
              <a:lnSpc>
                <a:spcPct val="150000"/>
              </a:lnSpc>
              <a:spcBef>
                <a:spcPts val="425"/>
              </a:spcBef>
              <a:buFont typeface="Wingdings" pitchFamily="2" charset="2"/>
              <a:buChar char="Ø"/>
            </a:pPr>
            <a:r>
              <a:rPr lang="en-US" altLang="zh-CN" sz="2000" spc="70" dirty="0">
                <a:latin typeface="Times New Roman"/>
                <a:cs typeface="Times New Roman"/>
              </a:rPr>
              <a:t>Step5: Populate random </a:t>
            </a:r>
            <a:r>
              <a:rPr lang="en-US" altLang="zh-CN" sz="2000" b="1" spc="70" dirty="0">
                <a:latin typeface="Times New Roman"/>
                <a:cs typeface="Times New Roman"/>
              </a:rPr>
              <a:t>data</a:t>
            </a:r>
            <a:r>
              <a:rPr lang="en-US" altLang="zh-CN" sz="2000" spc="70" dirty="0">
                <a:latin typeface="Times New Roman"/>
                <a:cs typeface="Times New Roman"/>
              </a:rPr>
              <a:t> into each table</a:t>
            </a:r>
          </a:p>
          <a:p>
            <a:pPr marL="469900" marR="55880" indent="-457200">
              <a:lnSpc>
                <a:spcPct val="150000"/>
              </a:lnSpc>
              <a:spcBef>
                <a:spcPts val="425"/>
              </a:spcBef>
              <a:buFont typeface="Wingdings" pitchFamily="2" charset="2"/>
              <a:buChar char="Ø"/>
            </a:pPr>
            <a:r>
              <a:rPr lang="en-US" altLang="zh-CN" sz="2000" spc="70" dirty="0">
                <a:latin typeface="Times New Roman"/>
                <a:cs typeface="Times New Roman"/>
              </a:rPr>
              <a:t>Note: 𝑚𝑎𝑥𝑇𝑎𝑏𝑙𝑒𝑠, 𝑚𝑎𝑥𝐶𝑜𝑙𝑢𝑚𝑛𝑠, 𝑚𝑎𝑥𝑅𝑜𝑤𝑠, 𝑚𝑎𝑥𝐼𝑛𝑑𝑒𝑥𝑒𝑠 and 𝑚𝑎𝑥𝐹𝑜𝑟𝑒𝑖𝑔𝑛𝐾𝑒𝑦𝑠 are all configurable.</a:t>
            </a:r>
          </a:p>
          <a:p>
            <a:pPr marL="469900" marR="55880" indent="-457200">
              <a:lnSpc>
                <a:spcPct val="150000"/>
              </a:lnSpc>
              <a:spcBef>
                <a:spcPts val="425"/>
              </a:spcBef>
              <a:buFont typeface="Wingdings" pitchFamily="2" charset="2"/>
              <a:buChar char="Ø"/>
            </a:pPr>
            <a:endParaRPr lang="en-US" altLang="zh-CN" sz="1600" dirty="0">
              <a:latin typeface="Times New Roman"/>
              <a:cs typeface="Times New Roman"/>
            </a:endParaRPr>
          </a:p>
        </p:txBody>
      </p:sp>
    </p:spTree>
    <p:extLst>
      <p:ext uri="{BB962C8B-B14F-4D97-AF65-F5344CB8AC3E}">
        <p14:creationId xmlns:p14="http://schemas.microsoft.com/office/powerpoint/2010/main" val="20041618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23008</TotalTime>
  <Words>690</Words>
  <Application>Microsoft Macintosh PowerPoint</Application>
  <PresentationFormat>宽屏</PresentationFormat>
  <Paragraphs>86</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等线</vt:lpstr>
      <vt:lpstr>等线</vt:lpstr>
      <vt:lpstr>等线 Light</vt:lpstr>
      <vt:lpstr>Arial</vt:lpstr>
      <vt:lpstr>Arial Black</vt:lpstr>
      <vt:lpstr>Calibri</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ting</dc:creator>
  <cp:lastModifiedBy>梓锐 胡</cp:lastModifiedBy>
  <cp:revision>1196</cp:revision>
  <dcterms:created xsi:type="dcterms:W3CDTF">2021-05-27T01:14:23Z</dcterms:created>
  <dcterms:modified xsi:type="dcterms:W3CDTF">2024-06-13T07:51:22Z</dcterms:modified>
</cp:coreProperties>
</file>