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2"/>
  </p:notesMasterIdLst>
  <p:sldIdLst>
    <p:sldId id="370" r:id="rId3"/>
    <p:sldId id="371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  <p:sldId id="426" r:id="rId13"/>
    <p:sldId id="410" r:id="rId14"/>
    <p:sldId id="409" r:id="rId15"/>
    <p:sldId id="411" r:id="rId16"/>
    <p:sldId id="407" r:id="rId17"/>
    <p:sldId id="412" r:id="rId18"/>
    <p:sldId id="416" r:id="rId19"/>
    <p:sldId id="413" r:id="rId20"/>
    <p:sldId id="417" r:id="rId21"/>
    <p:sldId id="414" r:id="rId22"/>
    <p:sldId id="415" r:id="rId23"/>
    <p:sldId id="420" r:id="rId24"/>
    <p:sldId id="419" r:id="rId25"/>
    <p:sldId id="421" r:id="rId26"/>
    <p:sldId id="422" r:id="rId27"/>
    <p:sldId id="423" r:id="rId28"/>
    <p:sldId id="424" r:id="rId29"/>
    <p:sldId id="425" r:id="rId30"/>
    <p:sldId id="398" r:id="rId3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FBF"/>
    <a:srgbClr val="FFFFBE"/>
    <a:srgbClr val="C2FFBE"/>
    <a:srgbClr val="FFFFFF"/>
    <a:srgbClr val="BEBFFF"/>
    <a:srgbClr val="39773C"/>
    <a:srgbClr val="EC7320"/>
    <a:srgbClr val="FFD5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1" autoAdjust="0"/>
    <p:restoredTop sz="70263" autoAdjust="0"/>
  </p:normalViewPr>
  <p:slideViewPr>
    <p:cSldViewPr snapToGrid="0">
      <p:cViewPr varScale="1">
        <p:scale>
          <a:sx n="60" d="100"/>
          <a:sy n="60" d="100"/>
        </p:scale>
        <p:origin x="145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D9FF88-F485-4DC2-86CB-AFC52D9F289B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833F3-50EF-41F6-9734-A87A2A6D410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4653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AADFE3-9F8B-FA40-B96E-79920DCD9232}" type="slidenum"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DengXian" panose="020F0502020204030204"/>
                <a:ea typeface="DengXian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DengXian" panose="020F0502020204030204"/>
              <a:ea typeface="DengXian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9037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93415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Work_mem</a:t>
            </a:r>
            <a:r>
              <a:rPr lang="en-US" altLang="zh-CN" dirty="0"/>
              <a:t>:</a:t>
            </a:r>
            <a:r>
              <a:rPr lang="zh-CN" altLang="en-US" b="0" i="0" dirty="0">
                <a:solidFill>
                  <a:srgbClr val="4D4F5C"/>
                </a:solidFill>
                <a:effectLst/>
                <a:latin typeface="NunitoOG"/>
              </a:rPr>
              <a:t>设置在写入临时磁盘文件之前查询操作</a:t>
            </a:r>
            <a:r>
              <a:rPr lang="en-US" altLang="zh-CN" b="0" i="0" dirty="0">
                <a:solidFill>
                  <a:srgbClr val="4D4F5C"/>
                </a:solidFill>
                <a:effectLst/>
                <a:latin typeface="NunitoOG"/>
              </a:rPr>
              <a:t>(</a:t>
            </a:r>
            <a:r>
              <a:rPr lang="zh-CN" altLang="en-US" b="0" i="0" dirty="0">
                <a:solidFill>
                  <a:srgbClr val="4D4F5C"/>
                </a:solidFill>
                <a:effectLst/>
                <a:latin typeface="NunitoOG"/>
              </a:rPr>
              <a:t>例如排序或哈希表</a:t>
            </a:r>
            <a:r>
              <a:rPr lang="en-US" altLang="zh-CN" b="0" i="0" dirty="0">
                <a:solidFill>
                  <a:srgbClr val="4D4F5C"/>
                </a:solidFill>
                <a:effectLst/>
                <a:latin typeface="NunitoOG"/>
              </a:rPr>
              <a:t>)</a:t>
            </a:r>
            <a:r>
              <a:rPr lang="zh-CN" altLang="en-US" b="0" i="0" dirty="0">
                <a:solidFill>
                  <a:srgbClr val="4D4F5C"/>
                </a:solidFill>
                <a:effectLst/>
                <a:latin typeface="NunitoOG"/>
              </a:rPr>
              <a:t>可使用的最大内存容量。</a:t>
            </a:r>
            <a:endParaRPr lang="en-US" altLang="zh-CN" b="0" i="0" dirty="0">
              <a:solidFill>
                <a:srgbClr val="4D4F5C"/>
              </a:solidFill>
              <a:effectLst/>
              <a:latin typeface="NunitoOG"/>
            </a:endParaRPr>
          </a:p>
          <a:p>
            <a:r>
              <a:rPr lang="en-US" altLang="zh-CN" b="0" i="0" dirty="0" err="1">
                <a:solidFill>
                  <a:srgbClr val="4D4F5C"/>
                </a:solidFill>
                <a:effectLst/>
                <a:latin typeface="NunitoOG"/>
              </a:rPr>
              <a:t>Shared_buffer</a:t>
            </a:r>
            <a:r>
              <a:rPr lang="en-US" altLang="zh-CN" b="0" i="0" dirty="0">
                <a:solidFill>
                  <a:srgbClr val="4D4F5C"/>
                </a:solidFill>
                <a:effectLst/>
                <a:latin typeface="NunitoOG"/>
              </a:rPr>
              <a:t>:</a:t>
            </a:r>
            <a:r>
              <a:rPr lang="zh-CN" altLang="en-US" b="0" i="0" dirty="0">
                <a:solidFill>
                  <a:srgbClr val="4D4F5C"/>
                </a:solidFill>
                <a:effectLst/>
                <a:latin typeface="NunitoOG"/>
              </a:rPr>
              <a:t>设置数据库服务器将使用的共享内存缓冲区量。</a:t>
            </a:r>
            <a:endParaRPr lang="en-US" altLang="zh-CN" dirty="0"/>
          </a:p>
          <a:p>
            <a:r>
              <a:rPr lang="en-US" altLang="zh-CN" dirty="0" err="1"/>
              <a:t>Temp_buffer</a:t>
            </a:r>
            <a:r>
              <a:rPr lang="en-US" altLang="zh-CN" dirty="0"/>
              <a:t>:</a:t>
            </a:r>
            <a:r>
              <a:rPr lang="zh-CN" altLang="en-US" b="0" i="0" dirty="0">
                <a:solidFill>
                  <a:srgbClr val="4D4F5C"/>
                </a:solidFill>
                <a:effectLst/>
                <a:latin typeface="NunitoOG"/>
              </a:rPr>
              <a:t>为每个数据库会话设置用于临时缓冲区的最大内存</a:t>
            </a:r>
            <a:r>
              <a:rPr lang="en-US" altLang="zh-CN" b="0" i="0" dirty="0">
                <a:solidFill>
                  <a:srgbClr val="4D4F5C"/>
                </a:solidFill>
                <a:effectLst/>
                <a:latin typeface="NunitoOG"/>
              </a:rPr>
              <a:t>.</a:t>
            </a:r>
          </a:p>
          <a:p>
            <a:r>
              <a:rPr lang="en-US" altLang="zh-CN" dirty="0" err="1"/>
              <a:t>Max_stack_depth</a:t>
            </a:r>
            <a:r>
              <a:rPr lang="en-US" altLang="zh-CN" dirty="0"/>
              <a:t>:</a:t>
            </a:r>
            <a:r>
              <a:rPr lang="zh-CN" altLang="en-US" b="0" i="0" dirty="0">
                <a:solidFill>
                  <a:srgbClr val="4D4F5C"/>
                </a:solidFill>
                <a:effectLst/>
                <a:latin typeface="NunitoOG"/>
              </a:rPr>
              <a:t>指定服务器的执行堆栈的最大安全深度。</a:t>
            </a:r>
            <a:endParaRPr lang="en-US" altLang="zh-CN" b="0" i="0" dirty="0">
              <a:solidFill>
                <a:srgbClr val="4D4F5C"/>
              </a:solidFill>
              <a:effectLst/>
              <a:latin typeface="NunitoOG"/>
            </a:endParaRPr>
          </a:p>
          <a:p>
            <a:r>
              <a:rPr lang="en-US" altLang="zh-CN" b="0" i="0" dirty="0" err="1">
                <a:solidFill>
                  <a:srgbClr val="4D4F5C"/>
                </a:solidFill>
                <a:effectLst/>
                <a:latin typeface="NunitoOG"/>
              </a:rPr>
              <a:t>Maintenance_work_mem</a:t>
            </a:r>
            <a:r>
              <a:rPr lang="en-US" altLang="zh-CN" b="0" i="0" dirty="0">
                <a:solidFill>
                  <a:srgbClr val="4D4F5C"/>
                </a:solidFill>
                <a:effectLst/>
                <a:latin typeface="NunitoOG"/>
              </a:rPr>
              <a:t>:</a:t>
            </a:r>
            <a:r>
              <a:rPr lang="zh-CN" altLang="en-US" b="0" i="0" dirty="0">
                <a:solidFill>
                  <a:srgbClr val="4D4F5C"/>
                </a:solidFill>
                <a:effectLst/>
                <a:latin typeface="NunitoOG"/>
              </a:rPr>
              <a:t>指定在维护性操作（例如</a:t>
            </a:r>
            <a:r>
              <a:rPr lang="en-US" altLang="zh-CN" b="0" i="0" dirty="0">
                <a:effectLst/>
                <a:latin typeface="Ubuntu Mono"/>
              </a:rPr>
              <a:t>VACUUM</a:t>
            </a:r>
            <a:r>
              <a:rPr lang="zh-CN" altLang="en-US" b="0" i="0" dirty="0">
                <a:solidFill>
                  <a:srgbClr val="4D4F5C"/>
                </a:solidFill>
                <a:effectLst/>
                <a:latin typeface="NunitoOG"/>
              </a:rPr>
              <a:t>、</a:t>
            </a:r>
            <a:r>
              <a:rPr lang="en-US" altLang="zh-CN" b="0" i="0" dirty="0">
                <a:effectLst/>
                <a:latin typeface="Ubuntu Mono"/>
              </a:rPr>
              <a:t>CREATE INDEX</a:t>
            </a:r>
            <a:r>
              <a:rPr lang="zh-CN" altLang="en-US" b="0" i="0" dirty="0">
                <a:solidFill>
                  <a:srgbClr val="4D4F5C"/>
                </a:solidFill>
                <a:effectLst/>
                <a:latin typeface="NunitoOG"/>
              </a:rPr>
              <a:t>和</a:t>
            </a:r>
            <a:r>
              <a:rPr lang="en-US" altLang="zh-CN" b="0" i="0" dirty="0">
                <a:effectLst/>
                <a:latin typeface="Ubuntu Mono"/>
              </a:rPr>
              <a:t>ALTER TABLE ADD FOREIGN KEY</a:t>
            </a:r>
            <a:r>
              <a:rPr lang="zh-CN" altLang="en-US" b="0" i="0" dirty="0">
                <a:solidFill>
                  <a:srgbClr val="4D4F5C"/>
                </a:solidFill>
                <a:effectLst/>
                <a:latin typeface="NunitoOG"/>
              </a:rPr>
              <a:t>）中使用的 最大的内存量。</a:t>
            </a:r>
            <a:endParaRPr lang="en-US" altLang="zh-CN" b="0" i="0" dirty="0">
              <a:solidFill>
                <a:srgbClr val="4D4F5C"/>
              </a:solidFill>
              <a:effectLst/>
              <a:latin typeface="NunitoOG"/>
            </a:endParaRPr>
          </a:p>
          <a:p>
            <a:r>
              <a:rPr lang="en-US" altLang="zh-CN" b="0" i="0" dirty="0" err="1">
                <a:solidFill>
                  <a:srgbClr val="4D4F5C"/>
                </a:solidFill>
                <a:effectLst/>
                <a:latin typeface="NunitoOG"/>
              </a:rPr>
              <a:t>Autovacuum_work_mem</a:t>
            </a:r>
            <a:r>
              <a:rPr lang="en-US" altLang="zh-CN" b="0" i="0" dirty="0">
                <a:solidFill>
                  <a:srgbClr val="4D4F5C"/>
                </a:solidFill>
                <a:effectLst/>
                <a:latin typeface="NunitoOG"/>
              </a:rPr>
              <a:t>:</a:t>
            </a:r>
            <a:r>
              <a:rPr lang="zh-CN" altLang="en-US" b="0" i="0" dirty="0">
                <a:solidFill>
                  <a:srgbClr val="4D4F5C"/>
                </a:solidFill>
                <a:effectLst/>
                <a:latin typeface="NunitoOG"/>
              </a:rPr>
              <a:t>指定每个自动清理工作者进程能使用的最大内存量。</a:t>
            </a:r>
            <a:endParaRPr lang="en-US" altLang="zh-CN" b="0" i="0" dirty="0">
              <a:solidFill>
                <a:srgbClr val="4D4F5C"/>
              </a:solidFill>
              <a:effectLst/>
              <a:latin typeface="NunitoOG"/>
            </a:endParaRPr>
          </a:p>
          <a:p>
            <a:r>
              <a:rPr lang="en-US" altLang="zh-CN" b="0" i="0" dirty="0" err="1">
                <a:solidFill>
                  <a:srgbClr val="4D4F5C"/>
                </a:solidFill>
                <a:effectLst/>
                <a:latin typeface="NunitoOG"/>
              </a:rPr>
              <a:t>Max_prepared_transactions</a:t>
            </a:r>
            <a:r>
              <a:rPr lang="en-US" altLang="zh-CN" b="0" i="0" dirty="0">
                <a:solidFill>
                  <a:srgbClr val="4D4F5C"/>
                </a:solidFill>
                <a:effectLst/>
                <a:latin typeface="NunitoOG"/>
              </a:rPr>
              <a:t>:</a:t>
            </a:r>
            <a:r>
              <a:rPr lang="zh-CN" altLang="en-US" b="0" i="0" dirty="0">
                <a:solidFill>
                  <a:srgbClr val="4D4F5C"/>
                </a:solidFill>
                <a:effectLst/>
                <a:latin typeface="NunitoOG"/>
              </a:rPr>
              <a:t>设置可以同时处于</a:t>
            </a:r>
            <a:r>
              <a:rPr lang="en-US" altLang="zh-CN" b="0" i="0" dirty="0">
                <a:solidFill>
                  <a:srgbClr val="4D4F5C"/>
                </a:solidFill>
                <a:effectLst/>
                <a:latin typeface="NunitoOG"/>
              </a:rPr>
              <a:t>prepared</a:t>
            </a:r>
            <a:r>
              <a:rPr lang="zh-CN" altLang="en-US" b="0" i="0" dirty="0">
                <a:solidFill>
                  <a:srgbClr val="4D4F5C"/>
                </a:solidFill>
                <a:effectLst/>
                <a:latin typeface="NunitoOG"/>
              </a:rPr>
              <a:t>状态的事务的最大数目</a:t>
            </a:r>
            <a:endParaRPr lang="en-US" altLang="zh-CN" b="0" i="0" dirty="0">
              <a:solidFill>
                <a:srgbClr val="4D4F5C"/>
              </a:solidFill>
              <a:effectLst/>
              <a:latin typeface="NunitoOG"/>
            </a:endParaRPr>
          </a:p>
          <a:p>
            <a:r>
              <a:rPr lang="en-US" altLang="zh-CN" b="0" i="0" dirty="0" err="1">
                <a:solidFill>
                  <a:srgbClr val="4D4F5C"/>
                </a:solidFill>
                <a:effectLst/>
                <a:latin typeface="NunitoOG"/>
              </a:rPr>
              <a:t>Max_connections</a:t>
            </a:r>
            <a:r>
              <a:rPr lang="en-US" altLang="zh-CN" b="0" i="0" dirty="0">
                <a:solidFill>
                  <a:srgbClr val="4D4F5C"/>
                </a:solidFill>
                <a:effectLst/>
                <a:latin typeface="NunitoOG"/>
              </a:rPr>
              <a:t>:</a:t>
            </a:r>
            <a:r>
              <a:rPr lang="zh-CN" altLang="en-US" b="0" i="0" dirty="0">
                <a:solidFill>
                  <a:srgbClr val="4D4F5C"/>
                </a:solidFill>
                <a:effectLst/>
                <a:latin typeface="NunitoOG"/>
              </a:rPr>
              <a:t>决定数据库的最大并发连接数。</a:t>
            </a:r>
            <a:endParaRPr lang="en-US" altLang="zh-CN" b="0" i="0" dirty="0">
              <a:solidFill>
                <a:srgbClr val="4D4F5C"/>
              </a:solidFill>
              <a:effectLst/>
              <a:latin typeface="NunitoOG"/>
            </a:endParaRPr>
          </a:p>
          <a:p>
            <a:r>
              <a:rPr lang="en-US" altLang="zh-CN" b="0" i="0" dirty="0" err="1">
                <a:solidFill>
                  <a:srgbClr val="4D4F5C"/>
                </a:solidFill>
                <a:effectLst/>
                <a:latin typeface="NunitoOG"/>
              </a:rPr>
              <a:t>Efective_io_concurrency</a:t>
            </a:r>
            <a:r>
              <a:rPr lang="en-US" altLang="zh-CN" b="0" i="0" dirty="0">
                <a:solidFill>
                  <a:srgbClr val="4D4F5C"/>
                </a:solidFill>
                <a:effectLst/>
                <a:latin typeface="NunitoOG"/>
              </a:rPr>
              <a:t>:</a:t>
            </a:r>
            <a:r>
              <a:rPr lang="zh-CN" altLang="en-US" b="0" i="0" dirty="0">
                <a:solidFill>
                  <a:srgbClr val="4D4F5C"/>
                </a:solidFill>
                <a:effectLst/>
                <a:latin typeface="NunitoOG"/>
              </a:rPr>
              <a:t>可以同时被执行的并发磁盘 </a:t>
            </a:r>
            <a:r>
              <a:rPr lang="en-US" altLang="zh-CN" b="0" i="0" dirty="0">
                <a:solidFill>
                  <a:srgbClr val="4D4F5C"/>
                </a:solidFill>
                <a:effectLst/>
                <a:latin typeface="NunitoOG"/>
              </a:rPr>
              <a:t>I/O </a:t>
            </a:r>
            <a:r>
              <a:rPr lang="zh-CN" altLang="en-US" b="0" i="0" dirty="0">
                <a:solidFill>
                  <a:srgbClr val="4D4F5C"/>
                </a:solidFill>
                <a:effectLst/>
                <a:latin typeface="NunitoOG"/>
              </a:rPr>
              <a:t>操作的数量</a:t>
            </a:r>
            <a:r>
              <a:rPr lang="en-US" altLang="zh-CN" b="0" i="0" dirty="0">
                <a:solidFill>
                  <a:srgbClr val="4D4F5C"/>
                </a:solidFill>
                <a:effectLst/>
                <a:latin typeface="NunitoOG"/>
              </a:rPr>
              <a:t>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68429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318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03178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例子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691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4772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b="0" i="0" dirty="0">
              <a:effectLst/>
              <a:latin typeface="-apple-system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4144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0506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47696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69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0794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25646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52592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6956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1545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84401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70684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461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09563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59574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solidFill>
                <a:srgbClr val="404040"/>
              </a:solidFill>
              <a:effectLst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982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4405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1892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404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42621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18871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76595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F833F3-50EF-41F6-9734-A87A2A6D410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3675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7187F0-0225-4B3B-90A2-9551888E2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3AF173-A9B7-4378-A9C0-48F99FE14E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47ED05-E7C1-4189-9AAB-ECCE7575C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E84A-91E8-4280-B9D2-D203C7350D8B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62BBA7-1850-4A01-8931-B221BBA5A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A9E4C5-DE1A-4E1B-BBD3-6D6CC2FCF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36F-532E-43F5-9E8A-979A1D8CC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9379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080D1A-37DE-4826-8568-0AA9DA59E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076CE40-387E-40F4-A7AD-47EEF84DE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01D87D-A543-4820-8E28-F7F42C2BD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E84A-91E8-4280-B9D2-D203C7350D8B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297AE-8BC5-48E1-97ED-15EE311E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07966A-1004-415D-8376-C942BD325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36F-532E-43F5-9E8A-979A1D8CC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67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6DBFA79-C821-43B0-8DC3-C648ED43D1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74E1E3-B199-4D23-BC57-3325ABD4B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0DCDB8-1920-4603-A9DE-BBD8C61D3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E84A-91E8-4280-B9D2-D203C7350D8B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FA341-F0D6-4376-8811-680B7188A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61B403-32FA-4113-B745-6E8EE548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36F-532E-43F5-9E8A-979A1D8CC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4269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72F2DB-91B3-144D-95E7-4ED6DF02BC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840044-88E0-B542-B424-CB1C900244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A11D15-B860-1341-846C-376B516FF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F01-7DF9-2645-B719-66AF1B658050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8085E-808C-3141-A154-0E53BDB5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7B3373-5E1D-CE48-BB34-B5850B771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D6CD-B976-DA4A-B164-30E4D1CDE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457696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77B75-D5FB-D243-9C0E-3353441F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45833F-5F6E-AB49-965D-3D763CE1B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D1100-C04B-D54A-98CF-3172575B7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F01-7DF9-2645-B719-66AF1B658050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66946-48E8-934F-8E17-E604DDA6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AA94EA-DBF8-5F48-BEBA-0E26DFDE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D6CD-B976-DA4A-B164-30E4D1CDE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62800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A77B75-D5FB-D243-9C0E-3353441FB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095" y="196683"/>
            <a:ext cx="11325726" cy="1325563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45833F-5F6E-AB49-965D-3D763CE1B9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D1100-C04B-D54A-98CF-3172575B7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F01-7DF9-2645-B719-66AF1B658050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466946-48E8-934F-8E17-E604DDA61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AA94EA-DBF8-5F48-BEBA-0E26DFDE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D6CD-B976-DA4A-B164-30E4D1CDE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98BEAA5-C433-C646-A3FF-428605FC2C74}"/>
              </a:ext>
            </a:extLst>
          </p:cNvPr>
          <p:cNvSpPr/>
          <p:nvPr userDrawn="1"/>
        </p:nvSpPr>
        <p:spPr>
          <a:xfrm>
            <a:off x="417095" y="1386173"/>
            <a:ext cx="11325726" cy="136073"/>
          </a:xfrm>
          <a:prstGeom prst="rect">
            <a:avLst/>
          </a:prstGeom>
          <a:gradFill flip="none" rotWithShape="1">
            <a:gsLst>
              <a:gs pos="0">
                <a:srgbClr val="7030A0"/>
              </a:gs>
              <a:gs pos="98000">
                <a:schemeClr val="accent2">
                  <a:lumMod val="60000"/>
                  <a:lumOff val="40000"/>
                </a:schemeClr>
              </a:gs>
              <a:gs pos="63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0" scaled="1"/>
            <a:tileRect/>
          </a:gradFill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81468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F8720-4B6E-194A-8E4E-DB75658F8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0310DA0-A65C-FB47-ACBF-C22401299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0B9412-E9F9-6943-B384-7DBDF5F0E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F01-7DF9-2645-B719-66AF1B658050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19CE4-A31A-4648-84A8-3EFECED81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BE9222-3D1C-AB40-9787-02F681E83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D6CD-B976-DA4A-B164-30E4D1CDE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54114907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36CB1-B005-3747-8CF8-B0D4FD49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B7B99D-AD5D-9E4B-A18A-7185F736A8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C8A9347-01F2-0445-BBCB-9498E1096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6589FE2-E9C1-9F46-9ABD-1E02D1345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F01-7DF9-2645-B719-66AF1B658050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1803DCD-4E3B-9B42-86CF-DE6D5A3F1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75365E-F6D9-1243-ACD5-CD63E0117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D6CD-B976-DA4A-B164-30E4D1CDE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5531585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E95C9E-117F-9E49-B29B-344C39A02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F3E134-F35D-A14F-B4F4-E85DEF896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377879-E22C-A74D-91C3-D9206B6C6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897CF3D-B6C5-9D44-B94A-4449172EAB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9D91D33-CDA1-3A4F-8D14-15876DC060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3A10CD6-AFCF-5943-83B0-14D790E18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F01-7DF9-2645-B719-66AF1B658050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773D58-CFE6-3C4D-9307-89D99EBFD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5A69B69-74F5-F640-84D7-8D7D24E2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D6CD-B976-DA4A-B164-30E4D1CDE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82987440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4D9C02-6719-2D4C-ABF2-8DB95952B7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10EFD3C-FBCF-C84C-8355-EE32BB9D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F01-7DF9-2645-B719-66AF1B658050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AECF38D-9ED2-2F45-9117-AA92053E2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24748A-64A6-6E4F-A703-21DB4BE00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D6CD-B976-DA4A-B164-30E4D1CDE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52597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0CDD2D1-C01F-B74D-982C-18DDE3F1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F01-7DF9-2645-B719-66AF1B658050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9BAD6C-080F-0B4A-BA71-E21F92E7F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9C20DC-C3A4-564C-A7CF-518B8EEB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D6CD-B976-DA4A-B164-30E4D1CDE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192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AC8B7D-D615-451A-A0F1-0CC25580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48388D-B0B3-46B2-AEAC-FC40895501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4BAB7E-5DDD-4BE9-B521-4DEB76E1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E84A-91E8-4280-B9D2-D203C7350D8B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316458-CF37-4DC4-8C92-817389BE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D9E62D-56F6-4DFB-81B5-C1C0980F8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36F-532E-43F5-9E8A-979A1D8CC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844079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5215D-ABD6-704E-8E97-2DD4A68C4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3F9BF7-7ED7-6747-AD52-E0695D662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89D7419-A04D-CE4F-B8BA-B02B41CE63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6E9D94C-A0C8-B943-A6A6-28CC24C3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F01-7DF9-2645-B719-66AF1B658050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709B82-6922-6849-A15C-0B566CDD7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D25F51-C2D8-F248-9383-DD744E96D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D6CD-B976-DA4A-B164-30E4D1CDE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9655310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72AD2-9FD0-8843-97BC-54B809F54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DB8B66-3A80-284E-904C-9B83DA269F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E428FE-E3B4-9F4C-AE94-90A47DAC8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150F34-67B9-3A4B-9797-FBBDFD16F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F01-7DF9-2645-B719-66AF1B658050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174370-2E78-EE40-A64E-5AD1A65FA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388DD2-116B-2A48-92B8-8677F41E9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D6CD-B976-DA4A-B164-30E4D1CDE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45598445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4069D-8FA2-E241-8340-89BD61DB9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309A7E-F6EF-0545-94ED-84E08D3B7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C3A2EA-719F-704E-B509-5EB383722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F01-7DF9-2645-B719-66AF1B658050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48F4D8-6B53-A34C-8CAB-2F70543AC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D0B1B3-B076-9443-BB8E-2554F788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D6CD-B976-DA4A-B164-30E4D1CDE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93720233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1ADF8D8-FD65-7F4F-875B-CDD9559289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8FF1D4-B028-C84F-BF10-10324E60D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696C91-2C80-074A-8825-267B22653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B70F01-7DF9-2645-B719-66AF1B658050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8ACD6-D4E2-1A40-B936-F46A891F7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E001597-470C-C348-8B60-1735D603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69D6CD-B976-DA4A-B164-30E4D1CDE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2765246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7843482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5D8C03-D4E9-4043-9B9C-D9AA0E7E0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D41F827-8A8D-4EB5-9CAB-CFDAA9648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D4ACBB5-A95E-4CEA-8DE9-11F6F1845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E84A-91E8-4280-B9D2-D203C7350D8B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C8C7C-435D-4BB8-9698-780F28D5E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AFC37D-29AF-4A6B-B53B-31747E560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36F-532E-43F5-9E8A-979A1D8CC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08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D8F8AB-B06E-4DDA-B33E-2DCF4E77F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3F087C-530C-406F-AA7D-5D6A92C222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B54ECB0-5763-4586-A67D-216A21529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AC3ADE-BED6-4644-B174-433C8B68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E84A-91E8-4280-B9D2-D203C7350D8B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F3767D-4488-4D4A-B618-9E11C98D8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C1D25F8-8C70-495C-866A-87FA29BA5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36F-532E-43F5-9E8A-979A1D8CC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186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65AF7E-E6E0-4E0D-B4AD-68F5800E3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3B618D-F9B2-47C9-A0B7-2440C847E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4040540-92A6-4E2F-BD18-AFDE9DA181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0D7F7B-FE35-4CA5-A824-BE8EC02C40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F59F09-1E83-48AC-B518-B071F0821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CD5CC95-84F2-443A-97EB-ACA86DA81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E84A-91E8-4280-B9D2-D203C7350D8B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63F1D3-20F9-446B-A9FC-3B608C9D1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D0D099-E9CD-47D8-91F2-7BA024974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36F-532E-43F5-9E8A-979A1D8CC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4785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A32726-3650-493A-87D3-D916F7448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58BDED-2CC6-4297-BF13-EB91A8B27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E84A-91E8-4280-B9D2-D203C7350D8B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0E8C908-2446-4A83-9B88-5D52A05D3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5FF16F-E8FF-4A0D-BFE8-3EB8C75E7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36F-532E-43F5-9E8A-979A1D8CC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6801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D221EE-DA32-4C61-A20C-5B61BA7BC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E84A-91E8-4280-B9D2-D203C7350D8B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4F937E-DA13-4ACE-B158-EA4F5A6B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D9E8EA-B395-473C-8445-160837E9B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36F-532E-43F5-9E8A-979A1D8CC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4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81B73E-5C86-4BDC-ABA6-26B8F9E31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9012295-3998-4E9D-83B9-050C6F45B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1FB1B2-EC47-464C-AEA9-69BE444D6C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ED894D-54F5-4AEA-8098-1AB300AD2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E84A-91E8-4280-B9D2-D203C7350D8B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C04DCD-CFD5-44EA-994F-08A41351B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6CD99F-AD46-40E5-9E18-B5B4ACB84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36F-532E-43F5-9E8A-979A1D8CC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779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B3ED85-9B6E-41AE-BFC8-F791CB6B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A7075FB-918C-4F63-98F7-31FDF72386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0B3B91-AA5F-4568-A804-1FB71E9BC3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6E3C10-9B6F-4F01-8E2F-ECB71B0D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4E84A-91E8-4280-B9D2-D203C7350D8B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5462BE-D65A-45EC-BA95-A8B33777C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65A29A0-392F-4B4B-93A9-EB06D0BED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AC36F-532E-43F5-9E8A-979A1D8CC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1646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DC60724-862B-4235-B7D5-5025C95F1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39B4CB-9763-4711-8715-F5BABEC7B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F20287-601D-430A-BC6C-0C0BE9FC0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4E84A-91E8-4280-B9D2-D203C7350D8B}" type="datetimeFigureOut">
              <a:rPr lang="zh-CN" altLang="en-US" smtClean="0"/>
              <a:t>2021/8/25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27F140-1F48-43D8-8CB9-8E07743524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D5CF3-47B3-4E8F-9A58-E34E437030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EAC36F-532E-43F5-9E8A-979A1D8CC6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16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AF1169C-635C-D746-A3A6-32397E102A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420CA1-919C-7A49-A769-392A74694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23E68F6-9A51-CA45-8328-D112D44680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70F01-7DF9-2645-B719-66AF1B658050}" type="datetimeFigureOut">
              <a:rPr kumimoji="1" lang="zh-CN" altLang="en-US" smtClean="0"/>
              <a:t>2021/8/25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2BCDB5-1EB0-D344-8434-556AC1404B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477AE1-9C0D-AF43-9664-ED9565E92B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9D6CD-B976-DA4A-B164-30E4D1CDE73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0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>
            <a:spLocks/>
          </p:cNvSpPr>
          <p:nvPr/>
        </p:nvSpPr>
        <p:spPr>
          <a:xfrm>
            <a:off x="650605" y="1676039"/>
            <a:ext cx="10475696" cy="1720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200" b="0" kern="1200">
                <a:solidFill>
                  <a:schemeClr val="tx1"/>
                </a:solidFill>
                <a:latin typeface="+mn-ea"/>
                <a:ea typeface="+mn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4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Query Performance Prediction for Concurrent Queries using Graph Embedding</a:t>
            </a:r>
            <a:endParaRPr kumimoji="1" lang="zh-CN" alt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3" name="副标题 2"/>
          <p:cNvSpPr txBox="1">
            <a:spLocks/>
          </p:cNvSpPr>
          <p:nvPr/>
        </p:nvSpPr>
        <p:spPr>
          <a:xfrm>
            <a:off x="1466281" y="3797016"/>
            <a:ext cx="8844343" cy="1487786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SzPct val="40000"/>
              <a:buFont typeface="Wingdings" pitchFamily="2" charset="2"/>
              <a:buChar char="n"/>
              <a:defRPr sz="2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40000"/>
              <a:buFont typeface="Wingdings" pitchFamily="2" charset="2"/>
              <a:buNone/>
              <a:tabLst/>
              <a:defRPr/>
            </a:pPr>
            <a:r>
              <a:rPr lang="en-US" altLang="zh-CN" sz="1800" b="0" i="0" dirty="0" err="1">
                <a:solidFill>
                  <a:srgbClr val="000000"/>
                </a:solidFill>
                <a:effectLst/>
                <a:latin typeface="NimbusSanL-Regu"/>
              </a:rPr>
              <a:t>Xuanhe</a:t>
            </a: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SanL-Regu"/>
              </a:rPr>
              <a:t> Zhou, Ji Sun, Guoliang Li, Jianhua Feng</a:t>
            </a:r>
            <a:br>
              <a:rPr lang="en-US" altLang="zh-CN" sz="1800" b="0" i="0" dirty="0">
                <a:solidFill>
                  <a:srgbClr val="000000"/>
                </a:solidFill>
                <a:effectLst/>
                <a:latin typeface="NimbusSanL-Regu"/>
              </a:rPr>
            </a:br>
            <a:r>
              <a:rPr lang="en-US" altLang="zh-CN" sz="1800" b="0" i="0" dirty="0">
                <a:solidFill>
                  <a:srgbClr val="000000"/>
                </a:solidFill>
                <a:effectLst/>
                <a:latin typeface="NimbusSanL-Regu"/>
              </a:rPr>
              <a:t>Department of Computer Science, Tsinghua University, Beijing, China</a:t>
            </a:r>
            <a:r>
              <a:rPr lang="en-US" altLang="zh-CN" sz="1600" dirty="0"/>
              <a:t> </a:t>
            </a:r>
            <a:endParaRPr kumimoji="0" lang="en-US" altLang="zh-CN" sz="2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等线" panose="02010600030101010101" pitchFamily="2" charset="-122"/>
              <a:cs typeface="Calibri" panose="020F050202020403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305ED8A-4B78-45B6-BBDC-5C0D2C94F55C}"/>
              </a:ext>
            </a:extLst>
          </p:cNvPr>
          <p:cNvSpPr txBox="1"/>
          <p:nvPr/>
        </p:nvSpPr>
        <p:spPr>
          <a:xfrm>
            <a:off x="650605" y="231228"/>
            <a:ext cx="25025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alibri" panose="020F0502020204030204" pitchFamily="34" charset="0"/>
                <a:cs typeface="Calibri" panose="020F0502020204030204" pitchFamily="34" charset="0"/>
              </a:rPr>
              <a:t>VLDB 2020</a:t>
            </a:r>
            <a:endParaRPr lang="zh-CN" alt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937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AE8E623-0B9C-454E-9BBA-E04C618C45CC}"/>
              </a:ext>
            </a:extLst>
          </p:cNvPr>
          <p:cNvCxnSpPr>
            <a:cxnSpLocks/>
          </p:cNvCxnSpPr>
          <p:nvPr/>
        </p:nvCxnSpPr>
        <p:spPr>
          <a:xfrm>
            <a:off x="546538" y="977462"/>
            <a:ext cx="11098924" cy="0"/>
          </a:xfrm>
          <a:prstGeom prst="line">
            <a:avLst/>
          </a:prstGeom>
          <a:ln w="38100">
            <a:solidFill>
              <a:srgbClr val="EC732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629103" y="238047"/>
            <a:ext cx="9648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Graph Model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61C1AB4-27A3-4147-BB29-723FA0B3AEA6}"/>
              </a:ext>
            </a:extLst>
          </p:cNvPr>
          <p:cNvSpPr txBox="1"/>
          <p:nvPr/>
        </p:nvSpPr>
        <p:spPr>
          <a:xfrm>
            <a:off x="872359" y="1198185"/>
            <a:ext cx="104052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</a:t>
            </a:r>
            <a:r>
              <a:rPr lang="en-US" altLang="zh-CN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Modeling</a:t>
            </a: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Conflict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conflict data may be locked and this will affect the concurrency.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 two operators manipulate the same data and at least one of them is a write operator, there could be data-conflict relationship between them.</a:t>
            </a: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Resource Competition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 analytical queries, memory size is usually the bottleneck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zh-CN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transactional tasks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 concurrency level is limited by the maximal connection threshold.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I/O bandwidth can be the bottleneck.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ainly consider memory, CPU, and I/O bandwidth competitions.</a:t>
            </a:r>
            <a:b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p"/>
            </a:pP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1816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AE8E623-0B9C-454E-9BBA-E04C618C45CC}"/>
              </a:ext>
            </a:extLst>
          </p:cNvPr>
          <p:cNvCxnSpPr>
            <a:cxnSpLocks/>
          </p:cNvCxnSpPr>
          <p:nvPr/>
        </p:nvCxnSpPr>
        <p:spPr>
          <a:xfrm>
            <a:off x="546538" y="977462"/>
            <a:ext cx="11098924" cy="0"/>
          </a:xfrm>
          <a:prstGeom prst="line">
            <a:avLst/>
          </a:prstGeom>
          <a:ln w="38100">
            <a:solidFill>
              <a:srgbClr val="EC732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629103" y="238047"/>
            <a:ext cx="9648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Graph Model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9641CA0-819B-4FAA-B3A0-DD2BA9C6E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38672"/>
            <a:ext cx="12192000" cy="331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524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AE8E623-0B9C-454E-9BBA-E04C618C45CC}"/>
              </a:ext>
            </a:extLst>
          </p:cNvPr>
          <p:cNvCxnSpPr>
            <a:cxnSpLocks/>
          </p:cNvCxnSpPr>
          <p:nvPr/>
        </p:nvCxnSpPr>
        <p:spPr>
          <a:xfrm>
            <a:off x="546538" y="977462"/>
            <a:ext cx="11098924" cy="0"/>
          </a:xfrm>
          <a:prstGeom prst="line">
            <a:avLst/>
          </a:prstGeom>
          <a:ln w="38100">
            <a:solidFill>
              <a:srgbClr val="EC732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629103" y="238047"/>
            <a:ext cx="9648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Graph Model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6D945F-D2BC-4BA9-BC8C-A8DB7B5A5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40" y="1271766"/>
            <a:ext cx="3829086" cy="48373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063852-BB6B-4E15-B497-3634E49D7D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5925" y="1198185"/>
            <a:ext cx="4830601" cy="5130072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DF08A23-181D-413B-AB66-74EC06301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7824" y="6318160"/>
            <a:ext cx="8877638" cy="461638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3A7E9358-4DE2-4150-9823-DF028A3A0923}"/>
              </a:ext>
            </a:extLst>
          </p:cNvPr>
          <p:cNvSpPr/>
          <p:nvPr/>
        </p:nvSpPr>
        <p:spPr>
          <a:xfrm>
            <a:off x="431800" y="3134653"/>
            <a:ext cx="359240" cy="342897"/>
          </a:xfrm>
          <a:prstGeom prst="ellipse">
            <a:avLst/>
          </a:prstGeom>
          <a:solidFill>
            <a:srgbClr val="BEBFFF"/>
          </a:solidFill>
          <a:ln>
            <a:solidFill>
              <a:srgbClr val="BEB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0909FA1-613B-4206-9CC1-A313E5C770F2}"/>
              </a:ext>
            </a:extLst>
          </p:cNvPr>
          <p:cNvSpPr/>
          <p:nvPr/>
        </p:nvSpPr>
        <p:spPr>
          <a:xfrm>
            <a:off x="431800" y="1765354"/>
            <a:ext cx="359240" cy="342897"/>
          </a:xfrm>
          <a:prstGeom prst="ellipse">
            <a:avLst/>
          </a:prstGeom>
          <a:solidFill>
            <a:srgbClr val="FFBFBF"/>
          </a:solidFill>
          <a:ln>
            <a:solidFill>
              <a:srgbClr val="F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32234ED-038F-46F4-9F2A-63E17CE1EA96}"/>
              </a:ext>
            </a:extLst>
          </p:cNvPr>
          <p:cNvSpPr/>
          <p:nvPr/>
        </p:nvSpPr>
        <p:spPr>
          <a:xfrm>
            <a:off x="431800" y="5414785"/>
            <a:ext cx="359240" cy="342897"/>
          </a:xfrm>
          <a:prstGeom prst="ellipse">
            <a:avLst/>
          </a:prstGeom>
          <a:solidFill>
            <a:srgbClr val="C2FFBE"/>
          </a:solidFill>
          <a:ln>
            <a:solidFill>
              <a:srgbClr val="C2FF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2A3DF7B0-C90C-453A-BC37-0E5C533A79F5}"/>
              </a:ext>
            </a:extLst>
          </p:cNvPr>
          <p:cNvSpPr/>
          <p:nvPr/>
        </p:nvSpPr>
        <p:spPr>
          <a:xfrm>
            <a:off x="431800" y="4265441"/>
            <a:ext cx="359240" cy="342897"/>
          </a:xfrm>
          <a:prstGeom prst="ellipse">
            <a:avLst/>
          </a:prstGeom>
          <a:solidFill>
            <a:srgbClr val="FFFFBE"/>
          </a:solidFill>
          <a:ln>
            <a:solidFill>
              <a:srgbClr val="FFFF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12662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AE8E623-0B9C-454E-9BBA-E04C618C45CC}"/>
              </a:ext>
            </a:extLst>
          </p:cNvPr>
          <p:cNvCxnSpPr>
            <a:cxnSpLocks/>
          </p:cNvCxnSpPr>
          <p:nvPr/>
        </p:nvCxnSpPr>
        <p:spPr>
          <a:xfrm>
            <a:off x="546538" y="977462"/>
            <a:ext cx="11098924" cy="0"/>
          </a:xfrm>
          <a:prstGeom prst="line">
            <a:avLst/>
          </a:prstGeom>
          <a:ln w="38100">
            <a:solidFill>
              <a:srgbClr val="EC732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629103" y="238047"/>
            <a:ext cx="9648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Graph Construction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61C1AB4-27A3-4147-BB29-723FA0B3AEA6}"/>
                  </a:ext>
                </a:extLst>
              </p:cNvPr>
              <p:cNvSpPr txBox="1"/>
              <p:nvPr/>
            </p:nvSpPr>
            <p:spPr>
              <a:xfrm>
                <a:off x="872359" y="1198185"/>
                <a:ext cx="10405240" cy="58785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zh-CN" sz="2800" b="1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Step 1 - Vertex Feature Modeling</a:t>
                </a:r>
              </a:p>
              <a:p>
                <a:pPr marL="285750" indent="-285750">
                  <a:buFont typeface="Wingdings" panose="05000000000000000000" pitchFamily="2" charset="2"/>
                  <a:buChar char="l"/>
                </a:pPr>
                <a:r>
                  <a:rPr lang="en-US" altLang="zh-CN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Step 2 - Edge Feature Modeling</a:t>
                </a:r>
              </a:p>
              <a:p>
                <a:pPr marL="914400" lvl="1" indent="-457200">
                  <a:buFont typeface="Wingdings" panose="05000000000000000000" pitchFamily="2" charset="2"/>
                  <a:buChar char="p"/>
                </a:pPr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execution time overlap</a:t>
                </a:r>
              </a:p>
              <a:p>
                <a:pPr marL="914400" lvl="1" indent="-457200">
                  <a:buFont typeface="Wingdings" panose="05000000000000000000" pitchFamily="2" charset="2"/>
                  <a:buChar char="p"/>
                </a:pPr>
                <a:endParaRPr lang="en-US" altLang="zh-CN" sz="2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p"/>
                </a:pPr>
                <a:endParaRPr lang="en-US" altLang="zh-CN" sz="2800" b="1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p"/>
                </a:pPr>
                <a:r>
                  <a:rPr lang="en-US" altLang="zh-CN" sz="2400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parent-child relationship, </a:t>
                </a:r>
                <a:r>
                  <a:rPr lang="en-US" altLang="zh-CN" sz="2400" b="0" i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µ</a:t>
                </a:r>
                <a:r>
                  <a:rPr lang="en-US" altLang="zh-CN" sz="2400" b="0" i="1" baseline="-250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i,j</a:t>
                </a:r>
                <a:r>
                  <a:rPr lang="en-US" altLang="zh-CN" sz="2400" b="0" i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:r>
                  <a:rPr lang="en-US" altLang="zh-CN" sz="2400" b="0" i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µ</a:t>
                </a:r>
                <a:r>
                  <a:rPr lang="en-US" altLang="zh-CN" sz="2400" b="0" i="1" baseline="-250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i,j</a:t>
                </a:r>
                <a:r>
                  <a:rPr lang="en-US" altLang="zh-CN" sz="2400" b="0" i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+ ∆</a:t>
                </a:r>
                <a:r>
                  <a:rPr lang="en-US" altLang="zh-CN" sz="2400" i="1" baseline="-250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altLang="zh-CN" sz="2400" b="0" i="1" baseline="-250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,j</a:t>
                </a:r>
                <a:r>
                  <a:rPr lang="en-US" altLang="zh-CN" sz="2400" b="0" i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λ</a:t>
                </a:r>
                <a:r>
                  <a:rPr lang="en-US" altLang="zh-CN" sz="2400" b="0" i="0" baseline="-250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</a:p>
              <a:p>
                <a:pPr marL="800100" lvl="1" indent="-342900">
                  <a:buFont typeface="Wingdings" panose="05000000000000000000" pitchFamily="2" charset="2"/>
                  <a:buChar char="p"/>
                </a:pPr>
                <a:r>
                  <a:rPr lang="en-US" altLang="zh-CN" sz="2400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data-sharing relationship, </a:t>
                </a:r>
                <a:r>
                  <a:rPr lang="en-US" altLang="zh-CN" sz="2400" b="0" i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µ</a:t>
                </a:r>
                <a:r>
                  <a:rPr lang="en-US" altLang="zh-CN" sz="2400" b="0" i="1" baseline="-250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i,j</a:t>
                </a:r>
                <a:r>
                  <a:rPr lang="en-US" altLang="zh-CN" sz="2400" b="0" i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:r>
                  <a:rPr lang="en-US" altLang="zh-CN" sz="2400" b="0" i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µ</a:t>
                </a:r>
                <a:r>
                  <a:rPr lang="en-US" altLang="zh-CN" sz="2400" b="0" i="1" baseline="-250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i,j</a:t>
                </a:r>
                <a:r>
                  <a:rPr lang="en-US" altLang="zh-CN" sz="2400" b="0" i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+ ∆</a:t>
                </a:r>
                <a:r>
                  <a:rPr lang="en-US" altLang="zh-CN" sz="2400" i="1" baseline="-250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altLang="zh-CN" sz="2400" b="0" i="1" baseline="-250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,j</a:t>
                </a:r>
                <a:r>
                  <a:rPr lang="en-US" altLang="zh-CN" sz="2400" b="0" i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λ</a:t>
                </a:r>
                <a:r>
                  <a:rPr lang="en-US" altLang="zh-CN" sz="2400" b="0" i="0" baseline="-250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800100" lvl="1" indent="-342900">
                  <a:buFont typeface="Wingdings" panose="05000000000000000000" pitchFamily="2" charset="2"/>
                  <a:buChar char="p"/>
                </a:pPr>
                <a:r>
                  <a:rPr lang="en-US" altLang="zh-CN" sz="2400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data-conflict relationship, </a:t>
                </a:r>
                <a:r>
                  <a:rPr lang="en-US" altLang="zh-CN" sz="2400" b="0" i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µ</a:t>
                </a:r>
                <a:r>
                  <a:rPr lang="en-US" altLang="zh-CN" sz="2400" b="0" i="1" baseline="-250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i,j</a:t>
                </a:r>
                <a:r>
                  <a:rPr lang="en-US" altLang="zh-CN" sz="2400" b="0" i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= </a:t>
                </a:r>
                <a:r>
                  <a:rPr lang="en-US" altLang="zh-CN" sz="2400" b="0" i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µ</a:t>
                </a:r>
                <a:r>
                  <a:rPr lang="en-US" altLang="zh-CN" sz="2400" b="0" i="1" baseline="-2500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i,j</a:t>
                </a:r>
                <a:r>
                  <a:rPr lang="en-US" altLang="zh-CN" sz="2400" b="0" i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+ ∆</a:t>
                </a:r>
                <a:r>
                  <a:rPr lang="en-US" altLang="zh-CN" sz="2400" i="1" baseline="-250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altLang="zh-CN" sz="2400" b="0" i="1" baseline="-250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,j</a:t>
                </a:r>
                <a:r>
                  <a:rPr lang="en-US" altLang="zh-CN" sz="2400" b="0" i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λ</a:t>
                </a:r>
                <a:r>
                  <a:rPr lang="en-US" altLang="zh-CN" sz="2400" b="0" i="0" baseline="-250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3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800100" lvl="1" indent="-342900">
                  <a:buFont typeface="Wingdings" panose="05000000000000000000" pitchFamily="2" charset="2"/>
                  <a:buChar char="p"/>
                </a:pPr>
                <a:r>
                  <a:rPr lang="en-US" altLang="zh-CN" sz="2400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resource competition relationship</a:t>
                </a:r>
                <a:r>
                  <a:rPr lang="en-US" altLang="zh-CN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1257300" lvl="2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 sz="240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400" b="0" i="1" baseline="-2500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baseline="-25000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m:rPr>
                        <m:sty m:val="p"/>
                      </m:rPr>
                      <a:rPr lang="el-GR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altLang="zh-CN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zh-CN" alt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altLang="zh-CN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m:rPr>
                        <m:sty m:val="p"/>
                      </m:rPr>
                      <a:rPr lang="el-GR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altLang="zh-CN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zh-CN" alt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altLang="zh-CN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400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57300" lvl="2" indent="-342900">
                  <a:buFont typeface="Wingdings" panose="05000000000000000000" pitchFamily="2" charset="2"/>
                  <a:buChar char="Ø"/>
                </a:pPr>
                <a:r>
                  <a:rPr lang="en-US" altLang="zh-CN" sz="2400" b="0" i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altLang="zh-CN" sz="2400" b="0" i="1" baseline="300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en-US" altLang="zh-CN" sz="2400" b="0" i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denotes the set of parameters that control memory usage and I/O bandwidth 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(e.g.,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shared_buffer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work_mem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effective_io_concurrency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endParaRPr lang="en-US" altLang="zh-CN" sz="2400" b="0" i="0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1257300" lvl="2" indent="-342900">
                  <a:buFont typeface="Wingdings" panose="05000000000000000000" pitchFamily="2" charset="2"/>
                  <a:buChar char="Ø"/>
                </a:pPr>
                <a:r>
                  <a:rPr lang="en-US" altLang="zh-CN" sz="2400" b="0" i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P</a:t>
                </a:r>
                <a:r>
                  <a:rPr lang="en-US" altLang="zh-CN" sz="2400" b="0" i="1" baseline="3000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c</a:t>
                </a:r>
                <a:r>
                  <a:rPr lang="en-US" altLang="zh-CN" sz="2400" b="0" i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denotes the set of parameters that control concurrency levels (e.g.,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max_connections</a:t>
                </a:r>
                <a:r>
                  <a:rPr lang="en-US" altLang="zh-CN" sz="2400" b="0" i="0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cs typeface="Calibri" panose="020F0502020204030204" pitchFamily="34" charset="0"/>
                  </a:rPr>
                  <a:t>) </a:t>
                </a:r>
                <a:endParaRPr lang="en-US" altLang="zh-CN" sz="2400" b="1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800100" lvl="1" indent="-342900">
                  <a:buFont typeface="Wingdings" panose="05000000000000000000" pitchFamily="2" charset="2"/>
                  <a:buChar char="p"/>
                </a:pPr>
                <a:endParaRPr lang="en-US" altLang="zh-CN" sz="20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F61C1AB4-27A3-4147-BB29-723FA0B3A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359" y="1198185"/>
                <a:ext cx="10405240" cy="5878532"/>
              </a:xfrm>
              <a:prstGeom prst="rect">
                <a:avLst/>
              </a:prstGeom>
              <a:blipFill>
                <a:blip r:embed="rId3"/>
                <a:stretch>
                  <a:fillRect l="-996" t="-1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15B83AB7-BB47-4FC4-9C8C-3952FB861E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9708" y="2491062"/>
            <a:ext cx="4121992" cy="937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11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AAF199F6-1924-4E2F-8601-3FE40A6CE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5399" y="1349898"/>
            <a:ext cx="4757029" cy="5051939"/>
          </a:xfrm>
          <a:prstGeom prst="rect">
            <a:avLst/>
          </a:prstGeom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AE8E623-0B9C-454E-9BBA-E04C618C45CC}"/>
              </a:ext>
            </a:extLst>
          </p:cNvPr>
          <p:cNvCxnSpPr>
            <a:cxnSpLocks/>
          </p:cNvCxnSpPr>
          <p:nvPr/>
        </p:nvCxnSpPr>
        <p:spPr>
          <a:xfrm>
            <a:off x="546538" y="977462"/>
            <a:ext cx="11098924" cy="0"/>
          </a:xfrm>
          <a:prstGeom prst="line">
            <a:avLst/>
          </a:prstGeom>
          <a:ln w="38100">
            <a:solidFill>
              <a:srgbClr val="EC732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629103" y="238047"/>
            <a:ext cx="9648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Graph Construction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61C1AB4-27A3-4147-BB29-723FA0B3AEA6}"/>
              </a:ext>
            </a:extLst>
          </p:cNvPr>
          <p:cNvSpPr txBox="1"/>
          <p:nvPr/>
        </p:nvSpPr>
        <p:spPr>
          <a:xfrm>
            <a:off x="872359" y="1198185"/>
            <a:ext cx="10405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lang="zh-CN" altLang="en-US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endParaRPr lang="en-US" altLang="zh-CN" sz="2000" dirty="0">
              <a:solidFill>
                <a:srgbClr val="000000"/>
              </a:solidFill>
              <a:latin typeface="CMR9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411A081-424F-495B-817C-BC7234F6A9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35" y="6381853"/>
            <a:ext cx="8877638" cy="461638"/>
          </a:xfrm>
          <a:prstGeom prst="rect">
            <a:avLst/>
          </a:prstGeom>
        </p:spPr>
      </p:pic>
      <p:sp>
        <p:nvSpPr>
          <p:cNvPr id="2" name="椭圆 1">
            <a:extLst>
              <a:ext uri="{FF2B5EF4-FFF2-40B4-BE49-F238E27FC236}">
                <a16:creationId xmlns:a16="http://schemas.microsoft.com/office/drawing/2014/main" id="{660ACC36-C21C-40A4-8EB0-3160041E0FF7}"/>
              </a:ext>
            </a:extLst>
          </p:cNvPr>
          <p:cNvSpPr/>
          <p:nvPr/>
        </p:nvSpPr>
        <p:spPr>
          <a:xfrm>
            <a:off x="4550979" y="5537638"/>
            <a:ext cx="639052" cy="685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816C161-BFA2-4AA3-A3C4-6F508A16AF62}"/>
              </a:ext>
            </a:extLst>
          </p:cNvPr>
          <p:cNvSpPr/>
          <p:nvPr/>
        </p:nvSpPr>
        <p:spPr>
          <a:xfrm>
            <a:off x="3767959" y="4822302"/>
            <a:ext cx="639052" cy="685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2FC80FC-AEC8-4F6C-8A88-8BBA7BBD6A38}"/>
                  </a:ext>
                </a:extLst>
              </p:cNvPr>
              <p:cNvSpPr/>
              <p:nvPr/>
            </p:nvSpPr>
            <p:spPr>
              <a:xfrm>
                <a:off x="6453351" y="2848957"/>
                <a:ext cx="5255173" cy="1212663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altLang="zh-CN" sz="2000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v4 and v5: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sz="1800" b="0" i="0" dirty="0">
                    <a:solidFill>
                      <a:srgbClr val="000000"/>
                    </a:solidFill>
                    <a:effectLst/>
                    <a:latin typeface="CMR9"/>
                  </a:rPr>
                  <a:t>data-sharing and resource-competition relationship</a:t>
                </a:r>
                <a:r>
                  <a:rPr lang="en-US" altLang="zh-CN" sz="2000" dirty="0"/>
                  <a:t> </a:t>
                </a:r>
                <a:endParaRPr lang="en-US" altLang="zh-CN" sz="2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indent="-34290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zh-CN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altLang="zh-CN" sz="2000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sz="2000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a:rPr lang="zh-CN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zh-CN" sz="2000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altLang="zh-CN" sz="2000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l-GR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altLang="zh-CN" sz="2000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zh-CN" altLang="en-US" sz="2000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altLang="zh-CN" sz="2000" b="0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000" b="0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m:rPr>
                        <m:sty m:val="p"/>
                      </m:rPr>
                      <a:rPr lang="el-GR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altLang="zh-CN" sz="2000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zh-CN" altLang="en-US" sz="2000" b="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sSup>
                      <m:sSupPr>
                        <m:ctrlPr>
                          <a:rPr lang="en-US" altLang="zh-CN" sz="2000" b="0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2000" b="0" i="1" baseline="-2500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(1−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altLang="zh-CN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0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82FC80FC-AEC8-4F6C-8A88-8BBA7BBD6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3351" y="2848957"/>
                <a:ext cx="5255173" cy="1212663"/>
              </a:xfrm>
              <a:prstGeom prst="rect">
                <a:avLst/>
              </a:prstGeom>
              <a:blipFill>
                <a:blip r:embed="rId5"/>
                <a:stretch>
                  <a:fillRect l="-1156" r="-694"/>
                </a:stretch>
              </a:blipFill>
              <a:ln w="19050"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2226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AE8E623-0B9C-454E-9BBA-E04C618C45CC}"/>
              </a:ext>
            </a:extLst>
          </p:cNvPr>
          <p:cNvCxnSpPr>
            <a:cxnSpLocks/>
          </p:cNvCxnSpPr>
          <p:nvPr/>
        </p:nvCxnSpPr>
        <p:spPr>
          <a:xfrm>
            <a:off x="546538" y="977462"/>
            <a:ext cx="11098924" cy="0"/>
          </a:xfrm>
          <a:prstGeom prst="line">
            <a:avLst/>
          </a:prstGeom>
          <a:ln w="38100">
            <a:solidFill>
              <a:srgbClr val="EC732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629103" y="238047"/>
            <a:ext cx="9648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Graph Model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FACC93-1495-4DBC-A601-60AC4EAFB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84065"/>
            <a:ext cx="12192000" cy="4172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3627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AE8E623-0B9C-454E-9BBA-E04C618C45CC}"/>
              </a:ext>
            </a:extLst>
          </p:cNvPr>
          <p:cNvCxnSpPr>
            <a:cxnSpLocks/>
          </p:cNvCxnSpPr>
          <p:nvPr/>
        </p:nvCxnSpPr>
        <p:spPr>
          <a:xfrm>
            <a:off x="546538" y="977462"/>
            <a:ext cx="11098924" cy="0"/>
          </a:xfrm>
          <a:prstGeom prst="line">
            <a:avLst/>
          </a:prstGeom>
          <a:ln w="38100">
            <a:solidFill>
              <a:srgbClr val="EC732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629103" y="238047"/>
            <a:ext cx="9648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Performance Prediction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61C1AB4-27A3-4147-BB29-723FA0B3AEA6}"/>
              </a:ext>
            </a:extLst>
          </p:cNvPr>
          <p:cNvSpPr txBox="1"/>
          <p:nvPr/>
        </p:nvSpPr>
        <p:spPr>
          <a:xfrm>
            <a:off x="872359" y="1198185"/>
            <a:ext cx="104052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Challenges</a:t>
            </a:r>
          </a:p>
          <a:p>
            <a:pPr marL="914400" lvl="1" indent="-45720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zh-CN" sz="24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 performance-related features are sparsely scattered in the graph.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altLang="zh-CN" sz="20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Traditional graph traversal algorithms either directly encode the graph or choose random paths, and may not extract useful features.</a:t>
            </a:r>
          </a:p>
          <a:p>
            <a:pPr marL="914400" lvl="1" indent="-45720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 prediction is of high dimension and traditional regression methods are time consuming.</a:t>
            </a:r>
          </a:p>
          <a:p>
            <a:pPr marL="1371600" lvl="2" indent="-4572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zh-CN" sz="20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 high concurrency scenarios, a graph may have thousands of vertices.</a:t>
            </a:r>
            <a:endParaRPr lang="en-US" altLang="zh-CN" sz="2800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Embedding</a:t>
            </a:r>
          </a:p>
          <a:p>
            <a:pPr marL="914400" lvl="1" indent="-457200">
              <a:buFont typeface="Wingdings" panose="05000000000000000000" pitchFamily="2" charset="2"/>
              <a:buChar char="p"/>
            </a:pPr>
            <a:r>
              <a:rPr lang="zh-CN" altLang="en-US" sz="2400" b="0" i="0" dirty="0"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图嵌入是一种将图数据（通常为高维稠密的矩阵）映射为低微稠密向量的过程，能够很好地解决图数据难以高效输入机器学习算法的问题。</a:t>
            </a:r>
            <a:endParaRPr lang="en-US" altLang="zh-CN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/>
            <a:endParaRPr lang="en-US" altLang="zh-CN" sz="2800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p"/>
            </a:pPr>
            <a:endParaRPr lang="en-US" altLang="zh-CN" sz="2800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82155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AE8E623-0B9C-454E-9BBA-E04C618C45CC}"/>
              </a:ext>
            </a:extLst>
          </p:cNvPr>
          <p:cNvCxnSpPr>
            <a:cxnSpLocks/>
          </p:cNvCxnSpPr>
          <p:nvPr/>
        </p:nvCxnSpPr>
        <p:spPr>
          <a:xfrm>
            <a:off x="546538" y="977462"/>
            <a:ext cx="11098924" cy="0"/>
          </a:xfrm>
          <a:prstGeom prst="line">
            <a:avLst/>
          </a:prstGeom>
          <a:ln w="38100">
            <a:solidFill>
              <a:srgbClr val="EC732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629103" y="238047"/>
            <a:ext cx="9648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Performance Prediction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61C1AB4-27A3-4147-BB29-723FA0B3AEA6}"/>
              </a:ext>
            </a:extLst>
          </p:cNvPr>
          <p:cNvSpPr txBox="1"/>
          <p:nvPr/>
        </p:nvSpPr>
        <p:spPr>
          <a:xfrm>
            <a:off x="872359" y="1198185"/>
            <a:ext cx="1040524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Graph Embedding Network 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embed each vertex into a vertex vector that captures both the vertex features and edge features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2400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Graph Prediction Network 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sz="24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predict the performance based on the embedding vector</a:t>
            </a:r>
            <a:endParaRPr lang="en-US" altLang="zh-CN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three-layer: input/hidden/output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A149941-AE9E-4FBA-919F-BA61DED0A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764616"/>
            <a:ext cx="12192000" cy="3093384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D9A967A6-B927-45FD-8E25-96B883C9D312}"/>
              </a:ext>
            </a:extLst>
          </p:cNvPr>
          <p:cNvGrpSpPr/>
          <p:nvPr/>
        </p:nvGrpSpPr>
        <p:grpSpPr>
          <a:xfrm>
            <a:off x="10962290" y="3057993"/>
            <a:ext cx="1030013" cy="2417897"/>
            <a:chOff x="10962290" y="3057993"/>
            <a:chExt cx="1030013" cy="2417897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5160E59E-7D39-4048-AA39-55EBCEED416C}"/>
                </a:ext>
              </a:extLst>
            </p:cNvPr>
            <p:cNvSpPr/>
            <p:nvPr/>
          </p:nvSpPr>
          <p:spPr>
            <a:xfrm>
              <a:off x="10962290" y="4813738"/>
              <a:ext cx="1030013" cy="66215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98920BFD-7473-4774-BF51-DBA4B8E1A374}"/>
                </a:ext>
              </a:extLst>
            </p:cNvPr>
            <p:cNvCxnSpPr>
              <a:stCxn id="2" idx="0"/>
            </p:cNvCxnSpPr>
            <p:nvPr/>
          </p:nvCxnSpPr>
          <p:spPr>
            <a:xfrm flipV="1">
              <a:off x="11477297" y="3427325"/>
              <a:ext cx="10510" cy="138641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120919D-27FA-4B1A-898F-6DD12540ABDC}"/>
                </a:ext>
              </a:extLst>
            </p:cNvPr>
            <p:cNvSpPr txBox="1"/>
            <p:nvPr/>
          </p:nvSpPr>
          <p:spPr>
            <a:xfrm>
              <a:off x="11083158" y="3057993"/>
              <a:ext cx="9091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altLang="zh-CN" sz="2000" b="1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st</a:t>
              </a:r>
              <a:r>
                <a:rPr lang="en-US" altLang="zh-CN" sz="2000" b="1" baseline="-25000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altLang="zh-CN" sz="20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, </a:t>
              </a:r>
              <a:r>
                <a:rPr lang="en-US" altLang="zh-CN" sz="2000" b="1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et</a:t>
              </a:r>
              <a:r>
                <a:rPr lang="en-US" altLang="zh-CN" sz="2000" b="1" baseline="-25000" dirty="0" err="1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r>
                <a:rPr lang="en-US" altLang="zh-CN" sz="2000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zh-CN" altLang="en-US" sz="20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2143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AE8E623-0B9C-454E-9BBA-E04C618C45CC}"/>
              </a:ext>
            </a:extLst>
          </p:cNvPr>
          <p:cNvCxnSpPr>
            <a:cxnSpLocks/>
          </p:cNvCxnSpPr>
          <p:nvPr/>
        </p:nvCxnSpPr>
        <p:spPr>
          <a:xfrm>
            <a:off x="546538" y="977462"/>
            <a:ext cx="11098924" cy="0"/>
          </a:xfrm>
          <a:prstGeom prst="line">
            <a:avLst/>
          </a:prstGeom>
          <a:ln w="38100">
            <a:solidFill>
              <a:srgbClr val="EC732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629103" y="238047"/>
            <a:ext cx="9648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Model Training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61C1AB4-27A3-4147-BB29-723FA0B3AEA6}"/>
              </a:ext>
            </a:extLst>
          </p:cNvPr>
          <p:cNvSpPr txBox="1"/>
          <p:nvPr/>
        </p:nvSpPr>
        <p:spPr>
          <a:xfrm>
            <a:off x="872359" y="1198185"/>
            <a:ext cx="1040524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Data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set of tuples &lt;Q, p</a:t>
            </a:r>
            <a:r>
              <a:rPr lang="en-US" altLang="zh-CN" sz="2400" b="0" i="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p</a:t>
            </a:r>
            <a:r>
              <a:rPr lang="en-US" altLang="zh-CN" sz="2400" b="0" i="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P&gt;</a:t>
            </a: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example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JOB dataset: 20,187 SQL queries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mix them into 1000 queries with concurrency from 10 to 100, split into training, validating, testing sets by 8:1:1</a:t>
            </a:r>
            <a:endParaRPr lang="en-US" altLang="zh-CN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 the prediction model by updating the layer weights with the loss values. </a:t>
            </a: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the performance converges or arriving the maximum training iterations, we test the performance on validation set.</a:t>
            </a: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After running out of training samples or the performance is steady, we test the prediction model on the testing set. </a:t>
            </a:r>
          </a:p>
          <a:p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509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AE8E623-0B9C-454E-9BBA-E04C618C45CC}"/>
              </a:ext>
            </a:extLst>
          </p:cNvPr>
          <p:cNvCxnSpPr>
            <a:cxnSpLocks/>
          </p:cNvCxnSpPr>
          <p:nvPr/>
        </p:nvCxnSpPr>
        <p:spPr>
          <a:xfrm>
            <a:off x="546538" y="977462"/>
            <a:ext cx="11098924" cy="0"/>
          </a:xfrm>
          <a:prstGeom prst="line">
            <a:avLst/>
          </a:prstGeom>
          <a:ln w="38100">
            <a:solidFill>
              <a:srgbClr val="EC732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629103" y="238047"/>
            <a:ext cx="9648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Model Training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61C1AB4-27A3-4147-BB29-723FA0B3AEA6}"/>
              </a:ext>
            </a:extLst>
          </p:cNvPr>
          <p:cNvSpPr txBox="1"/>
          <p:nvPr/>
        </p:nvSpPr>
        <p:spPr>
          <a:xfrm>
            <a:off x="872359" y="1198185"/>
            <a:ext cx="1040524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Loss Function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abel 80% vertices with real performance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zh-CN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reflect the prediction accuracy, calculate the loss on labeled vertices using the Mean Squared Error (MSE):   </a:t>
            </a:r>
          </a:p>
          <a:p>
            <a:pPr lvl="1"/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             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To smooth the prediction results across different vertices, calculate the loss on unlabeled vertices as a Laplacian regularization term:</a:t>
            </a:r>
          </a:p>
          <a:p>
            <a:pPr marL="800100" lvl="1" indent="-342900"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Overall loss function</a:t>
            </a:r>
          </a:p>
          <a:p>
            <a:pPr marL="914400" lvl="1" indent="-457200">
              <a:buFont typeface="Wingdings" panose="05000000000000000000" pitchFamily="2" charset="2"/>
              <a:buChar char="p"/>
            </a:pP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D98AD66-C055-4241-BDB7-7E05A186B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6185" y="2786454"/>
            <a:ext cx="2842506" cy="31244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28CDD2B-6A05-4B27-AA1B-C60B8A2411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383" y="3946072"/>
            <a:ext cx="2537680" cy="32006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E021B39-4ECF-4AA4-9C3D-1C60552E5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6185" y="4737094"/>
            <a:ext cx="2560541" cy="3200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94CF6F6-8754-410B-A17E-2CD1CA6D5CD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36185" y="3944071"/>
            <a:ext cx="777307" cy="281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4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AE8E623-0B9C-454E-9BBA-E04C618C45CC}"/>
              </a:ext>
            </a:extLst>
          </p:cNvPr>
          <p:cNvCxnSpPr>
            <a:cxnSpLocks/>
          </p:cNvCxnSpPr>
          <p:nvPr/>
        </p:nvCxnSpPr>
        <p:spPr>
          <a:xfrm>
            <a:off x="546538" y="977462"/>
            <a:ext cx="11098924" cy="0"/>
          </a:xfrm>
          <a:prstGeom prst="line">
            <a:avLst/>
          </a:prstGeom>
          <a:ln w="38100">
            <a:solidFill>
              <a:srgbClr val="EC732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629103" y="238047"/>
            <a:ext cx="9648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61C1AB4-27A3-4147-BB29-723FA0B3AEA6}"/>
              </a:ext>
            </a:extLst>
          </p:cNvPr>
          <p:cNvSpPr txBox="1"/>
          <p:nvPr/>
        </p:nvSpPr>
        <p:spPr>
          <a:xfrm>
            <a:off x="872360" y="1303283"/>
            <a:ext cx="1040524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Query performance prediction</a:t>
            </a:r>
          </a:p>
          <a:p>
            <a:pPr marL="914400" lvl="1" indent="-45720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ransaction scheduling, parameter tuning, and progress monitoring</a:t>
            </a:r>
            <a:endParaRPr lang="en-US" altLang="zh-CN" sz="2400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Traditional prediction methods</a:t>
            </a:r>
          </a:p>
          <a:p>
            <a:pPr marL="914400" lvl="1" indent="-457200">
              <a:buFont typeface="Wingdings" panose="05000000000000000000" pitchFamily="2" charset="2"/>
              <a:buChar char="p"/>
            </a:pPr>
            <a:r>
              <a:rPr lang="en-US" altLang="zh-CN" sz="24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single queries</a:t>
            </a:r>
          </a:p>
          <a:p>
            <a:pPr marL="914400" lvl="1" indent="-457200">
              <a:buFont typeface="Wingdings" panose="05000000000000000000" pitchFamily="2" charset="2"/>
              <a:buChar char="p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cannot effectively predict the performance for concurrent queries</a:t>
            </a:r>
            <a:endParaRPr lang="en-US" altLang="zh-CN" sz="240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fr-FR" altLang="zh-CN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fr-FR" altLang="zh-CN" sz="28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erformance prediction for concurrent queries</a:t>
            </a:r>
            <a:r>
              <a:rPr lang="fr-FR" altLang="zh-CN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2800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BAL (SIGMOD 2011)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captures logical I/O metrics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neglects many resource-related features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cannot effectively predict the performance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DL (PVLDB 2019)</a:t>
            </a:r>
            <a:endParaRPr lang="en-US" altLang="zh-CN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uses neural units to learn from query plans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does not consider many potential relations between concurrent queries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3322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AE8E623-0B9C-454E-9BBA-E04C618C45CC}"/>
              </a:ext>
            </a:extLst>
          </p:cNvPr>
          <p:cNvCxnSpPr>
            <a:cxnSpLocks/>
          </p:cNvCxnSpPr>
          <p:nvPr/>
        </p:nvCxnSpPr>
        <p:spPr>
          <a:xfrm>
            <a:off x="546538" y="977462"/>
            <a:ext cx="11098924" cy="0"/>
          </a:xfrm>
          <a:prstGeom prst="line">
            <a:avLst/>
          </a:prstGeom>
          <a:ln w="38100">
            <a:solidFill>
              <a:srgbClr val="EC732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629103" y="238047"/>
            <a:ext cx="9648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Graph Update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61C1AB4-27A3-4147-BB29-723FA0B3AEA6}"/>
              </a:ext>
            </a:extLst>
          </p:cNvPr>
          <p:cNvSpPr txBox="1"/>
          <p:nvPr/>
        </p:nvSpPr>
        <p:spPr>
          <a:xfrm>
            <a:off x="872359" y="1198185"/>
            <a:ext cx="10405240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</a:t>
            </a:r>
            <a:r>
              <a:rPr lang="en-US" altLang="zh-CN" sz="28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store operators with the earliest end time</a:t>
            </a:r>
            <a:endParaRPr lang="en-US" altLang="zh-CN" sz="28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 1: add a new query</a:t>
            </a:r>
          </a:p>
          <a:p>
            <a:pPr marL="914400" lvl="1" indent="-45720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Add operators in the query as new vertices on the graph.</a:t>
            </a:r>
          </a:p>
          <a:p>
            <a:pPr marL="914400" lvl="1" indent="-457200">
              <a:buFont typeface="Wingdings" panose="05000000000000000000" pitchFamily="2" charset="2"/>
              <a:buChar char="p"/>
            </a:pPr>
            <a:r>
              <a:rPr lang="en-US" altLang="zh-CN" sz="24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 each vertex, find correlated vertices from the graph and add edges to these vertices.</a:t>
            </a:r>
          </a:p>
          <a:p>
            <a:pPr marL="914400" lvl="1" indent="-45720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 the graph embedding and graph prediction algorithms to predict the performance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zh-CN" sz="240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pdate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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by adding the operators with the earliest finish time, which is predicted by the performance model.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Case 2: remove some finished operators</a:t>
            </a:r>
          </a:p>
          <a:p>
            <a:pPr marL="914400" lvl="1" indent="-457200">
              <a:buFont typeface="Wingdings" panose="05000000000000000000" pitchFamily="2" charset="2"/>
              <a:buChar char="p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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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remove the finished operators and the corresponding edges from the graph.</a:t>
            </a:r>
          </a:p>
          <a:p>
            <a:pPr marL="914400" lvl="1" indent="-45720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un the embedding and prediction algorithms to predict the performance. </a:t>
            </a:r>
          </a:p>
          <a:p>
            <a:pPr marL="914400" lvl="1" indent="-45720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dd the operators with the earliest finish time to 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  <a:sym typeface="Symbol" panose="05050102010706020507" pitchFamily="18" charset="2"/>
              </a:rPr>
              <a:t>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092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AE8E623-0B9C-454E-9BBA-E04C618C45CC}"/>
              </a:ext>
            </a:extLst>
          </p:cNvPr>
          <p:cNvCxnSpPr>
            <a:cxnSpLocks/>
          </p:cNvCxnSpPr>
          <p:nvPr/>
        </p:nvCxnSpPr>
        <p:spPr>
          <a:xfrm>
            <a:off x="546538" y="977462"/>
            <a:ext cx="11098924" cy="0"/>
          </a:xfrm>
          <a:prstGeom prst="line">
            <a:avLst/>
          </a:prstGeom>
          <a:ln w="38100">
            <a:solidFill>
              <a:srgbClr val="EC732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629103" y="238047"/>
            <a:ext cx="9648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Graph Compaction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61C1AB4-27A3-4147-BB29-723FA0B3AEA6}"/>
              </a:ext>
            </a:extLst>
          </p:cNvPr>
          <p:cNvSpPr txBox="1"/>
          <p:nvPr/>
        </p:nvSpPr>
        <p:spPr>
          <a:xfrm>
            <a:off x="872359" y="1198185"/>
            <a:ext cx="1040524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 only need the overall performance of queries, depending on the longest path in the query tree from a leaf to the root.</a:t>
            </a:r>
            <a:r>
              <a:rPr lang="en-US" altLang="zh-CN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altLang="zh-CN" sz="280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ompact several vertices into a compound vertex</a:t>
            </a:r>
            <a:r>
              <a:rPr lang="en-US" altLang="zh-CN" sz="28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execution time of any two vertices has overlap.</a:t>
            </a: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ny two vertices have no parent-child/data-sharing/data-conflict relationships.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Graph Compaction Problem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Given a graph </a:t>
            </a:r>
            <a:r>
              <a:rPr lang="en-US" altLang="zh-CN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V, 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), we aim to generate a graph </a:t>
            </a:r>
            <a:r>
              <a:rPr lang="en-US" altLang="zh-CN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altLang="zh-CN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V’, E</a:t>
            </a:r>
            <a:r>
              <a:rPr lang="en-US" altLang="zh-CN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with the minimum vertex size.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ny vertex in </a:t>
            </a:r>
            <a:r>
              <a:rPr lang="en-US" altLang="zh-CN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 ∈</a:t>
            </a:r>
            <a:r>
              <a:rPr lang="en-US" altLang="zh-CN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must be in a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compound vertex </a:t>
            </a:r>
            <a:r>
              <a:rPr lang="en-US" altLang="zh-CN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v’ ∈ V’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.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 any edge (</a:t>
            </a:r>
            <a:r>
              <a:rPr lang="en-US" altLang="zh-CN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v, u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∈ E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there exists an edge (</a:t>
            </a:r>
            <a:r>
              <a:rPr lang="en-US" altLang="zh-CN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v’, u</a:t>
            </a:r>
            <a:r>
              <a:rPr lang="en-US" altLang="zh-CN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altLang="zh-CN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∈ E</a:t>
            </a:r>
            <a:r>
              <a:rPr lang="en-US" altLang="zh-CN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altLang="zh-CN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where </a:t>
            </a:r>
            <a:r>
              <a:rPr lang="en-US" altLang="zh-CN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zh-CN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are in compound vertices </a:t>
            </a:r>
            <a:r>
              <a:rPr lang="en-US" altLang="zh-CN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altLang="zh-CN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altLang="zh-CN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altLang="zh-CN" sz="2400" i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r>
              <a:rPr lang="en-US" altLang="zh-CN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respectively.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NP-hard</a:t>
            </a:r>
            <a:endParaRPr lang="en-US" altLang="zh-CN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657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AE8E623-0B9C-454E-9BBA-E04C618C45CC}"/>
              </a:ext>
            </a:extLst>
          </p:cNvPr>
          <p:cNvCxnSpPr>
            <a:cxnSpLocks/>
          </p:cNvCxnSpPr>
          <p:nvPr/>
        </p:nvCxnSpPr>
        <p:spPr>
          <a:xfrm>
            <a:off x="546538" y="977462"/>
            <a:ext cx="11098924" cy="0"/>
          </a:xfrm>
          <a:prstGeom prst="line">
            <a:avLst/>
          </a:prstGeom>
          <a:ln w="38100">
            <a:solidFill>
              <a:srgbClr val="EC732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629103" y="238047"/>
            <a:ext cx="9648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Graph Compaction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61C1AB4-27A3-4147-BB29-723FA0B3AEA6}"/>
              </a:ext>
            </a:extLst>
          </p:cNvPr>
          <p:cNvSpPr txBox="1"/>
          <p:nvPr/>
        </p:nvSpPr>
        <p:spPr>
          <a:xfrm>
            <a:off x="872359" y="1198185"/>
            <a:ext cx="1040524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Compaction Algorithm</a:t>
            </a: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en-US" altLang="zh-CN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 1: Grouping Vertices with Time Overlap.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ort the vertices based on their start time.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can the vertices in order.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ake the first vertex as a group which has a time span (start time, end time).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isit the second vertex.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the second vertex has time overlap with the first vertex, we group them together and update the time span; otherwise we take the second vertex as a new group.</a:t>
            </a:r>
            <a:endParaRPr lang="en-US" altLang="zh-CN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en-US" altLang="zh-CN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Step 2: Splitting Groups into Compound Vertices.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numerate the vertices.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ake the first vertex as a compound vertex.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or the second vertex, if it has an edge with the first vertex; we take it as the second compound vertex; otherwise, we compact it into the first compound vertex.</a:t>
            </a:r>
            <a:endParaRPr lang="en-US" altLang="zh-CN" sz="2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2176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AE8E623-0B9C-454E-9BBA-E04C618C45CC}"/>
              </a:ext>
            </a:extLst>
          </p:cNvPr>
          <p:cNvCxnSpPr>
            <a:cxnSpLocks/>
          </p:cNvCxnSpPr>
          <p:nvPr/>
        </p:nvCxnSpPr>
        <p:spPr>
          <a:xfrm>
            <a:off x="546538" y="977462"/>
            <a:ext cx="11098924" cy="0"/>
          </a:xfrm>
          <a:prstGeom prst="line">
            <a:avLst/>
          </a:prstGeom>
          <a:ln w="38100">
            <a:solidFill>
              <a:srgbClr val="EC732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629103" y="238047"/>
            <a:ext cx="9648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Graph Compaction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4A16CA7-550E-4457-832A-97381E1018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889" y="1166655"/>
            <a:ext cx="8702221" cy="525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586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AE8E623-0B9C-454E-9BBA-E04C618C45CC}"/>
              </a:ext>
            </a:extLst>
          </p:cNvPr>
          <p:cNvCxnSpPr>
            <a:cxnSpLocks/>
          </p:cNvCxnSpPr>
          <p:nvPr/>
        </p:nvCxnSpPr>
        <p:spPr>
          <a:xfrm>
            <a:off x="546538" y="977462"/>
            <a:ext cx="11098924" cy="0"/>
          </a:xfrm>
          <a:prstGeom prst="line">
            <a:avLst/>
          </a:prstGeom>
          <a:ln w="38100">
            <a:solidFill>
              <a:srgbClr val="EC732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629103" y="238047"/>
            <a:ext cx="9648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Experiments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61C1AB4-27A3-4147-BB29-723FA0B3AEA6}"/>
              </a:ext>
            </a:extLst>
          </p:cNvPr>
          <p:cNvSpPr txBox="1"/>
          <p:nvPr/>
        </p:nvSpPr>
        <p:spPr>
          <a:xfrm>
            <a:off x="872359" y="1198185"/>
            <a:ext cx="1040524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Experiment Setting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Server: 128GB RAM, 5TB disk, 4.00GHz CPU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Database: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PostgreSQL v11.1</a:t>
            </a:r>
            <a:endParaRPr lang="en-US" altLang="zh-CN" sz="24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Datasets</a:t>
            </a:r>
          </a:p>
          <a:p>
            <a:pPr marL="914400" lvl="1" indent="-457200">
              <a:buFont typeface="Wingdings" panose="05000000000000000000" pitchFamily="2" charset="2"/>
              <a:buChar char="p"/>
            </a:pP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p"/>
            </a:pP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p"/>
            </a:pP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Wingdings" panose="05000000000000000000" pitchFamily="2" charset="2"/>
              <a:buChar char="p"/>
            </a:pP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FC5F94-E05B-4C2C-8319-AB27F342E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4016" y="3188153"/>
            <a:ext cx="7781925" cy="211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37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AE8E623-0B9C-454E-9BBA-E04C618C45CC}"/>
              </a:ext>
            </a:extLst>
          </p:cNvPr>
          <p:cNvCxnSpPr>
            <a:cxnSpLocks/>
          </p:cNvCxnSpPr>
          <p:nvPr/>
        </p:nvCxnSpPr>
        <p:spPr>
          <a:xfrm>
            <a:off x="546538" y="977462"/>
            <a:ext cx="11098924" cy="0"/>
          </a:xfrm>
          <a:prstGeom prst="line">
            <a:avLst/>
          </a:prstGeom>
          <a:ln w="38100">
            <a:solidFill>
              <a:srgbClr val="EC732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629103" y="238047"/>
            <a:ext cx="9648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Experiments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61C1AB4-27A3-4147-BB29-723FA0B3AEA6}"/>
              </a:ext>
            </a:extLst>
          </p:cNvPr>
          <p:cNvSpPr txBox="1"/>
          <p:nvPr/>
        </p:nvSpPr>
        <p:spPr>
          <a:xfrm>
            <a:off x="872359" y="1198185"/>
            <a:ext cx="10405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 on Embedding Layers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8EF1F3F-04AD-4D7E-ACD3-8748C32662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98" b="-1"/>
          <a:stretch/>
        </p:blipFill>
        <p:spPr>
          <a:xfrm>
            <a:off x="1651598" y="2197100"/>
            <a:ext cx="8888803" cy="368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407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AE8E623-0B9C-454E-9BBA-E04C618C45CC}"/>
              </a:ext>
            </a:extLst>
          </p:cNvPr>
          <p:cNvCxnSpPr>
            <a:cxnSpLocks/>
          </p:cNvCxnSpPr>
          <p:nvPr/>
        </p:nvCxnSpPr>
        <p:spPr>
          <a:xfrm>
            <a:off x="546538" y="977462"/>
            <a:ext cx="11098924" cy="0"/>
          </a:xfrm>
          <a:prstGeom prst="line">
            <a:avLst/>
          </a:prstGeom>
          <a:ln w="38100">
            <a:solidFill>
              <a:srgbClr val="EC732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629103" y="238047"/>
            <a:ext cx="9648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Experiments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61C1AB4-27A3-4147-BB29-723FA0B3AEA6}"/>
              </a:ext>
            </a:extLst>
          </p:cNvPr>
          <p:cNvSpPr txBox="1"/>
          <p:nvPr/>
        </p:nvSpPr>
        <p:spPr>
          <a:xfrm>
            <a:off x="872359" y="1198185"/>
            <a:ext cx="104052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 on Graph Update and Compaction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944D84B-7984-47B3-B41A-287A164E4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2675" y="1942127"/>
            <a:ext cx="7546649" cy="4677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2737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AE8E623-0B9C-454E-9BBA-E04C618C45CC}"/>
              </a:ext>
            </a:extLst>
          </p:cNvPr>
          <p:cNvCxnSpPr>
            <a:cxnSpLocks/>
          </p:cNvCxnSpPr>
          <p:nvPr/>
        </p:nvCxnSpPr>
        <p:spPr>
          <a:xfrm>
            <a:off x="546538" y="977462"/>
            <a:ext cx="11098924" cy="0"/>
          </a:xfrm>
          <a:prstGeom prst="line">
            <a:avLst/>
          </a:prstGeom>
          <a:ln w="38100">
            <a:solidFill>
              <a:srgbClr val="EC732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629103" y="238047"/>
            <a:ext cx="9648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Experiments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61C1AB4-27A3-4147-BB29-723FA0B3AEA6}"/>
              </a:ext>
            </a:extLst>
          </p:cNvPr>
          <p:cNvSpPr txBox="1"/>
          <p:nvPr/>
        </p:nvSpPr>
        <p:spPr>
          <a:xfrm>
            <a:off x="872359" y="1198185"/>
            <a:ext cx="10405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Performance Comparison</a:t>
            </a: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52AD1D9-1648-478C-9179-3643BA8DE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80" y="2152292"/>
            <a:ext cx="11868640" cy="3089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18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AE8E623-0B9C-454E-9BBA-E04C618C45CC}"/>
              </a:ext>
            </a:extLst>
          </p:cNvPr>
          <p:cNvCxnSpPr>
            <a:cxnSpLocks/>
          </p:cNvCxnSpPr>
          <p:nvPr/>
        </p:nvCxnSpPr>
        <p:spPr>
          <a:xfrm>
            <a:off x="546538" y="977462"/>
            <a:ext cx="11098924" cy="0"/>
          </a:xfrm>
          <a:prstGeom prst="line">
            <a:avLst/>
          </a:prstGeom>
          <a:ln w="38100">
            <a:solidFill>
              <a:srgbClr val="EC732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629103" y="238047"/>
            <a:ext cx="9648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Experiments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61C1AB4-27A3-4147-BB29-723FA0B3AEA6}"/>
              </a:ext>
            </a:extLst>
          </p:cNvPr>
          <p:cNvSpPr txBox="1"/>
          <p:nvPr/>
        </p:nvSpPr>
        <p:spPr>
          <a:xfrm>
            <a:off x="872359" y="1198185"/>
            <a:ext cx="104052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Evaluation on Adaptability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CMR9"/>
              </a:rPr>
              <a:t>Use the well-trained model on the training set of 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CMR9"/>
              </a:rPr>
              <a:t>XuetangX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MR9"/>
              </a:rPr>
              <a:t> to predict the test set of JOB. 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CMR9"/>
              </a:rPr>
              <a:t>Use the well-trained model on the training set of JOB to predict the test set of TPC-C.</a:t>
            </a:r>
            <a:endParaRPr lang="en-US" altLang="zh-CN" sz="20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l"/>
            </a:pPr>
            <a:endParaRPr lang="en-US" altLang="zh-CN" sz="2800" b="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B12407A-69B9-4E11-8CD8-23E9BB134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0943" y="2531366"/>
            <a:ext cx="8130113" cy="3742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598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AE8E623-0B9C-454E-9BBA-E04C618C45CC}"/>
              </a:ext>
            </a:extLst>
          </p:cNvPr>
          <p:cNvCxnSpPr>
            <a:cxnSpLocks/>
          </p:cNvCxnSpPr>
          <p:nvPr/>
        </p:nvCxnSpPr>
        <p:spPr>
          <a:xfrm>
            <a:off x="546538" y="977462"/>
            <a:ext cx="11098924" cy="0"/>
          </a:xfrm>
          <a:prstGeom prst="line">
            <a:avLst/>
          </a:prstGeom>
          <a:ln w="38100">
            <a:solidFill>
              <a:srgbClr val="EC732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22C82BB-76F4-464B-896A-AA62787656FF}"/>
              </a:ext>
            </a:extLst>
          </p:cNvPr>
          <p:cNvSpPr/>
          <p:nvPr/>
        </p:nvSpPr>
        <p:spPr>
          <a:xfrm>
            <a:off x="3210909" y="2793556"/>
            <a:ext cx="5770179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8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39773C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  <a:endParaRPr lang="zh-CN" altLang="en-US" sz="8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39773C"/>
              </a:solidFill>
              <a:effectLst>
                <a:outerShdw dist="38100" dir="2700000" algn="tl" rotWithShape="0">
                  <a:schemeClr val="accent2"/>
                </a:outerShdw>
              </a:effectLst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C3758807-11F4-4D8E-9042-C789C2A64CDC}"/>
              </a:ext>
            </a:extLst>
          </p:cNvPr>
          <p:cNvCxnSpPr>
            <a:cxnSpLocks/>
          </p:cNvCxnSpPr>
          <p:nvPr/>
        </p:nvCxnSpPr>
        <p:spPr>
          <a:xfrm>
            <a:off x="546537" y="5933089"/>
            <a:ext cx="11098924" cy="0"/>
          </a:xfrm>
          <a:prstGeom prst="line">
            <a:avLst/>
          </a:prstGeom>
          <a:ln w="38100">
            <a:solidFill>
              <a:srgbClr val="EC732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D317E7AF-B893-463A-8025-D390DA8B42A2}"/>
              </a:ext>
            </a:extLst>
          </p:cNvPr>
          <p:cNvSpPr/>
          <p:nvPr/>
        </p:nvSpPr>
        <p:spPr>
          <a:xfrm>
            <a:off x="10794123" y="6017171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63C5EEC1-3800-4AC7-B211-F7D0284EBE36}"/>
              </a:ext>
            </a:extLst>
          </p:cNvPr>
          <p:cNvSpPr/>
          <p:nvPr/>
        </p:nvSpPr>
        <p:spPr>
          <a:xfrm>
            <a:off x="11183005" y="6343004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3020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AE8E623-0B9C-454E-9BBA-E04C618C45CC}"/>
              </a:ext>
            </a:extLst>
          </p:cNvPr>
          <p:cNvCxnSpPr>
            <a:cxnSpLocks/>
          </p:cNvCxnSpPr>
          <p:nvPr/>
        </p:nvCxnSpPr>
        <p:spPr>
          <a:xfrm>
            <a:off x="546538" y="977462"/>
            <a:ext cx="11098924" cy="0"/>
          </a:xfrm>
          <a:prstGeom prst="line">
            <a:avLst/>
          </a:prstGeom>
          <a:ln w="38100">
            <a:solidFill>
              <a:srgbClr val="EC732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629103" y="238047"/>
            <a:ext cx="9648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System Overview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61C1AB4-27A3-4147-BB29-723FA0B3AEA6}"/>
              </a:ext>
            </a:extLst>
          </p:cNvPr>
          <p:cNvSpPr txBox="1"/>
          <p:nvPr/>
        </p:nvSpPr>
        <p:spPr>
          <a:xfrm>
            <a:off x="872360" y="1303283"/>
            <a:ext cx="104052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b="1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Gpredictor</a:t>
            </a:r>
            <a:endParaRPr lang="en-US" altLang="zh-CN" sz="2800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provides real-time query performance prediction for concurrent and dynamic workloads</a:t>
            </a:r>
            <a:endParaRPr lang="en-US" altLang="zh-CN" sz="2400" b="1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AED4743-26C1-4308-8707-B79695662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103" y="2565167"/>
            <a:ext cx="9184139" cy="3728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879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AE8E623-0B9C-454E-9BBA-E04C618C45CC}"/>
              </a:ext>
            </a:extLst>
          </p:cNvPr>
          <p:cNvCxnSpPr>
            <a:cxnSpLocks/>
          </p:cNvCxnSpPr>
          <p:nvPr/>
        </p:nvCxnSpPr>
        <p:spPr>
          <a:xfrm>
            <a:off x="546538" y="977462"/>
            <a:ext cx="11098924" cy="0"/>
          </a:xfrm>
          <a:prstGeom prst="line">
            <a:avLst/>
          </a:prstGeom>
          <a:ln w="38100">
            <a:solidFill>
              <a:srgbClr val="EC732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629103" y="238047"/>
            <a:ext cx="9648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Graph Model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61C1AB4-27A3-4147-BB29-723FA0B3AEA6}"/>
              </a:ext>
            </a:extLst>
          </p:cNvPr>
          <p:cNvSpPr txBox="1"/>
          <p:nvPr/>
        </p:nvSpPr>
        <p:spPr>
          <a:xfrm>
            <a:off x="872360" y="1303283"/>
            <a:ext cx="1040524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Vertices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sz="2400" b="0" dirty="0">
                <a:solidFill>
                  <a:srgbClr val="000000"/>
                </a:solidFill>
                <a:effectLst/>
                <a:latin typeface="CMTI9"/>
              </a:rPr>
              <a:t>Physical operators in the query plans</a:t>
            </a:r>
            <a:r>
              <a:rPr lang="en-US" altLang="zh-CN" sz="2400" dirty="0"/>
              <a:t> </a:t>
            </a:r>
            <a:endParaRPr lang="en-US" altLang="zh-CN" sz="2400" b="1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Edges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sz="24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 is an edge between two operators if they satisfy one of the following relationships: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parent-child relationship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same query plan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data-sharing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they access the same data, i.e., visiting the same table or index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data-conflict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they have read-write/write-write access conflicts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resource-competition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they compete the resource at the same time, e.g., competing memory, CPU, I/O bandwidth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2800" b="1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5585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AE8E623-0B9C-454E-9BBA-E04C618C45CC}"/>
              </a:ext>
            </a:extLst>
          </p:cNvPr>
          <p:cNvCxnSpPr>
            <a:cxnSpLocks/>
          </p:cNvCxnSpPr>
          <p:nvPr/>
        </p:nvCxnSpPr>
        <p:spPr>
          <a:xfrm>
            <a:off x="546538" y="977462"/>
            <a:ext cx="11098924" cy="0"/>
          </a:xfrm>
          <a:prstGeom prst="line">
            <a:avLst/>
          </a:prstGeom>
          <a:ln w="38100">
            <a:solidFill>
              <a:srgbClr val="EC732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629103" y="238047"/>
            <a:ext cx="9648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Graph Model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61C1AB4-27A3-4147-BB29-723FA0B3AEA6}"/>
              </a:ext>
            </a:extLst>
          </p:cNvPr>
          <p:cNvSpPr txBox="1"/>
          <p:nvPr/>
        </p:nvSpPr>
        <p:spPr>
          <a:xfrm>
            <a:off x="872360" y="1303283"/>
            <a:ext cx="1040524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Vertice</a:t>
            </a:r>
            <a:r>
              <a:rPr lang="en-US" altLang="zh-CN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Modeling</a:t>
            </a:r>
          </a:p>
          <a:p>
            <a:pPr lvl="1"/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Each vertex contains key features of the corresponding operator.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Estimated Cost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use the cost values provided by the database optimizer to estimate the actual execution cost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sz="2400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Operator Type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including aggregation, hash join, sequential scan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encode operation types into one-hot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8486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AE8E623-0B9C-454E-9BBA-E04C618C45CC}"/>
              </a:ext>
            </a:extLst>
          </p:cNvPr>
          <p:cNvCxnSpPr>
            <a:cxnSpLocks/>
          </p:cNvCxnSpPr>
          <p:nvPr/>
        </p:nvCxnSpPr>
        <p:spPr>
          <a:xfrm>
            <a:off x="546538" y="977462"/>
            <a:ext cx="11098924" cy="0"/>
          </a:xfrm>
          <a:prstGeom prst="line">
            <a:avLst/>
          </a:prstGeom>
          <a:ln w="38100">
            <a:solidFill>
              <a:srgbClr val="EC732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629103" y="238047"/>
            <a:ext cx="9648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Graph Model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61C1AB4-27A3-4147-BB29-723FA0B3AEA6}"/>
              </a:ext>
            </a:extLst>
          </p:cNvPr>
          <p:cNvSpPr txBox="1"/>
          <p:nvPr/>
        </p:nvSpPr>
        <p:spPr>
          <a:xfrm>
            <a:off x="555914" y="1240237"/>
            <a:ext cx="703974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Vertice</a:t>
            </a:r>
            <a:r>
              <a:rPr lang="en-US" altLang="zh-CN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Modeling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Predicates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the filter/join conditions in an operator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predicates affect the cost of operator execution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predicates can capture the similarity of data access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encode each condition in the predicate into a one-hot vector and then concatenate these vectors in a depth-first order</a:t>
            </a:r>
          </a:p>
          <a:p>
            <a:pPr marL="742950" lvl="1" indent="-285750">
              <a:buFont typeface="Wingdings" panose="05000000000000000000" pitchFamily="2" charset="2"/>
              <a:buChar char="p"/>
            </a:pPr>
            <a:r>
              <a:rPr lang="en-US" altLang="zh-CN" sz="2400" b="1" dirty="0">
                <a:latin typeface="Calibri" panose="020F0502020204030204" pitchFamily="34" charset="0"/>
                <a:cs typeface="Calibri" panose="020F0502020204030204" pitchFamily="34" charset="0"/>
              </a:rPr>
              <a:t>Sample Bitmap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sample some tuples for each table</a:t>
            </a:r>
            <a:endParaRPr lang="en-US" altLang="zh-CN" sz="2400" b="0" i="0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provide an approximation of the query cost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zh-CN" sz="2400" b="1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32823D37-DCB4-4126-A2A5-BF8610D83400}"/>
              </a:ext>
            </a:extLst>
          </p:cNvPr>
          <p:cNvSpPr/>
          <p:nvPr/>
        </p:nvSpPr>
        <p:spPr>
          <a:xfrm>
            <a:off x="8940800" y="1303283"/>
            <a:ext cx="1041399" cy="665216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OR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D0AB93E-DFE8-496C-A9B0-FB9F6592CEF4}"/>
              </a:ext>
            </a:extLst>
          </p:cNvPr>
          <p:cNvCxnSpPr>
            <a:stCxn id="5" idx="3"/>
          </p:cNvCxnSpPr>
          <p:nvPr/>
        </p:nvCxnSpPr>
        <p:spPr>
          <a:xfrm flipH="1">
            <a:off x="8407400" y="1871080"/>
            <a:ext cx="685909" cy="3895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BE31230-D6F3-4545-ADAA-2572296527E2}"/>
              </a:ext>
            </a:extLst>
          </p:cNvPr>
          <p:cNvCxnSpPr>
            <a:cxnSpLocks/>
          </p:cNvCxnSpPr>
          <p:nvPr/>
        </p:nvCxnSpPr>
        <p:spPr>
          <a:xfrm>
            <a:off x="9868174" y="1866820"/>
            <a:ext cx="647425" cy="4838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2B0CBABE-0318-4521-A68C-CEAB99D2F688}"/>
              </a:ext>
            </a:extLst>
          </p:cNvPr>
          <p:cNvSpPr/>
          <p:nvPr/>
        </p:nvSpPr>
        <p:spPr>
          <a:xfrm>
            <a:off x="7674877" y="2256419"/>
            <a:ext cx="1329560" cy="665217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id &gt; 225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EAF1ED96-6780-4669-8C64-DE2C45BEB115}"/>
              </a:ext>
            </a:extLst>
          </p:cNvPr>
          <p:cNvSpPr/>
          <p:nvPr/>
        </p:nvSpPr>
        <p:spPr>
          <a:xfrm>
            <a:off x="9994899" y="2350639"/>
            <a:ext cx="1041399" cy="665216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AND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037076EC-7164-431E-A78A-5A4560B51A9D}"/>
              </a:ext>
            </a:extLst>
          </p:cNvPr>
          <p:cNvCxnSpPr/>
          <p:nvPr/>
        </p:nvCxnSpPr>
        <p:spPr>
          <a:xfrm flipH="1">
            <a:off x="9525219" y="2952155"/>
            <a:ext cx="685909" cy="3895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53DECD9-006A-4796-BEA3-9E56BF14D0AE}"/>
              </a:ext>
            </a:extLst>
          </p:cNvPr>
          <p:cNvCxnSpPr>
            <a:cxnSpLocks/>
          </p:cNvCxnSpPr>
          <p:nvPr/>
        </p:nvCxnSpPr>
        <p:spPr>
          <a:xfrm>
            <a:off x="10839310" y="2945181"/>
            <a:ext cx="647425" cy="48381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499B58EC-1486-4A4F-9E0C-856CC0803E7D}"/>
              </a:ext>
            </a:extLst>
          </p:cNvPr>
          <p:cNvSpPr/>
          <p:nvPr/>
        </p:nvSpPr>
        <p:spPr>
          <a:xfrm>
            <a:off x="8750354" y="3341675"/>
            <a:ext cx="1329560" cy="665217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id &lt; 50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9D0DBA0E-D21F-4033-B293-D93ECE055F56}"/>
              </a:ext>
            </a:extLst>
          </p:cNvPr>
          <p:cNvSpPr/>
          <p:nvPr/>
        </p:nvSpPr>
        <p:spPr>
          <a:xfrm>
            <a:off x="10821955" y="3429000"/>
            <a:ext cx="1329560" cy="665217"/>
          </a:xfrm>
          <a:prstGeom prst="roundRect">
            <a:avLst/>
          </a:prstGeom>
          <a:noFill/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Name &lt;&gt; ‘Fan’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F4920EB-BF88-48DA-8773-B9F9A0F7893B}"/>
              </a:ext>
            </a:extLst>
          </p:cNvPr>
          <p:cNvSpPr txBox="1"/>
          <p:nvPr/>
        </p:nvSpPr>
        <p:spPr>
          <a:xfrm>
            <a:off x="8446277" y="1254526"/>
            <a:ext cx="1181101" cy="36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010</a:t>
            </a:r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544BBA7-0DC7-448A-A609-56E6F5A92027}"/>
              </a:ext>
            </a:extLst>
          </p:cNvPr>
          <p:cNvSpPr txBox="1"/>
          <p:nvPr/>
        </p:nvSpPr>
        <p:spPr>
          <a:xfrm>
            <a:off x="7334826" y="2945181"/>
            <a:ext cx="220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011 001 11100001</a:t>
            </a:r>
            <a:endParaRPr lang="zh-CN" altLang="en-US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7A4FFEE-7E8E-4B67-A783-9A746886C9FF}"/>
              </a:ext>
            </a:extLst>
          </p:cNvPr>
          <p:cNvSpPr txBox="1"/>
          <p:nvPr/>
        </p:nvSpPr>
        <p:spPr>
          <a:xfrm>
            <a:off x="8331391" y="4034054"/>
            <a:ext cx="220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010 001 110010</a:t>
            </a:r>
            <a:endParaRPr lang="zh-CN" altLang="en-US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DD1B86D-861C-4255-AE7D-3E9A276A71BB}"/>
              </a:ext>
            </a:extLst>
          </p:cNvPr>
          <p:cNvSpPr txBox="1"/>
          <p:nvPr/>
        </p:nvSpPr>
        <p:spPr>
          <a:xfrm>
            <a:off x="10211128" y="4061216"/>
            <a:ext cx="220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101 010 11110011</a:t>
            </a:r>
            <a:endParaRPr lang="zh-CN" altLang="en-US" b="1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F58E9E3-5F86-49BA-9C6E-54B0454999D3}"/>
              </a:ext>
            </a:extLst>
          </p:cNvPr>
          <p:cNvSpPr txBox="1"/>
          <p:nvPr/>
        </p:nvSpPr>
        <p:spPr>
          <a:xfrm>
            <a:off x="10915510" y="2281441"/>
            <a:ext cx="1181101" cy="366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001</a:t>
            </a:r>
            <a:endParaRPr lang="zh-CN" altLang="en-US" b="1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1857FAE7-4256-4245-8B95-145269975D5D}"/>
              </a:ext>
            </a:extLst>
          </p:cNvPr>
          <p:cNvSpPr/>
          <p:nvPr/>
        </p:nvSpPr>
        <p:spPr>
          <a:xfrm>
            <a:off x="7827591" y="4553552"/>
            <a:ext cx="4081163" cy="482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 &gt; 225 or id &lt; 50 and name &lt;&gt; ‘Fan’ </a:t>
            </a:r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F78B040D-FD57-4B89-BA44-9947D3BEDDA5}"/>
              </a:ext>
            </a:extLst>
          </p:cNvPr>
          <p:cNvSpPr/>
          <p:nvPr/>
        </p:nvSpPr>
        <p:spPr>
          <a:xfrm>
            <a:off x="7827591" y="5344133"/>
            <a:ext cx="4081163" cy="65090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010 011 001 11100001 001 010 001 110010 101 010 11110011</a:t>
            </a:r>
            <a:endParaRPr lang="zh-CN" altLang="en-U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85C86B6A-75B1-4090-A462-E2F7C0C04DB5}"/>
              </a:ext>
            </a:extLst>
          </p:cNvPr>
          <p:cNvSpPr/>
          <p:nvPr/>
        </p:nvSpPr>
        <p:spPr>
          <a:xfrm>
            <a:off x="9766299" y="5035602"/>
            <a:ext cx="215899" cy="308531"/>
          </a:xfrm>
          <a:prstGeom prst="downArrow">
            <a:avLst/>
          </a:prstGeom>
          <a:solidFill>
            <a:srgbClr val="FFBFBF"/>
          </a:solidFill>
          <a:ln>
            <a:solidFill>
              <a:srgbClr val="FFBFB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3375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AE8E623-0B9C-454E-9BBA-E04C618C45CC}"/>
              </a:ext>
            </a:extLst>
          </p:cNvPr>
          <p:cNvCxnSpPr>
            <a:cxnSpLocks/>
          </p:cNvCxnSpPr>
          <p:nvPr/>
        </p:nvCxnSpPr>
        <p:spPr>
          <a:xfrm>
            <a:off x="546538" y="977462"/>
            <a:ext cx="11098924" cy="0"/>
          </a:xfrm>
          <a:prstGeom prst="line">
            <a:avLst/>
          </a:prstGeom>
          <a:ln w="38100">
            <a:solidFill>
              <a:srgbClr val="EC732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629103" y="238047"/>
            <a:ext cx="9648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Graph Model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61C1AB4-27A3-4147-BB29-723FA0B3AEA6}"/>
              </a:ext>
            </a:extLst>
          </p:cNvPr>
          <p:cNvSpPr txBox="1"/>
          <p:nvPr/>
        </p:nvSpPr>
        <p:spPr>
          <a:xfrm>
            <a:off x="872360" y="1303283"/>
            <a:ext cx="10405240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b="1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Vertice</a:t>
            </a:r>
            <a:r>
              <a:rPr lang="en-US" altLang="zh-CN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Modeling</a:t>
            </a:r>
          </a:p>
          <a:p>
            <a:pPr lvl="1"/>
            <a:b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altLang="zh-CN" sz="2400" b="1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4CB6FC-8AA4-467B-8B19-5FAB810CD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0893" y="1971123"/>
            <a:ext cx="7310213" cy="428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480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AE8E623-0B9C-454E-9BBA-E04C618C45CC}"/>
              </a:ext>
            </a:extLst>
          </p:cNvPr>
          <p:cNvCxnSpPr>
            <a:cxnSpLocks/>
          </p:cNvCxnSpPr>
          <p:nvPr/>
        </p:nvCxnSpPr>
        <p:spPr>
          <a:xfrm>
            <a:off x="546538" y="977462"/>
            <a:ext cx="11098924" cy="0"/>
          </a:xfrm>
          <a:prstGeom prst="line">
            <a:avLst/>
          </a:prstGeom>
          <a:ln w="38100">
            <a:solidFill>
              <a:srgbClr val="EC732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629103" y="238047"/>
            <a:ext cx="9648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Graph Model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61C1AB4-27A3-4147-BB29-723FA0B3AEA6}"/>
              </a:ext>
            </a:extLst>
          </p:cNvPr>
          <p:cNvSpPr txBox="1"/>
          <p:nvPr/>
        </p:nvSpPr>
        <p:spPr>
          <a:xfrm>
            <a:off x="872360" y="1303283"/>
            <a:ext cx="1040524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</a:t>
            </a:r>
            <a:r>
              <a:rPr lang="en-US" altLang="zh-CN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Modeling</a:t>
            </a: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execution of concurrent queries has the following features</a:t>
            </a: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There are data dependencies between operators in the same query plan.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 in the shared buffer is available for multiple queries, bringing in data sharing and conflicts.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Resources allocation is affected by database configurations (e.g., 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Work_Mem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altLang="zh-CN" sz="24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Max_Connections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Four types of correlations to add edges: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parent-child relationship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 the same query plan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data-sharing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they access the same data, i.e., visiting the same table or index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data-conflict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they have read-write/write-write access conflicts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4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resource-competition</a:t>
            </a:r>
            <a:r>
              <a:rPr lang="en-US" altLang="zh-CN" sz="24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they compete the resource at the same time, e.g., competing memory, CPU, I/O bandwidth</a:t>
            </a:r>
            <a:endParaRPr lang="en-US" altLang="zh-CN" sz="2400" b="1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992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AE8E623-0B9C-454E-9BBA-E04C618C45CC}"/>
              </a:ext>
            </a:extLst>
          </p:cNvPr>
          <p:cNvCxnSpPr>
            <a:cxnSpLocks/>
          </p:cNvCxnSpPr>
          <p:nvPr/>
        </p:nvCxnSpPr>
        <p:spPr>
          <a:xfrm>
            <a:off x="546538" y="977462"/>
            <a:ext cx="11098924" cy="0"/>
          </a:xfrm>
          <a:prstGeom prst="line">
            <a:avLst/>
          </a:prstGeom>
          <a:ln w="38100">
            <a:solidFill>
              <a:srgbClr val="EC732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1761EEC9-0508-4F55-8495-8CBD5B012ACC}"/>
              </a:ext>
            </a:extLst>
          </p:cNvPr>
          <p:cNvSpPr/>
          <p:nvPr/>
        </p:nvSpPr>
        <p:spPr>
          <a:xfrm>
            <a:off x="641131" y="178675"/>
            <a:ext cx="599090" cy="578065"/>
          </a:xfrm>
          <a:prstGeom prst="roundRect">
            <a:avLst/>
          </a:prstGeom>
          <a:noFill/>
          <a:ln w="38100"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317FFA86-B519-43F6-80DC-E1AE655AC430}"/>
              </a:ext>
            </a:extLst>
          </p:cNvPr>
          <p:cNvSpPr/>
          <p:nvPr/>
        </p:nvSpPr>
        <p:spPr>
          <a:xfrm>
            <a:off x="1030013" y="504508"/>
            <a:ext cx="420413" cy="409896"/>
          </a:xfrm>
          <a:prstGeom prst="roundRect">
            <a:avLst/>
          </a:prstGeom>
          <a:solidFill>
            <a:srgbClr val="39773C"/>
          </a:solidFill>
          <a:ln>
            <a:solidFill>
              <a:srgbClr val="39773C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488AB1C-6C0B-4737-8CF3-16EE84E5297D}"/>
              </a:ext>
            </a:extLst>
          </p:cNvPr>
          <p:cNvSpPr txBox="1"/>
          <p:nvPr/>
        </p:nvSpPr>
        <p:spPr>
          <a:xfrm>
            <a:off x="1629103" y="238047"/>
            <a:ext cx="96484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Calibri" panose="020F0502020204030204" pitchFamily="34" charset="0"/>
                <a:cs typeface="Calibri" panose="020F0502020204030204" pitchFamily="34" charset="0"/>
              </a:rPr>
              <a:t>Graph Model</a:t>
            </a:r>
            <a:endParaRPr lang="zh-CN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61C1AB4-27A3-4147-BB29-723FA0B3AEA6}"/>
              </a:ext>
            </a:extLst>
          </p:cNvPr>
          <p:cNvSpPr txBox="1"/>
          <p:nvPr/>
        </p:nvSpPr>
        <p:spPr>
          <a:xfrm>
            <a:off x="872359" y="1198185"/>
            <a:ext cx="10405240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l"/>
            </a:pPr>
            <a:r>
              <a:rPr lang="en-US" altLang="zh-CN" sz="28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</a:t>
            </a:r>
            <a:r>
              <a:rPr lang="en-US" altLang="zh-CN" sz="28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Modeling</a:t>
            </a: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Parent-Child Relationship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he start time of a parent vertex depends on the finish time of its children.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resource usage of a parent vertex depends on the result size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passed from its children.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24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p"/>
            </a:pPr>
            <a:r>
              <a:rPr lang="en-US" altLang="zh-CN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Sharing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Index Sharing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on the same table 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aka_name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, both Hash Scan (id &gt; 90) and Hash (id=100) can use the index 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index_id</a:t>
            </a:r>
            <a:r>
              <a:rPr lang="en-US" altLang="zh-CN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of </a:t>
            </a:r>
            <a:r>
              <a:rPr lang="en-US" altLang="zh-CN" sz="2000" b="0" i="0" dirty="0" err="1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aka_name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altLang="zh-CN" sz="2000" b="0" i="1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Table Sharing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If one query operator loads the table (or a part) into memory, other query operators can utilize the cached data.</a:t>
            </a:r>
            <a:r>
              <a:rPr lang="en-US" altLang="zh-CN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400" b="0" i="1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Intermediate Results Sharing</a:t>
            </a:r>
            <a:r>
              <a:rPr lang="en-US" altLang="zh-CN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altLang="zh-CN" sz="2000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The vertex with the same sub-tree in the query plan will share the same intermediate results.</a:t>
            </a:r>
            <a:endParaRPr lang="en-US" altLang="zh-CN" sz="200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3538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19842</TotalTime>
  <Words>1896</Words>
  <Application>Microsoft Office PowerPoint</Application>
  <PresentationFormat>宽屏</PresentationFormat>
  <Paragraphs>244</Paragraphs>
  <Slides>29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29</vt:i4>
      </vt:variant>
    </vt:vector>
  </HeadingPairs>
  <TitlesOfParts>
    <vt:vector size="45" baseType="lpstr">
      <vt:lpstr>-apple-system</vt:lpstr>
      <vt:lpstr>CMR9</vt:lpstr>
      <vt:lpstr>CMTI9</vt:lpstr>
      <vt:lpstr>NimbusSanL-Regu</vt:lpstr>
      <vt:lpstr>NunitoOG</vt:lpstr>
      <vt:lpstr>Ubuntu Mono</vt:lpstr>
      <vt:lpstr>等线</vt:lpstr>
      <vt:lpstr>等线</vt:lpstr>
      <vt:lpstr>等线 Light</vt:lpstr>
      <vt:lpstr>宋体</vt:lpstr>
      <vt:lpstr>Arial</vt:lpstr>
      <vt:lpstr>Calibri</vt:lpstr>
      <vt:lpstr>Cambria Math</vt:lpstr>
      <vt:lpstr>Wingdings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 ting</dc:creator>
  <cp:lastModifiedBy>chen ting</cp:lastModifiedBy>
  <cp:revision>128</cp:revision>
  <dcterms:created xsi:type="dcterms:W3CDTF">2021-05-27T01:14:23Z</dcterms:created>
  <dcterms:modified xsi:type="dcterms:W3CDTF">2021-08-25T08:21:13Z</dcterms:modified>
</cp:coreProperties>
</file>