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7"/>
  </p:notesMasterIdLst>
  <p:sldIdLst>
    <p:sldId id="256" r:id="rId4"/>
    <p:sldId id="286" r:id="rId5"/>
    <p:sldId id="299" r:id="rId6"/>
    <p:sldId id="300" r:id="rId7"/>
    <p:sldId id="301" r:id="rId8"/>
    <p:sldId id="302" r:id="rId9"/>
    <p:sldId id="295" r:id="rId10"/>
    <p:sldId id="303" r:id="rId11"/>
    <p:sldId id="305" r:id="rId12"/>
    <p:sldId id="306" r:id="rId13"/>
    <p:sldId id="310" r:id="rId14"/>
    <p:sldId id="311" r:id="rId15"/>
    <p:sldId id="323" r:id="rId16"/>
    <p:sldId id="308" r:id="rId17"/>
    <p:sldId id="320" r:id="rId18"/>
    <p:sldId id="312" r:id="rId19"/>
    <p:sldId id="314" r:id="rId20"/>
    <p:sldId id="324" r:id="rId21"/>
    <p:sldId id="325" r:id="rId22"/>
    <p:sldId id="326" r:id="rId23"/>
    <p:sldId id="327" r:id="rId24"/>
    <p:sldId id="328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EAA"/>
    <a:srgbClr val="113E6A"/>
    <a:srgbClr val="FFFFFF"/>
    <a:srgbClr val="2884D2"/>
    <a:srgbClr val="EAEFF7"/>
    <a:srgbClr val="0F5990"/>
    <a:srgbClr val="979797"/>
    <a:srgbClr val="83338F"/>
    <a:srgbClr val="763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1624" autoAdjust="0"/>
  </p:normalViewPr>
  <p:slideViewPr>
    <p:cSldViewPr snapToGrid="0">
      <p:cViewPr varScale="1">
        <p:scale>
          <a:sx n="75" d="100"/>
          <a:sy n="75" d="100"/>
        </p:scale>
        <p:origin x="7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E87D6-7F26-4B65-937E-E298C54AC80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A021-47C5-4D13-99D1-6CE246204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hosts are evicted</a:t>
            </a:r>
          </a:p>
          <a:p>
            <a:pPr lvl="1"/>
            <a:r>
              <a:rPr lang="en-US" dirty="0" err="1"/>
              <a:t>Timemasters</a:t>
            </a:r>
            <a:r>
              <a:rPr lang="en-US" dirty="0"/>
              <a:t> check themselves against other </a:t>
            </a:r>
            <a:r>
              <a:rPr lang="en-US" dirty="0" err="1"/>
              <a:t>timemasters</a:t>
            </a:r>
            <a:endParaRPr lang="en-US" dirty="0"/>
          </a:p>
          <a:p>
            <a:pPr lvl="1"/>
            <a:r>
              <a:rPr lang="en-US" dirty="0"/>
              <a:t>Clients check themselves against timemasters</a:t>
            </a:r>
          </a:p>
          <a:p>
            <a:r>
              <a:rPr lang="zh-CN" altLang="en-US" dirty="0"/>
              <a:t>时延</a:t>
            </a:r>
            <a:endParaRPr lang="en-US" altLang="zh-CN" dirty="0"/>
          </a:p>
          <a:p>
            <a:r>
              <a:rPr lang="zh-CN" altLang="en-US" dirty="0"/>
              <a:t>每个数据中心有一组</a:t>
            </a:r>
            <a:r>
              <a:rPr lang="en-US" altLang="zh-CN" dirty="0"/>
              <a:t>time master</a:t>
            </a:r>
            <a:r>
              <a:rPr lang="zh-CN" altLang="en-US" dirty="0"/>
              <a:t>机器，每个机器有一个</a:t>
            </a:r>
            <a:r>
              <a:rPr lang="en-US" altLang="zh-CN" dirty="0" err="1"/>
              <a:t>timeslave</a:t>
            </a:r>
            <a:r>
              <a:rPr lang="zh-CN" altLang="en-US" dirty="0"/>
              <a:t>进程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Client</a:t>
            </a:r>
            <a:r>
              <a:rPr lang="zh-CN" altLang="en-US" dirty="0"/>
              <a:t>是再</a:t>
            </a:r>
            <a:r>
              <a:rPr lang="en-US" altLang="zh-CN" dirty="0"/>
              <a:t>time slave daemon</a:t>
            </a:r>
            <a:r>
              <a:rPr lang="zh-CN" altLang="en-US" dirty="0"/>
              <a:t>，和一部分</a:t>
            </a:r>
            <a:r>
              <a:rPr lang="en-US" altLang="zh-CN" dirty="0" err="1"/>
              <a:t>timemaster</a:t>
            </a:r>
            <a:r>
              <a:rPr lang="zh-CN" altLang="en-US" dirty="0"/>
              <a:t>进行交互；为了减少延迟，</a:t>
            </a:r>
            <a:r>
              <a:rPr lang="en-US" altLang="zh-CN" dirty="0"/>
              <a:t>daemon</a:t>
            </a:r>
            <a:r>
              <a:rPr lang="zh-CN" altLang="en-US" dirty="0"/>
              <a:t>会访问一部分本地</a:t>
            </a:r>
            <a:r>
              <a:rPr lang="en-US" altLang="zh-CN" dirty="0"/>
              <a:t>time master</a:t>
            </a:r>
            <a:r>
              <a:rPr lang="zh-CN" altLang="en-US" dirty="0"/>
              <a:t>；以防本地</a:t>
            </a:r>
            <a:r>
              <a:rPr lang="en-US" altLang="zh-CN" dirty="0"/>
              <a:t>time master</a:t>
            </a:r>
            <a:r>
              <a:rPr lang="zh-CN" altLang="en-US" dirty="0"/>
              <a:t>挂掉，会访问</a:t>
            </a:r>
            <a:r>
              <a:rPr lang="en-US" altLang="zh-CN" dirty="0"/>
              <a:t>remote</a:t>
            </a:r>
            <a:r>
              <a:rPr lang="zh-CN" altLang="en-US" dirty="0"/>
              <a:t>的</a:t>
            </a:r>
            <a:r>
              <a:rPr lang="en-US" altLang="zh-CN" dirty="0"/>
              <a:t>time </a:t>
            </a:r>
            <a:r>
              <a:rPr lang="en-US" altLang="zh-CN" dirty="0" err="1"/>
              <a:t>matser</a:t>
            </a:r>
            <a:r>
              <a:rPr lang="zh-CN" altLang="en-US" dirty="0"/>
              <a:t>来备份；大多数访问</a:t>
            </a:r>
            <a:r>
              <a:rPr lang="en-US" altLang="zh-CN" dirty="0"/>
              <a:t>GPS,</a:t>
            </a:r>
            <a:r>
              <a:rPr lang="zh-CN" altLang="en-US" dirty="0"/>
              <a:t>但也会有原子钟来备份。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49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先讲如何</a:t>
            </a:r>
            <a:r>
              <a:rPr lang="en-US" altLang="zh-CN" dirty="0" err="1"/>
              <a:t>paxos</a:t>
            </a:r>
            <a:r>
              <a:rPr lang="zh-CN" altLang="en-US" dirty="0"/>
              <a:t>上时间戳分配的要求和如何分配时间戳给只读事务和读写事务，之后详细讲只读事务和读写事务再</a:t>
            </a:r>
            <a:r>
              <a:rPr lang="en-US" altLang="zh-CN" dirty="0" err="1"/>
              <a:t>truetime</a:t>
            </a:r>
            <a:r>
              <a:rPr lang="zh-CN" altLang="en-US" dirty="0"/>
              <a:t>这种新的技术下的执行</a:t>
            </a:r>
            <a:endParaRPr lang="en-US" altLang="zh-CN" dirty="0"/>
          </a:p>
          <a:p>
            <a:r>
              <a:rPr lang="en-US" altLang="zh-CN" dirty="0"/>
              <a:t>Smax</a:t>
            </a:r>
            <a:r>
              <a:rPr lang="zh-CN" altLang="en-US" dirty="0"/>
              <a:t>是该</a:t>
            </a:r>
            <a:r>
              <a:rPr lang="en-US" altLang="zh-CN" dirty="0"/>
              <a:t>leader</a:t>
            </a:r>
            <a:r>
              <a:rPr lang="zh-CN" altLang="en-US" dirty="0"/>
              <a:t>的最大租期</a:t>
            </a:r>
            <a:endParaRPr lang="en-US" altLang="zh-CN" dirty="0"/>
          </a:p>
          <a:p>
            <a:r>
              <a:rPr lang="en-US" altLang="zh-CN" dirty="0"/>
              <a:t>Define the start and commit events for a transaction </a:t>
            </a:r>
            <a:r>
              <a:rPr lang="en-US" altLang="zh-CN" dirty="0" err="1"/>
              <a:t>Ti</a:t>
            </a:r>
            <a:r>
              <a:rPr lang="en-US" altLang="zh-CN" dirty="0"/>
              <a:t> by </a:t>
            </a:r>
            <a:r>
              <a:rPr lang="en-US" altLang="zh-CN" dirty="0" err="1"/>
              <a:t>estart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 and </a:t>
            </a:r>
            <a:r>
              <a:rPr lang="en-US" altLang="zh-CN" dirty="0" err="1"/>
              <a:t>ecommit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; and the commit timestamp of a transaction </a:t>
            </a:r>
            <a:r>
              <a:rPr lang="en-US" altLang="zh-CN" dirty="0" err="1"/>
              <a:t>Ti</a:t>
            </a:r>
            <a:r>
              <a:rPr lang="en-US" altLang="zh-CN" dirty="0"/>
              <a:t> by </a:t>
            </a:r>
            <a:r>
              <a:rPr lang="en-US" altLang="zh-CN" dirty="0" err="1"/>
              <a:t>si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96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A replica can satisfy a read at a timestamp t if t &lt;= </a:t>
            </a:r>
            <a:r>
              <a:rPr lang="en-US" altLang="zh-CN" sz="1200" dirty="0" err="1"/>
              <a:t>t_safe</a:t>
            </a:r>
            <a:r>
              <a:rPr lang="en-US" altLang="zh-CN" sz="1200" dirty="0"/>
              <a:t>.</a:t>
            </a:r>
          </a:p>
          <a:p>
            <a:r>
              <a:rPr lang="en-US" altLang="zh-CN" dirty="0" err="1"/>
              <a:t>tTM</a:t>
            </a:r>
            <a:r>
              <a:rPr lang="en-US" altLang="zh-CN" dirty="0"/>
              <a:t> safe may prevent </a:t>
            </a:r>
            <a:r>
              <a:rPr lang="en-US" altLang="zh-CN" dirty="0" err="1"/>
              <a:t>tsafe</a:t>
            </a:r>
            <a:r>
              <a:rPr lang="en-US" altLang="zh-CN" dirty="0"/>
              <a:t> from advancing. </a:t>
            </a:r>
            <a:r>
              <a:rPr lang="zh-CN" altLang="en-US" dirty="0"/>
              <a:t>都是</a:t>
            </a:r>
            <a:r>
              <a:rPr lang="en-US" altLang="zh-CN" dirty="0"/>
              <a:t>single prepared</a:t>
            </a:r>
            <a:r>
              <a:rPr lang="zh-CN" altLang="en-US" dirty="0"/>
              <a:t>事务，那么值集不增长了</a:t>
            </a:r>
            <a:endParaRPr lang="en-US" altLang="zh-CN" dirty="0"/>
          </a:p>
          <a:p>
            <a:r>
              <a:rPr lang="en-US" altLang="zh-CN" dirty="0"/>
              <a:t>t </a:t>
            </a:r>
            <a:r>
              <a:rPr lang="en-US" altLang="zh-CN" dirty="0" err="1"/>
              <a:t>Paxos</a:t>
            </a:r>
            <a:r>
              <a:rPr lang="en-US" altLang="zh-CN" dirty="0"/>
              <a:t> safe cannot advance in the absence of </a:t>
            </a:r>
            <a:r>
              <a:rPr lang="en-US" altLang="zh-CN" dirty="0" err="1"/>
              <a:t>Paxos</a:t>
            </a:r>
            <a:r>
              <a:rPr lang="en-US" altLang="zh-CN" dirty="0"/>
              <a:t> writes. May cause reads to block infinitely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89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读写事务</a:t>
            </a:r>
            <a:endParaRPr lang="en-US" altLang="zh-CN" dirty="0"/>
          </a:p>
          <a:p>
            <a:r>
              <a:rPr lang="zh-CN" altLang="en-US" dirty="0"/>
              <a:t>直到</a:t>
            </a:r>
            <a:r>
              <a:rPr lang="en-US" altLang="zh-CN" dirty="0" err="1"/>
              <a:t>TT.now</a:t>
            </a:r>
            <a:r>
              <a:rPr lang="en-US" altLang="zh-CN" dirty="0"/>
              <a:t>().earliest</a:t>
            </a:r>
            <a:r>
              <a:rPr lang="zh-CN" altLang="en-US" dirty="0"/>
              <a:t>都大于</a:t>
            </a:r>
            <a:r>
              <a:rPr lang="en-US" altLang="zh-CN" dirty="0"/>
              <a:t>s</a:t>
            </a:r>
            <a:r>
              <a:rPr lang="zh-CN" altLang="en-US" dirty="0"/>
              <a:t>，说明所有的</a:t>
            </a:r>
            <a:r>
              <a:rPr lang="en-US" altLang="zh-CN" dirty="0" err="1"/>
              <a:t>paxos</a:t>
            </a:r>
            <a:r>
              <a:rPr lang="en-US" altLang="zh-CN" dirty="0"/>
              <a:t> group</a:t>
            </a:r>
            <a:r>
              <a:rPr lang="zh-CN" altLang="en-US" dirty="0"/>
              <a:t>都好了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pick</a:t>
            </a:r>
            <a:r>
              <a:rPr lang="zh-CN" altLang="en-US" dirty="0"/>
              <a:t>的话是取</a:t>
            </a:r>
            <a:r>
              <a:rPr lang="en-US" altLang="zh-CN" dirty="0" err="1"/>
              <a:t>tt.now</a:t>
            </a:r>
            <a:r>
              <a:rPr lang="en-US" altLang="zh-CN" dirty="0"/>
              <a:t>().latest</a:t>
            </a:r>
            <a:r>
              <a:rPr lang="zh-CN" altLang="en-US" dirty="0"/>
              <a:t>，取最大的哪个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读写事务会把</a:t>
            </a:r>
            <a:r>
              <a:rPr lang="en-US" altLang="zh-CN" b="1" dirty="0">
                <a:effectLst/>
              </a:rPr>
              <a:t>read</a:t>
            </a:r>
            <a:r>
              <a:rPr lang="zh-CN" altLang="en-US" b="1" dirty="0">
                <a:effectLst/>
              </a:rPr>
              <a:t>给</a:t>
            </a:r>
            <a:r>
              <a:rPr lang="en-US" altLang="zh-CN" b="1" dirty="0">
                <a:effectLst/>
              </a:rPr>
              <a:t>leader</a:t>
            </a:r>
            <a:r>
              <a:rPr lang="zh-CN" altLang="en-US" b="1" dirty="0">
                <a:effectLst/>
              </a:rPr>
              <a:t>来获取读锁；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当一个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完成一个事务的所有的读和缓存好所有的写之后开始两阶段提交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进行两阶段提交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（各个数据库在这个由谁进行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2PC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方面有所差异）</a:t>
            </a:r>
          </a:p>
          <a:p>
            <a:r>
              <a:rPr lang="en-US" dirty="0"/>
              <a:t>S</a:t>
            </a:r>
            <a:r>
              <a:rPr lang="zh-CN" altLang="en-US" dirty="0"/>
              <a:t>是提交时间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4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Commit wait causes commits to happen some time after the commit timestamp. I </a:t>
            </a:r>
            <a:r>
              <a:rPr lang="en-US" altLang="zh-CN" dirty="0" err="1"/>
              <a:t>LastTS</a:t>
            </a:r>
            <a:r>
              <a:rPr lang="en-US" altLang="zh-CN" dirty="0"/>
              <a:t>() causes reads to wait for commit wait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(which may wait for safe time to advance)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14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从复制，事务和可用性来评测</a:t>
            </a:r>
            <a:r>
              <a:rPr lang="en-US" altLang="zh-CN" dirty="0">
                <a:effectLst/>
              </a:rPr>
              <a:t>spanner</a:t>
            </a:r>
            <a:r>
              <a:rPr lang="zh-CN" altLang="en-US" dirty="0">
                <a:effectLst/>
              </a:rPr>
              <a:t>的性能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8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questions must be answered with respect to True- Time: is ? truly a bound on clock uncertainty, and how bad does ? get?</a:t>
            </a:r>
          </a:p>
          <a:p>
            <a:endParaRPr lang="en-US" altLang="zh-CN" dirty="0"/>
          </a:p>
          <a:p>
            <a:r>
              <a:rPr lang="en-US" altLang="zh-CN" dirty="0"/>
              <a:t>Figure 6 presents </a:t>
            </a:r>
            <a:r>
              <a:rPr lang="en-US" altLang="zh-CN" dirty="0" err="1"/>
              <a:t>TrueTime</a:t>
            </a:r>
            <a:r>
              <a:rPr lang="en-US" altLang="zh-CN" dirty="0"/>
              <a:t> data taken at several thousand </a:t>
            </a:r>
            <a:r>
              <a:rPr lang="en-US" altLang="zh-CN" dirty="0" err="1"/>
              <a:t>spanserver</a:t>
            </a:r>
            <a:r>
              <a:rPr lang="en-US" altLang="zh-CN" dirty="0"/>
              <a:t> machines across datacenters up to 2200 km apart.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47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 5 illustrates the distribution of the number of fragments per directory in F1. Each directory typically corresponds to a customer in the application stack above F1. The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26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2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Console </a:t>
            </a:r>
            <a:r>
              <a:rPr lang="zh-CN" altLang="en-US" dirty="0"/>
              <a:t>交互式</a:t>
            </a:r>
            <a:r>
              <a:rPr lang="en-US" altLang="zh-CN" dirty="0"/>
              <a:t>debugging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0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Tablet</a:t>
            </a:r>
            <a:r>
              <a:rPr lang="zh-CN" altLang="en-US" dirty="0"/>
              <a:t>状态和</a:t>
            </a:r>
            <a:r>
              <a:rPr lang="en-US" altLang="zh-CN" dirty="0" err="1"/>
              <a:t>wal</a:t>
            </a:r>
            <a:r>
              <a:rPr lang="zh-CN" altLang="en-US" dirty="0"/>
              <a:t>存在</a:t>
            </a:r>
            <a:r>
              <a:rPr lang="en-US" altLang="zh-CN" dirty="0"/>
              <a:t>colossus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B3709-D926-420C-B233-39C5616EAE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Spanner tablet is a container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4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Spanner</a:t>
            </a:r>
            <a:r>
              <a:rPr lang="zh-CN" altLang="en-US" dirty="0"/>
              <a:t>的表是层次化的，最底层的表是目录表，其他表创建的时候，可以用</a:t>
            </a:r>
            <a:r>
              <a:rPr lang="en-US" altLang="zh-CN" dirty="0"/>
              <a:t>INTERLEAVE IN PARENT</a:t>
            </a:r>
            <a:r>
              <a:rPr lang="zh-CN" altLang="en-US" dirty="0"/>
              <a:t>来表示层次关系</a:t>
            </a:r>
            <a:endParaRPr lang="en-US" altLang="zh-CN" dirty="0"/>
          </a:p>
          <a:p>
            <a:r>
              <a:rPr lang="zh-CN" altLang="en-US" dirty="0">
                <a:effectLst/>
              </a:rPr>
              <a:t>通过交错表，</a:t>
            </a:r>
            <a:r>
              <a:rPr lang="en-US" altLang="zh-CN" dirty="0">
                <a:effectLst/>
              </a:rPr>
              <a:t>spanner</a:t>
            </a:r>
            <a:r>
              <a:rPr lang="zh-CN" altLang="en-US" dirty="0">
                <a:effectLst/>
              </a:rPr>
              <a:t>才知道各个表之间的局部关系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1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后台进程收集投票的间隔为</a:t>
            </a:r>
            <a:r>
              <a:rPr lang="en-US" altLang="zh-CN" dirty="0"/>
              <a:t>30</a:t>
            </a:r>
            <a:r>
              <a:rPr lang="zh-CN" altLang="en-US" dirty="0"/>
              <a:t>秒，当前的时钟频率的漂移比率为</a:t>
            </a:r>
            <a:r>
              <a:rPr lang="en-US" altLang="zh-CN" dirty="0"/>
              <a:t>200</a:t>
            </a:r>
            <a:r>
              <a:rPr lang="zh-CN" altLang="en-US" dirty="0"/>
              <a:t>微秒</a:t>
            </a:r>
            <a:r>
              <a:rPr lang="en-US" altLang="zh-CN" dirty="0"/>
              <a:t>/</a:t>
            </a:r>
            <a:r>
              <a:rPr lang="zh-CN" altLang="en-US" dirty="0"/>
              <a:t>秒，所以每轮投票间隔内，其时间不确定性的值就会在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6ms</a:t>
            </a:r>
            <a:r>
              <a:rPr lang="zh-CN" altLang="en-US" dirty="0"/>
              <a:t>之间来回波动。剩下的</a:t>
            </a:r>
            <a:r>
              <a:rPr lang="en-US" altLang="zh-CN" dirty="0"/>
              <a:t>1</a:t>
            </a:r>
            <a:r>
              <a:rPr lang="zh-CN" altLang="en-US" dirty="0"/>
              <a:t>毫秒主要是由于各个</a:t>
            </a:r>
            <a:r>
              <a:rPr lang="en-US" altLang="zh-CN" dirty="0"/>
              <a:t>time master</a:t>
            </a:r>
            <a:r>
              <a:rPr lang="zh-CN" altLang="en-US" dirty="0"/>
              <a:t>服务器之间的通讯延时产生的。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2A021-47C5-4D13-99D1-6CE2462042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6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28E161A-080F-4E79-A960-C461B6D3A0CC}"/>
              </a:ext>
            </a:extLst>
          </p:cNvPr>
          <p:cNvSpPr/>
          <p:nvPr userDrawn="1"/>
        </p:nvSpPr>
        <p:spPr>
          <a:xfrm>
            <a:off x="10025522" y="372145"/>
            <a:ext cx="1665288" cy="312881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FEC387E-5540-4944-B450-C1E7A3D67D86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B2EB93D-7CA5-45B7-9138-5C9EAB3A7FC4}"/>
              </a:ext>
            </a:extLst>
          </p:cNvPr>
          <p:cNvSpPr/>
          <p:nvPr userDrawn="1"/>
        </p:nvSpPr>
        <p:spPr>
          <a:xfrm>
            <a:off x="5269443" y="378250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13C005-018B-433D-B9F2-B2BD55561BD4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333E224-8AD0-49A8-95B6-CA815FB9C43C}"/>
              </a:ext>
            </a:extLst>
          </p:cNvPr>
          <p:cNvCxnSpPr/>
          <p:nvPr userDrawn="1"/>
        </p:nvCxnSpPr>
        <p:spPr>
          <a:xfrm>
            <a:off x="505252" y="710711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7A8258-8710-42FE-B0CD-D3F0C0DB2A6B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038446-E9DA-4F8E-A388-545898185A5F}"/>
              </a:ext>
            </a:extLst>
          </p:cNvPr>
          <p:cNvSpPr/>
          <p:nvPr userDrawn="1"/>
        </p:nvSpPr>
        <p:spPr>
          <a:xfrm>
            <a:off x="229160" y="402934"/>
            <a:ext cx="28919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805070E-1987-4C20-8F93-9F9FE7CFB21F}"/>
              </a:ext>
            </a:extLst>
          </p:cNvPr>
          <p:cNvGrpSpPr/>
          <p:nvPr userDrawn="1"/>
        </p:nvGrpSpPr>
        <p:grpSpPr>
          <a:xfrm rot="5400000">
            <a:off x="10464111" y="-178644"/>
            <a:ext cx="394055" cy="394055"/>
            <a:chOff x="-87355" y="2468254"/>
            <a:chExt cx="887453" cy="887453"/>
          </a:xfrm>
        </p:grpSpPr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48A12FD1-DFB3-4D59-AFB0-0375966FC54C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D69AC376-F662-4EED-A5D7-7591820773A1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03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C27DD0A-0FFA-49C5-85F2-34D23251857B}"/>
              </a:ext>
            </a:extLst>
          </p:cNvPr>
          <p:cNvSpPr/>
          <p:nvPr userDrawn="1"/>
        </p:nvSpPr>
        <p:spPr>
          <a:xfrm>
            <a:off x="5093982" y="378338"/>
            <a:ext cx="2023325" cy="276843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92CAEC-3E3C-4DA1-B94A-8116DD4E922E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47DF79-97FB-4F4F-ADBA-836A4B484543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0FAFFE-2109-4A31-8C70-5B4F3F1ADE12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3C0746C-A42E-480B-AF15-DDAD5DA34624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1E068C5-CB3F-40DD-B0B1-F9E007533798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21396B7-169D-414E-A515-0CB5EDE4F4DC}"/>
              </a:ext>
            </a:extLst>
          </p:cNvPr>
          <p:cNvSpPr/>
          <p:nvPr userDrawn="1"/>
        </p:nvSpPr>
        <p:spPr>
          <a:xfrm>
            <a:off x="229160" y="402934"/>
            <a:ext cx="28919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258E57-B6C9-45B4-BCAE-0043238ACAEA}"/>
              </a:ext>
            </a:extLst>
          </p:cNvPr>
          <p:cNvGrpSpPr/>
          <p:nvPr userDrawn="1"/>
        </p:nvGrpSpPr>
        <p:grpSpPr>
          <a:xfrm rot="5400000">
            <a:off x="5837460" y="-156114"/>
            <a:ext cx="394055" cy="394055"/>
            <a:chOff x="-87355" y="2468254"/>
            <a:chExt cx="887453" cy="887453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9162BACA-CDB8-4984-963D-10805D2F0A37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5AAC992-F5B9-47F7-8DA8-0A7D57E7D636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01CBA0-0FBD-414C-97ED-49989FECA226}"/>
              </a:ext>
            </a:extLst>
          </p:cNvPr>
          <p:cNvSpPr/>
          <p:nvPr userDrawn="1"/>
        </p:nvSpPr>
        <p:spPr>
          <a:xfrm>
            <a:off x="7658666" y="357816"/>
            <a:ext cx="2023325" cy="276843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CCF405-857D-4414-A2ED-41BB3FF93F80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</a:t>
            </a: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A97967-F0B7-41E1-A34F-31F0086B570B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A5E7BB-0D91-4941-A11E-B76505346D60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F62F498-2EE6-4785-B26F-FE53B8722619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0DC42A-6690-4808-A236-E09104E5C72E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3EAB3-27D8-4F5F-AE2A-315770687705}"/>
              </a:ext>
            </a:extLst>
          </p:cNvPr>
          <p:cNvSpPr/>
          <p:nvPr userDrawn="1"/>
        </p:nvSpPr>
        <p:spPr>
          <a:xfrm>
            <a:off x="229160" y="402934"/>
            <a:ext cx="28919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ADCE2D6-AAB0-4124-8E81-58AE7DE387F0}"/>
              </a:ext>
            </a:extLst>
          </p:cNvPr>
          <p:cNvGrpSpPr/>
          <p:nvPr userDrawn="1"/>
        </p:nvGrpSpPr>
        <p:grpSpPr>
          <a:xfrm rot="5400000">
            <a:off x="8413572" y="-197028"/>
            <a:ext cx="394055" cy="394055"/>
            <a:chOff x="-87355" y="2468254"/>
            <a:chExt cx="887453" cy="887453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80C11545-9539-42B2-8E7E-B9DEA98BC3F8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54E1917A-F581-4925-9BA9-92A57D7F6656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05" y="1122363"/>
            <a:ext cx="91451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05" y="3602038"/>
            <a:ext cx="914519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25" y="1709739"/>
            <a:ext cx="1051625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25" y="4589464"/>
            <a:ext cx="1051625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62" y="1600201"/>
            <a:ext cx="54096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78" y="1600201"/>
            <a:ext cx="5411261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365126"/>
            <a:ext cx="1051625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61" y="1681163"/>
            <a:ext cx="51573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61" y="2505075"/>
            <a:ext cx="515736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964" y="1681163"/>
            <a:ext cx="51827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964" y="2505075"/>
            <a:ext cx="518275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1" b="1325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1" b="1325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5520756" y="0"/>
            <a:ext cx="6671244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4C5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60" y="457200"/>
            <a:ext cx="39322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751" y="987426"/>
            <a:ext cx="617296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60" y="2057400"/>
            <a:ext cx="39322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509" y="908050"/>
            <a:ext cx="2742129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62" y="908050"/>
            <a:ext cx="8078807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15CFD6-9D3E-4D27-834F-D29F4347125E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BC95AC-06A3-4770-BC0C-B65659016AAE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1C0698-6F22-45E0-B1A8-3B833DEA0C0E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FD868AA-A998-42F2-896A-191691F298E9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AB03598-B52B-4FFF-A17C-D8DE59FD2D8F}"/>
              </a:ext>
            </a:extLst>
          </p:cNvPr>
          <p:cNvSpPr/>
          <p:nvPr userDrawn="1"/>
        </p:nvSpPr>
        <p:spPr>
          <a:xfrm>
            <a:off x="778602" y="355565"/>
            <a:ext cx="1591804" cy="292185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1A4DD0-8BB2-4BAC-8B31-360682ADB4C4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5B0B5A-256F-432B-AAC7-AE087B6928C6}"/>
              </a:ext>
            </a:extLst>
          </p:cNvPr>
          <p:cNvSpPr/>
          <p:nvPr userDrawn="1"/>
        </p:nvSpPr>
        <p:spPr>
          <a:xfrm>
            <a:off x="83737" y="345174"/>
            <a:ext cx="289191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600" b="1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spc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233A30-FE6C-4FCB-AA7D-3A50EE25686B}"/>
              </a:ext>
            </a:extLst>
          </p:cNvPr>
          <p:cNvGrpSpPr/>
          <p:nvPr userDrawn="1"/>
        </p:nvGrpSpPr>
        <p:grpSpPr>
          <a:xfrm rot="5400000">
            <a:off x="860214" y="-205109"/>
            <a:ext cx="394055" cy="394055"/>
            <a:chOff x="-87355" y="2468254"/>
            <a:chExt cx="887453" cy="887453"/>
          </a:xfrm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CD32A23B-AC80-4EE9-9ECF-90CA4DED2759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EF939A81-BF2D-4D94-94E7-A04503E4E6C9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A7BEC0-B1A5-49A3-A82A-87BC765ED18E}"/>
              </a:ext>
            </a:extLst>
          </p:cNvPr>
          <p:cNvSpPr/>
          <p:nvPr userDrawn="1"/>
        </p:nvSpPr>
        <p:spPr>
          <a:xfrm>
            <a:off x="2578158" y="331056"/>
            <a:ext cx="2426020" cy="315364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0AA357-03B4-4A65-AD9E-3C38BDAD3F7C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14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C96774-8687-4514-82AE-C2058B614166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96F889-CC8D-4FD9-9A1B-660E089A0574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D31798F-B5D6-497B-99F5-289C1EF8E38E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5D36285-AA00-4A36-8865-75699CBBC2D6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A3874CA-D1EA-4913-93A1-8C782A135946}"/>
              </a:ext>
            </a:extLst>
          </p:cNvPr>
          <p:cNvSpPr/>
          <p:nvPr userDrawn="1"/>
        </p:nvSpPr>
        <p:spPr>
          <a:xfrm>
            <a:off x="229160" y="402934"/>
            <a:ext cx="28919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33681BB-C8A1-49D5-B513-2E3A1F8A4207}"/>
              </a:ext>
            </a:extLst>
          </p:cNvPr>
          <p:cNvGrpSpPr/>
          <p:nvPr userDrawn="1"/>
        </p:nvGrpSpPr>
        <p:grpSpPr>
          <a:xfrm rot="5400000">
            <a:off x="3452746" y="-193502"/>
            <a:ext cx="394055" cy="394055"/>
            <a:chOff x="-87355" y="2468254"/>
            <a:chExt cx="887453" cy="887453"/>
          </a:xfrm>
        </p:grpSpPr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9DFFA973-E71B-47CB-8B98-5FC0D43ABA79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737B162E-CEDF-49E2-9C9A-05643CD63603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C7F146-9894-47EA-8320-FA235E5D3333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3DB3936-B7EC-4BD1-A6F4-C34D6A01C09A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D9D955-377D-4C30-8687-41AF3F5E7CE1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B63E64-F86C-430F-BDF9-19F8A77343E2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EF09DE-80B5-4D9C-8FAF-08B7EDCCC193}"/>
              </a:ext>
            </a:extLst>
          </p:cNvPr>
          <p:cNvSpPr/>
          <p:nvPr userDrawn="1"/>
        </p:nvSpPr>
        <p:spPr>
          <a:xfrm>
            <a:off x="778602" y="355565"/>
            <a:ext cx="1591804" cy="292185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2440B5-7BBF-4CE4-8667-96C2D98C0364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19D330-71AC-4687-A379-ACAE54431728}"/>
              </a:ext>
            </a:extLst>
          </p:cNvPr>
          <p:cNvSpPr/>
          <p:nvPr userDrawn="1"/>
        </p:nvSpPr>
        <p:spPr>
          <a:xfrm>
            <a:off x="83737" y="345174"/>
            <a:ext cx="289191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600" b="1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spc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E921606-23EB-43DD-89B8-65920737B0DA}"/>
              </a:ext>
            </a:extLst>
          </p:cNvPr>
          <p:cNvGrpSpPr/>
          <p:nvPr userDrawn="1"/>
        </p:nvGrpSpPr>
        <p:grpSpPr>
          <a:xfrm rot="5400000">
            <a:off x="860214" y="-205109"/>
            <a:ext cx="394055" cy="394055"/>
            <a:chOff x="-87355" y="2468254"/>
            <a:chExt cx="887453" cy="887453"/>
          </a:xfrm>
        </p:grpSpPr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46E05A05-1D1A-4ACC-B281-1390DF2E6504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339501E-63B2-4215-9468-404326DFCDDA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8985-2D66-4D57-A4D1-9AFE298BE035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9972-BDDE-4433-8248-5AE67BC7AB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" y="76200"/>
            <a:ext cx="1041400" cy="1041400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6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85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5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61F035-561A-4212-A0F3-954622CB6DD3}"/>
              </a:ext>
            </a:extLst>
          </p:cNvPr>
          <p:cNvSpPr/>
          <p:nvPr userDrawn="1"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E9D48A-A758-4B39-BB79-57FE0013D32A}"/>
              </a:ext>
            </a:extLst>
          </p:cNvPr>
          <p:cNvSpPr/>
          <p:nvPr userDrawn="1"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483045-5C2D-4B39-ABE2-ACF81CB7AD69}"/>
              </a:ext>
            </a:extLst>
          </p:cNvPr>
          <p:cNvSpPr/>
          <p:nvPr userDrawn="1"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95E5307-7990-40EF-AC0D-FD5C398C9FDF}"/>
              </a:ext>
            </a:extLst>
          </p:cNvPr>
          <p:cNvCxnSpPr/>
          <p:nvPr userDrawn="1"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B2AE906-0990-4778-BF74-CDB4464D025C}"/>
              </a:ext>
            </a:extLst>
          </p:cNvPr>
          <p:cNvSpPr/>
          <p:nvPr userDrawn="1"/>
        </p:nvSpPr>
        <p:spPr>
          <a:xfrm>
            <a:off x="778602" y="355565"/>
            <a:ext cx="1591804" cy="292185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85624F-9707-4BF0-86E1-F210F0D9AAE7}"/>
              </a:ext>
            </a:extLst>
          </p:cNvPr>
          <p:cNvSpPr/>
          <p:nvPr userDrawn="1"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BE2D4B-B2AF-4A99-8500-F341501028A5}"/>
              </a:ext>
            </a:extLst>
          </p:cNvPr>
          <p:cNvSpPr/>
          <p:nvPr userDrawn="1"/>
        </p:nvSpPr>
        <p:spPr>
          <a:xfrm>
            <a:off x="83737" y="345174"/>
            <a:ext cx="289191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600" b="1" spc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spc="1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00EFD14-7193-4914-9CC0-7C2684595909}"/>
              </a:ext>
            </a:extLst>
          </p:cNvPr>
          <p:cNvGrpSpPr/>
          <p:nvPr userDrawn="1"/>
        </p:nvGrpSpPr>
        <p:grpSpPr>
          <a:xfrm rot="5400000">
            <a:off x="860214" y="-205109"/>
            <a:ext cx="394055" cy="394055"/>
            <a:chOff x="-87355" y="2468254"/>
            <a:chExt cx="887453" cy="887453"/>
          </a:xfrm>
        </p:grpSpPr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E5B19DB6-1BA0-40A3-9BBE-B699004B8E28}"/>
                </a:ext>
              </a:extLst>
            </p:cNvPr>
            <p:cNvSpPr/>
            <p:nvPr/>
          </p:nvSpPr>
          <p:spPr>
            <a:xfrm rot="13500000">
              <a:off x="48017" y="2610673"/>
              <a:ext cx="616714" cy="616714"/>
            </a:xfrm>
            <a:prstGeom prst="rtTriangle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10FB0F4F-C01F-40E0-AD8D-DD71A213F2B0}"/>
                </a:ext>
              </a:extLst>
            </p:cNvPr>
            <p:cNvSpPr/>
            <p:nvPr/>
          </p:nvSpPr>
          <p:spPr>
            <a:xfrm rot="13500000">
              <a:off x="-87355" y="2468254"/>
              <a:ext cx="887453" cy="887453"/>
            </a:xfrm>
            <a:prstGeom prst="rtTriangle">
              <a:avLst/>
            </a:prstGeom>
            <a:noFill/>
            <a:ln>
              <a:solidFill>
                <a:srgbClr val="004F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DF1591-7B17-44A4-9EBB-127D5B0D0BC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2021/8/12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02A9A3-453A-49B5-B529-04D288922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218568" cy="6937442"/>
          </a:xfrm>
          <a:prstGeom prst="rect">
            <a:avLst/>
          </a:prstGeom>
          <a:gradFill flip="none" rotWithShape="1">
            <a:gsLst>
              <a:gs pos="97000">
                <a:srgbClr val="0F5990">
                  <a:alpha val="51000"/>
                </a:srgbClr>
              </a:gs>
              <a:gs pos="0">
                <a:srgbClr val="0F5990">
                  <a:alpha val="100000"/>
                </a:srgbClr>
              </a:gs>
              <a:gs pos="39000">
                <a:srgbClr val="113E6A"/>
              </a:gs>
            </a:gsLst>
            <a:path path="circle">
              <a:fillToRect l="100000" b="100000"/>
            </a:path>
            <a:tileRect t="-100000" r="-100000"/>
          </a:gradFill>
          <a:ln w="0" cap="flat" cmpd="sng" algn="ctr">
            <a:noFill/>
            <a:prstDash val="solid"/>
            <a:miter lim="800000"/>
          </a:ln>
          <a:effectLst>
            <a:outerShdw blurRad="50800" dist="50800" dir="213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77694" y="1932940"/>
            <a:ext cx="113672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Spanner: Google’s Globally-Distributed Database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12950" y="3968750"/>
            <a:ext cx="1004570" cy="165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3"/>
          <p:cNvSpPr txBox="1">
            <a:spLocks noChangeArrowheads="1"/>
          </p:cNvSpPr>
          <p:nvPr/>
        </p:nvSpPr>
        <p:spPr bwMode="auto">
          <a:xfrm>
            <a:off x="1066013" y="4365007"/>
            <a:ext cx="10498458" cy="167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James C. Corbett, Jeffrey Dean, Michael Epstein, Andrew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Fikes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Christopher Frost, JJ Furman, Sanjay Ghemawat, Andrey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Gubarev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Christopher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Heiser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Peter Hochschild, Wilson Hsieh, Sebastian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Kanthak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Eugene Kogan,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Hongyi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 Li, Alexander Lloyd, Sergey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Melnik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David Mwaura, David Nagle, Sean Quinlan, Rajesh Rao, Lindsay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Rolig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Yasushi Saito, Michal 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</a:rPr>
              <a:t>Szymaniak</a:t>
            </a: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, Christopher Taylor, Ruth Wang, Dale Woodford</a:t>
            </a: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</a:rPr>
              <a:t>Google, Inc.</a:t>
            </a:r>
            <a:endParaRPr lang="zh-CN" sz="1400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3CA18-628C-419E-B0B3-75330F7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TrueTime</a:t>
            </a:r>
            <a:r>
              <a:rPr lang="en-US" altLang="zh-CN" dirty="0"/>
              <a:t> Concept</a:t>
            </a: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031098C-924C-4706-BDCD-21359D97640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451849" y="2005068"/>
            <a:ext cx="5181600" cy="1954212"/>
          </a:xfrm>
        </p:spPr>
      </p:pic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5E2615C0-EA13-4A5D-955E-A7C6F75B78A5}"/>
              </a:ext>
            </a:extLst>
          </p:cNvPr>
          <p:cNvCxnSpPr/>
          <p:nvPr/>
        </p:nvCxnSpPr>
        <p:spPr>
          <a:xfrm>
            <a:off x="880349" y="2608040"/>
            <a:ext cx="3581400" cy="0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BF5267D3-1B6E-47FD-A93B-7173682031DF}"/>
              </a:ext>
            </a:extLst>
          </p:cNvPr>
          <p:cNvSpPr txBox="1"/>
          <p:nvPr/>
        </p:nvSpPr>
        <p:spPr>
          <a:xfrm>
            <a:off x="4461749" y="24233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3E6A"/>
                </a:solidFill>
              </a:rPr>
              <a:t>time</a:t>
            </a:r>
          </a:p>
        </p:txBody>
      </p:sp>
      <p:sp>
        <p:nvSpPr>
          <p:cNvPr id="17" name="Left Bracket 7">
            <a:extLst>
              <a:ext uri="{FF2B5EF4-FFF2-40B4-BE49-F238E27FC236}">
                <a16:creationId xmlns:a16="http://schemas.microsoft.com/office/drawing/2014/main" id="{4832640B-257F-4648-97AA-9DF7362E8140}"/>
              </a:ext>
            </a:extLst>
          </p:cNvPr>
          <p:cNvSpPr/>
          <p:nvPr/>
        </p:nvSpPr>
        <p:spPr>
          <a:xfrm>
            <a:off x="1179806" y="2150840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13E6A"/>
              </a:solidFill>
            </a:endParaRPr>
          </a:p>
        </p:txBody>
      </p:sp>
      <p:sp>
        <p:nvSpPr>
          <p:cNvPr id="18" name="Right Bracket 8">
            <a:extLst>
              <a:ext uri="{FF2B5EF4-FFF2-40B4-BE49-F238E27FC236}">
                <a16:creationId xmlns:a16="http://schemas.microsoft.com/office/drawing/2014/main" id="{BEDBAABC-4824-4BBC-9AD1-D1710B20F952}"/>
              </a:ext>
            </a:extLst>
          </p:cNvPr>
          <p:cNvSpPr/>
          <p:nvPr/>
        </p:nvSpPr>
        <p:spPr>
          <a:xfrm>
            <a:off x="3284958" y="2150840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13E6A"/>
              </a:solidFill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FC9DF34C-8E62-4F11-AFFB-F3AE9B0049D7}"/>
              </a:ext>
            </a:extLst>
          </p:cNvPr>
          <p:cNvSpPr txBox="1"/>
          <p:nvPr/>
        </p:nvSpPr>
        <p:spPr>
          <a:xfrm>
            <a:off x="776899" y="2982174"/>
            <a:ext cx="8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3E6A"/>
                </a:solidFill>
              </a:rPr>
              <a:t>earliest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C957F03E-2D5C-41DD-9961-D5921CBB676E}"/>
              </a:ext>
            </a:extLst>
          </p:cNvPr>
          <p:cNvSpPr txBox="1"/>
          <p:nvPr/>
        </p:nvSpPr>
        <p:spPr>
          <a:xfrm>
            <a:off x="2966309" y="29821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3E6A"/>
                </a:solidFill>
              </a:rPr>
              <a:t>latest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E8D76EDF-6B59-4FDC-9AC8-BC6EAA7EDDAB}"/>
              </a:ext>
            </a:extLst>
          </p:cNvPr>
          <p:cNvSpPr txBox="1"/>
          <p:nvPr/>
        </p:nvSpPr>
        <p:spPr>
          <a:xfrm>
            <a:off x="1356127" y="2314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3E6A"/>
                </a:solidFill>
              </a:rPr>
              <a:t>TT.now()</a:t>
            </a:r>
          </a:p>
        </p:txBody>
      </p:sp>
      <p:cxnSp>
        <p:nvCxnSpPr>
          <p:cNvPr id="22" name="Straight Arrow Connector 15">
            <a:extLst>
              <a:ext uri="{FF2B5EF4-FFF2-40B4-BE49-F238E27FC236}">
                <a16:creationId xmlns:a16="http://schemas.microsoft.com/office/drawing/2014/main" id="{984E8DD9-5959-40BF-8889-9D7791C51A08}"/>
              </a:ext>
            </a:extLst>
          </p:cNvPr>
          <p:cNvCxnSpPr/>
          <p:nvPr/>
        </p:nvCxnSpPr>
        <p:spPr>
          <a:xfrm>
            <a:off x="1179806" y="3636224"/>
            <a:ext cx="2178304" cy="0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9">
            <a:extLst>
              <a:ext uri="{FF2B5EF4-FFF2-40B4-BE49-F238E27FC236}">
                <a16:creationId xmlns:a16="http://schemas.microsoft.com/office/drawing/2014/main" id="{860A29F4-5C2D-47B4-8336-A2CFD0C9CAD5}"/>
              </a:ext>
            </a:extLst>
          </p:cNvPr>
          <p:cNvSpPr txBox="1"/>
          <p:nvPr/>
        </p:nvSpPr>
        <p:spPr>
          <a:xfrm>
            <a:off x="2008066" y="3801324"/>
            <a:ext cx="52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13E6A"/>
                </a:solidFill>
              </a:rPr>
              <a:t>2*ε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FCADE3-D101-427F-8924-5664E4EECABC}"/>
              </a:ext>
            </a:extLst>
          </p:cNvPr>
          <p:cNvSpPr txBox="1"/>
          <p:nvPr/>
        </p:nvSpPr>
        <p:spPr>
          <a:xfrm>
            <a:off x="558551" y="1279757"/>
            <a:ext cx="91114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“Global wall-clock time” with bounded uncertainty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TT.now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-&gt; now ± 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TT.after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 -&gt;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TT.now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().earliest 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t.now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().latest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TT.before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 -&gt;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TT.before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().latest &lt;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t.now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().earliest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26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TrueTime Architecture</a:t>
            </a:r>
            <a:endParaRPr lang="en-US" dirty="0"/>
          </a:p>
        </p:txBody>
      </p:sp>
      <p:sp>
        <p:nvSpPr>
          <p:cNvPr id="32" name="竖排文字占位符 31">
            <a:extLst>
              <a:ext uri="{FF2B5EF4-FFF2-40B4-BE49-F238E27FC236}">
                <a16:creationId xmlns:a16="http://schemas.microsoft.com/office/drawing/2014/main" id="{7E47AF40-1A3C-4743-B85A-B0C8AC9D9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2C59E4-2FE4-564D-A950-09C870524D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8454" y="4442765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Datacenter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7195" y="4442765"/>
            <a:ext cx="16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Datacenter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4730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5220" y="4442765"/>
            <a:ext cx="160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Datacenter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03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9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21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29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Atomic-clock timemaster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21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03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Client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74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114800" y="3089276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4314458" y="2101852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3558807" y="3089276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27007" y="2101852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03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GPS timemaster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286" y="5268913"/>
            <a:ext cx="6925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 reference [earliest, latest] = now ± ε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A9349-5B07-4196-BD17-591C4743942A}"/>
              </a:ext>
            </a:extLst>
          </p:cNvPr>
          <p:cNvSpPr txBox="1"/>
          <p:nvPr/>
        </p:nvSpPr>
        <p:spPr>
          <a:xfrm>
            <a:off x="9145145" y="1149290"/>
            <a:ext cx="20967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antenna and receiver failures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 radio interference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correlated failures 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402F9A-9120-49B1-BCF5-D959F0646EF4}"/>
              </a:ext>
            </a:extLst>
          </p:cNvPr>
          <p:cNvSpPr txBox="1"/>
          <p:nvPr/>
        </p:nvSpPr>
        <p:spPr>
          <a:xfrm>
            <a:off x="6174969" y="2409666"/>
            <a:ext cx="943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drift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BA56E16-35D9-4E37-B94D-6DF07B3CF761}"/>
              </a:ext>
            </a:extLst>
          </p:cNvPr>
          <p:cNvSpPr txBox="1"/>
          <p:nvPr/>
        </p:nvSpPr>
        <p:spPr>
          <a:xfrm>
            <a:off x="9232900" y="5123934"/>
            <a:ext cx="228285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time-master uncertainty </a:t>
            </a:r>
            <a:endParaRPr lang="en-US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delay to the time masters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020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7D4230C-375C-4517-82FA-3A5CD4E84197}"/>
              </a:ext>
            </a:extLst>
          </p:cNvPr>
          <p:cNvSpPr txBox="1"/>
          <p:nvPr/>
        </p:nvSpPr>
        <p:spPr>
          <a:xfrm>
            <a:off x="666750" y="740273"/>
            <a:ext cx="74485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F74B2-1F02-40CE-8C5E-74A3EA9C695E}"/>
              </a:ext>
            </a:extLst>
          </p:cNvPr>
          <p:cNvSpPr txBox="1"/>
          <p:nvPr/>
        </p:nvSpPr>
        <p:spPr>
          <a:xfrm>
            <a:off x="709613" y="1425634"/>
            <a:ext cx="101250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long-lived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Abdicate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releasing its slaves from their lease votes,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TT.after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RW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a given transaction, Spanner assigns it the timestamp that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assigns to the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write that represents the transaction commit.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External- consistency invariant: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start of a transaction T2 occurs after the commit of a transaction T1, then the commit timestamp of T2 must be greater than the commit timestamp of T1</a:t>
            </a: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88D4BAC-E7D0-48A3-917A-8E9F2F4F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21" y="5174454"/>
            <a:ext cx="5724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3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7D4230C-375C-4517-82FA-3A5CD4E84197}"/>
              </a:ext>
            </a:extLst>
          </p:cNvPr>
          <p:cNvSpPr txBox="1"/>
          <p:nvPr/>
        </p:nvSpPr>
        <p:spPr>
          <a:xfrm>
            <a:off x="666749" y="740273"/>
            <a:ext cx="7936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Management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CF74B2-1F02-40CE-8C5E-74A3EA9C695E}"/>
              </a:ext>
            </a:extLst>
          </p:cNvPr>
          <p:cNvSpPr txBox="1"/>
          <p:nvPr/>
        </p:nvSpPr>
        <p:spPr>
          <a:xfrm>
            <a:off x="709613" y="1425634"/>
            <a:ext cx="101250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Serving Reads at a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Every replica tracks a value called safe time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t_safe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which is the maximum timestamp at which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replica is up-to-date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Former: the timestamp of the highest-applied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write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Later 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at a replica if there are zero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prepared (but not committed) transactions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During 2PC</a:t>
            </a:r>
          </a:p>
          <a:p>
            <a:pPr lvl="2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Assigning Timestamps to RO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 a timestamp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s_read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Execute the transaction’s reads as snapshot reads at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s_read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D256B7-87A7-4FF6-9033-C46E985F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68" y="2259258"/>
            <a:ext cx="3732726" cy="5652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CC6FA3-9224-4F6A-A421-484A84099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141" y="4353398"/>
            <a:ext cx="38481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OSDI 2012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67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033980" y="2666484"/>
            <a:ext cx="40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62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05279" y="3404632"/>
            <a:ext cx="24384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Pick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  <a:r>
              <a:rPr lang="en-US" dirty="0">
                <a:solidFill>
                  <a:srgbClr val="F79646"/>
                </a:solidFill>
              </a:rPr>
              <a:t> = TT.now().latest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50544" y="220345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Acquired locks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21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5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11190" y="22087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locks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46535" y="3404632"/>
            <a:ext cx="31662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Wait until TT.now().earliest &gt; </a:t>
            </a:r>
            <a:r>
              <a:rPr lang="en-US" i="1" dirty="0">
                <a:solidFill>
                  <a:srgbClr val="F79646"/>
                </a:solidFill>
              </a:rPr>
              <a:t>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064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0584" y="3404632"/>
            <a:ext cx="2873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79646"/>
                </a:solidFill>
              </a:rPr>
              <a:t>s</a:t>
            </a:r>
            <a:endParaRPr lang="en-US" dirty="0">
              <a:solidFill>
                <a:srgbClr val="F79646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315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34342" y="46540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average 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54334" y="3938032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9646"/>
                </a:solidFill>
              </a:rPr>
              <a:t>Commit wait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21401" y="465403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average ε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020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1691243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E0BF179-64A1-4B5E-8362-DEA03A5B6497}"/>
              </a:ext>
            </a:extLst>
          </p:cNvPr>
          <p:cNvSpPr txBox="1"/>
          <p:nvPr/>
        </p:nvSpPr>
        <p:spPr>
          <a:xfrm>
            <a:off x="900222" y="959695"/>
            <a:ext cx="90034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Timestamps and </a:t>
            </a:r>
            <a:r>
              <a:rPr lang="en-US" altLang="zh-CN" sz="4000" dirty="0" err="1"/>
              <a:t>TrueTime</a:t>
            </a:r>
            <a:endParaRPr lang="en-US" altLang="zh-CN" sz="4000" dirty="0"/>
          </a:p>
          <a:p>
            <a:r>
              <a:rPr lang="en-US" altLang="zh-CN" sz="4000" dirty="0">
                <a:solidFill>
                  <a:srgbClr val="C00000"/>
                </a:solidFill>
              </a:rPr>
              <a:t>RW Transactions</a:t>
            </a:r>
          </a:p>
          <a:p>
            <a:endParaRPr lang="zh-CN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2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rgbClr val="164EAA"/>
                </a:solidFill>
              </a:rPr>
              <a:t>OSDI 2012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>
                <a:solidFill>
                  <a:srgbClr val="164EAA"/>
                </a:solidFill>
              </a:rPr>
              <a:t>15</a:t>
            </a:fld>
            <a:endParaRPr lang="en-US" dirty="0">
              <a:solidFill>
                <a:srgbClr val="164EAA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67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882901" y="2309600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T</a:t>
            </a:r>
            <a:r>
              <a:rPr lang="en-US" baseline="-25000" dirty="0">
                <a:solidFill>
                  <a:srgbClr val="164EAA"/>
                </a:solidFill>
              </a:rPr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53744" y="187325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Acquired locks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21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5855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11190" y="18785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Release locks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5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225801" y="327762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T</a:t>
            </a:r>
            <a:r>
              <a:rPr lang="en-US" baseline="-25000" dirty="0">
                <a:solidFill>
                  <a:srgbClr val="164EAA"/>
                </a:solidFill>
              </a:rPr>
              <a:t>P1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37944" y="282575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Acquired locks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743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304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95390" y="28310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Release locks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403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794001" y="424891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T</a:t>
            </a:r>
            <a:r>
              <a:rPr lang="en-US" baseline="-25000" dirty="0">
                <a:solidFill>
                  <a:srgbClr val="164EAA"/>
                </a:solidFill>
              </a:rPr>
              <a:t>P2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02944" y="3803650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Acquired locks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68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15245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06490" y="37708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Release locks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25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95390" y="2527300"/>
            <a:ext cx="519910" cy="908050"/>
          </a:xfrm>
          <a:prstGeom prst="straightConnector1">
            <a:avLst/>
          </a:prstGeom>
          <a:ln cap="rnd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592710" y="2527300"/>
            <a:ext cx="433690" cy="18478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86700" y="2584450"/>
            <a:ext cx="24192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Notify participants of </a:t>
            </a:r>
            <a:r>
              <a:rPr lang="en-US" i="1" dirty="0">
                <a:solidFill>
                  <a:srgbClr val="164EAA"/>
                </a:solidFill>
              </a:rPr>
              <a:t>s</a:t>
            </a:r>
            <a:endParaRPr lang="en-US" dirty="0">
              <a:solidFill>
                <a:srgbClr val="164EAA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7315200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48329" y="4877316"/>
            <a:ext cx="201208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Commit wait done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20929" y="4864616"/>
            <a:ext cx="21323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Compute </a:t>
            </a:r>
            <a:r>
              <a:rPr lang="en-US" i="1" dirty="0">
                <a:solidFill>
                  <a:srgbClr val="164EAA"/>
                </a:solidFill>
              </a:rPr>
              <a:t>s</a:t>
            </a:r>
            <a:r>
              <a:rPr lang="en-US" dirty="0">
                <a:solidFill>
                  <a:srgbClr val="164EAA"/>
                </a:solidFill>
              </a:rPr>
              <a:t> for each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96590" y="1395968"/>
            <a:ext cx="14686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Start logging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93590" y="1395968"/>
            <a:ext cx="15456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Done logging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345755" y="1765300"/>
            <a:ext cx="0" cy="16700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501455" y="1765300"/>
            <a:ext cx="0" cy="16700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323655" y="1771650"/>
            <a:ext cx="0" cy="2603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36426" y="1771650"/>
            <a:ext cx="0" cy="26035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6665611" y="2584450"/>
            <a:ext cx="121595" cy="85725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65610" y="2584450"/>
            <a:ext cx="255890" cy="17907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975523" y="4393684"/>
            <a:ext cx="10871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Prepared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329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076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608852" y="5272564"/>
            <a:ext cx="19816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Compute overall </a:t>
            </a:r>
            <a:r>
              <a:rPr lang="en-US" i="1" dirty="0">
                <a:solidFill>
                  <a:srgbClr val="164EAA"/>
                </a:solidFill>
              </a:rPr>
              <a:t>s</a:t>
            </a:r>
            <a:endParaRPr lang="en-US" dirty="0">
              <a:solidFill>
                <a:srgbClr val="164EAA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011190" y="2584450"/>
            <a:ext cx="0" cy="2688114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91243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solidFill>
                <a:srgbClr val="164EAA"/>
              </a:solidFill>
            </a:endParaRPr>
          </a:p>
        </p:txBody>
      </p:sp>
      <p:sp>
        <p:nvSpPr>
          <p:cNvPr id="76" name="Can 75"/>
          <p:cNvSpPr/>
          <p:nvPr/>
        </p:nvSpPr>
        <p:spPr>
          <a:xfrm>
            <a:off x="1691243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solidFill>
                <a:srgbClr val="164EAA"/>
              </a:solidFill>
            </a:endParaRPr>
          </a:p>
        </p:txBody>
      </p:sp>
      <p:sp>
        <p:nvSpPr>
          <p:cNvPr id="77" name="Can 76"/>
          <p:cNvSpPr/>
          <p:nvPr/>
        </p:nvSpPr>
        <p:spPr>
          <a:xfrm>
            <a:off x="1691243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>
              <a:solidFill>
                <a:srgbClr val="164EAA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976292" y="2321784"/>
            <a:ext cx="129875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Committed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75523" y="4622284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64EAA"/>
                </a:solidFill>
              </a:rPr>
              <a:t>Send </a:t>
            </a:r>
            <a:r>
              <a:rPr lang="en-US" i="1" dirty="0">
                <a:solidFill>
                  <a:srgbClr val="164EAA"/>
                </a:solidFill>
              </a:rPr>
              <a:t>s</a:t>
            </a:r>
            <a:endParaRPr lang="en-US" dirty="0">
              <a:solidFill>
                <a:srgbClr val="164EAA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0E35020-3063-4602-BD1A-0C06AD40948F}"/>
              </a:ext>
            </a:extLst>
          </p:cNvPr>
          <p:cNvSpPr txBox="1"/>
          <p:nvPr/>
        </p:nvSpPr>
        <p:spPr>
          <a:xfrm>
            <a:off x="2488426" y="5911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64EAA"/>
                </a:solidFill>
              </a:rPr>
              <a:t>Commit Wait and 2-Phase Commit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ACF066D-6E3F-435C-8964-21F28613BAF8}"/>
              </a:ext>
            </a:extLst>
          </p:cNvPr>
          <p:cNvSpPr txBox="1"/>
          <p:nvPr/>
        </p:nvSpPr>
        <p:spPr>
          <a:xfrm>
            <a:off x="840296" y="681115"/>
            <a:ext cx="87812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/>
              <a:t>Read-Write Transactions</a:t>
            </a:r>
          </a:p>
        </p:txBody>
      </p:sp>
      <p:pic>
        <p:nvPicPr>
          <p:cNvPr id="80" name="Picture 1">
            <a:extLst>
              <a:ext uri="{FF2B5EF4-FFF2-40B4-BE49-F238E27FC236}">
                <a16:creationId xmlns:a16="http://schemas.microsoft.com/office/drawing/2014/main" id="{4FBB18B4-BC9C-4EB9-8002-EE4247703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2" y="1976304"/>
            <a:ext cx="6901219" cy="262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58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97227">
        <p:cut/>
      </p:transition>
    </mc:Choice>
    <mc:Fallback xmlns="">
      <p:transition advTm="9722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48" grpId="0"/>
      <p:bldP spid="52" grpId="0"/>
      <p:bldP spid="56" grpId="0"/>
      <p:bldP spid="57" grpId="0"/>
      <p:bldP spid="54" grpId="0"/>
      <p:bldP spid="55" grpId="0"/>
      <p:bldP spid="64" grpId="0"/>
      <p:bldP spid="71" grpId="0"/>
      <p:bldP spid="68" grpId="0"/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606BACF-EFF4-44A0-AA20-81500EF6F299}"/>
              </a:ext>
            </a:extLst>
          </p:cNvPr>
          <p:cNvSpPr txBox="1"/>
          <p:nvPr/>
        </p:nvSpPr>
        <p:spPr>
          <a:xfrm>
            <a:off x="934523" y="1154603"/>
            <a:ext cx="76665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Read-Only Transactions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A072AE-58D9-4530-BF60-88266F60C61B}"/>
              </a:ext>
            </a:extLst>
          </p:cNvPr>
          <p:cNvSpPr txBox="1"/>
          <p:nvPr/>
        </p:nvSpPr>
        <p:spPr>
          <a:xfrm>
            <a:off x="791111" y="1924044"/>
            <a:ext cx="106097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Assigning a timestamp requires a negotiation phase between all of the Paxos groups that are involved in the reads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 expression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every read-only transaction, which is an expression that summarizes the keys that will be read by the entire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 distribute timestamp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s_read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LastTS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timestamp of the last committed write at a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a round of communication with all of the groups’ leaders to negotiate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sread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based on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LastTS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S_read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TT.now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().latest</a:t>
            </a:r>
          </a:p>
        </p:txBody>
      </p:sp>
    </p:spTree>
    <p:extLst>
      <p:ext uri="{BB962C8B-B14F-4D97-AF65-F5344CB8AC3E}">
        <p14:creationId xmlns:p14="http://schemas.microsoft.com/office/powerpoint/2010/main" val="54925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58284F-76E2-41FB-8BE6-AEF85FEE0453}"/>
              </a:ext>
            </a:extLst>
          </p:cNvPr>
          <p:cNvSpPr txBox="1"/>
          <p:nvPr/>
        </p:nvSpPr>
        <p:spPr>
          <a:xfrm>
            <a:off x="695057" y="1026970"/>
            <a:ext cx="9144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Schema-Change Transactions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4617E-3049-4FA2-856D-940C25486A1C}"/>
              </a:ext>
            </a:extLst>
          </p:cNvPr>
          <p:cNvSpPr txBox="1"/>
          <p:nvPr/>
        </p:nvSpPr>
        <p:spPr>
          <a:xfrm>
            <a:off x="695057" y="1991795"/>
            <a:ext cx="85537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on-blocking variant of a standard transaction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Assigned a timestamp in the future[t], which is registered in the prepare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Reads and writes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implicitly depend on the schema, synchronize with any registered schema-change timestamp at time 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5EB95-E134-48DA-B21A-D35A8F5FB0F8}"/>
              </a:ext>
            </a:extLst>
          </p:cNvPr>
          <p:cNvSpPr txBox="1"/>
          <p:nvPr/>
        </p:nvSpPr>
        <p:spPr>
          <a:xfrm>
            <a:off x="4384963" y="4872277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50523E-D9FC-4DBC-8B01-4FE82BD8416F}"/>
              </a:ext>
            </a:extLst>
          </p:cNvPr>
          <p:cNvSpPr txBox="1"/>
          <p:nvPr/>
        </p:nvSpPr>
        <p:spPr>
          <a:xfrm>
            <a:off x="2945674" y="48492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B8FA7FE-D62C-444F-8275-B9BB357FF975}"/>
              </a:ext>
            </a:extLst>
          </p:cNvPr>
          <p:cNvCxnSpPr/>
          <p:nvPr/>
        </p:nvCxnSpPr>
        <p:spPr>
          <a:xfrm>
            <a:off x="3111819" y="4787538"/>
            <a:ext cx="215537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1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1D83-04A7-48ED-BE68-C493A6B9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38" y="-64655"/>
            <a:ext cx="3932237" cy="16002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Microbenchmarks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3DDC8-4105-476B-B6E3-3512EE06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4AF76-1E11-4F7D-8AA3-A638B7E5C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738" y="1518443"/>
            <a:ext cx="100703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replica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ran on scheduling units of 4GB RAM and 4 cores (AMD Barcelona 2200MHz)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groups with 2500 directories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Operations were standalone reads and writes of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latency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experiments, clients issued sufficiently few operations so as to avoid queuing at the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throughput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experiments, clients issued sufficiently many operations so as to saturate the servers’ CPUs.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73F89-8865-451B-B91A-21B02540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475" y="4677992"/>
            <a:ext cx="9220881" cy="193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38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E2068-0E78-4228-8A25-A01AF11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9" y="251619"/>
            <a:ext cx="4759036" cy="1600200"/>
          </a:xfrm>
        </p:spPr>
        <p:txBody>
          <a:bodyPr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Microbenchmarks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0516F-A662-432C-9B10-53C5DCD9A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E6E68-C6D0-4069-9247-329546D95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zones, each with 25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Two-phase commit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F06355-77B2-4716-9409-B79C1111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2" y="1851819"/>
            <a:ext cx="5311894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" y="-13878"/>
            <a:ext cx="5520755" cy="316993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113E6A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48485" y="2384425"/>
            <a:ext cx="1536065" cy="69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3600" b="1" dirty="0">
                <a:solidFill>
                  <a:srgbClr val="FFFFFF"/>
                </a:solidFill>
              </a:rPr>
              <a:t>目录</a:t>
            </a:r>
          </a:p>
        </p:txBody>
      </p:sp>
      <p:sp>
        <p:nvSpPr>
          <p:cNvPr id="7179" name="矩形 20"/>
          <p:cNvSpPr>
            <a:spLocks noChangeArrowheads="1"/>
          </p:cNvSpPr>
          <p:nvPr/>
        </p:nvSpPr>
        <p:spPr bwMode="auto">
          <a:xfrm>
            <a:off x="1" y="3156057"/>
            <a:ext cx="5520756" cy="542713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48717" y="3197316"/>
            <a:ext cx="1691614" cy="46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113E6A"/>
                </a:solidFill>
              </a:rPr>
              <a:t>C</a:t>
            </a:r>
            <a:r>
              <a:rPr lang="zh-CN" altLang="en-US" sz="2400" dirty="0">
                <a:solidFill>
                  <a:srgbClr val="113E6A"/>
                </a:solidFill>
              </a:rPr>
              <a:t>ontents</a:t>
            </a:r>
          </a:p>
        </p:txBody>
      </p:sp>
      <p:sp>
        <p:nvSpPr>
          <p:cNvPr id="7181" name="矩形 27"/>
          <p:cNvSpPr>
            <a:spLocks noChangeArrowheads="1"/>
          </p:cNvSpPr>
          <p:nvPr/>
        </p:nvSpPr>
        <p:spPr bwMode="auto">
          <a:xfrm>
            <a:off x="6389756" y="1594129"/>
            <a:ext cx="4679710" cy="576037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113E6A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2" name="矩形 28"/>
          <p:cNvSpPr>
            <a:spLocks noChangeArrowheads="1"/>
          </p:cNvSpPr>
          <p:nvPr/>
        </p:nvSpPr>
        <p:spPr bwMode="auto">
          <a:xfrm>
            <a:off x="6389756" y="2384395"/>
            <a:ext cx="4679710" cy="576037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113E6A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3" name="矩形 29"/>
          <p:cNvSpPr>
            <a:spLocks noChangeArrowheads="1"/>
          </p:cNvSpPr>
          <p:nvPr/>
        </p:nvSpPr>
        <p:spPr bwMode="auto">
          <a:xfrm>
            <a:off x="6389756" y="3174662"/>
            <a:ext cx="4679710" cy="574451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113E6A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4" name="矩形 30"/>
          <p:cNvSpPr>
            <a:spLocks noChangeArrowheads="1"/>
          </p:cNvSpPr>
          <p:nvPr/>
        </p:nvSpPr>
        <p:spPr bwMode="auto">
          <a:xfrm>
            <a:off x="6389756" y="3963341"/>
            <a:ext cx="4679710" cy="5760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113E6A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sp>
        <p:nvSpPr>
          <p:cNvPr id="7185" name="矩形 31"/>
          <p:cNvSpPr>
            <a:spLocks noChangeArrowheads="1"/>
          </p:cNvSpPr>
          <p:nvPr/>
        </p:nvSpPr>
        <p:spPr bwMode="auto">
          <a:xfrm>
            <a:off x="6389756" y="4753607"/>
            <a:ext cx="4679710" cy="576038"/>
          </a:xfrm>
          <a:prstGeom prst="rect">
            <a:avLst/>
          </a:prstGeom>
          <a:solidFill>
            <a:schemeClr val="accent2"/>
          </a:solidFill>
          <a:ln w="9525" algn="ctr">
            <a:solidFill>
              <a:srgbClr val="113E6A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>
              <a:solidFill>
                <a:srgbClr val="004C54"/>
              </a:solidFill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390475" y="1594761"/>
            <a:ext cx="949445" cy="3734365"/>
            <a:chOff x="6897317" y="2075495"/>
            <a:chExt cx="949816" cy="3735824"/>
          </a:xfrm>
          <a:solidFill>
            <a:srgbClr val="113E6A"/>
          </a:solidFill>
        </p:grpSpPr>
        <p:sp>
          <p:nvSpPr>
            <p:cNvPr id="33" name="矩形 32"/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4C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4C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4C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4C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897317" y="523525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800">
                <a:solidFill>
                  <a:srgbClr val="004C54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4"/>
          <p:cNvSpPr>
            <a:spLocks noChangeArrowheads="1"/>
          </p:cNvSpPr>
          <p:nvPr/>
        </p:nvSpPr>
        <p:spPr bwMode="auto">
          <a:xfrm>
            <a:off x="6577008" y="1759164"/>
            <a:ext cx="576038" cy="24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Part 1</a:t>
            </a:r>
            <a:endParaRPr lang="zh-CN" altLang="en-US" sz="1800" dirty="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8" name="Rectangle 14"/>
          <p:cNvSpPr>
            <a:spLocks noChangeArrowheads="1"/>
          </p:cNvSpPr>
          <p:nvPr/>
        </p:nvSpPr>
        <p:spPr bwMode="auto">
          <a:xfrm>
            <a:off x="6577008" y="2541496"/>
            <a:ext cx="576038" cy="24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2</a:t>
            </a:r>
            <a:endParaRPr lang="zh-CN" altLang="en-US" sz="18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89" name="Rectangle 14"/>
          <p:cNvSpPr>
            <a:spLocks noChangeArrowheads="1"/>
          </p:cNvSpPr>
          <p:nvPr/>
        </p:nvSpPr>
        <p:spPr bwMode="auto">
          <a:xfrm>
            <a:off x="6577008" y="3333349"/>
            <a:ext cx="576038" cy="24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3</a:t>
            </a:r>
            <a:endParaRPr lang="zh-CN" altLang="en-US" sz="18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90" name="Rectangle 14"/>
          <p:cNvSpPr>
            <a:spLocks noChangeArrowheads="1"/>
          </p:cNvSpPr>
          <p:nvPr/>
        </p:nvSpPr>
        <p:spPr bwMode="auto">
          <a:xfrm>
            <a:off x="6577008" y="4136311"/>
            <a:ext cx="576038" cy="24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7191" name="Rectangle 14"/>
          <p:cNvSpPr>
            <a:spLocks noChangeArrowheads="1"/>
          </p:cNvSpPr>
          <p:nvPr/>
        </p:nvSpPr>
        <p:spPr bwMode="auto">
          <a:xfrm>
            <a:off x="6577008" y="4928164"/>
            <a:ext cx="576038" cy="24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endParaRPr lang="zh-CN" altLang="en-US" sz="1800">
              <a:solidFill>
                <a:srgbClr val="004C54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TextBox 59"/>
          <p:cNvSpPr txBox="1">
            <a:spLocks noChangeArrowheads="1"/>
          </p:cNvSpPr>
          <p:nvPr/>
        </p:nvSpPr>
        <p:spPr bwMode="auto">
          <a:xfrm>
            <a:off x="7483117" y="1682200"/>
            <a:ext cx="1947101" cy="3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113E6A"/>
                </a:solidFill>
                <a:latin typeface="微软雅黑" panose="020B0503020204020204" pitchFamily="34" charset="-122"/>
              </a:rPr>
              <a:t>Introduction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TextBox 59"/>
          <p:cNvSpPr txBox="1">
            <a:spLocks noChangeArrowheads="1"/>
          </p:cNvSpPr>
          <p:nvPr/>
        </p:nvSpPr>
        <p:spPr bwMode="auto">
          <a:xfrm>
            <a:off x="7483117" y="2465325"/>
            <a:ext cx="3447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113E6A"/>
                </a:solidFill>
                <a:latin typeface="微软雅黑" panose="020B0503020204020204" pitchFamily="34" charset="-122"/>
              </a:rPr>
              <a:t>System Implementation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>
            <a:off x="7375209" y="3257897"/>
            <a:ext cx="315471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err="1">
                <a:solidFill>
                  <a:srgbClr val="113E6A"/>
                </a:solidFill>
                <a:latin typeface="微软雅黑" panose="020B0503020204020204" pitchFamily="34" charset="-122"/>
              </a:rPr>
              <a:t>TrueTime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>
            <a:off x="7483116" y="4058553"/>
            <a:ext cx="31609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113E6A"/>
                </a:solidFill>
                <a:latin typeface="微软雅黑" panose="020B0503020204020204" pitchFamily="34" charset="-122"/>
              </a:rPr>
              <a:t>Concurrency Control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7" name="TextBox 59"/>
          <p:cNvSpPr txBox="1">
            <a:spLocks noChangeArrowheads="1"/>
          </p:cNvSpPr>
          <p:nvPr/>
        </p:nvSpPr>
        <p:spPr bwMode="auto">
          <a:xfrm>
            <a:off x="7483117" y="4832950"/>
            <a:ext cx="2938902" cy="39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113E6A"/>
                </a:solidFill>
                <a:latin typeface="微软雅黑" panose="020B0503020204020204" pitchFamily="34" charset="-122"/>
              </a:rPr>
              <a:t>Evaluation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0" y="3698770"/>
            <a:ext cx="5520755" cy="3169935"/>
          </a:xfrm>
          <a:prstGeom prst="rect">
            <a:avLst/>
          </a:prstGeom>
          <a:solidFill>
            <a:srgbClr val="113E6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113E6A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" y="177800"/>
            <a:ext cx="10414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3751-4B38-448D-991D-F9E7CDA7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3500"/>
            <a:ext cx="3932237" cy="1600200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Availabilty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64F57B8-17A4-49D0-AEF7-466768558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6327" y="1663700"/>
            <a:ext cx="5249835" cy="44196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DCA865-6859-4B92-B4F1-85569BE5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1771650"/>
            <a:ext cx="5937250" cy="4097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shows the results of three experiments on throughput in the presence of datacenter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zones Zi, each of which had 25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test database was sharded into 1250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Paxos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groups, and 100 test clients constantly issued non-snapshot reads at an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aggregrate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rate of 50K reads/second.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Non-leader:  kills Z2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Leader-hard:  kills Z1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Leader-soft:  kills Z1, but it gives notifications to all of the servers that they should handoff leadership first</a:t>
            </a:r>
          </a:p>
        </p:txBody>
      </p:sp>
    </p:spTree>
    <p:extLst>
      <p:ext uri="{BB962C8B-B14F-4D97-AF65-F5344CB8AC3E}">
        <p14:creationId xmlns:p14="http://schemas.microsoft.com/office/powerpoint/2010/main" val="2605288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4DC1-B3D4-4B82-8A69-7D0B0DB0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TrueTime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C08CD-7736-4776-A3E8-C8A358A2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35D92-B3B2-4AC9-952B-B4B0DDCD6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118" y="2057400"/>
            <a:ext cx="4459576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 taken at several thousand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machines across datacenters up to 2200 km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E1860E-9EC5-4653-9723-E9232272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01" y="1727200"/>
            <a:ext cx="6271773" cy="44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8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5C517-79E3-4FA3-BA9E-81342D7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8" y="0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F1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BCFC5-5E83-494C-A00A-91083DA0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62" y="1600200"/>
            <a:ext cx="6172200" cy="48736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vast majority of directories (and therefore customers) consist of only 1 fragment, which means that reads and writes to those customers’ data are guaranteed to occur on only a single server.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large standard deviation in write latencies is caused by a pretty fat tail due to lock conflicts.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E8D7C7-864A-46D6-9614-3D6D225D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62" y="1171404"/>
            <a:ext cx="4679950" cy="26227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4D5E31-5EF2-4F4A-B9D3-6D73B2D50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712" y="4017962"/>
            <a:ext cx="4761350" cy="19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4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E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/>
          <p:nvPr/>
        </p:nvSpPr>
        <p:spPr>
          <a:xfrm>
            <a:off x="-58111" y="4223084"/>
            <a:ext cx="12250111" cy="2743379"/>
          </a:xfrm>
          <a:custGeom>
            <a:avLst/>
            <a:gdLst>
              <a:gd name="connsiteX0" fmla="*/ 4 w 3514725"/>
              <a:gd name="connsiteY0" fmla="*/ 462054 h 1209675"/>
              <a:gd name="connsiteX1" fmla="*/ 1757363 w 3514725"/>
              <a:gd name="connsiteY1" fmla="*/ 0 h 1209675"/>
              <a:gd name="connsiteX2" fmla="*/ 3514721 w 3514725"/>
              <a:gd name="connsiteY2" fmla="*/ 462054 h 1209675"/>
              <a:gd name="connsiteX3" fmla="*/ 2843470 w 3514725"/>
              <a:gd name="connsiteY3" fmla="*/ 1209672 h 1209675"/>
              <a:gd name="connsiteX4" fmla="*/ 671255 w 3514725"/>
              <a:gd name="connsiteY4" fmla="*/ 1209672 h 1209675"/>
              <a:gd name="connsiteX5" fmla="*/ 4 w 3514725"/>
              <a:gd name="connsiteY5" fmla="*/ 462054 h 1209675"/>
              <a:gd name="connsiteX0-1" fmla="*/ 0 w 3767134"/>
              <a:gd name="connsiteY0-2" fmla="*/ 328704 h 1076322"/>
              <a:gd name="connsiteX1-3" fmla="*/ 3767134 w 3767134"/>
              <a:gd name="connsiteY1-4" fmla="*/ 0 h 1076322"/>
              <a:gd name="connsiteX2-5" fmla="*/ 3514717 w 3767134"/>
              <a:gd name="connsiteY2-6" fmla="*/ 328704 h 1076322"/>
              <a:gd name="connsiteX3-7" fmla="*/ 2843466 w 3767134"/>
              <a:gd name="connsiteY3-8" fmla="*/ 1076322 h 1076322"/>
              <a:gd name="connsiteX4-9" fmla="*/ 671251 w 3767134"/>
              <a:gd name="connsiteY4-10" fmla="*/ 1076322 h 1076322"/>
              <a:gd name="connsiteX5-11" fmla="*/ 0 w 3767134"/>
              <a:gd name="connsiteY5-12" fmla="*/ 328704 h 1076322"/>
              <a:gd name="connsiteX0-13" fmla="*/ 0 w 9368091"/>
              <a:gd name="connsiteY0-14" fmla="*/ 328704 h 1504947"/>
              <a:gd name="connsiteX1-15" fmla="*/ 3767134 w 9368091"/>
              <a:gd name="connsiteY1-16" fmla="*/ 0 h 1504947"/>
              <a:gd name="connsiteX2-17" fmla="*/ 3514717 w 9368091"/>
              <a:gd name="connsiteY2-18" fmla="*/ 328704 h 1504947"/>
              <a:gd name="connsiteX3-19" fmla="*/ 9368091 w 9368091"/>
              <a:gd name="connsiteY3-20" fmla="*/ 1504947 h 1504947"/>
              <a:gd name="connsiteX4-21" fmla="*/ 671251 w 9368091"/>
              <a:gd name="connsiteY4-22" fmla="*/ 1076322 h 1504947"/>
              <a:gd name="connsiteX5-23" fmla="*/ 0 w 9368091"/>
              <a:gd name="connsiteY5-24" fmla="*/ 328704 h 1504947"/>
              <a:gd name="connsiteX0-25" fmla="*/ 0 w 9368091"/>
              <a:gd name="connsiteY0-26" fmla="*/ 657225 h 1833468"/>
              <a:gd name="connsiteX1-27" fmla="*/ 3767134 w 9368091"/>
              <a:gd name="connsiteY1-28" fmla="*/ 328521 h 1833468"/>
              <a:gd name="connsiteX2-29" fmla="*/ 9363067 w 9368091"/>
              <a:gd name="connsiteY2-30" fmla="*/ 0 h 1833468"/>
              <a:gd name="connsiteX3-31" fmla="*/ 9368091 w 9368091"/>
              <a:gd name="connsiteY3-32" fmla="*/ 1833468 h 1833468"/>
              <a:gd name="connsiteX4-33" fmla="*/ 671251 w 9368091"/>
              <a:gd name="connsiteY4-34" fmla="*/ 1404843 h 1833468"/>
              <a:gd name="connsiteX5-35" fmla="*/ 0 w 9368091"/>
              <a:gd name="connsiteY5-36" fmla="*/ 657225 h 1833468"/>
              <a:gd name="connsiteX0-37" fmla="*/ 0 w 11349291"/>
              <a:gd name="connsiteY0-38" fmla="*/ 0 h 1852518"/>
              <a:gd name="connsiteX1-39" fmla="*/ 5748334 w 11349291"/>
              <a:gd name="connsiteY1-40" fmla="*/ 347571 h 1852518"/>
              <a:gd name="connsiteX2-41" fmla="*/ 11344267 w 11349291"/>
              <a:gd name="connsiteY2-42" fmla="*/ 19050 h 1852518"/>
              <a:gd name="connsiteX3-43" fmla="*/ 11349291 w 11349291"/>
              <a:gd name="connsiteY3-44" fmla="*/ 1852518 h 1852518"/>
              <a:gd name="connsiteX4-45" fmla="*/ 2652451 w 11349291"/>
              <a:gd name="connsiteY4-46" fmla="*/ 1423893 h 1852518"/>
              <a:gd name="connsiteX5-47" fmla="*/ 0 w 11349291"/>
              <a:gd name="connsiteY5-48" fmla="*/ 0 h 1852518"/>
              <a:gd name="connsiteX0-49" fmla="*/ 24074 w 11373365"/>
              <a:gd name="connsiteY0-50" fmla="*/ 0 h 1890618"/>
              <a:gd name="connsiteX1-51" fmla="*/ 5772408 w 11373365"/>
              <a:gd name="connsiteY1-52" fmla="*/ 347571 h 1890618"/>
              <a:gd name="connsiteX2-53" fmla="*/ 11368341 w 11373365"/>
              <a:gd name="connsiteY2-54" fmla="*/ 19050 h 1890618"/>
              <a:gd name="connsiteX3-55" fmla="*/ 11373365 w 11373365"/>
              <a:gd name="connsiteY3-56" fmla="*/ 1852518 h 1890618"/>
              <a:gd name="connsiteX4-57" fmla="*/ 0 w 11373365"/>
              <a:gd name="connsiteY4-58" fmla="*/ 1890618 h 1890618"/>
              <a:gd name="connsiteX5-59" fmla="*/ 24074 w 11373365"/>
              <a:gd name="connsiteY5-60" fmla="*/ 0 h 1890618"/>
              <a:gd name="connsiteX0-61" fmla="*/ 24074 w 11787446"/>
              <a:gd name="connsiteY0-62" fmla="*/ 0 h 1890618"/>
              <a:gd name="connsiteX1-63" fmla="*/ 5772408 w 11787446"/>
              <a:gd name="connsiteY1-64" fmla="*/ 347571 h 1890618"/>
              <a:gd name="connsiteX2-65" fmla="*/ 11787441 w 11787446"/>
              <a:gd name="connsiteY2-66" fmla="*/ 47625 h 1890618"/>
              <a:gd name="connsiteX3-67" fmla="*/ 11373365 w 11787446"/>
              <a:gd name="connsiteY3-68" fmla="*/ 1852518 h 1890618"/>
              <a:gd name="connsiteX4-69" fmla="*/ 0 w 11787446"/>
              <a:gd name="connsiteY4-70" fmla="*/ 1890618 h 1890618"/>
              <a:gd name="connsiteX5-71" fmla="*/ 24074 w 11787446"/>
              <a:gd name="connsiteY5-72" fmla="*/ 0 h 1890618"/>
              <a:gd name="connsiteX0-73" fmla="*/ 24074 w 11859140"/>
              <a:gd name="connsiteY0-74" fmla="*/ 0 h 1890618"/>
              <a:gd name="connsiteX1-75" fmla="*/ 5772408 w 11859140"/>
              <a:gd name="connsiteY1-76" fmla="*/ 347571 h 1890618"/>
              <a:gd name="connsiteX2-77" fmla="*/ 11787441 w 11859140"/>
              <a:gd name="connsiteY2-78" fmla="*/ 47625 h 1890618"/>
              <a:gd name="connsiteX3-79" fmla="*/ 11859140 w 11859140"/>
              <a:gd name="connsiteY3-80" fmla="*/ 1852518 h 1890618"/>
              <a:gd name="connsiteX4-81" fmla="*/ 0 w 11859140"/>
              <a:gd name="connsiteY4-82" fmla="*/ 1890618 h 1890618"/>
              <a:gd name="connsiteX5-83" fmla="*/ 24074 w 11859140"/>
              <a:gd name="connsiteY5-84" fmla="*/ 0 h 1890618"/>
              <a:gd name="connsiteX0-85" fmla="*/ 24074 w 11892272"/>
              <a:gd name="connsiteY0-86" fmla="*/ 0 h 1890618"/>
              <a:gd name="connsiteX1-87" fmla="*/ 5772408 w 11892272"/>
              <a:gd name="connsiteY1-88" fmla="*/ 347571 h 1890618"/>
              <a:gd name="connsiteX2-89" fmla="*/ 11892216 w 11892272"/>
              <a:gd name="connsiteY2-90" fmla="*/ 47625 h 1890618"/>
              <a:gd name="connsiteX3-91" fmla="*/ 11859140 w 11892272"/>
              <a:gd name="connsiteY3-92" fmla="*/ 1852518 h 1890618"/>
              <a:gd name="connsiteX4-93" fmla="*/ 0 w 11892272"/>
              <a:gd name="connsiteY4-94" fmla="*/ 1890618 h 1890618"/>
              <a:gd name="connsiteX5-95" fmla="*/ 24074 w 11892272"/>
              <a:gd name="connsiteY5-96" fmla="*/ 0 h 1890618"/>
              <a:gd name="connsiteX0-97" fmla="*/ 24074 w 11897240"/>
              <a:gd name="connsiteY0-98" fmla="*/ 0 h 1890618"/>
              <a:gd name="connsiteX1-99" fmla="*/ 5772408 w 11897240"/>
              <a:gd name="connsiteY1-100" fmla="*/ 347571 h 1890618"/>
              <a:gd name="connsiteX2-101" fmla="*/ 11892216 w 11897240"/>
              <a:gd name="connsiteY2-102" fmla="*/ 47625 h 1890618"/>
              <a:gd name="connsiteX3-103" fmla="*/ 11897240 w 11897240"/>
              <a:gd name="connsiteY3-104" fmla="*/ 1862043 h 1890618"/>
              <a:gd name="connsiteX4-105" fmla="*/ 0 w 11897240"/>
              <a:gd name="connsiteY4-106" fmla="*/ 1890618 h 1890618"/>
              <a:gd name="connsiteX5-107" fmla="*/ 24074 w 11897240"/>
              <a:gd name="connsiteY5-108" fmla="*/ 0 h 1890618"/>
              <a:gd name="connsiteX0-109" fmla="*/ 0 w 12187491"/>
              <a:gd name="connsiteY0-110" fmla="*/ 0 h 1881093"/>
              <a:gd name="connsiteX1-111" fmla="*/ 6062659 w 12187491"/>
              <a:gd name="connsiteY1-112" fmla="*/ 338046 h 1881093"/>
              <a:gd name="connsiteX2-113" fmla="*/ 12182467 w 12187491"/>
              <a:gd name="connsiteY2-114" fmla="*/ 38100 h 1881093"/>
              <a:gd name="connsiteX3-115" fmla="*/ 12187491 w 12187491"/>
              <a:gd name="connsiteY3-116" fmla="*/ 1852518 h 1881093"/>
              <a:gd name="connsiteX4-117" fmla="*/ 290251 w 12187491"/>
              <a:gd name="connsiteY4-118" fmla="*/ 1881093 h 1881093"/>
              <a:gd name="connsiteX5-119" fmla="*/ 0 w 12187491"/>
              <a:gd name="connsiteY5-120" fmla="*/ 0 h 1881093"/>
              <a:gd name="connsiteX0-121" fmla="*/ 24074 w 12211565"/>
              <a:gd name="connsiteY0-122" fmla="*/ 0 h 1900143"/>
              <a:gd name="connsiteX1-123" fmla="*/ 6086733 w 12211565"/>
              <a:gd name="connsiteY1-124" fmla="*/ 338046 h 1900143"/>
              <a:gd name="connsiteX2-125" fmla="*/ 12206541 w 12211565"/>
              <a:gd name="connsiteY2-126" fmla="*/ 38100 h 1900143"/>
              <a:gd name="connsiteX3-127" fmla="*/ 12211565 w 12211565"/>
              <a:gd name="connsiteY3-128" fmla="*/ 1852518 h 1900143"/>
              <a:gd name="connsiteX4-129" fmla="*/ 0 w 12211565"/>
              <a:gd name="connsiteY4-130" fmla="*/ 1900143 h 1900143"/>
              <a:gd name="connsiteX5-131" fmla="*/ 24074 w 12211565"/>
              <a:gd name="connsiteY5-132" fmla="*/ 0 h 1900143"/>
              <a:gd name="connsiteX0-133" fmla="*/ 24074 w 12211565"/>
              <a:gd name="connsiteY0-134" fmla="*/ 0 h 1900143"/>
              <a:gd name="connsiteX1-135" fmla="*/ 6181983 w 12211565"/>
              <a:gd name="connsiteY1-136" fmla="*/ 1166721 h 1900143"/>
              <a:gd name="connsiteX2-137" fmla="*/ 12206541 w 12211565"/>
              <a:gd name="connsiteY2-138" fmla="*/ 38100 h 1900143"/>
              <a:gd name="connsiteX3-139" fmla="*/ 12211565 w 12211565"/>
              <a:gd name="connsiteY3-140" fmla="*/ 1852518 h 1900143"/>
              <a:gd name="connsiteX4-141" fmla="*/ 0 w 12211565"/>
              <a:gd name="connsiteY4-142" fmla="*/ 1900143 h 1900143"/>
              <a:gd name="connsiteX5-143" fmla="*/ 24074 w 12211565"/>
              <a:gd name="connsiteY5-144" fmla="*/ 0 h 1900143"/>
              <a:gd name="connsiteX0-145" fmla="*/ 24074 w 12211565"/>
              <a:gd name="connsiteY0-146" fmla="*/ 0 h 1900143"/>
              <a:gd name="connsiteX1-147" fmla="*/ 6134358 w 12211565"/>
              <a:gd name="connsiteY1-148" fmla="*/ 471396 h 1900143"/>
              <a:gd name="connsiteX2-149" fmla="*/ 12206541 w 12211565"/>
              <a:gd name="connsiteY2-150" fmla="*/ 38100 h 1900143"/>
              <a:gd name="connsiteX3-151" fmla="*/ 12211565 w 12211565"/>
              <a:gd name="connsiteY3-152" fmla="*/ 1852518 h 1900143"/>
              <a:gd name="connsiteX4-153" fmla="*/ 0 w 12211565"/>
              <a:gd name="connsiteY4-154" fmla="*/ 1900143 h 1900143"/>
              <a:gd name="connsiteX5-155" fmla="*/ 24074 w 12211565"/>
              <a:gd name="connsiteY5-156" fmla="*/ 0 h 1900143"/>
              <a:gd name="connsiteX0-157" fmla="*/ 24074 w 12211565"/>
              <a:gd name="connsiteY0-158" fmla="*/ 0 h 1900143"/>
              <a:gd name="connsiteX1-159" fmla="*/ 6134358 w 12211565"/>
              <a:gd name="connsiteY1-160" fmla="*/ 471396 h 1900143"/>
              <a:gd name="connsiteX2-161" fmla="*/ 12206541 w 12211565"/>
              <a:gd name="connsiteY2-162" fmla="*/ 38100 h 1900143"/>
              <a:gd name="connsiteX3-163" fmla="*/ 12211565 w 12211565"/>
              <a:gd name="connsiteY3-164" fmla="*/ 1852518 h 1900143"/>
              <a:gd name="connsiteX4-165" fmla="*/ 0 w 12211565"/>
              <a:gd name="connsiteY4-166" fmla="*/ 1900143 h 1900143"/>
              <a:gd name="connsiteX5-167" fmla="*/ 24074 w 12211565"/>
              <a:gd name="connsiteY5-168" fmla="*/ 0 h 1900143"/>
              <a:gd name="connsiteX0-169" fmla="*/ 24074 w 12211565"/>
              <a:gd name="connsiteY0-170" fmla="*/ 0 h 1900143"/>
              <a:gd name="connsiteX1-171" fmla="*/ 6134358 w 12211565"/>
              <a:gd name="connsiteY1-172" fmla="*/ 471396 h 1900143"/>
              <a:gd name="connsiteX2-173" fmla="*/ 12206541 w 12211565"/>
              <a:gd name="connsiteY2-174" fmla="*/ 38100 h 1900143"/>
              <a:gd name="connsiteX3-175" fmla="*/ 12211565 w 12211565"/>
              <a:gd name="connsiteY3-176" fmla="*/ 1852518 h 1900143"/>
              <a:gd name="connsiteX4-177" fmla="*/ 0 w 12211565"/>
              <a:gd name="connsiteY4-178" fmla="*/ 1900143 h 1900143"/>
              <a:gd name="connsiteX5-179" fmla="*/ 24074 w 12211565"/>
              <a:gd name="connsiteY5-180" fmla="*/ 0 h 1900143"/>
              <a:gd name="connsiteX0-181" fmla="*/ 0 w 12212891"/>
              <a:gd name="connsiteY0-182" fmla="*/ 0 h 1931715"/>
              <a:gd name="connsiteX1-183" fmla="*/ 6135684 w 12212891"/>
              <a:gd name="connsiteY1-184" fmla="*/ 502968 h 1931715"/>
              <a:gd name="connsiteX2-185" fmla="*/ 12207867 w 12212891"/>
              <a:gd name="connsiteY2-186" fmla="*/ 69672 h 1931715"/>
              <a:gd name="connsiteX3-187" fmla="*/ 12212891 w 12212891"/>
              <a:gd name="connsiteY3-188" fmla="*/ 1884090 h 1931715"/>
              <a:gd name="connsiteX4-189" fmla="*/ 1326 w 12212891"/>
              <a:gd name="connsiteY4-190" fmla="*/ 1931715 h 1931715"/>
              <a:gd name="connsiteX5-191" fmla="*/ 0 w 12212891"/>
              <a:gd name="connsiteY5-192" fmla="*/ 0 h 1931715"/>
              <a:gd name="connsiteX0-193" fmla="*/ 0 w 12212891"/>
              <a:gd name="connsiteY0-194" fmla="*/ 0 h 1978807"/>
              <a:gd name="connsiteX1-195" fmla="*/ 6135684 w 12212891"/>
              <a:gd name="connsiteY1-196" fmla="*/ 502968 h 1978807"/>
              <a:gd name="connsiteX2-197" fmla="*/ 12207867 w 12212891"/>
              <a:gd name="connsiteY2-198" fmla="*/ 69672 h 1978807"/>
              <a:gd name="connsiteX3-199" fmla="*/ 12212891 w 12212891"/>
              <a:gd name="connsiteY3-200" fmla="*/ 1978807 h 1978807"/>
              <a:gd name="connsiteX4-201" fmla="*/ 1326 w 12212891"/>
              <a:gd name="connsiteY4-202" fmla="*/ 1931715 h 1978807"/>
              <a:gd name="connsiteX5-203" fmla="*/ 0 w 12212891"/>
              <a:gd name="connsiteY5-204" fmla="*/ 0 h 19788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2212891" h="1978807">
                <a:moveTo>
                  <a:pt x="0" y="0"/>
                </a:moveTo>
                <a:cubicBezTo>
                  <a:pt x="2036761" y="157132"/>
                  <a:pt x="5470523" y="-216139"/>
                  <a:pt x="6135684" y="502968"/>
                </a:cubicBezTo>
                <a:cubicBezTo>
                  <a:pt x="6578595" y="-270114"/>
                  <a:pt x="10183806" y="214104"/>
                  <a:pt x="12207867" y="69672"/>
                </a:cubicBezTo>
                <a:cubicBezTo>
                  <a:pt x="12209542" y="680828"/>
                  <a:pt x="12211216" y="1367651"/>
                  <a:pt x="12212891" y="1978807"/>
                </a:cubicBezTo>
                <a:lnTo>
                  <a:pt x="1326" y="193171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4544" y="3924344"/>
            <a:ext cx="12221088" cy="635624"/>
            <a:chOff x="-14544" y="4884668"/>
            <a:chExt cx="12221088" cy="586767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-14544" y="4884668"/>
              <a:ext cx="6148644" cy="586767"/>
            </a:xfrm>
            <a:custGeom>
              <a:avLst/>
              <a:gdLst>
                <a:gd name="connsiteX0" fmla="*/ 0 w 6110544"/>
                <a:gd name="connsiteY0" fmla="*/ 0 h 112035"/>
                <a:gd name="connsiteX1" fmla="*/ 6110544 w 6110544"/>
                <a:gd name="connsiteY1" fmla="*/ 0 h 112035"/>
                <a:gd name="connsiteX2" fmla="*/ 6110544 w 6110544"/>
                <a:gd name="connsiteY2" fmla="*/ 112035 h 112035"/>
                <a:gd name="connsiteX3" fmla="*/ 0 w 6110544"/>
                <a:gd name="connsiteY3" fmla="*/ 112035 h 112035"/>
                <a:gd name="connsiteX4" fmla="*/ 0 w 6110544"/>
                <a:gd name="connsiteY4" fmla="*/ 0 h 112035"/>
                <a:gd name="connsiteX0-1" fmla="*/ 0 w 6123244"/>
                <a:gd name="connsiteY0-2" fmla="*/ 0 h 594635"/>
                <a:gd name="connsiteX1-3" fmla="*/ 6110544 w 6123244"/>
                <a:gd name="connsiteY1-4" fmla="*/ 0 h 594635"/>
                <a:gd name="connsiteX2-5" fmla="*/ 6123244 w 6123244"/>
                <a:gd name="connsiteY2-6" fmla="*/ 594635 h 594635"/>
                <a:gd name="connsiteX3-7" fmla="*/ 0 w 6123244"/>
                <a:gd name="connsiteY3-8" fmla="*/ 112035 h 594635"/>
                <a:gd name="connsiteX4-9" fmla="*/ 0 w 6123244"/>
                <a:gd name="connsiteY4-10" fmla="*/ 0 h 594635"/>
                <a:gd name="connsiteX0-11" fmla="*/ 0 w 6148644"/>
                <a:gd name="connsiteY0-12" fmla="*/ 0 h 594635"/>
                <a:gd name="connsiteX1-13" fmla="*/ 6148644 w 6148644"/>
                <a:gd name="connsiteY1-14" fmla="*/ 393700 h 594635"/>
                <a:gd name="connsiteX2-15" fmla="*/ 6123244 w 6148644"/>
                <a:gd name="connsiteY2-16" fmla="*/ 594635 h 594635"/>
                <a:gd name="connsiteX3-17" fmla="*/ 0 w 6148644"/>
                <a:gd name="connsiteY3-18" fmla="*/ 112035 h 594635"/>
                <a:gd name="connsiteX4-19" fmla="*/ 0 w 6148644"/>
                <a:gd name="connsiteY4-20" fmla="*/ 0 h 594635"/>
                <a:gd name="connsiteX0-21" fmla="*/ 0 w 6148644"/>
                <a:gd name="connsiteY0-22" fmla="*/ 0 h 594635"/>
                <a:gd name="connsiteX1-23" fmla="*/ 6148644 w 6148644"/>
                <a:gd name="connsiteY1-24" fmla="*/ 393700 h 594635"/>
                <a:gd name="connsiteX2-25" fmla="*/ 6123244 w 6148644"/>
                <a:gd name="connsiteY2-26" fmla="*/ 594635 h 594635"/>
                <a:gd name="connsiteX3-27" fmla="*/ 0 w 6148644"/>
                <a:gd name="connsiteY3-28" fmla="*/ 112035 h 594635"/>
                <a:gd name="connsiteX4-29" fmla="*/ 0 w 6148644"/>
                <a:gd name="connsiteY4-30" fmla="*/ 0 h 594635"/>
                <a:gd name="connsiteX0-31" fmla="*/ 0 w 6148644"/>
                <a:gd name="connsiteY0-32" fmla="*/ 0 h 594635"/>
                <a:gd name="connsiteX1-33" fmla="*/ 6148644 w 6148644"/>
                <a:gd name="connsiteY1-34" fmla="*/ 393700 h 594635"/>
                <a:gd name="connsiteX2-35" fmla="*/ 6123244 w 6148644"/>
                <a:gd name="connsiteY2-36" fmla="*/ 594635 h 594635"/>
                <a:gd name="connsiteX3-37" fmla="*/ 0 w 6148644"/>
                <a:gd name="connsiteY3-38" fmla="*/ 112035 h 594635"/>
                <a:gd name="connsiteX4-39" fmla="*/ 0 w 6148644"/>
                <a:gd name="connsiteY4-40" fmla="*/ 0 h 594635"/>
                <a:gd name="connsiteX0-41" fmla="*/ 0 w 6148644"/>
                <a:gd name="connsiteY0-42" fmla="*/ 42932 h 637567"/>
                <a:gd name="connsiteX1-43" fmla="*/ 6148644 w 6148644"/>
                <a:gd name="connsiteY1-44" fmla="*/ 436632 h 637567"/>
                <a:gd name="connsiteX2-45" fmla="*/ 6123244 w 6148644"/>
                <a:gd name="connsiteY2-46" fmla="*/ 637567 h 637567"/>
                <a:gd name="connsiteX3-47" fmla="*/ 0 w 6148644"/>
                <a:gd name="connsiteY3-48" fmla="*/ 154967 h 637567"/>
                <a:gd name="connsiteX4-49" fmla="*/ 0 w 6148644"/>
                <a:gd name="connsiteY4-50" fmla="*/ 42932 h 637567"/>
                <a:gd name="connsiteX0-51" fmla="*/ 0 w 6148644"/>
                <a:gd name="connsiteY0-52" fmla="*/ 42932 h 637567"/>
                <a:gd name="connsiteX1-53" fmla="*/ 6148644 w 6148644"/>
                <a:gd name="connsiteY1-54" fmla="*/ 436632 h 637567"/>
                <a:gd name="connsiteX2-55" fmla="*/ 6123244 w 6148644"/>
                <a:gd name="connsiteY2-56" fmla="*/ 637567 h 637567"/>
                <a:gd name="connsiteX3-57" fmla="*/ 0 w 6148644"/>
                <a:gd name="connsiteY3-58" fmla="*/ 154967 h 637567"/>
                <a:gd name="connsiteX4-59" fmla="*/ 0 w 6148644"/>
                <a:gd name="connsiteY4-60" fmla="*/ 42932 h 637567"/>
                <a:gd name="connsiteX0-61" fmla="*/ 0 w 6148644"/>
                <a:gd name="connsiteY0-62" fmla="*/ 42932 h 586767"/>
                <a:gd name="connsiteX1-63" fmla="*/ 6148644 w 6148644"/>
                <a:gd name="connsiteY1-64" fmla="*/ 436632 h 586767"/>
                <a:gd name="connsiteX2-65" fmla="*/ 6123244 w 6148644"/>
                <a:gd name="connsiteY2-66" fmla="*/ 586767 h 586767"/>
                <a:gd name="connsiteX3-67" fmla="*/ 0 w 6148644"/>
                <a:gd name="connsiteY3-68" fmla="*/ 154967 h 586767"/>
                <a:gd name="connsiteX4-69" fmla="*/ 0 w 6148644"/>
                <a:gd name="connsiteY4-70" fmla="*/ 42932 h 5867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148644" h="586767">
                  <a:moveTo>
                    <a:pt x="0" y="42932"/>
                  </a:moveTo>
                  <a:cubicBezTo>
                    <a:pt x="2049548" y="174165"/>
                    <a:pt x="4340396" y="-329601"/>
                    <a:pt x="6148644" y="436632"/>
                  </a:cubicBezTo>
                  <a:lnTo>
                    <a:pt x="6123244" y="586767"/>
                  </a:lnTo>
                  <a:cubicBezTo>
                    <a:pt x="4399663" y="-272600"/>
                    <a:pt x="2041081" y="315834"/>
                    <a:pt x="0" y="154967"/>
                  </a:cubicBezTo>
                  <a:lnTo>
                    <a:pt x="0" y="429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矩形 8"/>
            <p:cNvSpPr/>
            <p:nvPr/>
          </p:nvSpPr>
          <p:spPr>
            <a:xfrm flipH="1">
              <a:off x="6057900" y="4884668"/>
              <a:ext cx="6148644" cy="586767"/>
            </a:xfrm>
            <a:custGeom>
              <a:avLst/>
              <a:gdLst>
                <a:gd name="connsiteX0" fmla="*/ 0 w 6110544"/>
                <a:gd name="connsiteY0" fmla="*/ 0 h 112035"/>
                <a:gd name="connsiteX1" fmla="*/ 6110544 w 6110544"/>
                <a:gd name="connsiteY1" fmla="*/ 0 h 112035"/>
                <a:gd name="connsiteX2" fmla="*/ 6110544 w 6110544"/>
                <a:gd name="connsiteY2" fmla="*/ 112035 h 112035"/>
                <a:gd name="connsiteX3" fmla="*/ 0 w 6110544"/>
                <a:gd name="connsiteY3" fmla="*/ 112035 h 112035"/>
                <a:gd name="connsiteX4" fmla="*/ 0 w 6110544"/>
                <a:gd name="connsiteY4" fmla="*/ 0 h 112035"/>
                <a:gd name="connsiteX0-1" fmla="*/ 0 w 6123244"/>
                <a:gd name="connsiteY0-2" fmla="*/ 0 h 594635"/>
                <a:gd name="connsiteX1-3" fmla="*/ 6110544 w 6123244"/>
                <a:gd name="connsiteY1-4" fmla="*/ 0 h 594635"/>
                <a:gd name="connsiteX2-5" fmla="*/ 6123244 w 6123244"/>
                <a:gd name="connsiteY2-6" fmla="*/ 594635 h 594635"/>
                <a:gd name="connsiteX3-7" fmla="*/ 0 w 6123244"/>
                <a:gd name="connsiteY3-8" fmla="*/ 112035 h 594635"/>
                <a:gd name="connsiteX4-9" fmla="*/ 0 w 6123244"/>
                <a:gd name="connsiteY4-10" fmla="*/ 0 h 594635"/>
                <a:gd name="connsiteX0-11" fmla="*/ 0 w 6148644"/>
                <a:gd name="connsiteY0-12" fmla="*/ 0 h 594635"/>
                <a:gd name="connsiteX1-13" fmla="*/ 6148644 w 6148644"/>
                <a:gd name="connsiteY1-14" fmla="*/ 393700 h 594635"/>
                <a:gd name="connsiteX2-15" fmla="*/ 6123244 w 6148644"/>
                <a:gd name="connsiteY2-16" fmla="*/ 594635 h 594635"/>
                <a:gd name="connsiteX3-17" fmla="*/ 0 w 6148644"/>
                <a:gd name="connsiteY3-18" fmla="*/ 112035 h 594635"/>
                <a:gd name="connsiteX4-19" fmla="*/ 0 w 6148644"/>
                <a:gd name="connsiteY4-20" fmla="*/ 0 h 594635"/>
                <a:gd name="connsiteX0-21" fmla="*/ 0 w 6148644"/>
                <a:gd name="connsiteY0-22" fmla="*/ 0 h 594635"/>
                <a:gd name="connsiteX1-23" fmla="*/ 6148644 w 6148644"/>
                <a:gd name="connsiteY1-24" fmla="*/ 393700 h 594635"/>
                <a:gd name="connsiteX2-25" fmla="*/ 6123244 w 6148644"/>
                <a:gd name="connsiteY2-26" fmla="*/ 594635 h 594635"/>
                <a:gd name="connsiteX3-27" fmla="*/ 0 w 6148644"/>
                <a:gd name="connsiteY3-28" fmla="*/ 112035 h 594635"/>
                <a:gd name="connsiteX4-29" fmla="*/ 0 w 6148644"/>
                <a:gd name="connsiteY4-30" fmla="*/ 0 h 594635"/>
                <a:gd name="connsiteX0-31" fmla="*/ 0 w 6148644"/>
                <a:gd name="connsiteY0-32" fmla="*/ 0 h 594635"/>
                <a:gd name="connsiteX1-33" fmla="*/ 6148644 w 6148644"/>
                <a:gd name="connsiteY1-34" fmla="*/ 393700 h 594635"/>
                <a:gd name="connsiteX2-35" fmla="*/ 6123244 w 6148644"/>
                <a:gd name="connsiteY2-36" fmla="*/ 594635 h 594635"/>
                <a:gd name="connsiteX3-37" fmla="*/ 0 w 6148644"/>
                <a:gd name="connsiteY3-38" fmla="*/ 112035 h 594635"/>
                <a:gd name="connsiteX4-39" fmla="*/ 0 w 6148644"/>
                <a:gd name="connsiteY4-40" fmla="*/ 0 h 594635"/>
                <a:gd name="connsiteX0-41" fmla="*/ 0 w 6148644"/>
                <a:gd name="connsiteY0-42" fmla="*/ 42932 h 637567"/>
                <a:gd name="connsiteX1-43" fmla="*/ 6148644 w 6148644"/>
                <a:gd name="connsiteY1-44" fmla="*/ 436632 h 637567"/>
                <a:gd name="connsiteX2-45" fmla="*/ 6123244 w 6148644"/>
                <a:gd name="connsiteY2-46" fmla="*/ 637567 h 637567"/>
                <a:gd name="connsiteX3-47" fmla="*/ 0 w 6148644"/>
                <a:gd name="connsiteY3-48" fmla="*/ 154967 h 637567"/>
                <a:gd name="connsiteX4-49" fmla="*/ 0 w 6148644"/>
                <a:gd name="connsiteY4-50" fmla="*/ 42932 h 637567"/>
                <a:gd name="connsiteX0-51" fmla="*/ 0 w 6148644"/>
                <a:gd name="connsiteY0-52" fmla="*/ 42932 h 637567"/>
                <a:gd name="connsiteX1-53" fmla="*/ 6148644 w 6148644"/>
                <a:gd name="connsiteY1-54" fmla="*/ 436632 h 637567"/>
                <a:gd name="connsiteX2-55" fmla="*/ 6123244 w 6148644"/>
                <a:gd name="connsiteY2-56" fmla="*/ 637567 h 637567"/>
                <a:gd name="connsiteX3-57" fmla="*/ 0 w 6148644"/>
                <a:gd name="connsiteY3-58" fmla="*/ 154967 h 637567"/>
                <a:gd name="connsiteX4-59" fmla="*/ 0 w 6148644"/>
                <a:gd name="connsiteY4-60" fmla="*/ 42932 h 637567"/>
                <a:gd name="connsiteX0-61" fmla="*/ 0 w 6148644"/>
                <a:gd name="connsiteY0-62" fmla="*/ 42932 h 586767"/>
                <a:gd name="connsiteX1-63" fmla="*/ 6148644 w 6148644"/>
                <a:gd name="connsiteY1-64" fmla="*/ 436632 h 586767"/>
                <a:gd name="connsiteX2-65" fmla="*/ 6123244 w 6148644"/>
                <a:gd name="connsiteY2-66" fmla="*/ 586767 h 586767"/>
                <a:gd name="connsiteX3-67" fmla="*/ 0 w 6148644"/>
                <a:gd name="connsiteY3-68" fmla="*/ 154967 h 586767"/>
                <a:gd name="connsiteX4-69" fmla="*/ 0 w 6148644"/>
                <a:gd name="connsiteY4-70" fmla="*/ 42932 h 58676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148644" h="586767">
                  <a:moveTo>
                    <a:pt x="0" y="42932"/>
                  </a:moveTo>
                  <a:cubicBezTo>
                    <a:pt x="2049548" y="174165"/>
                    <a:pt x="4340396" y="-329601"/>
                    <a:pt x="6148644" y="436632"/>
                  </a:cubicBezTo>
                  <a:lnTo>
                    <a:pt x="6123244" y="586767"/>
                  </a:lnTo>
                  <a:cubicBezTo>
                    <a:pt x="4399663" y="-272600"/>
                    <a:pt x="2041081" y="315834"/>
                    <a:pt x="0" y="154967"/>
                  </a:cubicBezTo>
                  <a:lnTo>
                    <a:pt x="0" y="4293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4955068" y="1515206"/>
            <a:ext cx="222377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defRPr/>
            </a:pPr>
            <a:r>
              <a:rPr lang="zh-CN" altLang="en-US" sz="8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4510405"/>
            <a:ext cx="3368040" cy="2169160"/>
          </a:xfrm>
          <a:prstGeom prst="rect">
            <a:avLst/>
          </a:prstGeom>
        </p:spPr>
      </p:pic>
      <p:pic>
        <p:nvPicPr>
          <p:cNvPr id="3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208135" y="5102225"/>
            <a:ext cx="1261110" cy="126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58F4A-E900-4978-B96D-F64FD459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609"/>
            <a:ext cx="10515600" cy="1325563"/>
          </a:xfrm>
        </p:spPr>
        <p:txBody>
          <a:bodyPr/>
          <a:lstStyle/>
          <a:p>
            <a:r>
              <a:rPr lang="en-US" altLang="zh-CN" dirty="0"/>
              <a:t>Spanner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7135-03CF-4073-A70E-8B79BF63B4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Distributed database</a:t>
            </a:r>
          </a:p>
          <a:p>
            <a:r>
              <a:rPr lang="en-US" altLang="zh-CN" dirty="0"/>
              <a:t>Scalable</a:t>
            </a:r>
          </a:p>
          <a:p>
            <a:r>
              <a:rPr lang="en-US" altLang="zh-CN" dirty="0"/>
              <a:t>Multi-version</a:t>
            </a:r>
          </a:p>
          <a:p>
            <a:r>
              <a:rPr lang="en-US" altLang="zh-CN" dirty="0"/>
              <a:t>Globally-distributed</a:t>
            </a:r>
          </a:p>
          <a:p>
            <a:r>
              <a:rPr lang="en-US" altLang="zh-CN" dirty="0"/>
              <a:t>Synchronously-replicated</a:t>
            </a:r>
          </a:p>
          <a:p>
            <a:r>
              <a:rPr lang="en-US" altLang="zh-CN" dirty="0"/>
              <a:t>Support externally-consistent distributed transactions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5D654-A405-4BA3-A595-997952A9C0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Support</a:t>
            </a:r>
          </a:p>
          <a:p>
            <a:r>
              <a:rPr lang="en-US" altLang="zh-CN" dirty="0"/>
              <a:t>Non-blocking reads in the past</a:t>
            </a:r>
          </a:p>
          <a:p>
            <a:r>
              <a:rPr lang="en-US" altLang="zh-CN" dirty="0"/>
              <a:t>Lock-free read-only transactions</a:t>
            </a:r>
          </a:p>
          <a:p>
            <a:r>
              <a:rPr lang="en-US" altLang="zh-CN" dirty="0"/>
              <a:t>Atomic schema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9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6EEA1-EF04-4F07-BA10-C33618EF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Spanner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432A9-7677-4DCD-BE80-D3F727881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7160" cy="4351338"/>
          </a:xfrm>
        </p:spPr>
        <p:txBody>
          <a:bodyPr/>
          <a:lstStyle/>
          <a:p>
            <a:r>
              <a:rPr lang="en-US" altLang="zh-CN" dirty="0"/>
              <a:t>Semi-relational data model</a:t>
            </a:r>
          </a:p>
          <a:p>
            <a:r>
              <a:rPr lang="en-US" altLang="zh-CN" dirty="0"/>
              <a:t>Schematized tables		</a:t>
            </a:r>
          </a:p>
          <a:p>
            <a:r>
              <a:rPr lang="en-US" altLang="zh-CN" dirty="0"/>
              <a:t>SQL query language</a:t>
            </a:r>
          </a:p>
          <a:p>
            <a:r>
              <a:rPr lang="en-US" altLang="zh-CN" dirty="0"/>
              <a:t>General-purpose transactions (ACID)</a:t>
            </a:r>
          </a:p>
          <a:p>
            <a:r>
              <a:rPr lang="en-US" altLang="zh-CN" dirty="0"/>
              <a:t>Data is versioned	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78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A21D1-D86E-4D13-9EC7-6035ECC8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Spanner’s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88E1D-F1C8-4405-9249-10888C76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1372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 replication configurations for data can be dynamically controlled at a </a:t>
            </a:r>
            <a:r>
              <a:rPr lang="en-US" altLang="zh-CN" b="1" dirty="0"/>
              <a:t>fine grain by applications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It provides </a:t>
            </a:r>
            <a:r>
              <a:rPr lang="en-US" altLang="zh-CN" b="1" dirty="0"/>
              <a:t>externally consisten</a:t>
            </a:r>
            <a:r>
              <a:rPr lang="en-US" altLang="zh-CN" dirty="0"/>
              <a:t>t reads and writes, and globally-consistent reads across the database at a timestamp. </a:t>
            </a:r>
          </a:p>
          <a:p>
            <a:r>
              <a:rPr lang="en-US" altLang="zh-CN" dirty="0"/>
              <a:t>New </a:t>
            </a:r>
            <a:r>
              <a:rPr lang="en-US" altLang="zh-CN" b="1" dirty="0" err="1"/>
              <a:t>TrueTime</a:t>
            </a:r>
            <a:r>
              <a:rPr lang="en-US" altLang="zh-CN" b="1" dirty="0"/>
              <a:t> API </a:t>
            </a:r>
            <a:r>
              <a:rPr lang="en-US" altLang="zh-CN" dirty="0"/>
              <a:t>exposes clock uncertainty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98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A7D1-335F-4D8E-AE73-991EF0DE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07" y="193040"/>
            <a:ext cx="6041765" cy="160020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Spanner Organization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E416C8-DC08-40BC-891C-33B3863B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2748" y="1894840"/>
            <a:ext cx="6546532" cy="49631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Universe: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Spanner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Universe master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zones’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Placement driver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automated movement of data across zones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Zones: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unit of administrative deployment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Zonemaster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assigns data to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spanservers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u="sng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 data to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Location proxies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976EE2-FC71-491C-BDBE-8B862AD99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698" y="1523206"/>
            <a:ext cx="5336222" cy="381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3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1031940-56FE-4909-89EE-C05711616E93}"/>
              </a:ext>
            </a:extLst>
          </p:cNvPr>
          <p:cNvSpPr/>
          <p:nvPr/>
        </p:nvSpPr>
        <p:spPr>
          <a:xfrm>
            <a:off x="2578158" y="331056"/>
            <a:ext cx="2426020" cy="315364"/>
          </a:xfrm>
          <a:prstGeom prst="rect">
            <a:avLst/>
          </a:prstGeom>
          <a:solidFill>
            <a:srgbClr val="004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529298" y="379525"/>
            <a:ext cx="278829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Implementation</a:t>
            </a:r>
            <a:endParaRPr lang="zh-CN" altLang="en-US" sz="14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65705" y="380711"/>
            <a:ext cx="1860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TrueTime</a:t>
            </a:r>
            <a:endParaRPr lang="en-US" altLang="zh-CN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465957" y="379525"/>
            <a:ext cx="2459420" cy="3128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Concurrency Control</a:t>
            </a:r>
          </a:p>
        </p:txBody>
      </p:sp>
      <p:cxnSp>
        <p:nvCxnSpPr>
          <p:cNvPr id="73" name="直接连接符 72"/>
          <p:cNvCxnSpPr/>
          <p:nvPr/>
        </p:nvCxnSpPr>
        <p:spPr>
          <a:xfrm>
            <a:off x="484781" y="683728"/>
            <a:ext cx="11306175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0176345" y="384630"/>
            <a:ext cx="136364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</p:txBody>
      </p:sp>
      <p:sp>
        <p:nvSpPr>
          <p:cNvPr id="76" name="矩形 75"/>
          <p:cNvSpPr/>
          <p:nvPr/>
        </p:nvSpPr>
        <p:spPr>
          <a:xfrm>
            <a:off x="229160" y="402934"/>
            <a:ext cx="2891914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400" spc="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400" spc="1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16D2C-1B01-40F0-A4EC-B89B1B6C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899"/>
            <a:ext cx="4164390" cy="1600200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Spanserver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Software Stack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0E9999-2A7F-4A6E-9545-0BFE5610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5849" y="995363"/>
            <a:ext cx="5466363" cy="4873625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22D73-B7C9-4EB9-89A7-6F6EDDF8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78885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Tablet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key:string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timestamp:int64) →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Transaction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distributed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2614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562B1-2076-4281-9F2C-8D809559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48" y="468921"/>
            <a:ext cx="5623864" cy="16002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Directories and Placement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5936DE3-31AC-4496-99B2-68BDDF23B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9321" y="3108859"/>
            <a:ext cx="4680799" cy="2428341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13AD2F-AFCC-41DC-A01A-5C6395CA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1317" y="1886241"/>
            <a:ext cx="5938003" cy="439263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Directory: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which is used to manage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replication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locality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unit of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 directories that are frequently accessed together into the same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a directory into a group that is closer to its accessors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Fragments: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Spanner will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shard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directory into multiple fragments if it grows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 large</a:t>
            </a:r>
          </a:p>
          <a:p>
            <a:pPr lvl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2109CDF-673C-4310-A6E1-8B95A4C9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12" y="1534160"/>
            <a:ext cx="5840108" cy="127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6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BF74-0827-4DFE-ADCB-8C5659C6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Model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60E0B70-6058-4813-B567-54D409E19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0033" y="1504950"/>
            <a:ext cx="5147954" cy="44450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A4BC1E-9C36-43A5-B3D2-FB6157165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563" y="2057400"/>
            <a:ext cx="6218237" cy="38925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schematized semi-relational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key:string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timestamp:int64) →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 a SQL- like query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Hierarchies of tables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INTERLEAVE IN</a:t>
            </a:r>
          </a:p>
        </p:txBody>
      </p:sp>
    </p:spTree>
    <p:extLst>
      <p:ext uri="{BB962C8B-B14F-4D97-AF65-F5344CB8AC3E}">
        <p14:creationId xmlns:p14="http://schemas.microsoft.com/office/powerpoint/2010/main" val="3528756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1696</Words>
  <Application>Microsoft Office PowerPoint</Application>
  <PresentationFormat>宽屏</PresentationFormat>
  <Paragraphs>256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黑体</vt:lpstr>
      <vt:lpstr>微软雅黑</vt:lpstr>
      <vt:lpstr>微软雅黑</vt:lpstr>
      <vt:lpstr>Arial</vt:lpstr>
      <vt:lpstr>Office 主题​​</vt:lpstr>
      <vt:lpstr>2_默认设计模板</vt:lpstr>
      <vt:lpstr>1_Office 主题​​</vt:lpstr>
      <vt:lpstr>PowerPoint 演示文稿</vt:lpstr>
      <vt:lpstr>PowerPoint 演示文稿</vt:lpstr>
      <vt:lpstr>Spanner</vt:lpstr>
      <vt:lpstr>Spanner</vt:lpstr>
      <vt:lpstr>Spanner’s Features</vt:lpstr>
      <vt:lpstr>Spanner Organization</vt:lpstr>
      <vt:lpstr>Spanserver Software Stack</vt:lpstr>
      <vt:lpstr>Directories and Placement </vt:lpstr>
      <vt:lpstr>Data Model</vt:lpstr>
      <vt:lpstr>TrueTime Concept</vt:lpstr>
      <vt:lpstr>TrueTime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Microbenchmarks</vt:lpstr>
      <vt:lpstr>Microbenchmarks</vt:lpstr>
      <vt:lpstr>Availabilty</vt:lpstr>
      <vt:lpstr>TrueTime</vt:lpstr>
      <vt:lpstr>F1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hyy</dc:creator>
  <cp:lastModifiedBy>Luyi</cp:lastModifiedBy>
  <cp:revision>473</cp:revision>
  <dcterms:created xsi:type="dcterms:W3CDTF">2018-05-31T12:25:00Z</dcterms:created>
  <dcterms:modified xsi:type="dcterms:W3CDTF">2021-08-12T12:53:27Z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9D1F1BB7D5A44FA18DFB528B0FFB9490</vt:lpwstr>
  </property>
</Properties>
</file>