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85" r:id="rId2"/>
    <p:sldId id="321" r:id="rId3"/>
    <p:sldId id="308" r:id="rId4"/>
    <p:sldId id="359" r:id="rId5"/>
    <p:sldId id="360" r:id="rId6"/>
    <p:sldId id="361" r:id="rId7"/>
    <p:sldId id="362" r:id="rId8"/>
    <p:sldId id="363" r:id="rId9"/>
    <p:sldId id="390" r:id="rId10"/>
    <p:sldId id="341" r:id="rId11"/>
    <p:sldId id="364" r:id="rId12"/>
    <p:sldId id="365" r:id="rId13"/>
    <p:sldId id="366" r:id="rId14"/>
    <p:sldId id="367" r:id="rId15"/>
    <p:sldId id="368" r:id="rId16"/>
    <p:sldId id="370" r:id="rId17"/>
    <p:sldId id="369" r:id="rId18"/>
    <p:sldId id="371" r:id="rId19"/>
    <p:sldId id="372" r:id="rId20"/>
    <p:sldId id="373" r:id="rId21"/>
    <p:sldId id="374" r:id="rId22"/>
    <p:sldId id="375" r:id="rId23"/>
    <p:sldId id="376" r:id="rId24"/>
    <p:sldId id="379" r:id="rId25"/>
    <p:sldId id="377" r:id="rId26"/>
    <p:sldId id="383" r:id="rId27"/>
    <p:sldId id="380" r:id="rId28"/>
    <p:sldId id="381" r:id="rId29"/>
    <p:sldId id="384" r:id="rId30"/>
    <p:sldId id="382" r:id="rId31"/>
    <p:sldId id="378" r:id="rId32"/>
    <p:sldId id="385" r:id="rId33"/>
    <p:sldId id="386" r:id="rId34"/>
    <p:sldId id="387" r:id="rId35"/>
    <p:sldId id="388" r:id="rId36"/>
    <p:sldId id="389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7735" autoAdjust="0"/>
  </p:normalViewPr>
  <p:slideViewPr>
    <p:cSldViewPr snapToGrid="0" showGuides="1">
      <p:cViewPr varScale="1">
        <p:scale>
          <a:sx n="102" d="100"/>
          <a:sy n="10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85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8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11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1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669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87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82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78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4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84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57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57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09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05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91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67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8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60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4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6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254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69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92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832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19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40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3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0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5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11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21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1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75" y="2009775"/>
            <a:ext cx="9315450" cy="1619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0" y="4404757"/>
            <a:ext cx="6019800" cy="6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2018797"/>
            <a:ext cx="108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</a:rPr>
              <a:t>Finding 1</a:t>
            </a:r>
            <a:r>
              <a:rPr lang="en-US" altLang="zh-CN" sz="2400" dirty="0">
                <a:latin typeface="Arial" panose="020B0604020202020204" pitchFamily="34" charset="0"/>
              </a:rPr>
              <a:t>. A large percentage (80%) of the </a:t>
            </a:r>
            <a:r>
              <a:rPr lang="en-US" altLang="zh-CN" sz="2400" dirty="0" smtClean="0">
                <a:latin typeface="Arial" panose="020B0604020202020204" pitchFamily="34" charset="0"/>
              </a:rPr>
              <a:t>studied failures </a:t>
            </a:r>
            <a:r>
              <a:rPr lang="en-US" altLang="zh-CN" sz="2400" dirty="0">
                <a:latin typeface="Arial" panose="020B0604020202020204" pitchFamily="34" charset="0"/>
              </a:rPr>
              <a:t>have a catastrophic impact, with data loss </a:t>
            </a:r>
            <a:r>
              <a:rPr lang="en-US" altLang="zh-CN" sz="2400" dirty="0" smtClean="0">
                <a:latin typeface="Arial" panose="020B0604020202020204" pitchFamily="34" charset="0"/>
              </a:rPr>
              <a:t>being </a:t>
            </a:r>
            <a:r>
              <a:rPr lang="en-US" altLang="zh-CN" sz="2400" dirty="0">
                <a:latin typeface="Arial" panose="020B0604020202020204" pitchFamily="34" charset="0"/>
              </a:rPr>
              <a:t>the most common (27</a:t>
            </a:r>
            <a:r>
              <a:rPr lang="en-US" altLang="zh-CN" sz="2400" dirty="0" smtClean="0">
                <a:latin typeface="Arial" panose="020B0604020202020204" pitchFamily="34" charset="0"/>
              </a:rPr>
              <a:t>%). </a:t>
            </a:r>
            <a:endParaRPr lang="en-US" altLang="zh-CN" sz="2400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260887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Failure Impact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087" y="3118161"/>
            <a:ext cx="46958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3013501"/>
            <a:ext cx="108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</a:rPr>
              <a:t>Finding </a:t>
            </a:r>
            <a:r>
              <a:rPr lang="en-US" altLang="zh-CN" sz="2400" b="1" dirty="0" smtClean="0">
                <a:latin typeface="Arial" panose="020B0604020202020204" pitchFamily="34" charset="0"/>
              </a:rPr>
              <a:t>2</a:t>
            </a:r>
            <a:r>
              <a:rPr lang="en-US" altLang="zh-CN" sz="2400" dirty="0" smtClean="0">
                <a:latin typeface="Arial" panose="020B0604020202020204" pitchFamily="34" charset="0"/>
              </a:rPr>
              <a:t>. </a:t>
            </a:r>
            <a:r>
              <a:rPr lang="en-US" altLang="zh-CN" sz="2400" dirty="0">
                <a:latin typeface="Arial" panose="020B0604020202020204" pitchFamily="34" charset="0"/>
              </a:rPr>
              <a:t>The majority (90%) of the failures </a:t>
            </a:r>
            <a:r>
              <a:rPr lang="en-US" altLang="zh-CN" sz="2400" dirty="0" smtClean="0">
                <a:latin typeface="Arial" panose="020B0604020202020204" pitchFamily="34" charset="0"/>
              </a:rPr>
              <a:t>are silent</a:t>
            </a:r>
            <a:r>
              <a:rPr lang="en-US" altLang="zh-CN" sz="2400" dirty="0">
                <a:latin typeface="Arial" panose="020B0604020202020204" pitchFamily="34" charset="0"/>
              </a:rPr>
              <a:t>, whereas the rest produce warnings that are </a:t>
            </a:r>
            <a:r>
              <a:rPr lang="en-US" altLang="zh-CN" sz="2400" dirty="0" smtClean="0">
                <a:latin typeface="Arial" panose="020B0604020202020204" pitchFamily="34" charset="0"/>
              </a:rPr>
              <a:t>unatonable</a:t>
            </a:r>
            <a:r>
              <a:rPr lang="en-US" altLang="zh-CN" sz="2400" dirty="0">
                <a:latin typeface="Arial" panose="020B0604020202020204" pitchFamily="34" charset="0"/>
              </a:rPr>
              <a:t>. </a:t>
            </a:r>
            <a:endParaRPr lang="en-US" altLang="zh-CN" sz="2400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260887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Failure Impact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2165088"/>
            <a:ext cx="108772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</a:rPr>
              <a:t>Finding </a:t>
            </a:r>
            <a:r>
              <a:rPr lang="en-US" altLang="zh-CN" sz="2400" b="1" dirty="0" smtClean="0">
                <a:latin typeface="Arial" panose="020B0604020202020204" pitchFamily="34" charset="0"/>
              </a:rPr>
              <a:t>3</a:t>
            </a:r>
            <a:r>
              <a:rPr lang="en-US" altLang="zh-CN" sz="2400" dirty="0" smtClean="0">
                <a:latin typeface="Arial" panose="020B0604020202020204" pitchFamily="34" charset="0"/>
              </a:rPr>
              <a:t>. </a:t>
            </a:r>
            <a:r>
              <a:rPr lang="en-US" altLang="zh-CN" sz="2400" dirty="0">
                <a:latin typeface="Arial" panose="020B0604020202020204" pitchFamily="34" charset="0"/>
              </a:rPr>
              <a:t>Twenty one percent of the failures lead to </a:t>
            </a:r>
            <a:r>
              <a:rPr lang="en-US" altLang="zh-CN" sz="2400" dirty="0" smtClean="0">
                <a:latin typeface="Arial" panose="020B0604020202020204" pitchFamily="34" charset="0"/>
              </a:rPr>
              <a:t>permanent </a:t>
            </a:r>
            <a:r>
              <a:rPr lang="en-US" altLang="zh-CN" sz="2400" dirty="0">
                <a:latin typeface="Arial" panose="020B0604020202020204" pitchFamily="34" charset="0"/>
              </a:rPr>
              <a:t>damage to the system. This damage persists </a:t>
            </a:r>
            <a:r>
              <a:rPr lang="en-US" altLang="zh-CN" sz="2400" dirty="0" smtClean="0">
                <a:latin typeface="Arial" panose="020B0604020202020204" pitchFamily="34" charset="0"/>
              </a:rPr>
              <a:t>even </a:t>
            </a:r>
            <a:r>
              <a:rPr lang="en-US" altLang="zh-CN" sz="2400" dirty="0">
                <a:latin typeface="Arial" panose="020B0604020202020204" pitchFamily="34" charset="0"/>
              </a:rPr>
              <a:t>after the network partition heals</a:t>
            </a:r>
            <a:r>
              <a:rPr lang="en-US" altLang="zh-CN" sz="2400" dirty="0" smtClean="0">
                <a:latin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If </a:t>
            </a:r>
            <a:r>
              <a:rPr lang="en-US" altLang="zh-CN" sz="2400" dirty="0"/>
              <a:t>a new node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unable to reach the other nodes in </a:t>
            </a:r>
            <a:r>
              <a:rPr lang="en-US" altLang="zh-CN" sz="2400" dirty="0" err="1"/>
              <a:t>RabbitMQ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, the </a:t>
            </a:r>
            <a:r>
              <a:rPr lang="en-US" altLang="zh-CN" sz="2400" dirty="0"/>
              <a:t>node will assume that the </a:t>
            </a:r>
            <a:r>
              <a:rPr lang="en-US" altLang="zh-CN" sz="2400" dirty="0" smtClean="0"/>
              <a:t>rest </a:t>
            </a:r>
            <a:r>
              <a:rPr lang="en-US" altLang="zh-CN" sz="2400" dirty="0"/>
              <a:t>of the cluster has failed and will form a new </a:t>
            </a:r>
            <a:r>
              <a:rPr lang="en-US" altLang="zh-CN" sz="2400" dirty="0" smtClean="0"/>
              <a:t>independent </a:t>
            </a:r>
            <a:r>
              <a:rPr lang="en-US" altLang="zh-CN" sz="2400" dirty="0"/>
              <a:t>cluster. These clusters will remain </a:t>
            </a:r>
            <a:r>
              <a:rPr lang="en-US" altLang="zh-CN" sz="2400" dirty="0" smtClean="0"/>
              <a:t>separated</a:t>
            </a:r>
            <a:r>
              <a:rPr lang="en-US" altLang="zh-CN" sz="2400" dirty="0"/>
              <a:t>, even after the network partition heals.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260887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Failure Impact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3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1919991"/>
            <a:ext cx="108772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Network-partitioning </a:t>
            </a:r>
            <a:r>
              <a:rPr lang="en-US" altLang="zh-CN" sz="2400" dirty="0"/>
              <a:t>faults occur as frequently as once a week and take from tens of minutes to hours to </a:t>
            </a:r>
            <a:r>
              <a:rPr lang="en-US" altLang="zh-CN" sz="2400" dirty="0" smtClean="0"/>
              <a:t>repair.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These systems </a:t>
            </a:r>
            <a:r>
              <a:rPr lang="en-US" altLang="zh-CN" sz="2400" dirty="0"/>
              <a:t>are designed for deployments in which </a:t>
            </a:r>
            <a:r>
              <a:rPr lang="en-US" altLang="zh-CN" sz="2400" dirty="0" smtClean="0"/>
              <a:t>component </a:t>
            </a:r>
            <a:r>
              <a:rPr lang="en-US" altLang="zh-CN" sz="2400" dirty="0"/>
              <a:t>failure is the </a:t>
            </a:r>
            <a:r>
              <a:rPr lang="en-US" altLang="zh-CN" sz="2400" dirty="0" smtClean="0"/>
              <a:t>norm.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VoltDB</a:t>
            </a:r>
            <a:r>
              <a:rPr lang="en-US" altLang="zh-CN" sz="2400" dirty="0"/>
              <a:t> employ “split-brain protection,” a technique that continuously monitors the network and pauses nodes in the minority partition if a network partition is detected.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260887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Failure Impact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1919991"/>
            <a:ext cx="108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</a:rPr>
              <a:t>Finding </a:t>
            </a:r>
            <a:r>
              <a:rPr lang="en-US" altLang="zh-CN" sz="24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400" dirty="0" smtClean="0">
                <a:solidFill>
                  <a:prstClr val="black"/>
                </a:solidFill>
                <a:latin typeface="Arial" panose="020B0604020202020204" pitchFamily="34" charset="0"/>
              </a:rPr>
              <a:t>. </a:t>
            </a:r>
            <a:r>
              <a:rPr lang="en-US" altLang="zh-CN" sz="2400" dirty="0" smtClean="0"/>
              <a:t>Leader </a:t>
            </a:r>
            <a:r>
              <a:rPr lang="en-US" altLang="zh-CN" sz="2400" dirty="0"/>
              <a:t>election, configuration change, request routing, and data consolidation are the most vulnerable mechanisms to network </a:t>
            </a:r>
            <a:r>
              <a:rPr lang="en-US" altLang="zh-CN" sz="2400" dirty="0" smtClean="0"/>
              <a:t>partitioning.</a:t>
            </a:r>
            <a:endParaRPr lang="en-US" altLang="zh-CN" sz="2400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590825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Vulnerability of System Mechanisms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077" y="2874389"/>
            <a:ext cx="4600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2051289"/>
            <a:ext cx="10877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Leader </a:t>
            </a:r>
            <a:r>
              <a:rPr lang="en-US" altLang="zh-CN" sz="2400" b="1" dirty="0" smtClean="0"/>
              <a:t>election</a:t>
            </a:r>
            <a:r>
              <a:rPr lang="en-US" altLang="zh-CN" sz="2400" dirty="0" smtClean="0"/>
              <a:t>: the </a:t>
            </a:r>
            <a:r>
              <a:rPr lang="en-US" altLang="zh-CN" sz="2400" dirty="0"/>
              <a:t>simultaneous presence of two </a:t>
            </a:r>
            <a:r>
              <a:rPr lang="en-US" altLang="zh-CN" sz="2400" dirty="0" smtClean="0"/>
              <a:t>leaders</a:t>
            </a:r>
            <a:r>
              <a:rPr lang="en-US" altLang="zh-CN" sz="2400" b="1" dirty="0" smtClean="0"/>
              <a:t> (57.4%)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In </a:t>
            </a:r>
            <a:r>
              <a:rPr lang="en-US" altLang="zh-CN" sz="2400" dirty="0" err="1" smtClean="0"/>
              <a:t>MongoDB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VoltDB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and </a:t>
            </a:r>
            <a:r>
              <a:rPr lang="en-US" altLang="zh-CN" sz="2400" dirty="0" err="1" smtClean="0"/>
              <a:t>RethinkDB</a:t>
            </a:r>
            <a:r>
              <a:rPr lang="en-US" altLang="zh-CN" sz="2400" dirty="0" smtClean="0"/>
              <a:t>, if </a:t>
            </a:r>
            <a:r>
              <a:rPr lang="en-US" altLang="zh-CN" sz="2400" dirty="0"/>
              <a:t>a network partition isolates a leader, the isolated leader will not be able to update the data, but it will still respond to read requests from its local copy, leading to stale and dirty reads.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590825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Vulnerability of System Mechanisms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938" y="4891162"/>
            <a:ext cx="4791075" cy="13335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0800000">
            <a:off x="8142760" y="5215596"/>
            <a:ext cx="480767" cy="19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1808620"/>
            <a:ext cx="108772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Leader </a:t>
            </a:r>
            <a:r>
              <a:rPr lang="en-US" altLang="zh-CN" sz="2400" b="1" dirty="0" smtClean="0"/>
              <a:t>election</a:t>
            </a:r>
            <a:r>
              <a:rPr lang="en-US" altLang="zh-CN" sz="2400" dirty="0" smtClean="0"/>
              <a:t>: elect </a:t>
            </a:r>
            <a:r>
              <a:rPr lang="en-US" altLang="zh-CN" sz="2400" dirty="0"/>
              <a:t>a bad </a:t>
            </a:r>
            <a:r>
              <a:rPr lang="en-US" altLang="zh-CN" sz="2400" dirty="0" smtClean="0"/>
              <a:t>leader </a:t>
            </a:r>
            <a:r>
              <a:rPr lang="en-US" altLang="zh-CN" sz="2400" b="1" dirty="0" smtClean="0"/>
              <a:t>(20.4%).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node with the longest log wins (e.g., </a:t>
            </a:r>
            <a:r>
              <a:rPr lang="en-US" altLang="zh-CN" sz="2400" dirty="0" err="1"/>
              <a:t>VoltDB</a:t>
            </a:r>
            <a:r>
              <a:rPr lang="en-US" altLang="zh-CN" sz="2400" dirty="0" smtClean="0"/>
              <a:t>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node that has the latest operation timestamp wins (e.g., </a:t>
            </a:r>
            <a:r>
              <a:rPr lang="en-US" altLang="zh-CN" sz="2400" dirty="0" err="1"/>
              <a:t>MongoDB</a:t>
            </a:r>
            <a:r>
              <a:rPr lang="en-US" altLang="zh-CN" sz="2400" dirty="0" smtClean="0"/>
              <a:t>).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node with the lowest id wins (e.g., </a:t>
            </a:r>
            <a:r>
              <a:rPr lang="en-US" altLang="zh-CN" sz="2400" dirty="0" err="1"/>
              <a:t>Elasticsearch</a:t>
            </a:r>
            <a:r>
              <a:rPr lang="en-US" altLang="zh-CN" sz="2400" dirty="0"/>
              <a:t>).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590825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Vulnerability of System Mechanisms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938" y="4891162"/>
            <a:ext cx="4791075" cy="13335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0800000">
            <a:off x="8142760" y="5460610"/>
            <a:ext cx="480767" cy="19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1919991"/>
            <a:ext cx="10877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D</a:t>
            </a:r>
            <a:r>
              <a:rPr lang="en-US" altLang="zh-CN" sz="2400" b="1" dirty="0" smtClean="0"/>
              <a:t>ata consolidation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lead to data loss in both eventually and strongly consistent systems.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write with the latest timestamp </a:t>
            </a:r>
            <a:r>
              <a:rPr lang="en-US" altLang="zh-CN" sz="2400" dirty="0" smtClean="0"/>
              <a:t>wins.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The log </a:t>
            </a:r>
            <a:r>
              <a:rPr lang="en-US" altLang="zh-CN" sz="2400" dirty="0"/>
              <a:t>with the most entries wins.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590825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Vulnerability of System Mechanisms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701" y="2840272"/>
            <a:ext cx="4600575" cy="335280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5902325" y="4485275"/>
            <a:ext cx="1121790" cy="309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2459504"/>
            <a:ext cx="10877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D</a:t>
            </a:r>
            <a:r>
              <a:rPr lang="en-US" altLang="zh-CN" sz="2400" b="1" dirty="0" smtClean="0"/>
              <a:t>ata consolidation</a:t>
            </a:r>
            <a:r>
              <a:rPr lang="en-US" altLang="zh-CN" sz="2400" dirty="0" smtClean="0"/>
              <a:t>: a case in </a:t>
            </a:r>
            <a:r>
              <a:rPr lang="en-US" altLang="zh-CN" sz="2400" dirty="0" err="1" smtClean="0"/>
              <a:t>ZooKeeper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storage </a:t>
            </a:r>
            <a:r>
              <a:rPr lang="en-US" altLang="zh-CN" sz="2400" dirty="0"/>
              <a:t>synchronization </a:t>
            </a:r>
            <a:r>
              <a:rPr lang="en-US" altLang="zh-CN" sz="2400" dirty="0" smtClean="0"/>
              <a:t>for a </a:t>
            </a:r>
            <a:r>
              <a:rPr lang="en-US" altLang="zh-CN" sz="2400" dirty="0"/>
              <a:t>large amount of </a:t>
            </a:r>
            <a:r>
              <a:rPr lang="en-US" altLang="zh-CN" sz="2400" dirty="0" smtClean="0"/>
              <a:t>data;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in-memory </a:t>
            </a:r>
            <a:r>
              <a:rPr lang="en-US" altLang="zh-CN" sz="2400" dirty="0"/>
              <a:t>log synchronization 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a small amount of data.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590825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Vulnerability of System Mechanisms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2905715"/>
            <a:ext cx="1087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Request routing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routing requests or responses between clients and the specific nodes that can serve the request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Fail to </a:t>
            </a:r>
            <a:r>
              <a:rPr lang="en-US" altLang="zh-CN" sz="2400" dirty="0"/>
              <a:t>return a </a:t>
            </a:r>
            <a:r>
              <a:rPr lang="en-US" altLang="zh-CN" sz="2400" dirty="0" smtClean="0"/>
              <a:t>response.</a:t>
            </a:r>
            <a:endParaRPr lang="en-US" altLang="zh-CN" sz="2400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590825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Vulnerability of System Mechanisms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3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50593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R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EASONS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F640F498-A1BB-402D-92D4-A755993B7375}"/>
              </a:ext>
            </a:extLst>
          </p:cNvPr>
          <p:cNvSpPr txBox="1"/>
          <p:nvPr/>
        </p:nvSpPr>
        <p:spPr>
          <a:xfrm>
            <a:off x="633952" y="2132866"/>
            <a:ext cx="109515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Network-partitioning </a:t>
            </a:r>
            <a:r>
              <a:rPr lang="en-US" altLang="zh-CN" sz="2400" b="1" dirty="0"/>
              <a:t>fault </a:t>
            </a:r>
            <a:r>
              <a:rPr lang="en-US" altLang="zh-CN" sz="2400" b="1" dirty="0" smtClean="0"/>
              <a:t>tolerance </a:t>
            </a:r>
            <a:r>
              <a:rPr lang="en-US" altLang="zh-CN" sz="2400" dirty="0"/>
              <a:t>pervades the design of all system </a:t>
            </a:r>
            <a:r>
              <a:rPr lang="en-US" altLang="zh-CN" sz="2400" dirty="0" smtClean="0"/>
              <a:t>layers.</a:t>
            </a:r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In production </a:t>
            </a:r>
            <a:r>
              <a:rPr lang="en-US" altLang="zh-CN" sz="2400" dirty="0"/>
              <a:t>networks, network-partitioning faults occur </a:t>
            </a:r>
            <a:r>
              <a:rPr lang="en-US" altLang="zh-CN" sz="2400" dirty="0" smtClean="0"/>
              <a:t>as </a:t>
            </a:r>
            <a:r>
              <a:rPr lang="en-US" altLang="zh-CN" sz="2400" dirty="0"/>
              <a:t>frequently as once a week and take from tens of </a:t>
            </a:r>
            <a:r>
              <a:rPr lang="en-US" altLang="zh-CN" sz="2400" dirty="0" smtClean="0"/>
              <a:t>minutes </a:t>
            </a:r>
            <a:r>
              <a:rPr lang="en-US" altLang="zh-CN" sz="2400" dirty="0"/>
              <a:t>to hours to </a:t>
            </a:r>
            <a:r>
              <a:rPr lang="en-US" altLang="zh-CN" sz="2400" dirty="0" smtClean="0"/>
              <a:t>repair.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3065788" y="4510494"/>
            <a:ext cx="57022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i="1" dirty="0" smtClean="0">
                <a:ln w="0"/>
                <a:solidFill>
                  <a:srgbClr val="C00000"/>
                </a:solidFill>
              </a:rPr>
              <a:t>How </a:t>
            </a:r>
            <a:r>
              <a:rPr lang="en-US" altLang="zh-CN" sz="2000" b="1" i="1" dirty="0">
                <a:ln w="0"/>
                <a:solidFill>
                  <a:srgbClr val="C00000"/>
                </a:solidFill>
              </a:rPr>
              <a:t>these faults </a:t>
            </a:r>
            <a:r>
              <a:rPr lang="en-US" altLang="zh-CN" sz="2000" b="1" i="1" dirty="0" smtClean="0">
                <a:ln w="0"/>
                <a:solidFill>
                  <a:srgbClr val="C00000"/>
                </a:solidFill>
              </a:rPr>
              <a:t>still </a:t>
            </a:r>
            <a:r>
              <a:rPr lang="en-US" altLang="zh-CN" sz="2000" b="1" i="1" dirty="0">
                <a:ln w="0"/>
                <a:solidFill>
                  <a:srgbClr val="C00000"/>
                </a:solidFill>
              </a:rPr>
              <a:t>lead to system </a:t>
            </a:r>
            <a:r>
              <a:rPr lang="en-US" altLang="zh-CN" sz="2000" b="1" i="1" dirty="0" smtClean="0">
                <a:ln w="0"/>
                <a:solidFill>
                  <a:srgbClr val="C00000"/>
                </a:solidFill>
              </a:rPr>
              <a:t>failures</a:t>
            </a:r>
            <a:r>
              <a:rPr lang="en-US" altLang="zh-CN" sz="2000" b="1" i="1" dirty="0">
                <a:ln w="0"/>
                <a:solidFill>
                  <a:srgbClr val="C00000"/>
                </a:solidFill>
              </a:rPr>
              <a:t>. </a:t>
            </a:r>
            <a:endParaRPr lang="zh-CN" altLang="en-US" sz="2000" b="1" i="1" cap="none" spc="0" dirty="0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2011740"/>
            <a:ext cx="1087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Finding 5</a:t>
            </a:r>
            <a:r>
              <a:rPr lang="en-US" altLang="zh-CN" sz="2400" dirty="0"/>
              <a:t>: The majority (64%) of the failures either do </a:t>
            </a:r>
            <a:r>
              <a:rPr lang="en-US" altLang="zh-CN" sz="2400" dirty="0" smtClean="0"/>
              <a:t>not </a:t>
            </a:r>
            <a:r>
              <a:rPr lang="en-US" altLang="zh-CN" sz="2400" dirty="0"/>
              <a:t>require any client access or require client access to </a:t>
            </a:r>
            <a:r>
              <a:rPr lang="en-US" altLang="zh-CN" sz="2400" dirty="0" smtClean="0"/>
              <a:t>only </a:t>
            </a:r>
            <a:r>
              <a:rPr lang="en-US" altLang="zh-CN" sz="2400" dirty="0"/>
              <a:t>one side of the network </a:t>
            </a:r>
            <a:r>
              <a:rPr lang="en-US" altLang="zh-CN" sz="2400" dirty="0" smtClean="0"/>
              <a:t>partition.</a:t>
            </a:r>
          </a:p>
          <a:p>
            <a:pPr lvl="1"/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387206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Network Faults Analysis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984" y="3697501"/>
            <a:ext cx="5945231" cy="15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2490543"/>
            <a:ext cx="108772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In 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, </a:t>
            </a:r>
            <a:r>
              <a:rPr lang="en-US" altLang="zh-CN" sz="2400" b="1" dirty="0"/>
              <a:t>region servers </a:t>
            </a:r>
            <a:r>
              <a:rPr lang="en-US" altLang="zh-CN" sz="2400" dirty="0"/>
              <a:t>process client requests and store them in a log in HDFS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partial partition separates a region server from the </a:t>
            </a:r>
            <a:r>
              <a:rPr lang="en-US" altLang="zh-CN" sz="2400" dirty="0" err="1"/>
              <a:t>HMaster</a:t>
            </a:r>
            <a:r>
              <a:rPr lang="en-US" altLang="zh-CN" sz="2400" dirty="0"/>
              <a:t> but not from </a:t>
            </a:r>
            <a:r>
              <a:rPr lang="en-US" altLang="zh-CN" sz="2400" dirty="0" smtClean="0"/>
              <a:t>HDFS.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HMaster</a:t>
            </a:r>
            <a:r>
              <a:rPr lang="en-US" altLang="zh-CN" sz="2400" dirty="0"/>
              <a:t> assign the region logs to other </a:t>
            </a:r>
            <a:r>
              <a:rPr lang="en-US" altLang="zh-CN" sz="2400" dirty="0" smtClean="0"/>
              <a:t>servers.</a:t>
            </a:r>
            <a:endParaRPr lang="en-US" altLang="zh-CN" sz="2400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387206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Network Faults Analysis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2681043"/>
            <a:ext cx="1087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majority of partial </a:t>
            </a:r>
            <a:r>
              <a:rPr lang="en-US" altLang="zh-CN" sz="2400" dirty="0" smtClean="0"/>
              <a:t>network partitioning </a:t>
            </a:r>
            <a:r>
              <a:rPr lang="en-US" altLang="zh-CN" sz="2400" dirty="0"/>
              <a:t>failures are due to </a:t>
            </a:r>
            <a:r>
              <a:rPr lang="en-US" altLang="zh-CN" sz="2400" b="1" dirty="0"/>
              <a:t>design flaws</a:t>
            </a:r>
            <a:r>
              <a:rPr lang="en-US" altLang="zh-CN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Tolerating partial network partitions is </a:t>
            </a:r>
            <a:r>
              <a:rPr lang="en-US" altLang="zh-CN" sz="2400" dirty="0" smtClean="0"/>
              <a:t>complicated: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these faults lead to inconsistent views of a system </a:t>
            </a:r>
            <a:r>
              <a:rPr lang="en-US" altLang="zh-CN" sz="2400" dirty="0" smtClean="0"/>
              <a:t>state.</a:t>
            </a:r>
            <a:endParaRPr lang="en-US" altLang="zh-CN" sz="2400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625704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Partial Network-Partitioning Failures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625704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Partial Network-Partitioning Failures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79251" y="2345745"/>
            <a:ext cx="2092750" cy="110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8698" y="2666380"/>
            <a:ext cx="16738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AppMaster</a:t>
            </a:r>
            <a:endParaRPr lang="zh-CN" alt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18634" y="2345745"/>
            <a:ext cx="2747913" cy="110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18634" y="2645750"/>
            <a:ext cx="28055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 Manager</a:t>
            </a:r>
            <a:endParaRPr lang="zh-CN" alt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807670" y="2752627"/>
            <a:ext cx="1574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807670" y="3107415"/>
            <a:ext cx="1574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48392" y="2398684"/>
            <a:ext cx="5938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48392" y="2721114"/>
            <a:ext cx="5938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41163" y="4647414"/>
            <a:ext cx="5571241" cy="1036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41542" y="4704223"/>
            <a:ext cx="4570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</a:rPr>
              <a:t>Cluster Nodes</a:t>
            </a:r>
            <a:endParaRPr lang="zh-CN" altLang="en-US" sz="5400" b="0" cap="none" spc="0" dirty="0">
              <a:ln w="0"/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441542" y="3581400"/>
            <a:ext cx="527143" cy="106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4044099" y="3581400"/>
            <a:ext cx="527902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088957" y="3581400"/>
            <a:ext cx="39592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19999" y="3619107"/>
            <a:ext cx="392025" cy="9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1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67561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INDINGS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625704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Partial Network-Partitioning Failures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479251" y="2345745"/>
            <a:ext cx="2092750" cy="110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90548" y="2543269"/>
            <a:ext cx="12701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Replica A</a:t>
            </a:r>
          </a:p>
          <a:p>
            <a:pPr algn="ctr"/>
            <a:r>
              <a:rPr lang="en-US" altLang="zh-CN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(primary)</a:t>
            </a:r>
            <a:endParaRPr lang="zh-CN" alt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807670" y="2752627"/>
            <a:ext cx="1574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807670" y="3107415"/>
            <a:ext cx="1574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248392" y="2398684"/>
            <a:ext cx="5938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48392" y="2721114"/>
            <a:ext cx="5938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441542" y="3581400"/>
            <a:ext cx="527143" cy="106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4044099" y="3581400"/>
            <a:ext cx="527902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088957" y="3581400"/>
            <a:ext cx="39592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19999" y="3619107"/>
            <a:ext cx="392025" cy="9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617615" y="2345745"/>
            <a:ext cx="2092750" cy="110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912021" y="2666380"/>
            <a:ext cx="15039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Replica B</a:t>
            </a:r>
            <a:endParaRPr lang="zh-CN" alt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553145" y="4578315"/>
            <a:ext cx="2092750" cy="1102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053537" y="4898950"/>
            <a:ext cx="10919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Arbiter</a:t>
            </a:r>
            <a:endParaRPr lang="zh-CN" alt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73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3108489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AILURE </a:t>
            </a:r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OMPLEXITY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1978737"/>
            <a:ext cx="10877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Finding </a:t>
            </a:r>
            <a:r>
              <a:rPr lang="en-US" altLang="zh-CN" sz="2400" b="1" dirty="0" smtClean="0"/>
              <a:t>7</a:t>
            </a:r>
            <a:r>
              <a:rPr lang="en-US" altLang="zh-CN" sz="2400" dirty="0" smtClean="0"/>
              <a:t>: A </a:t>
            </a:r>
            <a:r>
              <a:rPr lang="en-US" altLang="zh-CN" sz="2400" dirty="0"/>
              <a:t>majority (83%) of the failures </a:t>
            </a:r>
            <a:r>
              <a:rPr lang="en-US" altLang="zh-CN" sz="2400" dirty="0" smtClean="0"/>
              <a:t>triggered by </a:t>
            </a:r>
            <a:r>
              <a:rPr lang="en-US" altLang="zh-CN" sz="2400" dirty="0"/>
              <a:t>a network partition require an additional </a:t>
            </a:r>
            <a:r>
              <a:rPr lang="en-US" altLang="zh-CN" sz="2400" b="1" dirty="0"/>
              <a:t>three or </a:t>
            </a:r>
            <a:r>
              <a:rPr lang="en-US" altLang="zh-CN" sz="2400" b="1" dirty="0" smtClean="0"/>
              <a:t>fewer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input events to </a:t>
            </a:r>
            <a:r>
              <a:rPr lang="en-US" altLang="zh-CN" sz="2400" dirty="0" smtClean="0"/>
              <a:t>manifest.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Finding </a:t>
            </a:r>
            <a:r>
              <a:rPr lang="en-US" altLang="zh-CN" sz="2400" b="1" dirty="0" smtClean="0"/>
              <a:t>8</a:t>
            </a:r>
            <a:r>
              <a:rPr lang="en-US" altLang="zh-CN" sz="2400" dirty="0" smtClean="0"/>
              <a:t>:  </a:t>
            </a:r>
            <a:r>
              <a:rPr lang="en-US" altLang="zh-CN" sz="2400" dirty="0"/>
              <a:t>All of the failures that involve multiple </a:t>
            </a:r>
            <a:r>
              <a:rPr lang="en-US" altLang="zh-CN" sz="2400" dirty="0" smtClean="0"/>
              <a:t>events </a:t>
            </a:r>
            <a:r>
              <a:rPr lang="en-US" altLang="zh-CN" sz="2400" dirty="0"/>
              <a:t>only manifest if the events happen </a:t>
            </a:r>
            <a:r>
              <a:rPr lang="en-US" altLang="zh-CN" sz="2400" b="1" dirty="0"/>
              <a:t>in a specific </a:t>
            </a:r>
            <a:r>
              <a:rPr lang="en-US" altLang="zh-CN" sz="2400" b="1" dirty="0" smtClean="0"/>
              <a:t>order</a:t>
            </a:r>
            <a:r>
              <a:rPr lang="en-US" altLang="zh-CN" sz="2400" dirty="0"/>
              <a:t>. 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49844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Manifestation Sequence Analysis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278" y="4183144"/>
            <a:ext cx="4953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3108489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AILURE </a:t>
            </a:r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OMPLEXITY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1978737"/>
            <a:ext cx="108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Finding </a:t>
            </a:r>
            <a:r>
              <a:rPr lang="en-US" altLang="zh-CN" sz="2400" b="1" dirty="0" smtClean="0"/>
              <a:t>9</a:t>
            </a:r>
            <a:r>
              <a:rPr lang="en-US" altLang="zh-CN" sz="2400" dirty="0" smtClean="0"/>
              <a:t>: The </a:t>
            </a:r>
            <a:r>
              <a:rPr lang="en-US" altLang="zh-CN" sz="2400" dirty="0"/>
              <a:t>majority (88%) of the failures </a:t>
            </a:r>
            <a:r>
              <a:rPr lang="en-US" altLang="zh-CN" sz="2400" dirty="0" smtClean="0"/>
              <a:t>manifest by </a:t>
            </a:r>
            <a:r>
              <a:rPr lang="en-US" altLang="zh-CN" sz="2400" dirty="0"/>
              <a:t>isolating a single node, with 45% of the failures </a:t>
            </a:r>
            <a:r>
              <a:rPr lang="en-US" altLang="zh-CN" sz="2400" dirty="0" smtClean="0"/>
              <a:t>manifest </a:t>
            </a:r>
            <a:r>
              <a:rPr lang="en-US" altLang="zh-CN" sz="2400" dirty="0"/>
              <a:t>by isolating any replica. 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49844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Manifestation Sequence Analysis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50" y="3485164"/>
            <a:ext cx="4762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3108489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AILURE </a:t>
            </a:r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OMPLEXITY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2379385"/>
            <a:ext cx="108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Finding </a:t>
            </a:r>
            <a:r>
              <a:rPr lang="en-US" altLang="zh-CN" sz="2400" b="1" dirty="0" smtClean="0"/>
              <a:t>10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The majority (80%) of the failures are </a:t>
            </a:r>
            <a:r>
              <a:rPr lang="en-US" altLang="zh-CN" sz="2400" dirty="0" smtClean="0"/>
              <a:t>either </a:t>
            </a:r>
            <a:r>
              <a:rPr lang="en-US" altLang="zh-CN" sz="2400" dirty="0"/>
              <a:t>deterministic or have known timing constraints.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310848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Timing Constraints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320" y="3647618"/>
            <a:ext cx="5057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3108489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F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AILURE </a:t>
            </a:r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OMPLEXITY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1808620"/>
            <a:ext cx="10877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Finding </a:t>
            </a:r>
            <a:r>
              <a:rPr lang="en-US" altLang="zh-CN" sz="2400" b="1" dirty="0" smtClean="0"/>
              <a:t>11</a:t>
            </a:r>
            <a:r>
              <a:rPr lang="en-US" altLang="zh-CN" sz="2400" dirty="0"/>
              <a:t>: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The resolution of 47% of the </a:t>
            </a:r>
            <a:r>
              <a:rPr lang="en-US" altLang="zh-CN" sz="2400" dirty="0" smtClean="0"/>
              <a:t>failures required </a:t>
            </a:r>
            <a:r>
              <a:rPr lang="en-US" altLang="zh-CN" sz="2400" dirty="0"/>
              <a:t>redesigning a system </a:t>
            </a:r>
            <a:r>
              <a:rPr lang="en-US" altLang="zh-CN" sz="2400" dirty="0" smtClean="0"/>
              <a:t>mechanism.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If it </a:t>
            </a:r>
            <a:r>
              <a:rPr lang="en-US" altLang="zh-CN" sz="2400" dirty="0"/>
              <a:t>involves significant changes to the affected </a:t>
            </a:r>
            <a:r>
              <a:rPr lang="en-US" altLang="zh-CN" sz="2400" b="1" dirty="0"/>
              <a:t>mechanism logic</a:t>
            </a:r>
            <a:r>
              <a:rPr lang="en-US" altLang="zh-CN" sz="2400" dirty="0"/>
              <a:t>, </a:t>
            </a:r>
            <a:r>
              <a:rPr lang="en-US" altLang="zh-CN" sz="2400" b="1" dirty="0"/>
              <a:t>design</a:t>
            </a:r>
            <a:r>
              <a:rPr lang="en-US" altLang="zh-CN" sz="2400" dirty="0"/>
              <a:t>, or </a:t>
            </a:r>
            <a:r>
              <a:rPr lang="en-US" altLang="zh-CN" sz="2400" b="1" dirty="0" smtClean="0"/>
              <a:t>protocol</a:t>
            </a:r>
            <a:r>
              <a:rPr lang="en-US" altLang="zh-CN" sz="2400" dirty="0"/>
              <a:t>.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334415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Resolution Analysis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12" y="3924598"/>
            <a:ext cx="49815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109249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ISCUSSION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2240429"/>
            <a:ext cx="10877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All failures can be reproduced on a cluster of </a:t>
            </a:r>
            <a:r>
              <a:rPr lang="en-US" altLang="zh-CN" sz="2400" b="1" dirty="0"/>
              <a:t>five nodes</a:t>
            </a:r>
            <a:r>
              <a:rPr lang="en-US" altLang="zh-CN" sz="2400" dirty="0"/>
              <a:t>, with the majority (83%) of the failures being reproducible with </a:t>
            </a:r>
            <a:r>
              <a:rPr lang="en-US" altLang="zh-CN" sz="2400" b="1" dirty="0"/>
              <a:t>three nodes </a:t>
            </a:r>
            <a:r>
              <a:rPr lang="en-US" altLang="zh-CN" sz="2400" dirty="0" smtClean="0"/>
              <a:t>only.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The majority of the failures (93%) can be reproduced through tests by using a </a:t>
            </a:r>
            <a:r>
              <a:rPr lang="en-US" altLang="zh-CN" sz="2400" b="1" dirty="0"/>
              <a:t>fault injection </a:t>
            </a:r>
            <a:r>
              <a:rPr lang="en-US" altLang="zh-CN" sz="2400" b="1" dirty="0" smtClean="0"/>
              <a:t>framework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0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07154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622395" y="1826032"/>
            <a:ext cx="108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</a:rPr>
              <a:t>Complete network </a:t>
            </a:r>
            <a:r>
              <a:rPr lang="en-US" altLang="zh-CN" sz="2400" b="1" dirty="0" smtClean="0">
                <a:latin typeface="Arial" panose="020B0604020202020204" pitchFamily="34" charset="0"/>
              </a:rPr>
              <a:t>partitioning:</a:t>
            </a:r>
            <a:r>
              <a:rPr lang="en-US" altLang="zh-CN" sz="2400" dirty="0"/>
              <a:t> 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dividing </a:t>
            </a:r>
            <a:r>
              <a:rPr lang="en-US" altLang="zh-CN" sz="2400" dirty="0"/>
              <a:t>the network into two disconnected </a:t>
            </a:r>
            <a:r>
              <a:rPr lang="en-US" altLang="zh-CN" sz="2400" dirty="0" smtClean="0"/>
              <a:t>parts</a:t>
            </a:r>
            <a:endParaRPr lang="en-US" altLang="zh-CN" sz="2400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453193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Types of Network 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Partitions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973" y="3276600"/>
            <a:ext cx="4317182" cy="25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09115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N</a:t>
            </a:r>
            <a:r>
              <a:rPr lang="en-US" altLang="zh-CN" sz="24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EAT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633952" y="2122438"/>
            <a:ext cx="10877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Network-partitioning </a:t>
            </a:r>
            <a:r>
              <a:rPr lang="en-US" altLang="zh-CN" sz="2400" dirty="0"/>
              <a:t>fault </a:t>
            </a:r>
            <a:r>
              <a:rPr lang="en-US" altLang="zh-CN" sz="2400" dirty="0" smtClean="0"/>
              <a:t>injection;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Supports </a:t>
            </a:r>
            <a:r>
              <a:rPr lang="en-US" altLang="zh-CN" sz="2400" dirty="0"/>
              <a:t>the three types of </a:t>
            </a:r>
            <a:r>
              <a:rPr lang="en-US" altLang="zh-CN" sz="2400" dirty="0" smtClean="0"/>
              <a:t>partitions;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Has </a:t>
            </a:r>
            <a:r>
              <a:rPr lang="en-US" altLang="zh-CN" sz="2400" dirty="0"/>
              <a:t>a simple API for creating and healing </a:t>
            </a:r>
            <a:r>
              <a:rPr lang="en-US" altLang="zh-CN" sz="2400" dirty="0" smtClean="0"/>
              <a:t>partitions;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121370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N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EAT</a:t>
            </a:r>
            <a:endParaRPr lang="en-US" altLang="zh-CN" sz="32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706138" y="2427238"/>
            <a:ext cx="10877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ISystem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interface</a:t>
            </a:r>
            <a:r>
              <a:rPr lang="en-US" altLang="zh-CN" sz="2400" dirty="0"/>
              <a:t>:</a:t>
            </a:r>
            <a:r>
              <a:rPr lang="en-US" altLang="zh-CN" sz="2400" dirty="0" smtClean="0"/>
              <a:t> provides </a:t>
            </a:r>
            <a:r>
              <a:rPr lang="en-US" altLang="zh-CN" sz="2400" dirty="0"/>
              <a:t>methods to install, start, obtain the status of, and shut down the target system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Client </a:t>
            </a:r>
            <a:r>
              <a:rPr lang="en-US" altLang="zh-CN" sz="2400" b="1" dirty="0" smtClean="0"/>
              <a:t>class: </a:t>
            </a:r>
            <a:r>
              <a:rPr lang="en-US" altLang="zh-CN" sz="2400" dirty="0" smtClean="0"/>
              <a:t>provides </a:t>
            </a:r>
            <a:r>
              <a:rPr lang="en-US" altLang="zh-CN" sz="2400" dirty="0"/>
              <a:t>wrappers around the client API (e.g., </a:t>
            </a:r>
            <a:r>
              <a:rPr lang="en-US" altLang="zh-CN" sz="2400" b="1" dirty="0"/>
              <a:t>put</a:t>
            </a:r>
            <a:r>
              <a:rPr lang="en-US" altLang="zh-CN" sz="2400" dirty="0"/>
              <a:t> or </a:t>
            </a:r>
            <a:r>
              <a:rPr lang="en-US" altLang="zh-CN" sz="2400" b="1" dirty="0"/>
              <a:t>get</a:t>
            </a:r>
            <a:r>
              <a:rPr lang="en-US" altLang="zh-CN" sz="2400" dirty="0"/>
              <a:t> calls</a:t>
            </a:r>
            <a:r>
              <a:rPr lang="en-US" altLang="zh-CN" sz="2400" dirty="0" smtClean="0"/>
              <a:t>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Test </a:t>
            </a:r>
            <a:r>
              <a:rPr lang="en-US" altLang="zh-CN" sz="2400" b="1" dirty="0"/>
              <a:t>workload and verification code.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121370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API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121370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N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EAT</a:t>
            </a:r>
            <a:endParaRPr lang="en-US" altLang="zh-CN" sz="32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121370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API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1631634"/>
            <a:ext cx="62960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121370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N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EAT</a:t>
            </a:r>
            <a:endParaRPr lang="en-US" altLang="zh-CN" sz="32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199612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NEAT Design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381" y="1888257"/>
            <a:ext cx="5829300" cy="3552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95424" y="2698693"/>
            <a:ext cx="474200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server </a:t>
            </a:r>
            <a:r>
              <a:rPr lang="en-US" altLang="zh-CN" sz="2000" b="1" dirty="0" smtClean="0"/>
              <a:t>nodes</a:t>
            </a:r>
            <a:r>
              <a:rPr lang="en-US" altLang="zh-CN" sz="2000" dirty="0" smtClean="0"/>
              <a:t>: run </a:t>
            </a:r>
            <a:r>
              <a:rPr lang="en-US" altLang="zh-CN" sz="2000" dirty="0"/>
              <a:t>the target system</a:t>
            </a:r>
            <a:r>
              <a:rPr lang="en-US" altLang="zh-CN" sz="2000" dirty="0" smtClean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000" b="0" cap="none" spc="0" dirty="0">
              <a:ln w="0"/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client </a:t>
            </a:r>
            <a:r>
              <a:rPr lang="en-US" altLang="zh-CN" sz="2000" b="1" dirty="0" smtClean="0"/>
              <a:t>nodes</a:t>
            </a:r>
            <a:r>
              <a:rPr lang="en-US" altLang="zh-CN" sz="2000" dirty="0" smtClean="0"/>
              <a:t>: issue </a:t>
            </a:r>
            <a:r>
              <a:rPr lang="en-US" altLang="zh-CN" sz="2000" dirty="0"/>
              <a:t>client requests</a:t>
            </a:r>
            <a:r>
              <a:rPr lang="en-US" altLang="zh-CN" sz="2000" dirty="0" smtClean="0"/>
              <a:t>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000" b="0" cap="none" spc="0" dirty="0">
              <a:ln w="0"/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test </a:t>
            </a:r>
            <a:r>
              <a:rPr lang="en-US" altLang="zh-CN" sz="2000" b="1" dirty="0" smtClean="0"/>
              <a:t>engine</a:t>
            </a:r>
            <a:r>
              <a:rPr lang="en-US" altLang="zh-CN" sz="2000" dirty="0" smtClean="0"/>
              <a:t>: runs </a:t>
            </a:r>
            <a:r>
              <a:rPr lang="en-US" altLang="zh-CN" sz="2000" dirty="0"/>
              <a:t>the test workload</a:t>
            </a:r>
            <a:endParaRPr lang="zh-CN" altLang="en-US" sz="20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121370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N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EAT</a:t>
            </a:r>
            <a:endParaRPr lang="en-US" altLang="zh-CN" sz="32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199612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NEAT Design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000" y="144455"/>
            <a:ext cx="3990788" cy="64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8547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DVANTAGE</a:t>
            </a:r>
            <a:endParaRPr lang="en-US" altLang="zh-CN" sz="32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738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3952" y="2420580"/>
            <a:ext cx="977687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First </a:t>
            </a:r>
            <a:r>
              <a:rPr lang="en-US" altLang="zh-CN" sz="2000" dirty="0"/>
              <a:t>in-depth study of the manifestation sequence of </a:t>
            </a:r>
            <a:r>
              <a:rPr lang="en-US" altLang="zh-CN" sz="2000" dirty="0" smtClean="0"/>
              <a:t>network partitioning failures.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000" b="0" cap="none" spc="0" dirty="0">
              <a:ln w="0"/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Detail </a:t>
            </a:r>
            <a:r>
              <a:rPr lang="en-US" altLang="zh-CN" sz="2000" dirty="0"/>
              <a:t>the manifestation </a:t>
            </a:r>
            <a:r>
              <a:rPr lang="en-US" altLang="zh-CN" sz="2000" dirty="0" smtClean="0"/>
              <a:t>sequences, </a:t>
            </a:r>
            <a:r>
              <a:rPr lang="en-US" altLang="zh-CN" sz="2000" dirty="0"/>
              <a:t>study the impact of different types of network-partitioning faults, study client access requirements, characterize network faults, or analyze timing constraints</a:t>
            </a:r>
            <a:r>
              <a:rPr lang="en-US" altLang="zh-CN" sz="20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zh-CN" altLang="en-US" sz="20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18547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ONCLUSION</a:t>
            </a:r>
            <a:endParaRPr lang="en-US" altLang="zh-CN" sz="32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738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3952" y="2256691"/>
            <a:ext cx="977687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Production </a:t>
            </a:r>
            <a:r>
              <a:rPr lang="en-US" altLang="zh-CN" sz="2000" dirty="0"/>
              <a:t>systems experience silent catastrophic failures due to a frequently occurring infrastructure </a:t>
            </a:r>
            <a:r>
              <a:rPr lang="en-US" altLang="zh-CN" sz="2000" dirty="0" smtClean="0"/>
              <a:t>fault.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000" b="0" cap="none" spc="0" dirty="0">
              <a:ln w="0"/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000" b="0" cap="none" spc="0" dirty="0" smtClean="0">
              <a:ln w="0"/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Indicator </a:t>
            </a:r>
            <a:r>
              <a:rPr lang="en-US" altLang="zh-CN" sz="2000" dirty="0"/>
              <a:t>for node </a:t>
            </a:r>
            <a:r>
              <a:rPr lang="en-US" altLang="zh-CN" sz="2000" dirty="0" smtClean="0"/>
              <a:t>failure, which is unreachability, is dangerous.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0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07154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622395" y="1826032"/>
            <a:ext cx="1087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</a:rPr>
              <a:t>Partial network </a:t>
            </a:r>
            <a:r>
              <a:rPr lang="en-US" altLang="zh-CN" sz="2400" b="1" dirty="0" smtClean="0">
                <a:latin typeface="Arial" panose="020B0604020202020204" pitchFamily="34" charset="0"/>
              </a:rPr>
              <a:t>partitioning:</a:t>
            </a:r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1" y="1169969"/>
            <a:ext cx="584226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Types of Network 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Partitions 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Solution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465" y="2581520"/>
            <a:ext cx="3184270" cy="33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7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07154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622395" y="1826032"/>
            <a:ext cx="108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</a:rPr>
              <a:t>Simplex network partitioning:</a:t>
            </a:r>
            <a:r>
              <a:rPr lang="en-US" altLang="zh-CN" sz="2400" dirty="0"/>
              <a:t> 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permits traffic to flow in one direction, but not in the </a:t>
            </a:r>
            <a:r>
              <a:rPr lang="en-US" altLang="zh-CN" sz="2400" dirty="0" smtClean="0"/>
              <a:t>other.</a:t>
            </a:r>
            <a:endParaRPr lang="en-US" altLang="zh-CN" sz="2400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1" y="1169969"/>
            <a:ext cx="584226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Types of Network 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Partitions 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Solution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404" y="3179754"/>
            <a:ext cx="4176392" cy="21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6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07154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622395" y="2274838"/>
            <a:ext cx="10877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Strong consistency promises that a read operation will return the most recent successfully written value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Providing </a:t>
            </a:r>
            <a:r>
              <a:rPr lang="en-US" altLang="zh-CN" sz="2400" dirty="0"/>
              <a:t>strong consistency </a:t>
            </a:r>
            <a:r>
              <a:rPr lang="en-US" altLang="zh-CN" sz="2400" b="1" dirty="0"/>
              <a:t>reduces system availability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requires complex consistency </a:t>
            </a:r>
            <a:r>
              <a:rPr lang="en-US" altLang="zh-CN" sz="2400" b="1" dirty="0" smtClean="0"/>
              <a:t>protocols.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1" y="1169969"/>
            <a:ext cx="322145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Theoretical Limit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07154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622395" y="2491770"/>
            <a:ext cx="108772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Eventually consistent systems </a:t>
            </a:r>
            <a:r>
              <a:rPr lang="en-US" altLang="zh-CN" sz="2400" b="1" dirty="0"/>
              <a:t>implement unproven </a:t>
            </a:r>
            <a:r>
              <a:rPr lang="en-US" altLang="zh-CN" sz="2400" b="1" dirty="0" smtClean="0"/>
              <a:t>protocols</a:t>
            </a:r>
            <a:r>
              <a:rPr lang="en-US" altLang="zh-CN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Systems </a:t>
            </a:r>
            <a:r>
              <a:rPr lang="en-US" altLang="zh-CN" sz="2400" dirty="0"/>
              <a:t>that implement proven, strongly consistent </a:t>
            </a:r>
            <a:r>
              <a:rPr lang="en-US" altLang="zh-CN" sz="2400" b="1" dirty="0" smtClean="0"/>
              <a:t>often </a:t>
            </a:r>
            <a:r>
              <a:rPr lang="en-US" altLang="zh-CN" sz="2400" b="1" dirty="0"/>
              <a:t>tweak these protocols in unproven </a:t>
            </a:r>
            <a:r>
              <a:rPr lang="en-US" altLang="zh-CN" sz="2400" b="1" dirty="0" smtClean="0"/>
              <a:t>ways.</a:t>
            </a:r>
            <a:endParaRPr lang="en-US" altLang="zh-CN" sz="2400" b="1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1" y="1169969"/>
            <a:ext cx="322145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Theoretical Limit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1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07154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622395" y="2491770"/>
            <a:ext cx="108772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Mocking: </a:t>
            </a:r>
            <a:r>
              <a:rPr lang="en-US" altLang="zh-CN" sz="2400" dirty="0"/>
              <a:t>can be used to imitate communication problems.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Jepsen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does not readily support unit testing or all types of network partitioning.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i="1" dirty="0" smtClean="0"/>
              <a:t>NEAT</a:t>
            </a:r>
            <a:r>
              <a:rPr lang="en-US" altLang="zh-CN" sz="2400" b="1" dirty="0" smtClean="0"/>
              <a:t>: </a:t>
            </a:r>
            <a:r>
              <a:rPr lang="en-US" altLang="zh-CN" sz="2400" dirty="0" smtClean="0"/>
              <a:t>has </a:t>
            </a:r>
            <a:r>
              <a:rPr lang="en-US" altLang="zh-CN" sz="2400" dirty="0"/>
              <a:t>a simple API for deploying systems, specifying clients’ workloads, creating and healing partitions, and crashing nodes.</a:t>
            </a:r>
            <a:endParaRPr lang="en-US" altLang="zh-CN" sz="2400" b="1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1" y="1169969"/>
            <a:ext cx="552175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Testing with Network Partitioning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07154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0" i="0" u="none" strike="noStrike" baseline="0" dirty="0" smtClean="0">
                <a:solidFill>
                  <a:schemeClr val="bg1"/>
                </a:solidFill>
                <a:latin typeface="NimbusRomNo9L-Regu"/>
              </a:rPr>
              <a:t>M</a:t>
            </a:r>
            <a:r>
              <a:rPr lang="en-US" altLang="zh-CN" sz="2400" dirty="0" smtClean="0">
                <a:solidFill>
                  <a:schemeClr val="bg1"/>
                </a:solidFill>
                <a:latin typeface="NimbusRomNo9L-Regu"/>
              </a:rPr>
              <a:t>ETHODOLOGY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58EA1B4-4CD3-408F-A402-25633F61D059}"/>
              </a:ext>
            </a:extLst>
          </p:cNvPr>
          <p:cNvSpPr txBox="1"/>
          <p:nvPr/>
        </p:nvSpPr>
        <p:spPr>
          <a:xfrm>
            <a:off x="622395" y="2861101"/>
            <a:ext cx="108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136 real-world failures in 25 </a:t>
            </a:r>
            <a:r>
              <a:rPr lang="en-US" altLang="zh-CN" sz="2400" dirty="0" smtClean="0"/>
              <a:t>popular distributed systems.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/>
          </a:p>
        </p:txBody>
      </p:sp>
      <p:sp>
        <p:nvSpPr>
          <p:cNvPr id="2" name="AutoShape 2" descr="Untitled">
            <a:extLst>
              <a:ext uri="{FF2B5EF4-FFF2-40B4-BE49-F238E27FC236}">
                <a16:creationId xmlns="" xmlns:a16="http://schemas.microsoft.com/office/drawing/2014/main" id="{6CADF46F-5515-EBAC-3B13-ED139AB81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3836</TotalTime>
  <Words>1171</Words>
  <Application>Microsoft Office PowerPoint</Application>
  <PresentationFormat>宽屏</PresentationFormat>
  <Paragraphs>209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NimbusRomNo9L-Regu</vt:lpstr>
      <vt:lpstr>等线</vt:lpstr>
      <vt:lpstr>微软雅黑</vt:lpstr>
      <vt:lpstr>Arial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Microsoft 帐户</cp:lastModifiedBy>
  <cp:revision>225</cp:revision>
  <dcterms:created xsi:type="dcterms:W3CDTF">2017-08-29T15:07:53Z</dcterms:created>
  <dcterms:modified xsi:type="dcterms:W3CDTF">2023-12-18T04:15:26Z</dcterms:modified>
</cp:coreProperties>
</file>