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handoutMasterIdLst>
    <p:handoutMasterId r:id="rId27"/>
  </p:handoutMasterIdLst>
  <p:sldIdLst>
    <p:sldId id="285" r:id="rId2"/>
    <p:sldId id="321" r:id="rId3"/>
    <p:sldId id="308" r:id="rId4"/>
    <p:sldId id="291" r:id="rId5"/>
    <p:sldId id="342" r:id="rId6"/>
    <p:sldId id="359" r:id="rId7"/>
    <p:sldId id="361" r:id="rId8"/>
    <p:sldId id="344" r:id="rId9"/>
    <p:sldId id="360" r:id="rId10"/>
    <p:sldId id="363" r:id="rId11"/>
    <p:sldId id="362" r:id="rId12"/>
    <p:sldId id="364" r:id="rId13"/>
    <p:sldId id="365" r:id="rId14"/>
    <p:sldId id="326" r:id="rId15"/>
    <p:sldId id="316" r:id="rId16"/>
    <p:sldId id="366" r:id="rId17"/>
    <p:sldId id="368" r:id="rId18"/>
    <p:sldId id="369" r:id="rId19"/>
    <p:sldId id="370" r:id="rId20"/>
    <p:sldId id="371" r:id="rId21"/>
    <p:sldId id="372" r:id="rId22"/>
    <p:sldId id="373" r:id="rId23"/>
    <p:sldId id="374" r:id="rId24"/>
    <p:sldId id="375" r:id="rId25"/>
  </p:sldIdLst>
  <p:sldSz cx="12192000" cy="6858000"/>
  <p:notesSz cx="6858000" cy="9144000"/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FC55A"/>
    <a:srgbClr val="FFFFFF"/>
    <a:srgbClr val="BF18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75" autoAdjust="0"/>
    <p:restoredTop sz="87735" autoAdjust="0"/>
  </p:normalViewPr>
  <p:slideViewPr>
    <p:cSldViewPr snapToGrid="0" showGuides="1">
      <p:cViewPr varScale="1">
        <p:scale>
          <a:sx n="92" d="100"/>
          <a:sy n="92" d="100"/>
        </p:scale>
        <p:origin x="48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howGuides="1">
      <p:cViewPr varScale="1">
        <p:scale>
          <a:sx n="80" d="100"/>
          <a:sy n="80" d="100"/>
        </p:scale>
        <p:origin x="3272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35C22C38-9557-617F-DCD9-666518E45C3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D7942E5-F0D8-1539-5EA0-366447FC61A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203659-F7E3-40DB-82D8-E925ABB2039B}" type="datetimeFigureOut">
              <a:rPr lang="zh-CN" altLang="en-US" smtClean="0"/>
              <a:t>2023/4/11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6B9F6F3-0EB9-C9A5-6FAE-0B93FD274EE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D26BCC6-A182-EE62-781F-7869FB8E596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00A00C-0951-40A5-AD56-A2211874C1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9521753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801542-EA1E-4A1E-9774-C4415D67D2E5}" type="datetimeFigureOut">
              <a:rPr lang="zh-CN" altLang="en-US" smtClean="0"/>
              <a:t>2023/4/11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367DAC-B7C4-4562-991F-2B4481CA1F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181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07499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076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96888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36169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/>
              <a:t>Interpolation </a:t>
            </a:r>
            <a:r>
              <a:rPr lang="zh-CN" altLang="en-US" sz="1200" dirty="0"/>
              <a:t>内插法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8886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31049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Rocks-</a:t>
            </a:r>
            <a:r>
              <a:rPr lang="en-US" altLang="zh-CN" dirty="0" err="1"/>
              <a:t>db</a:t>
            </a:r>
            <a:r>
              <a:rPr lang="en-US" altLang="zh-CN" dirty="0"/>
              <a:t> </a:t>
            </a:r>
            <a:r>
              <a:rPr lang="en-US" altLang="zh-CN" dirty="0" err="1"/>
              <a:t>lsm</a:t>
            </a:r>
            <a:endParaRPr lang="en-US" altLang="zh-CN" dirty="0"/>
          </a:p>
          <a:p>
            <a:r>
              <a:rPr lang="en-US" altLang="zh-CN" dirty="0" err="1"/>
              <a:t>Leanstore</a:t>
            </a:r>
            <a:r>
              <a:rPr lang="en-US" altLang="zh-CN" dirty="0"/>
              <a:t> update in place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6840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51404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A: 50%read 50% update</a:t>
            </a:r>
          </a:p>
          <a:p>
            <a:r>
              <a:rPr lang="en-US" altLang="zh-CN" dirty="0" err="1"/>
              <a:t>LeanStore</a:t>
            </a:r>
            <a:r>
              <a:rPr lang="en-US" altLang="zh-CN" dirty="0"/>
              <a:t> writes </a:t>
            </a:r>
            <a:r>
              <a:rPr lang="en-US" altLang="zh-CN" dirty="0" err="1"/>
              <a:t>signicantly</a:t>
            </a:r>
            <a:r>
              <a:rPr lang="en-US" altLang="zh-CN" dirty="0"/>
              <a:t> more than </a:t>
            </a:r>
            <a:r>
              <a:rPr lang="en-US" altLang="zh-CN" dirty="0" err="1"/>
              <a:t>TreeLine</a:t>
            </a:r>
            <a:r>
              <a:rPr lang="en-US" altLang="zh-CN" dirty="0"/>
              <a:t> and </a:t>
            </a:r>
            <a:r>
              <a:rPr lang="en-US" altLang="zh-CN" dirty="0" err="1"/>
              <a:t>RocksDB</a:t>
            </a:r>
            <a:r>
              <a:rPr lang="en-US" altLang="zh-CN" dirty="0"/>
              <a:t> because it uses a page cache which causes more hit miss.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5013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B: 95%read 5%update</a:t>
            </a:r>
          </a:p>
          <a:p>
            <a:r>
              <a:rPr lang="en-US" altLang="zh-CN" dirty="0"/>
              <a:t>C: 100%read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2984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 95% range scan(avg 50) 5%insert</a:t>
            </a:r>
          </a:p>
          <a:p>
            <a:r>
              <a:rPr lang="en-US" altLang="zh-CN" dirty="0"/>
              <a:t>Key skew limits </a:t>
            </a:r>
            <a:r>
              <a:rPr lang="en-US" altLang="zh-CN" dirty="0" err="1"/>
              <a:t>LeanStore’s</a:t>
            </a:r>
            <a:r>
              <a:rPr lang="en-US" altLang="zh-CN" dirty="0"/>
              <a:t> buffer pool’s effectiveness when records are small relative to the page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3534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67526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5075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40165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90059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16829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8993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8969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5446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48020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57463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50292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29948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6715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C045F059-EDB9-E0AC-27CE-9E06F93814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3CBE250-184B-9DDD-7243-EB15C6ECA48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C74FF2-694F-457E-80E2-2BA280E401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918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D47E3A-6E25-6F8E-BB4E-4CE32CD701B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326900-E6A1-9B39-2EBC-F8ADFCDA9A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C74FF2-694F-457E-80E2-2BA280E401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3669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6E12F397-B6C6-48F9-8A8D-5F9BC95945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93B4099-93DC-20D5-6992-59BC50514F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C74FF2-694F-457E-80E2-2BA280E401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45686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6CC3BE59-1626-EAA6-0E3F-2B4570A1D87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0002A53-81C2-9FD5-493A-9FC0634C5A4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C74FF2-694F-457E-80E2-2BA280E401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87936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18E819B-F702-F2EA-861D-20D1B16284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74FF2-694F-457E-80E2-2BA280E4019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115781C-3245-E3A3-7DD4-B089D0A2FD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158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2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471" y="313903"/>
            <a:ext cx="1269587" cy="1269587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C1A8D97-F947-61C0-AD95-0168FC9B00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002465"/>
            <a:ext cx="12192000" cy="2853070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2531B6B-3937-411A-16AC-06C723BE4D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C74FF2-694F-457E-80E2-2BA280E4019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6782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3ABE910-1689-563D-DF24-906E7A02433D}"/>
              </a:ext>
            </a:extLst>
          </p:cNvPr>
          <p:cNvSpPr txBox="1"/>
          <p:nvPr/>
        </p:nvSpPr>
        <p:spPr>
          <a:xfrm>
            <a:off x="633953" y="1169969"/>
            <a:ext cx="2597620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NimbusRomNo9L-Regu"/>
              </a:rPr>
              <a:t>Reorganization 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171E1F0-207F-15AA-7D6E-C03606A0EA38}"/>
              </a:ext>
            </a:extLst>
          </p:cNvPr>
          <p:cNvSpPr txBox="1"/>
          <p:nvPr/>
        </p:nvSpPr>
        <p:spPr>
          <a:xfrm>
            <a:off x="633953" y="408208"/>
            <a:ext cx="1450342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sz="3200" b="0" i="0" u="none" strike="noStrike" baseline="0" dirty="0">
                <a:solidFill>
                  <a:schemeClr val="bg1"/>
                </a:solidFill>
                <a:latin typeface="NimbusRomNo9L-Regu"/>
              </a:rPr>
              <a:t>D</a:t>
            </a:r>
            <a:r>
              <a:rPr lang="en-US" altLang="zh-CN" sz="2800" b="0" i="0" u="none" strike="noStrike" baseline="0" dirty="0">
                <a:solidFill>
                  <a:schemeClr val="bg1"/>
                </a:solidFill>
                <a:latin typeface="NimbusRomNo9L-Regu"/>
              </a:rPr>
              <a:t>ESIGN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22907A1-6EA4-574A-2352-D68295F099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912" y="1995055"/>
            <a:ext cx="8037635" cy="2706833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CE6C4CD-C15D-5279-846F-C071802C8CB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C74FF2-694F-457E-80E2-2BA280E4019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7843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3ABE910-1689-563D-DF24-906E7A02433D}"/>
              </a:ext>
            </a:extLst>
          </p:cNvPr>
          <p:cNvSpPr txBox="1"/>
          <p:nvPr/>
        </p:nvSpPr>
        <p:spPr>
          <a:xfrm>
            <a:off x="633953" y="1169969"/>
            <a:ext cx="2597620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NimbusRomNo9L-Regu"/>
              </a:rPr>
              <a:t>Reorganization 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171E1F0-207F-15AA-7D6E-C03606A0EA38}"/>
              </a:ext>
            </a:extLst>
          </p:cNvPr>
          <p:cNvSpPr txBox="1"/>
          <p:nvPr/>
        </p:nvSpPr>
        <p:spPr>
          <a:xfrm>
            <a:off x="633953" y="408208"/>
            <a:ext cx="1450342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sz="3200" b="0" i="0" u="none" strike="noStrike" baseline="0" dirty="0">
                <a:solidFill>
                  <a:schemeClr val="bg1"/>
                </a:solidFill>
                <a:latin typeface="NimbusRomNo9L-Regu"/>
              </a:rPr>
              <a:t>D</a:t>
            </a:r>
            <a:r>
              <a:rPr lang="en-US" altLang="zh-CN" sz="2800" b="0" i="0" u="none" strike="noStrike" baseline="0" dirty="0">
                <a:solidFill>
                  <a:schemeClr val="bg1"/>
                </a:solidFill>
                <a:latin typeface="NimbusRomNo9L-Regu"/>
              </a:rPr>
              <a:t>ESIGN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B3115CC-E115-5557-7FA4-09ED90992F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7744" y="3042576"/>
            <a:ext cx="7707683" cy="3656096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39061D96-7605-F355-55C2-7D350F9C2485}"/>
              </a:ext>
            </a:extLst>
          </p:cNvPr>
          <p:cNvSpPr txBox="1"/>
          <p:nvPr/>
        </p:nvSpPr>
        <p:spPr>
          <a:xfrm>
            <a:off x="633953" y="1728616"/>
            <a:ext cx="1045325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TreeLine considers records </a:t>
            </a:r>
            <a:r>
              <a:rPr lang="zh-CN" altLang="en-US" sz="2400" b="1" dirty="0"/>
              <a:t>in key order </a:t>
            </a:r>
            <a:r>
              <a:rPr lang="zh-CN" altLang="en-US" sz="2400" dirty="0"/>
              <a:t>and tries to place them into as-large-as-possible</a:t>
            </a:r>
            <a:r>
              <a:rPr lang="en-US" altLang="zh-CN" sz="2400" dirty="0"/>
              <a:t>(depend on linear model error)</a:t>
            </a:r>
            <a:r>
              <a:rPr lang="zh-CN" altLang="en-US" sz="2400" dirty="0"/>
              <a:t> segments</a:t>
            </a:r>
            <a:r>
              <a:rPr lang="en-US" altLang="zh-CN" sz="2400" dirty="0"/>
              <a:t>.</a:t>
            </a:r>
            <a:endParaRPr lang="zh-CN" altLang="en-US" sz="2400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71089F8-3E96-A4ED-B969-03AD1FE48E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C74FF2-694F-457E-80E2-2BA280E4019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7495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3ABE910-1689-563D-DF24-906E7A02433D}"/>
              </a:ext>
            </a:extLst>
          </p:cNvPr>
          <p:cNvSpPr txBox="1"/>
          <p:nvPr/>
        </p:nvSpPr>
        <p:spPr>
          <a:xfrm>
            <a:off x="633953" y="1169969"/>
            <a:ext cx="2597620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NimbusRomNo9L-Regu"/>
              </a:rPr>
              <a:t>Reorganization 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171E1F0-207F-15AA-7D6E-C03606A0EA38}"/>
              </a:ext>
            </a:extLst>
          </p:cNvPr>
          <p:cNvSpPr txBox="1"/>
          <p:nvPr/>
        </p:nvSpPr>
        <p:spPr>
          <a:xfrm>
            <a:off x="633953" y="408208"/>
            <a:ext cx="1450342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sz="3200" b="0" i="0" u="none" strike="noStrike" baseline="0" dirty="0">
                <a:solidFill>
                  <a:schemeClr val="bg1"/>
                </a:solidFill>
                <a:latin typeface="NimbusRomNo9L-Regu"/>
              </a:rPr>
              <a:t>D</a:t>
            </a:r>
            <a:r>
              <a:rPr lang="en-US" altLang="zh-CN" sz="2800" b="0" i="0" u="none" strike="noStrike" baseline="0" dirty="0">
                <a:solidFill>
                  <a:schemeClr val="bg1"/>
                </a:solidFill>
                <a:latin typeface="NimbusRomNo9L-Regu"/>
              </a:rPr>
              <a:t>ESIGN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1E0CF23-F482-89D3-0475-DF04776BF5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953" y="1953169"/>
            <a:ext cx="8247889" cy="194688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EDDF7B7A-E1F6-4C33-A3CC-96A7DC9FD672}"/>
              </a:ext>
            </a:extLst>
          </p:cNvPr>
          <p:cNvSpPr txBox="1"/>
          <p:nvPr/>
        </p:nvSpPr>
        <p:spPr>
          <a:xfrm>
            <a:off x="633953" y="3990756"/>
            <a:ext cx="2597620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NimbusRomNo9L-Regu"/>
              </a:rPr>
              <a:t>Reorganization 4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7274D9B-AE8D-4BC1-0BD3-46CDE6D058FE}"/>
              </a:ext>
            </a:extLst>
          </p:cNvPr>
          <p:cNvSpPr txBox="1"/>
          <p:nvPr/>
        </p:nvSpPr>
        <p:spPr>
          <a:xfrm>
            <a:off x="824346" y="4543123"/>
            <a:ext cx="908165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TreeLine concludes the reorganization process by updating the in-memory index.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08E536-3B46-73BA-9BFA-D2998BA12A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C74FF2-694F-457E-80E2-2BA280E4019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568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3ABE910-1689-563D-DF24-906E7A02433D}"/>
              </a:ext>
            </a:extLst>
          </p:cNvPr>
          <p:cNvSpPr txBox="1"/>
          <p:nvPr/>
        </p:nvSpPr>
        <p:spPr>
          <a:xfrm>
            <a:off x="633953" y="1169969"/>
            <a:ext cx="2597620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NimbusRomNo9L-Regu"/>
              </a:rPr>
              <a:t>Insert Forecasting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171E1F0-207F-15AA-7D6E-C03606A0EA38}"/>
              </a:ext>
            </a:extLst>
          </p:cNvPr>
          <p:cNvSpPr txBox="1"/>
          <p:nvPr/>
        </p:nvSpPr>
        <p:spPr>
          <a:xfrm>
            <a:off x="633953" y="408208"/>
            <a:ext cx="1450342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sz="3200" b="0" i="0" u="none" strike="noStrike" baseline="0" dirty="0">
                <a:solidFill>
                  <a:schemeClr val="bg1"/>
                </a:solidFill>
                <a:latin typeface="NimbusRomNo9L-Regu"/>
              </a:rPr>
              <a:t>D</a:t>
            </a:r>
            <a:r>
              <a:rPr lang="en-US" altLang="zh-CN" sz="2800" b="0" i="0" u="none" strike="noStrike" baseline="0" dirty="0">
                <a:solidFill>
                  <a:schemeClr val="bg1"/>
                </a:solidFill>
                <a:latin typeface="NimbusRomNo9L-Regu"/>
              </a:rPr>
              <a:t>ESIGN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9333663-337B-F8AA-B10D-1C660B89CD20}"/>
              </a:ext>
            </a:extLst>
          </p:cNvPr>
          <p:cNvSpPr txBox="1"/>
          <p:nvPr/>
        </p:nvSpPr>
        <p:spPr>
          <a:xfrm>
            <a:off x="1018712" y="1808620"/>
            <a:ext cx="1048096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/>
              <a:t>Epoch-base forecast</a:t>
            </a:r>
            <a:r>
              <a:rPr lang="en-US" altLang="zh-CN" sz="2400" dirty="0"/>
              <a:t>: divide the workload into epochs, and update predict module every epoch.</a:t>
            </a:r>
          </a:p>
          <a:p>
            <a:endParaRPr lang="en-US" altLang="zh-CN" sz="2400" dirty="0"/>
          </a:p>
          <a:p>
            <a:r>
              <a:rPr lang="en-US" altLang="zh-CN" sz="2400" b="1" dirty="0"/>
              <a:t>Statistics</a:t>
            </a:r>
            <a:r>
              <a:rPr lang="en-US" altLang="zh-CN" sz="2400" dirty="0"/>
              <a:t>:</a:t>
            </a:r>
            <a:r>
              <a:rPr lang="zh-CN" altLang="en-US" sz="2400" dirty="0"/>
              <a:t> </a:t>
            </a:r>
            <a:r>
              <a:rPr lang="en-US" altLang="zh-CN" sz="2400" dirty="0"/>
              <a:t>capture the distribution of inserts by </a:t>
            </a:r>
            <a:r>
              <a:rPr lang="en-US" altLang="zh-CN" sz="2400" dirty="0" err="1"/>
              <a:t>equi</a:t>
            </a:r>
            <a:r>
              <a:rPr lang="en-US" altLang="zh-CN" sz="2400" dirty="0"/>
              <a:t>-depth </a:t>
            </a:r>
            <a:r>
              <a:rPr lang="en-US" altLang="zh-CN" sz="2400" b="1" dirty="0"/>
              <a:t>histogram.</a:t>
            </a:r>
          </a:p>
          <a:p>
            <a:endParaRPr lang="en-US" altLang="zh-CN" sz="2400" b="1" dirty="0"/>
          </a:p>
          <a:p>
            <a:r>
              <a:rPr lang="en-US" altLang="zh-CN" sz="2400" b="1" dirty="0"/>
              <a:t>Generate</a:t>
            </a:r>
            <a:r>
              <a:rPr lang="en-US" altLang="zh-CN" sz="2400" dirty="0"/>
              <a:t>: sum the counters of </a:t>
            </a:r>
            <a:r>
              <a:rPr lang="en-US" altLang="zh-CN" sz="2400" b="1" dirty="0"/>
              <a:t>intersecting partitions </a:t>
            </a:r>
            <a:r>
              <a:rPr lang="en-US" altLang="zh-CN" sz="2400" dirty="0"/>
              <a:t>with linear interpolation to forecast inserts for a segment.</a:t>
            </a:r>
            <a:endParaRPr lang="en-US" altLang="zh-CN" sz="2400" b="1" dirty="0"/>
          </a:p>
          <a:p>
            <a:endParaRPr lang="en-US" altLang="zh-CN" sz="2400" b="1" dirty="0"/>
          </a:p>
          <a:p>
            <a:r>
              <a:rPr lang="en-US" altLang="zh-CN" sz="2400" b="1" dirty="0"/>
              <a:t>Utilize</a:t>
            </a:r>
            <a:r>
              <a:rPr lang="en-US" altLang="zh-CN" sz="2400" dirty="0"/>
              <a:t>: </a:t>
            </a:r>
            <a:r>
              <a:rPr lang="en-US" altLang="zh-CN" sz="2400" b="1" dirty="0"/>
              <a:t>estimate pages </a:t>
            </a:r>
            <a:r>
              <a:rPr lang="en-US" altLang="zh-CN" sz="2400" dirty="0"/>
              <a:t>needed by the number of keys and insert forecast while reorganization </a:t>
            </a:r>
            <a:r>
              <a:rPr lang="en-US" altLang="zh-CN" sz="2400" b="1" dirty="0"/>
              <a:t>segment</a:t>
            </a:r>
            <a:r>
              <a:rPr lang="en-US" altLang="zh-CN" sz="2400" dirty="0"/>
              <a:t>.</a:t>
            </a:r>
            <a:endParaRPr lang="zh-CN" altLang="en-US" sz="2400" b="1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E936737-D5D7-226D-DA29-56BF3CA5FAA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C74FF2-694F-457E-80E2-2BA280E4019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0194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3ABE910-1689-563D-DF24-906E7A02433D}"/>
              </a:ext>
            </a:extLst>
          </p:cNvPr>
          <p:cNvSpPr txBox="1"/>
          <p:nvPr/>
        </p:nvSpPr>
        <p:spPr>
          <a:xfrm>
            <a:off x="633952" y="1169969"/>
            <a:ext cx="4118157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NimbusRomNo9L-Regu"/>
              </a:rPr>
              <a:t>Crash Consistency and Recover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B596BEA-90AF-E1BC-2B27-D97D57342E9A}"/>
              </a:ext>
            </a:extLst>
          </p:cNvPr>
          <p:cNvSpPr txBox="1"/>
          <p:nvPr/>
        </p:nvSpPr>
        <p:spPr>
          <a:xfrm>
            <a:off x="836208" y="1691135"/>
            <a:ext cx="1051958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Touch </a:t>
            </a:r>
            <a:r>
              <a:rPr lang="en-US" altLang="zh-CN" sz="2400" b="1" dirty="0"/>
              <a:t>single</a:t>
            </a:r>
            <a:r>
              <a:rPr lang="en-US" altLang="zh-CN" sz="2400" dirty="0"/>
              <a:t> SSD page: SSD guarantees </a:t>
            </a:r>
            <a:r>
              <a:rPr lang="en-US" altLang="zh-CN" sz="2400" b="1" dirty="0"/>
              <a:t>atomic</a:t>
            </a:r>
            <a:r>
              <a:rPr lang="en-US" altLang="zh-CN" sz="2400" dirty="0"/>
              <a:t> writes.</a:t>
            </a:r>
          </a:p>
          <a:p>
            <a:endParaRPr lang="en-US" altLang="zh-CN" sz="2400" dirty="0"/>
          </a:p>
          <a:p>
            <a:r>
              <a:rPr lang="en-US" altLang="zh-CN" sz="2400" dirty="0"/>
              <a:t>Overflow page allocation: The </a:t>
            </a:r>
            <a:r>
              <a:rPr lang="en-US" altLang="zh-CN" sz="2400" b="1" dirty="0"/>
              <a:t>lower bound </a:t>
            </a:r>
            <a:r>
              <a:rPr lang="en-US" altLang="zh-CN" sz="2400" dirty="0"/>
              <a:t>of overflow page is corresponding to correct base page.</a:t>
            </a:r>
          </a:p>
          <a:p>
            <a:endParaRPr lang="en-US" altLang="zh-CN" sz="2400" dirty="0"/>
          </a:p>
          <a:p>
            <a:r>
              <a:rPr lang="en-US" altLang="zh-CN" sz="2400" dirty="0"/>
              <a:t>Reorganization: An </a:t>
            </a:r>
            <a:r>
              <a:rPr lang="en-US" altLang="zh-CN" sz="2400" b="1" dirty="0"/>
              <a:t>undo</a:t>
            </a:r>
            <a:r>
              <a:rPr lang="en-US" altLang="zh-CN" sz="2400" dirty="0"/>
              <a:t>-like WAL is added while starting reorganization.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19B0295-4715-4E89-0D99-60CCF711C6BF}"/>
              </a:ext>
            </a:extLst>
          </p:cNvPr>
          <p:cNvSpPr txBox="1"/>
          <p:nvPr/>
        </p:nvSpPr>
        <p:spPr>
          <a:xfrm>
            <a:off x="633953" y="408208"/>
            <a:ext cx="1450342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sz="3200" b="0" i="0" u="none" strike="noStrike" baseline="0" dirty="0">
                <a:solidFill>
                  <a:schemeClr val="bg1"/>
                </a:solidFill>
                <a:latin typeface="NimbusRomNo9L-Regu"/>
              </a:rPr>
              <a:t>D</a:t>
            </a:r>
            <a:r>
              <a:rPr lang="en-US" altLang="zh-CN" sz="2800" b="0" i="0" u="none" strike="noStrike" baseline="0" dirty="0">
                <a:solidFill>
                  <a:schemeClr val="bg1"/>
                </a:solidFill>
                <a:latin typeface="NimbusRomNo9L-Regu"/>
              </a:rPr>
              <a:t>ESIGN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D65BED-E373-B93B-4A62-309837A3006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C74FF2-694F-457E-80E2-2BA280E4019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92278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61A4C3E-F64F-4279-B6C2-DF5AF9AB54ED}"/>
              </a:ext>
            </a:extLst>
          </p:cNvPr>
          <p:cNvSpPr txBox="1"/>
          <p:nvPr/>
        </p:nvSpPr>
        <p:spPr>
          <a:xfrm>
            <a:off x="633952" y="408208"/>
            <a:ext cx="2760592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E</a:t>
            </a:r>
            <a:r>
              <a:rPr lang="en-US" altLang="zh-CN" sz="2400" dirty="0">
                <a:solidFill>
                  <a:schemeClr val="bg1"/>
                </a:solidFill>
              </a:rPr>
              <a:t>VALUATION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F0723B3-F2F8-45A2-870D-1004501728BF}"/>
              </a:ext>
            </a:extLst>
          </p:cNvPr>
          <p:cNvSpPr txBox="1"/>
          <p:nvPr/>
        </p:nvSpPr>
        <p:spPr>
          <a:xfrm>
            <a:off x="720364" y="1264631"/>
            <a:ext cx="2251436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NimbusRomNo9L-Regu"/>
              </a:rPr>
              <a:t>Setup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C9D7F80-545B-EF15-CAA2-B529E0BE17C9}"/>
              </a:ext>
            </a:extLst>
          </p:cNvPr>
          <p:cNvSpPr txBox="1"/>
          <p:nvPr/>
        </p:nvSpPr>
        <p:spPr>
          <a:xfrm>
            <a:off x="908272" y="1820354"/>
            <a:ext cx="924343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0000"/>
                </a:solidFill>
                <a:latin typeface="NimbusRomNo9L-Regu"/>
                <a:ea typeface="微软雅黑" panose="020B0503020204020204" pitchFamily="34" charset="-122"/>
              </a:rPr>
              <a:t>20C128G+1TB </a:t>
            </a:r>
            <a:r>
              <a:rPr lang="en-US" altLang="zh-CN" sz="2400" dirty="0" err="1">
                <a:solidFill>
                  <a:srgbClr val="000000"/>
                </a:solidFill>
                <a:latin typeface="NimbusRomNo9L-Regu"/>
                <a:ea typeface="微软雅黑" panose="020B0503020204020204" pitchFamily="34" charset="-122"/>
              </a:rPr>
              <a:t>NVMe</a:t>
            </a:r>
            <a:r>
              <a:rPr lang="en-US" altLang="zh-CN" sz="2400" dirty="0">
                <a:solidFill>
                  <a:srgbClr val="000000"/>
                </a:solidFill>
                <a:latin typeface="NimbusRomNo9L-Regu"/>
                <a:ea typeface="微软雅黑" panose="020B0503020204020204" pitchFamily="34" charset="-122"/>
              </a:rPr>
              <a:t> SSD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0000"/>
                </a:solidFill>
                <a:latin typeface="NimbusRomNo9L-Regu"/>
                <a:ea typeface="微软雅黑" panose="020B0503020204020204" pitchFamily="34" charset="-122"/>
              </a:rPr>
              <a:t>Compare with </a:t>
            </a:r>
            <a:r>
              <a:rPr lang="en-US" altLang="zh-CN" sz="2400" dirty="0" err="1">
                <a:solidFill>
                  <a:srgbClr val="000000"/>
                </a:solidFill>
                <a:latin typeface="NimbusRomNo9L-Regu"/>
                <a:ea typeface="微软雅黑" panose="020B0503020204020204" pitchFamily="34" charset="-122"/>
              </a:rPr>
              <a:t>RocksDB</a:t>
            </a:r>
            <a:r>
              <a:rPr lang="en-US" altLang="zh-CN" sz="2400" dirty="0">
                <a:solidFill>
                  <a:srgbClr val="000000"/>
                </a:solidFill>
                <a:latin typeface="NimbusRomNo9L-Regu"/>
                <a:ea typeface="微软雅黑" panose="020B0503020204020204" pitchFamily="34" charset="-122"/>
              </a:rPr>
              <a:t>(v6.14.6) and </a:t>
            </a:r>
            <a:r>
              <a:rPr lang="en-US" altLang="zh-CN" sz="2400" dirty="0" err="1">
                <a:solidFill>
                  <a:srgbClr val="000000"/>
                </a:solidFill>
                <a:latin typeface="NimbusRomNo9L-Regu"/>
                <a:ea typeface="微软雅黑" panose="020B0503020204020204" pitchFamily="34" charset="-122"/>
              </a:rPr>
              <a:t>LeanStore</a:t>
            </a:r>
            <a:r>
              <a:rPr lang="en-US" altLang="zh-CN" sz="2400" dirty="0">
                <a:solidFill>
                  <a:srgbClr val="000000"/>
                </a:solidFill>
                <a:latin typeface="NimbusRomNo9L-Regu"/>
                <a:ea typeface="微软雅黑" panose="020B0503020204020204" pitchFamily="34" charset="-122"/>
              </a:rPr>
              <a:t>(commit d3d8314)</a:t>
            </a:r>
            <a:endParaRPr lang="zh-CN" altLang="en-US" sz="2400" dirty="0">
              <a:solidFill>
                <a:srgbClr val="000000"/>
              </a:solidFill>
              <a:latin typeface="NimbusRomNo9L-Regu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9B393DF-EA89-908B-69CF-FC1A9D2233E0}"/>
              </a:ext>
            </a:extLst>
          </p:cNvPr>
          <p:cNvSpPr txBox="1"/>
          <p:nvPr/>
        </p:nvSpPr>
        <p:spPr>
          <a:xfrm>
            <a:off x="720364" y="2703845"/>
            <a:ext cx="2251436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NimbusRomNo9L-Regu"/>
              </a:rPr>
              <a:t>Workload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BEA039E-F9A5-E6A1-D7DF-5437FB5D48C7}"/>
              </a:ext>
            </a:extLst>
          </p:cNvPr>
          <p:cNvSpPr txBox="1"/>
          <p:nvPr/>
        </p:nvSpPr>
        <p:spPr>
          <a:xfrm>
            <a:off x="633952" y="3118696"/>
            <a:ext cx="819416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YCSB (own </a:t>
            </a:r>
            <a:r>
              <a:rPr lang="en-US" altLang="zh-CN" sz="2400" dirty="0" err="1"/>
              <a:t>cpp</a:t>
            </a:r>
            <a:r>
              <a:rPr lang="en-US" altLang="zh-CN" sz="2400" dirty="0"/>
              <a:t> implementation) with 3 datasets: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uniformly distributed keys (20 million)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Amazon reviews dataset (33 million)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Open Street Maps dataset (23 million)</a:t>
            </a:r>
            <a:endParaRPr lang="zh-CN" altLang="en-US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2CD7148-735A-FE80-3B6F-7723B85001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1501" y="3903526"/>
            <a:ext cx="5556536" cy="2698889"/>
          </a:xfrm>
          <a:prstGeom prst="rect">
            <a:avLst/>
          </a:prstGeom>
        </p:spPr>
      </p:pic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563981-2C99-2570-D338-A26359372F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C74FF2-694F-457E-80E2-2BA280E4019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302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61A4C3E-F64F-4279-B6C2-DF5AF9AB54ED}"/>
              </a:ext>
            </a:extLst>
          </p:cNvPr>
          <p:cNvSpPr txBox="1"/>
          <p:nvPr/>
        </p:nvSpPr>
        <p:spPr>
          <a:xfrm>
            <a:off x="633952" y="408208"/>
            <a:ext cx="2760592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E</a:t>
            </a:r>
            <a:r>
              <a:rPr lang="en-US" altLang="zh-CN" sz="2400" dirty="0">
                <a:solidFill>
                  <a:schemeClr val="bg1"/>
                </a:solidFill>
              </a:rPr>
              <a:t>VALUATION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9B393DF-EA89-908B-69CF-FC1A9D2233E0}"/>
              </a:ext>
            </a:extLst>
          </p:cNvPr>
          <p:cNvSpPr txBox="1"/>
          <p:nvPr/>
        </p:nvSpPr>
        <p:spPr>
          <a:xfrm>
            <a:off x="720364" y="1444489"/>
            <a:ext cx="2251436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NimbusRomNo9L-Regu"/>
              </a:rPr>
              <a:t>Workload Cont.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6F3E561-A60D-5FC9-2682-46288CDBF1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327" y="2098179"/>
            <a:ext cx="10758083" cy="2979512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C9E6D6-729F-932F-7BD8-C8168AC368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C74FF2-694F-457E-80E2-2BA280E4019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4144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61A4C3E-F64F-4279-B6C2-DF5AF9AB54ED}"/>
              </a:ext>
            </a:extLst>
          </p:cNvPr>
          <p:cNvSpPr txBox="1"/>
          <p:nvPr/>
        </p:nvSpPr>
        <p:spPr>
          <a:xfrm>
            <a:off x="633952" y="408208"/>
            <a:ext cx="2760592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E</a:t>
            </a:r>
            <a:r>
              <a:rPr lang="en-US" altLang="zh-CN" sz="2400" dirty="0">
                <a:solidFill>
                  <a:schemeClr val="bg1"/>
                </a:solidFill>
              </a:rPr>
              <a:t>VALUATION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F0723B3-F2F8-45A2-870D-1004501728BF}"/>
              </a:ext>
            </a:extLst>
          </p:cNvPr>
          <p:cNvSpPr txBox="1"/>
          <p:nvPr/>
        </p:nvSpPr>
        <p:spPr>
          <a:xfrm>
            <a:off x="720363" y="1264631"/>
            <a:ext cx="4759110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NimbusRomNo9L-Regu"/>
              </a:rPr>
              <a:t>End-to-End Performance(skew point)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64CA72D-B8C3-4097-69A2-D73B5CBF019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9514"/>
          <a:stretch/>
        </p:blipFill>
        <p:spPr>
          <a:xfrm>
            <a:off x="1226126" y="1809882"/>
            <a:ext cx="2964874" cy="487099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50D2BC1-10CB-68AE-2C9E-8D4D78A8E70C}"/>
              </a:ext>
            </a:extLst>
          </p:cNvPr>
          <p:cNvSpPr txBox="1"/>
          <p:nvPr/>
        </p:nvSpPr>
        <p:spPr>
          <a:xfrm>
            <a:off x="4821382" y="1989485"/>
            <a:ext cx="678179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NimbusRomNo9L-Regu"/>
                <a:ea typeface="微软雅黑" panose="020B0503020204020204" pitchFamily="34" charset="-122"/>
              </a:rPr>
              <a:t>TreeLine outperforms RocksDB and LeanStore on skewed update-heavy workloads because it </a:t>
            </a:r>
            <a:endParaRPr lang="en-US" altLang="zh-CN" sz="2400" dirty="0">
              <a:solidFill>
                <a:srgbClr val="000000"/>
              </a:solidFill>
              <a:latin typeface="NimbusRomNo9L-Regu"/>
              <a:ea typeface="微软雅黑" panose="020B0503020204020204" pitchFamily="34" charset="-122"/>
            </a:endParaRPr>
          </a:p>
          <a:p>
            <a:pPr marL="514350" indent="-514350">
              <a:buAutoNum type="romanLcParenBoth"/>
            </a:pPr>
            <a:r>
              <a:rPr lang="zh-CN" altLang="en-US" sz="2400" dirty="0">
                <a:solidFill>
                  <a:srgbClr val="000000"/>
                </a:solidFill>
                <a:latin typeface="NimbusRomNo9L-Regu"/>
                <a:ea typeface="微软雅黑" panose="020B0503020204020204" pitchFamily="34" charset="-122"/>
              </a:rPr>
              <a:t>leverages its record </a:t>
            </a:r>
            <a:r>
              <a:rPr lang="en-US" altLang="zh-CN" sz="2400" dirty="0">
                <a:solidFill>
                  <a:srgbClr val="000000"/>
                </a:solidFill>
                <a:latin typeface="NimbusRomNo9L-Regu"/>
                <a:ea typeface="微软雅黑" panose="020B0503020204020204" pitchFamily="34" charset="-122"/>
              </a:rPr>
              <a:t>cache to </a:t>
            </a:r>
            <a:r>
              <a:rPr lang="en-US" altLang="zh-CN" sz="2400" b="1" dirty="0">
                <a:solidFill>
                  <a:srgbClr val="000000"/>
                </a:solidFill>
                <a:latin typeface="NimbusRomNo9L-Regu"/>
                <a:ea typeface="微软雅黑" panose="020B0503020204020204" pitchFamily="34" charset="-122"/>
              </a:rPr>
              <a:t>reduce write amplification</a:t>
            </a:r>
          </a:p>
          <a:p>
            <a:pPr marL="514350" indent="-514350">
              <a:buAutoNum type="romanLcParenBoth"/>
            </a:pPr>
            <a:r>
              <a:rPr lang="en-US" altLang="zh-CN" sz="2400" dirty="0">
                <a:solidFill>
                  <a:srgbClr val="000000"/>
                </a:solidFill>
                <a:latin typeface="NimbusRomNo9L-Regu"/>
                <a:ea typeface="微软雅黑" panose="020B0503020204020204" pitchFamily="34" charset="-122"/>
              </a:rPr>
              <a:t>provide </a:t>
            </a:r>
            <a:r>
              <a:rPr lang="en-US" altLang="zh-CN" sz="2400" b="1" dirty="0">
                <a:solidFill>
                  <a:srgbClr val="000000"/>
                </a:solidFill>
                <a:latin typeface="NimbusRomNo9L-Regu"/>
                <a:ea typeface="微软雅黑" panose="020B0503020204020204" pitchFamily="34" charset="-122"/>
              </a:rPr>
              <a:t>efficient</a:t>
            </a:r>
            <a:r>
              <a:rPr lang="en-US" altLang="zh-CN" sz="2400" dirty="0">
                <a:solidFill>
                  <a:srgbClr val="000000"/>
                </a:solidFill>
                <a:latin typeface="NimbusRomNo9L-Regu"/>
                <a:ea typeface="微软雅黑" panose="020B0503020204020204" pitchFamily="34" charset="-122"/>
              </a:rPr>
              <a:t> reads.</a:t>
            </a:r>
            <a:endParaRPr lang="zh-CN" altLang="en-US" sz="2400" dirty="0">
              <a:solidFill>
                <a:srgbClr val="000000"/>
              </a:solidFill>
              <a:latin typeface="NimbusRomNo9L-Regu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3">
            <a:extLst>
              <a:ext uri="{FF2B5EF4-FFF2-40B4-BE49-F238E27FC236}">
                <a16:creationId xmlns:a16="http://schemas.microsoft.com/office/drawing/2014/main" id="{EA1063D2-1CAD-35F4-953B-0CD3DDDD0C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8327816"/>
              </p:ext>
            </p:extLst>
          </p:nvPr>
        </p:nvGraphicFramePr>
        <p:xfrm>
          <a:off x="4779818" y="4788107"/>
          <a:ext cx="557414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8048">
                  <a:extLst>
                    <a:ext uri="{9D8B030D-6E8A-4147-A177-3AD203B41FA5}">
                      <a16:colId xmlns:a16="http://schemas.microsoft.com/office/drawing/2014/main" val="530340886"/>
                    </a:ext>
                  </a:extLst>
                </a:gridCol>
                <a:gridCol w="1858048">
                  <a:extLst>
                    <a:ext uri="{9D8B030D-6E8A-4147-A177-3AD203B41FA5}">
                      <a16:colId xmlns:a16="http://schemas.microsoft.com/office/drawing/2014/main" val="3034069695"/>
                    </a:ext>
                  </a:extLst>
                </a:gridCol>
                <a:gridCol w="1858048">
                  <a:extLst>
                    <a:ext uri="{9D8B030D-6E8A-4147-A177-3AD203B41FA5}">
                      <a16:colId xmlns:a16="http://schemas.microsoft.com/office/drawing/2014/main" val="16685622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Write(GB)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Read(GB)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187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TreeLine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3.09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6470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RocksDB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4.27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505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LeanStore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23.1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42.2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86889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5B1A9013-F879-9EA1-6F2B-3CD9AA4210D1}"/>
              </a:ext>
            </a:extLst>
          </p:cNvPr>
          <p:cNvSpPr txBox="1"/>
          <p:nvPr/>
        </p:nvSpPr>
        <p:spPr>
          <a:xfrm>
            <a:off x="4821382" y="4429989"/>
            <a:ext cx="53732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P</a:t>
            </a:r>
            <a:r>
              <a:rPr lang="zh-CN" altLang="en-US" dirty="0"/>
              <a:t>hysical </a:t>
            </a:r>
            <a:r>
              <a:rPr lang="en-US" altLang="zh-CN" dirty="0"/>
              <a:t>data access(record length is 64B)</a:t>
            </a:r>
            <a:endParaRPr lang="zh-CN" altLang="en-US" dirty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C1299F15-3100-DF45-27B6-7ACB40FF93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C74FF2-694F-457E-80E2-2BA280E4019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6865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61A4C3E-F64F-4279-B6C2-DF5AF9AB54ED}"/>
              </a:ext>
            </a:extLst>
          </p:cNvPr>
          <p:cNvSpPr txBox="1"/>
          <p:nvPr/>
        </p:nvSpPr>
        <p:spPr>
          <a:xfrm>
            <a:off x="633952" y="408208"/>
            <a:ext cx="2760592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E</a:t>
            </a:r>
            <a:r>
              <a:rPr lang="en-US" altLang="zh-CN" sz="2400" dirty="0">
                <a:solidFill>
                  <a:schemeClr val="bg1"/>
                </a:solidFill>
              </a:rPr>
              <a:t>VALUATION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F0723B3-F2F8-45A2-870D-1004501728BF}"/>
              </a:ext>
            </a:extLst>
          </p:cNvPr>
          <p:cNvSpPr txBox="1"/>
          <p:nvPr/>
        </p:nvSpPr>
        <p:spPr>
          <a:xfrm>
            <a:off x="720363" y="1264631"/>
            <a:ext cx="4759110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NimbusRomNo9L-Regu"/>
              </a:rPr>
              <a:t>End-to-End Performance(skew point)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64CA72D-B8C3-4097-69A2-D73B5CBF019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438" r="39356"/>
          <a:stretch/>
        </p:blipFill>
        <p:spPr>
          <a:xfrm>
            <a:off x="0" y="1858373"/>
            <a:ext cx="5818909" cy="487099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50D2BC1-10CB-68AE-2C9E-8D4D78A8E70C}"/>
              </a:ext>
            </a:extLst>
          </p:cNvPr>
          <p:cNvSpPr txBox="1"/>
          <p:nvPr/>
        </p:nvSpPr>
        <p:spPr>
          <a:xfrm>
            <a:off x="6096000" y="1809882"/>
            <a:ext cx="550718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NimbusRomNo9L-Regu"/>
                <a:ea typeface="微软雅黑" panose="020B0503020204020204" pitchFamily="34" charset="-122"/>
              </a:rPr>
              <a:t>When </a:t>
            </a:r>
            <a:r>
              <a:rPr lang="en-US" altLang="zh-CN" sz="2400" dirty="0" err="1">
                <a:solidFill>
                  <a:srgbClr val="000000"/>
                </a:solidFill>
                <a:latin typeface="NimbusRomNo9L-Regu"/>
                <a:ea typeface="微软雅黑" panose="020B0503020204020204" pitchFamily="34" charset="-122"/>
              </a:rPr>
              <a:t>TreeLine</a:t>
            </a:r>
            <a:r>
              <a:rPr lang="en-US" altLang="zh-CN" sz="2400" dirty="0">
                <a:solidFill>
                  <a:srgbClr val="000000"/>
                </a:solidFill>
                <a:latin typeface="NimbusRomNo9L-Regu"/>
                <a:ea typeface="微软雅黑" panose="020B0503020204020204" pitchFamily="34" charset="-122"/>
              </a:rPr>
              <a:t> outperforms </a:t>
            </a:r>
            <a:r>
              <a:rPr lang="en-US" altLang="zh-CN" sz="2400" dirty="0" err="1">
                <a:solidFill>
                  <a:srgbClr val="000000"/>
                </a:solidFill>
                <a:latin typeface="NimbusRomNo9L-Regu"/>
                <a:ea typeface="微软雅黑" panose="020B0503020204020204" pitchFamily="34" charset="-122"/>
              </a:rPr>
              <a:t>RocksDB</a:t>
            </a:r>
            <a:r>
              <a:rPr lang="en-US" altLang="zh-CN" sz="2400" dirty="0">
                <a:solidFill>
                  <a:srgbClr val="000000"/>
                </a:solidFill>
                <a:latin typeface="NimbusRomNo9L-Regu"/>
                <a:ea typeface="微软雅黑" panose="020B0503020204020204" pitchFamily="34" charset="-122"/>
              </a:rPr>
              <a:t> on read-heavy workloads, it is because it performs </a:t>
            </a:r>
            <a:r>
              <a:rPr lang="en-US" altLang="zh-CN" sz="2400" b="1" dirty="0">
                <a:solidFill>
                  <a:srgbClr val="000000"/>
                </a:solidFill>
                <a:latin typeface="NimbusRomNo9L-Regu"/>
                <a:ea typeface="微软雅黑" panose="020B0503020204020204" pitchFamily="34" charset="-122"/>
              </a:rPr>
              <a:t>fewer physical reads</a:t>
            </a:r>
            <a:r>
              <a:rPr lang="en-US" altLang="zh-CN" sz="2400" dirty="0">
                <a:solidFill>
                  <a:srgbClr val="000000"/>
                </a:solidFill>
                <a:latin typeface="NimbusRomNo9L-Regu"/>
                <a:ea typeface="微软雅黑" panose="020B0503020204020204" pitchFamily="34" charset="-122"/>
              </a:rPr>
              <a:t>.</a:t>
            </a:r>
          </a:p>
          <a:p>
            <a:endParaRPr lang="en-US" altLang="zh-CN" sz="2400" dirty="0">
              <a:solidFill>
                <a:srgbClr val="000000"/>
              </a:solidFill>
              <a:latin typeface="NimbusRomNo9L-Regu"/>
              <a:ea typeface="微软雅黑" panose="020B0503020204020204" pitchFamily="34" charset="-122"/>
            </a:endParaRPr>
          </a:p>
          <a:p>
            <a:r>
              <a:rPr lang="en-US" altLang="zh-CN" sz="2400" dirty="0" err="1">
                <a:solidFill>
                  <a:srgbClr val="000000"/>
                </a:solidFill>
                <a:latin typeface="NimbusRomNo9L-Regu"/>
                <a:ea typeface="微软雅黑" panose="020B0503020204020204" pitchFamily="34" charset="-122"/>
              </a:rPr>
              <a:t>TreeLine</a:t>
            </a:r>
            <a:r>
              <a:rPr lang="en-US" altLang="zh-CN" sz="2400" dirty="0">
                <a:solidFill>
                  <a:srgbClr val="000000"/>
                </a:solidFill>
                <a:latin typeface="NimbusRomNo9L-Regu"/>
                <a:ea typeface="微软雅黑" panose="020B0503020204020204" pitchFamily="34" charset="-122"/>
              </a:rPr>
              <a:t> surpasses </a:t>
            </a:r>
            <a:r>
              <a:rPr lang="en-US" altLang="zh-CN" sz="2400" dirty="0" err="1">
                <a:solidFill>
                  <a:srgbClr val="000000"/>
                </a:solidFill>
                <a:latin typeface="NimbusRomNo9L-Regu"/>
                <a:ea typeface="微软雅黑" panose="020B0503020204020204" pitchFamily="34" charset="-122"/>
              </a:rPr>
              <a:t>LeanStore</a:t>
            </a:r>
            <a:r>
              <a:rPr lang="en-US" altLang="zh-CN" sz="2400" dirty="0">
                <a:solidFill>
                  <a:srgbClr val="000000"/>
                </a:solidFill>
                <a:latin typeface="NimbusRomNo9L-Regu"/>
                <a:ea typeface="微软雅黑" panose="020B0503020204020204" pitchFamily="34" charset="-122"/>
              </a:rPr>
              <a:t> on the 64 B read-heavy workloads because of </a:t>
            </a:r>
            <a:r>
              <a:rPr lang="en-US" altLang="zh-CN" sz="2400" b="1" dirty="0">
                <a:solidFill>
                  <a:srgbClr val="000000"/>
                </a:solidFill>
                <a:latin typeface="NimbusRomNo9L-Regu"/>
                <a:ea typeface="微软雅黑" panose="020B0503020204020204" pitchFamily="34" charset="-122"/>
              </a:rPr>
              <a:t>record caching</a:t>
            </a:r>
            <a:r>
              <a:rPr lang="en-US" altLang="zh-CN" sz="2400" dirty="0">
                <a:solidFill>
                  <a:srgbClr val="000000"/>
                </a:solidFill>
                <a:latin typeface="NimbusRomNo9L-Regu"/>
                <a:ea typeface="微软雅黑" panose="020B0503020204020204" pitchFamily="34" charset="-122"/>
              </a:rPr>
              <a:t>.</a:t>
            </a:r>
            <a:endParaRPr lang="zh-CN" altLang="en-US" sz="2400" dirty="0">
              <a:solidFill>
                <a:srgbClr val="000000"/>
              </a:solidFill>
              <a:latin typeface="NimbusRomNo9L-Regu"/>
              <a:ea typeface="微软雅黑" panose="020B0503020204020204" pitchFamily="34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FBA104A-FA5A-292B-C5AF-6BFE2D67938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C74FF2-694F-457E-80E2-2BA280E40199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88638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61A4C3E-F64F-4279-B6C2-DF5AF9AB54ED}"/>
              </a:ext>
            </a:extLst>
          </p:cNvPr>
          <p:cNvSpPr txBox="1"/>
          <p:nvPr/>
        </p:nvSpPr>
        <p:spPr>
          <a:xfrm>
            <a:off x="633952" y="408208"/>
            <a:ext cx="2760592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E</a:t>
            </a:r>
            <a:r>
              <a:rPr lang="en-US" altLang="zh-CN" sz="2400" dirty="0">
                <a:solidFill>
                  <a:schemeClr val="bg1"/>
                </a:solidFill>
              </a:rPr>
              <a:t>VALUATION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F0723B3-F2F8-45A2-870D-1004501728BF}"/>
              </a:ext>
            </a:extLst>
          </p:cNvPr>
          <p:cNvSpPr txBox="1"/>
          <p:nvPr/>
        </p:nvSpPr>
        <p:spPr>
          <a:xfrm>
            <a:off x="720363" y="1264631"/>
            <a:ext cx="4759110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NimbusRomNo9L-Regu"/>
              </a:rPr>
              <a:t>End-to-End Performance(scan-heavy)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D8197D7-EE8F-55C2-97E2-E1588D8864DA}"/>
              </a:ext>
            </a:extLst>
          </p:cNvPr>
          <p:cNvSpPr txBox="1"/>
          <p:nvPr/>
        </p:nvSpPr>
        <p:spPr>
          <a:xfrm>
            <a:off x="852054" y="1844519"/>
            <a:ext cx="1055023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 err="1">
                <a:solidFill>
                  <a:srgbClr val="000000"/>
                </a:solidFill>
                <a:latin typeface="NimbusRomNo9L-Regu"/>
                <a:ea typeface="微软雅黑" panose="020B0503020204020204" pitchFamily="34" charset="-122"/>
              </a:rPr>
              <a:t>TreeLine’s</a:t>
            </a:r>
            <a:r>
              <a:rPr lang="en-US" altLang="zh-CN" sz="2400" dirty="0">
                <a:solidFill>
                  <a:srgbClr val="000000"/>
                </a:solidFill>
                <a:latin typeface="NimbusRomNo9L-Regu"/>
                <a:ea typeface="微软雅黑" panose="020B0503020204020204" pitchFamily="34" charset="-122"/>
              </a:rPr>
              <a:t> speedup over </a:t>
            </a:r>
            <a:r>
              <a:rPr lang="en-US" altLang="zh-CN" sz="2400" dirty="0" err="1">
                <a:solidFill>
                  <a:srgbClr val="000000"/>
                </a:solidFill>
                <a:latin typeface="NimbusRomNo9L-Regu"/>
                <a:ea typeface="微软雅黑" panose="020B0503020204020204" pitchFamily="34" charset="-122"/>
              </a:rPr>
              <a:t>RocksDB</a:t>
            </a:r>
            <a:r>
              <a:rPr lang="en-US" altLang="zh-CN" sz="2400" dirty="0">
                <a:solidFill>
                  <a:srgbClr val="000000"/>
                </a:solidFill>
                <a:latin typeface="NimbusRomNo9L-Regu"/>
                <a:ea typeface="微软雅黑" panose="020B0503020204020204" pitchFamily="34" charset="-122"/>
              </a:rPr>
              <a:t> on the scan-heavy workloads comes from </a:t>
            </a:r>
            <a:r>
              <a:rPr lang="en-US" altLang="zh-CN" sz="2400" b="1" dirty="0">
                <a:solidFill>
                  <a:srgbClr val="000000"/>
                </a:solidFill>
                <a:latin typeface="NimbusRomNo9L-Regu"/>
                <a:ea typeface="微软雅黑" panose="020B0503020204020204" pitchFamily="34" charset="-122"/>
              </a:rPr>
              <a:t>reading less</a:t>
            </a:r>
            <a:r>
              <a:rPr lang="en-US" altLang="zh-CN" sz="2400" dirty="0">
                <a:solidFill>
                  <a:srgbClr val="000000"/>
                </a:solidFill>
                <a:latin typeface="NimbusRomNo9L-Regu"/>
                <a:ea typeface="微软雅黑" panose="020B0503020204020204" pitchFamily="34" charset="-122"/>
              </a:rPr>
              <a:t> data from disk, because of its </a:t>
            </a:r>
            <a:r>
              <a:rPr lang="en-US" altLang="zh-CN" sz="2400" b="1" dirty="0">
                <a:solidFill>
                  <a:srgbClr val="000000"/>
                </a:solidFill>
                <a:latin typeface="NimbusRomNo9L-Regu"/>
                <a:ea typeface="微软雅黑" panose="020B0503020204020204" pitchFamily="34" charset="-122"/>
              </a:rPr>
              <a:t>update-in-place</a:t>
            </a:r>
            <a:r>
              <a:rPr lang="en-US" altLang="zh-CN" sz="2400" dirty="0">
                <a:solidFill>
                  <a:srgbClr val="000000"/>
                </a:solidFill>
                <a:latin typeface="NimbusRomNo9L-Regu"/>
                <a:ea typeface="微软雅黑" panose="020B0503020204020204" pitchFamily="34" charset="-122"/>
              </a:rPr>
              <a:t> design.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B7FFD67-4CDF-A383-305A-5B5438918C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0051" y="2989886"/>
            <a:ext cx="9231897" cy="2799673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116CEAA-DEEF-F58E-BC69-F367DFB7E5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C74FF2-694F-457E-80E2-2BA280E40199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4619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61A4C3E-F64F-4279-B6C2-DF5AF9AB54ED}"/>
              </a:ext>
            </a:extLst>
          </p:cNvPr>
          <p:cNvSpPr txBox="1"/>
          <p:nvPr/>
        </p:nvSpPr>
        <p:spPr>
          <a:xfrm>
            <a:off x="633952" y="408208"/>
            <a:ext cx="2241223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sz="3200" b="0" i="0" u="none" strike="noStrike" baseline="0" dirty="0">
                <a:solidFill>
                  <a:schemeClr val="bg1"/>
                </a:solidFill>
                <a:latin typeface="NimbusRomNo9L-Regu"/>
              </a:rPr>
              <a:t>I</a:t>
            </a:r>
            <a:r>
              <a:rPr lang="en-US" altLang="zh-CN" sz="2400" b="0" i="0" u="none" strike="noStrike" baseline="0" dirty="0">
                <a:solidFill>
                  <a:schemeClr val="bg1"/>
                </a:solidFill>
                <a:latin typeface="NimbusRomNo9L-Regu"/>
              </a:rPr>
              <a:t>NTRODUCTION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1ABBB80-2181-41F8-B2C6-A82DAECA3313}"/>
              </a:ext>
            </a:extLst>
          </p:cNvPr>
          <p:cNvSpPr txBox="1"/>
          <p:nvPr/>
        </p:nvSpPr>
        <p:spPr>
          <a:xfrm>
            <a:off x="633952" y="4453568"/>
            <a:ext cx="1054995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How should a 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persistent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key-value store’s design change for </a:t>
            </a: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NVMe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SSDs where 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writes are 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comparable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sequential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writes in performance?</a:t>
            </a:r>
            <a:endParaRPr lang="zh-CN" altLang="en-US" sz="24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A03AEF9-4C45-4867-A418-5BC01AF727A7}"/>
              </a:ext>
            </a:extLst>
          </p:cNvPr>
          <p:cNvSpPr txBox="1"/>
          <p:nvPr/>
        </p:nvSpPr>
        <p:spPr>
          <a:xfrm>
            <a:off x="633952" y="3991903"/>
            <a:ext cx="2241223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b="0" i="0" u="none" strike="noStrike" baseline="0" dirty="0">
                <a:solidFill>
                  <a:schemeClr val="bg1"/>
                </a:solidFill>
                <a:latin typeface="NimbusRomNo9L-Regu"/>
              </a:rPr>
              <a:t>Q</a:t>
            </a:r>
            <a:r>
              <a:rPr lang="en-US" altLang="zh-CN" b="0" i="0" u="none" strike="noStrike" baseline="0" dirty="0">
                <a:solidFill>
                  <a:schemeClr val="bg1"/>
                </a:solidFill>
                <a:latin typeface="NimbusRomNo9L-Regu"/>
              </a:rPr>
              <a:t>UESTION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BCE79CE-083D-4300-A4D0-C4D6485E0B7F}"/>
              </a:ext>
            </a:extLst>
          </p:cNvPr>
          <p:cNvSpPr txBox="1"/>
          <p:nvPr/>
        </p:nvSpPr>
        <p:spPr>
          <a:xfrm>
            <a:off x="633952" y="1169969"/>
            <a:ext cx="2241223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NimbusRomNo9L-Regu"/>
              </a:rPr>
              <a:t>B</a:t>
            </a:r>
            <a:r>
              <a:rPr lang="en-US" altLang="zh-CN" sz="2000" dirty="0">
                <a:solidFill>
                  <a:schemeClr val="bg1"/>
                </a:solidFill>
                <a:latin typeface="NimbusRomNo9L-Regu"/>
              </a:rPr>
              <a:t>ACKGROUND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640F498-A1BB-402D-92D4-A755993B7375}"/>
              </a:ext>
            </a:extLst>
          </p:cNvPr>
          <p:cNvSpPr txBox="1"/>
          <p:nvPr/>
        </p:nvSpPr>
        <p:spPr>
          <a:xfrm>
            <a:off x="633952" y="1652146"/>
            <a:ext cx="1095159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The key idea behind </a:t>
            </a:r>
            <a:r>
              <a:rPr lang="en-US" altLang="zh-CN" sz="2400" b="1" dirty="0"/>
              <a:t>LSM</a:t>
            </a:r>
            <a:r>
              <a:rPr lang="en-US" altLang="zh-CN" sz="2400" dirty="0"/>
              <a:t>s is buffered log structuring, which exploits the high </a:t>
            </a:r>
            <a:r>
              <a:rPr lang="en-US" altLang="zh-CN" sz="2400" b="1" dirty="0"/>
              <a:t>sequential</a:t>
            </a:r>
            <a:r>
              <a:rPr lang="en-US" altLang="zh-CN" sz="2400" dirty="0"/>
              <a:t> write bandwidth of </a:t>
            </a:r>
            <a:r>
              <a:rPr lang="en-US" altLang="zh-CN" sz="2400" b="1" dirty="0"/>
              <a:t>traditional disks</a:t>
            </a:r>
            <a:r>
              <a:rPr lang="en-US" altLang="zh-CN" sz="2400" dirty="0"/>
              <a:t>.</a:t>
            </a:r>
          </a:p>
          <a:p>
            <a:endParaRPr lang="en-US" altLang="zh-CN" sz="2400" dirty="0"/>
          </a:p>
          <a:p>
            <a:r>
              <a:rPr lang="en-US" altLang="zh-CN" sz="2400" b="1" dirty="0"/>
              <a:t>Modern </a:t>
            </a:r>
            <a:r>
              <a:rPr lang="en-US" altLang="zh-CN" sz="2400" b="1" dirty="0" err="1"/>
              <a:t>NVMe</a:t>
            </a:r>
            <a:r>
              <a:rPr lang="en-US" altLang="zh-CN" sz="2400" b="1" dirty="0"/>
              <a:t> SSD</a:t>
            </a:r>
            <a:r>
              <a:rPr lang="en-US" altLang="zh-CN" sz="2400" dirty="0"/>
              <a:t>s no longer suffer the same significant </a:t>
            </a:r>
            <a:r>
              <a:rPr lang="en-US" altLang="zh-CN" sz="2400" b="1" dirty="0"/>
              <a:t>random write </a:t>
            </a:r>
            <a:r>
              <a:rPr lang="en-US" altLang="zh-CN" sz="2400" dirty="0"/>
              <a:t>drawback as traditional disks.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346A1A9-078D-1B12-D60A-370874E5DD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C74FF2-694F-457E-80E2-2BA280E4019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26663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61A4C3E-F64F-4279-B6C2-DF5AF9AB54ED}"/>
              </a:ext>
            </a:extLst>
          </p:cNvPr>
          <p:cNvSpPr txBox="1"/>
          <p:nvPr/>
        </p:nvSpPr>
        <p:spPr>
          <a:xfrm>
            <a:off x="633952" y="408208"/>
            <a:ext cx="2760592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E</a:t>
            </a:r>
            <a:r>
              <a:rPr lang="en-US" altLang="zh-CN" sz="2400" dirty="0">
                <a:solidFill>
                  <a:schemeClr val="bg1"/>
                </a:solidFill>
              </a:rPr>
              <a:t>VALUATION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F0723B3-F2F8-45A2-870D-1004501728BF}"/>
              </a:ext>
            </a:extLst>
          </p:cNvPr>
          <p:cNvSpPr txBox="1"/>
          <p:nvPr/>
        </p:nvSpPr>
        <p:spPr>
          <a:xfrm>
            <a:off x="720363" y="1264631"/>
            <a:ext cx="4759110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NimbusRomNo9L-Regu"/>
              </a:rPr>
              <a:t>End-to-End Performance(scan-heavy)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2E9B81C-21B5-12ED-D016-2E50B5E9F8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4509" y="2424407"/>
            <a:ext cx="9379527" cy="380603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DD8197D7-EE8F-55C2-97E2-E1588D8864DA}"/>
              </a:ext>
            </a:extLst>
          </p:cNvPr>
          <p:cNvSpPr txBox="1"/>
          <p:nvPr/>
        </p:nvSpPr>
        <p:spPr>
          <a:xfrm>
            <a:off x="852054" y="1844519"/>
            <a:ext cx="1055023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 err="1">
                <a:solidFill>
                  <a:srgbClr val="000000"/>
                </a:solidFill>
                <a:latin typeface="NimbusRomNo9L-Regu"/>
                <a:ea typeface="微软雅黑" panose="020B0503020204020204" pitchFamily="34" charset="-122"/>
              </a:rPr>
              <a:t>TreeLine’s</a:t>
            </a:r>
            <a:r>
              <a:rPr lang="en-US" altLang="zh-CN" sz="2400" dirty="0">
                <a:solidFill>
                  <a:srgbClr val="000000"/>
                </a:solidFill>
                <a:latin typeface="NimbusRomNo9L-Regu"/>
                <a:ea typeface="微软雅黑" panose="020B0503020204020204" pitchFamily="34" charset="-122"/>
              </a:rPr>
              <a:t> scan performance is </a:t>
            </a:r>
            <a:r>
              <a:rPr lang="en-US" altLang="zh-CN" sz="2400" b="1" dirty="0">
                <a:solidFill>
                  <a:srgbClr val="000000"/>
                </a:solidFill>
                <a:latin typeface="NimbusRomNo9L-Regu"/>
                <a:ea typeface="微软雅黑" panose="020B0503020204020204" pitchFamily="34" charset="-122"/>
              </a:rPr>
              <a:t>not</a:t>
            </a:r>
            <a:r>
              <a:rPr lang="en-US" altLang="zh-CN" sz="2400" dirty="0">
                <a:solidFill>
                  <a:srgbClr val="000000"/>
                </a:solidFill>
                <a:latin typeface="NimbusRomNo9L-Regu"/>
                <a:ea typeface="微软雅黑" panose="020B0503020204020204" pitchFamily="34" charset="-122"/>
              </a:rPr>
              <a:t> significantly </a:t>
            </a:r>
            <a:r>
              <a:rPr lang="en-US" altLang="zh-CN" sz="2400" b="1" dirty="0">
                <a:solidFill>
                  <a:srgbClr val="000000"/>
                </a:solidFill>
                <a:latin typeface="NimbusRomNo9L-Regu"/>
                <a:ea typeface="微软雅黑" panose="020B0503020204020204" pitchFamily="34" charset="-122"/>
              </a:rPr>
              <a:t>affected</a:t>
            </a:r>
            <a:r>
              <a:rPr lang="en-US" altLang="zh-CN" sz="2400" dirty="0">
                <a:solidFill>
                  <a:srgbClr val="000000"/>
                </a:solidFill>
                <a:latin typeface="NimbusRomNo9L-Regu"/>
                <a:ea typeface="微软雅黑" panose="020B0503020204020204" pitchFamily="34" charset="-122"/>
              </a:rPr>
              <a:t> by request </a:t>
            </a:r>
            <a:r>
              <a:rPr lang="en-US" altLang="zh-CN" sz="2400" b="1" dirty="0">
                <a:solidFill>
                  <a:srgbClr val="000000"/>
                </a:solidFill>
                <a:latin typeface="NimbusRomNo9L-Regu"/>
                <a:ea typeface="微软雅黑" panose="020B0503020204020204" pitchFamily="34" charset="-122"/>
              </a:rPr>
              <a:t>skew</a:t>
            </a:r>
            <a:r>
              <a:rPr lang="en-US" altLang="zh-CN" sz="2400" dirty="0">
                <a:solidFill>
                  <a:srgbClr val="000000"/>
                </a:solidFill>
                <a:latin typeface="NimbusRomNo9L-Regu"/>
                <a:ea typeface="微软雅黑" panose="020B0503020204020204" pitchFamily="34" charset="-122"/>
              </a:rPr>
              <a:t>.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6BCD1A6-1117-18DB-54FD-2385445579A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C74FF2-694F-457E-80E2-2BA280E40199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68084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61A4C3E-F64F-4279-B6C2-DF5AF9AB54ED}"/>
              </a:ext>
            </a:extLst>
          </p:cNvPr>
          <p:cNvSpPr txBox="1"/>
          <p:nvPr/>
        </p:nvSpPr>
        <p:spPr>
          <a:xfrm>
            <a:off x="633952" y="408208"/>
            <a:ext cx="2760592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E</a:t>
            </a:r>
            <a:r>
              <a:rPr lang="en-US" altLang="zh-CN" sz="2400" dirty="0">
                <a:solidFill>
                  <a:schemeClr val="bg1"/>
                </a:solidFill>
              </a:rPr>
              <a:t>VALUATION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F0723B3-F2F8-45A2-870D-1004501728BF}"/>
              </a:ext>
            </a:extLst>
          </p:cNvPr>
          <p:cNvSpPr txBox="1"/>
          <p:nvPr/>
        </p:nvSpPr>
        <p:spPr>
          <a:xfrm>
            <a:off x="720363" y="1264631"/>
            <a:ext cx="3186619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 err="1">
                <a:solidFill>
                  <a:schemeClr val="bg1"/>
                </a:solidFill>
                <a:latin typeface="NimbusRomNo9L-Regu"/>
              </a:rPr>
              <a:t>TreeLine</a:t>
            </a:r>
            <a:r>
              <a:rPr lang="en-US" altLang="zh-CN" sz="2400" dirty="0">
                <a:solidFill>
                  <a:schemeClr val="bg1"/>
                </a:solidFill>
                <a:latin typeface="NimbusRomNo9L-Regu"/>
              </a:rPr>
              <a:t> Factor Analysis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D8197D7-EE8F-55C2-97E2-E1588D8864DA}"/>
              </a:ext>
            </a:extLst>
          </p:cNvPr>
          <p:cNvSpPr txBox="1"/>
          <p:nvPr/>
        </p:nvSpPr>
        <p:spPr>
          <a:xfrm>
            <a:off x="852054" y="1844519"/>
            <a:ext cx="1055023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NimbusRomNo9L-Regu"/>
                <a:ea typeface="微软雅黑" panose="020B0503020204020204" pitchFamily="34" charset="-122"/>
              </a:rPr>
              <a:t>Record caching helps </a:t>
            </a:r>
            <a:r>
              <a:rPr lang="en-US" altLang="zh-CN" sz="2400" b="1" dirty="0">
                <a:solidFill>
                  <a:srgbClr val="000000"/>
                </a:solidFill>
                <a:latin typeface="NimbusRomNo9L-Regu"/>
                <a:ea typeface="微软雅黑" panose="020B0503020204020204" pitchFamily="34" charset="-122"/>
              </a:rPr>
              <a:t>reduce </a:t>
            </a:r>
            <a:r>
              <a:rPr lang="en-US" altLang="zh-CN" sz="2400" dirty="0">
                <a:solidFill>
                  <a:srgbClr val="000000"/>
                </a:solidFill>
                <a:latin typeface="NimbusRomNo9L-Regu"/>
                <a:ea typeface="微软雅黑" panose="020B0503020204020204" pitchFamily="34" charset="-122"/>
              </a:rPr>
              <a:t>read and write </a:t>
            </a:r>
            <a:r>
              <a:rPr lang="en-US" altLang="zh-CN" sz="2400" b="1" dirty="0">
                <a:solidFill>
                  <a:srgbClr val="000000"/>
                </a:solidFill>
                <a:latin typeface="NimbusRomNo9L-Regu"/>
                <a:ea typeface="微软雅黑" panose="020B0503020204020204" pitchFamily="34" charset="-122"/>
              </a:rPr>
              <a:t>amplification </a:t>
            </a:r>
            <a:r>
              <a:rPr lang="en-US" altLang="zh-CN" sz="2400" dirty="0">
                <a:solidFill>
                  <a:srgbClr val="000000"/>
                </a:solidFill>
                <a:latin typeface="NimbusRomNo9L-Regu"/>
                <a:ea typeface="微软雅黑" panose="020B0503020204020204" pitchFamily="34" charset="-122"/>
              </a:rPr>
              <a:t>in the read/update workload. (3.11x)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NimbusRomNo9L-Regu"/>
                <a:ea typeface="微软雅黑" panose="020B0503020204020204" pitchFamily="34" charset="-122"/>
              </a:rPr>
              <a:t>Page grouping does </a:t>
            </a:r>
            <a:r>
              <a:rPr lang="en-US" altLang="zh-CN" sz="2400" b="1" dirty="0">
                <a:solidFill>
                  <a:srgbClr val="000000"/>
                </a:solidFill>
                <a:latin typeface="NimbusRomNo9L-Regu"/>
                <a:ea typeface="微软雅黑" panose="020B0503020204020204" pitchFamily="34" charset="-122"/>
              </a:rPr>
              <a:t>not negatively affect </a:t>
            </a:r>
            <a:r>
              <a:rPr lang="en-US" altLang="zh-CN" sz="2400" dirty="0">
                <a:solidFill>
                  <a:srgbClr val="000000"/>
                </a:solidFill>
                <a:latin typeface="NimbusRomNo9L-Regu"/>
                <a:ea typeface="微软雅黑" panose="020B0503020204020204" pitchFamily="34" charset="-122"/>
              </a:rPr>
              <a:t>the point workloads.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NimbusRomNo9L-Regu"/>
                <a:ea typeface="微软雅黑" panose="020B0503020204020204" pitchFamily="34" charset="-122"/>
              </a:rPr>
              <a:t>Page grouping accelerates </a:t>
            </a:r>
            <a:r>
              <a:rPr lang="en-US" altLang="zh-CN" sz="2400" b="1" dirty="0">
                <a:solidFill>
                  <a:srgbClr val="000000"/>
                </a:solidFill>
                <a:latin typeface="NimbusRomNo9L-Regu"/>
                <a:ea typeface="微软雅黑" panose="020B0503020204020204" pitchFamily="34" charset="-122"/>
              </a:rPr>
              <a:t>scans</a:t>
            </a:r>
            <a:r>
              <a:rPr lang="en-US" altLang="zh-CN" sz="2400" dirty="0">
                <a:solidFill>
                  <a:srgbClr val="000000"/>
                </a:solidFill>
                <a:latin typeface="NimbusRomNo9L-Regu"/>
                <a:ea typeface="微软雅黑" panose="020B0503020204020204" pitchFamily="34" charset="-122"/>
              </a:rPr>
              <a:t> by enabling longer physically contiguous reads.</a:t>
            </a:r>
            <a:endParaRPr lang="zh-CN" altLang="en-US" sz="2400" dirty="0">
              <a:solidFill>
                <a:srgbClr val="000000"/>
              </a:solidFill>
              <a:latin typeface="NimbusRomNo9L-Regu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A07D51D-536E-D2E0-AD56-9E113E1F93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7455" y="3443822"/>
            <a:ext cx="5938405" cy="3113085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E1DB9F2-DBBD-742C-74C9-855800310C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C74FF2-694F-457E-80E2-2BA280E40199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5051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61A4C3E-F64F-4279-B6C2-DF5AF9AB54ED}"/>
              </a:ext>
            </a:extLst>
          </p:cNvPr>
          <p:cNvSpPr txBox="1"/>
          <p:nvPr/>
        </p:nvSpPr>
        <p:spPr>
          <a:xfrm>
            <a:off x="633952" y="408208"/>
            <a:ext cx="2760592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E</a:t>
            </a:r>
            <a:r>
              <a:rPr lang="en-US" altLang="zh-CN" sz="2400" dirty="0">
                <a:solidFill>
                  <a:schemeClr val="bg1"/>
                </a:solidFill>
              </a:rPr>
              <a:t>VALUATION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F0723B3-F2F8-45A2-870D-1004501728BF}"/>
              </a:ext>
            </a:extLst>
          </p:cNvPr>
          <p:cNvSpPr txBox="1"/>
          <p:nvPr/>
        </p:nvSpPr>
        <p:spPr>
          <a:xfrm>
            <a:off x="720363" y="1264631"/>
            <a:ext cx="4080237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NimbusRomNo9L-Regu"/>
              </a:rPr>
              <a:t>Page Grouping Effectiveness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D8197D7-EE8F-55C2-97E2-E1588D8864DA}"/>
              </a:ext>
            </a:extLst>
          </p:cNvPr>
          <p:cNvSpPr txBox="1"/>
          <p:nvPr/>
        </p:nvSpPr>
        <p:spPr>
          <a:xfrm>
            <a:off x="820881" y="1844519"/>
            <a:ext cx="1055023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NimbusRomNo9L-Regu"/>
                <a:ea typeface="微软雅黑" panose="020B0503020204020204" pitchFamily="34" charset="-122"/>
              </a:rPr>
              <a:t>Increasing </a:t>
            </a:r>
            <a:r>
              <a:rPr lang="en-US" altLang="zh-CN" sz="2400" b="1" dirty="0">
                <a:solidFill>
                  <a:srgbClr val="000000"/>
                </a:solidFill>
                <a:latin typeface="NimbusRomNo9L-Regu"/>
                <a:ea typeface="微软雅黑" panose="020B0503020204020204" pitchFamily="34" charset="-122"/>
              </a:rPr>
              <a:t>epsilon</a:t>
            </a:r>
            <a:r>
              <a:rPr lang="en-US" altLang="zh-CN" sz="2400" dirty="0">
                <a:solidFill>
                  <a:srgbClr val="000000"/>
                </a:solidFill>
                <a:latin typeface="NimbusRomNo9L-Regu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NimbusRomNo9L-Regu"/>
                <a:ea typeface="微软雅黑" panose="020B0503020204020204" pitchFamily="34" charset="-122"/>
              </a:rPr>
              <a:t>improves</a:t>
            </a:r>
            <a:r>
              <a:rPr lang="en-US" altLang="zh-CN" sz="2400" dirty="0">
                <a:solidFill>
                  <a:srgbClr val="000000"/>
                </a:solidFill>
                <a:latin typeface="NimbusRomNo9L-Regu"/>
                <a:ea typeface="微软雅黑" panose="020B0503020204020204" pitchFamily="34" charset="-122"/>
              </a:rPr>
              <a:t> segment efficiency.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NimbusRomNo9L-Regu"/>
                <a:ea typeface="微软雅黑" panose="020B0503020204020204" pitchFamily="34" charset="-122"/>
              </a:rPr>
              <a:t>Increasing </a:t>
            </a:r>
            <a:r>
              <a:rPr lang="en-US" altLang="zh-CN" sz="2400" b="1" dirty="0">
                <a:solidFill>
                  <a:srgbClr val="000000"/>
                </a:solidFill>
                <a:latin typeface="NimbusRomNo9L-Regu"/>
                <a:ea typeface="微软雅黑" panose="020B0503020204020204" pitchFamily="34" charset="-122"/>
              </a:rPr>
              <a:t>goal(record/page) decreases </a:t>
            </a:r>
            <a:r>
              <a:rPr lang="en-US" altLang="zh-CN" sz="2400" dirty="0">
                <a:solidFill>
                  <a:srgbClr val="000000"/>
                </a:solidFill>
                <a:latin typeface="NimbusRomNo9L-Regu"/>
                <a:ea typeface="微软雅黑" panose="020B0503020204020204" pitchFamily="34" charset="-122"/>
              </a:rPr>
              <a:t>segment efficiency.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NimbusRomNo9L-Regu"/>
                <a:ea typeface="微软雅黑" panose="020B0503020204020204" pitchFamily="34" charset="-122"/>
              </a:rPr>
              <a:t>The dataset affects segment efficiency.</a:t>
            </a:r>
            <a:endParaRPr lang="zh-CN" altLang="en-US" sz="2400" dirty="0">
              <a:solidFill>
                <a:srgbClr val="000000"/>
              </a:solidFill>
              <a:latin typeface="NimbusRomNo9L-Regu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2A0AA8C-DBB6-02C1-9F3B-845B7C30BE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3357" y="3226578"/>
            <a:ext cx="7545388" cy="3556191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2ECEEDE-D288-08E8-CF82-C3812B01C0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C74FF2-694F-457E-80E2-2BA280E40199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57599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61A4C3E-F64F-4279-B6C2-DF5AF9AB54ED}"/>
              </a:ext>
            </a:extLst>
          </p:cNvPr>
          <p:cNvSpPr txBox="1"/>
          <p:nvPr/>
        </p:nvSpPr>
        <p:spPr>
          <a:xfrm>
            <a:off x="633952" y="408208"/>
            <a:ext cx="2760592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E</a:t>
            </a:r>
            <a:r>
              <a:rPr lang="en-US" altLang="zh-CN" sz="2400" dirty="0">
                <a:solidFill>
                  <a:schemeClr val="bg1"/>
                </a:solidFill>
              </a:rPr>
              <a:t>VALUATION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F0723B3-F2F8-45A2-870D-1004501728BF}"/>
              </a:ext>
            </a:extLst>
          </p:cNvPr>
          <p:cNvSpPr txBox="1"/>
          <p:nvPr/>
        </p:nvSpPr>
        <p:spPr>
          <a:xfrm>
            <a:off x="720364" y="1264631"/>
            <a:ext cx="2396910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NimbusRomNo9L-Regu"/>
              </a:rPr>
              <a:t>Insert Forecasting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D8197D7-EE8F-55C2-97E2-E1588D8864DA}"/>
              </a:ext>
            </a:extLst>
          </p:cNvPr>
          <p:cNvSpPr txBox="1"/>
          <p:nvPr/>
        </p:nvSpPr>
        <p:spPr>
          <a:xfrm>
            <a:off x="633952" y="1865732"/>
            <a:ext cx="1081001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NimbusRomNo9L-Regu"/>
                <a:ea typeface="微软雅黑" panose="020B0503020204020204" pitchFamily="34" charset="-122"/>
              </a:rPr>
              <a:t>Insert forecasting can estimate and leave appropriate free space at a </a:t>
            </a:r>
            <a:r>
              <a:rPr lang="en-US" altLang="zh-CN" sz="2400" b="1" dirty="0">
                <a:solidFill>
                  <a:srgbClr val="000000"/>
                </a:solidFill>
                <a:latin typeface="NimbusRomNo9L-Regu"/>
                <a:ea typeface="微软雅黑" panose="020B0503020204020204" pitchFamily="34" charset="-122"/>
              </a:rPr>
              <a:t>finer</a:t>
            </a:r>
            <a:r>
              <a:rPr lang="en-US" altLang="zh-CN" sz="2400" dirty="0">
                <a:solidFill>
                  <a:srgbClr val="000000"/>
                </a:solidFill>
                <a:latin typeface="NimbusRomNo9L-Regu"/>
                <a:ea typeface="微软雅黑" panose="020B0503020204020204" pitchFamily="34" charset="-122"/>
              </a:rPr>
              <a:t> granularity.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NimbusRomNo9L-Regu"/>
                <a:ea typeface="微软雅黑" panose="020B0503020204020204" pitchFamily="34" charset="-122"/>
              </a:rPr>
              <a:t>Very short epochs </a:t>
            </a:r>
            <a:r>
              <a:rPr lang="en-US" altLang="zh-CN" sz="2400" b="1" dirty="0">
                <a:solidFill>
                  <a:srgbClr val="000000"/>
                </a:solidFill>
                <a:latin typeface="NimbusRomNo9L-Regu"/>
                <a:ea typeface="微软雅黑" panose="020B0503020204020204" pitchFamily="34" charset="-122"/>
              </a:rPr>
              <a:t>cannot</a:t>
            </a:r>
            <a:r>
              <a:rPr lang="en-US" altLang="zh-CN" sz="2400" dirty="0">
                <a:solidFill>
                  <a:srgbClr val="000000"/>
                </a:solidFill>
                <a:latin typeface="NimbusRomNo9L-Regu"/>
                <a:ea typeface="微软雅黑" panose="020B0503020204020204" pitchFamily="34" charset="-122"/>
              </a:rPr>
              <a:t> justify their overhead.</a:t>
            </a:r>
            <a:endParaRPr lang="zh-CN" altLang="en-US" sz="2400" dirty="0">
              <a:solidFill>
                <a:srgbClr val="000000"/>
              </a:solidFill>
              <a:latin typeface="NimbusRomNo9L-Regu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8CBB6B5-3F80-11FB-2472-CE22AB5ED6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939" y="3099644"/>
            <a:ext cx="4972306" cy="234962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9341DB5-C53F-00C0-250C-15E38E5639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1824" y="3259154"/>
            <a:ext cx="6136594" cy="2020503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3AAB919-0B2D-1AE0-925B-1DCA63A6A5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C74FF2-694F-457E-80E2-2BA280E40199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4585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61A4C3E-F64F-4279-B6C2-DF5AF9AB54ED}"/>
              </a:ext>
            </a:extLst>
          </p:cNvPr>
          <p:cNvSpPr txBox="1"/>
          <p:nvPr/>
        </p:nvSpPr>
        <p:spPr>
          <a:xfrm>
            <a:off x="633952" y="408208"/>
            <a:ext cx="2760592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D</a:t>
            </a:r>
            <a:r>
              <a:rPr lang="en-US" altLang="zh-CN" sz="2400" dirty="0">
                <a:solidFill>
                  <a:schemeClr val="bg1"/>
                </a:solidFill>
              </a:rPr>
              <a:t>ISCUSSION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D8197D7-EE8F-55C2-97E2-E1588D8864DA}"/>
              </a:ext>
            </a:extLst>
          </p:cNvPr>
          <p:cNvSpPr txBox="1"/>
          <p:nvPr/>
        </p:nvSpPr>
        <p:spPr>
          <a:xfrm>
            <a:off x="516189" y="1470877"/>
            <a:ext cx="1081001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NimbusRomNo9L-Regu"/>
                <a:ea typeface="微软雅黑" panose="020B0503020204020204" pitchFamily="34" charset="-122"/>
              </a:rPr>
              <a:t>To </a:t>
            </a:r>
            <a:r>
              <a:rPr lang="en-US" altLang="zh-CN" sz="2400" b="1" dirty="0">
                <a:solidFill>
                  <a:srgbClr val="000000"/>
                </a:solidFill>
                <a:latin typeface="NimbusRomNo9L-Regu"/>
                <a:ea typeface="微软雅黑" panose="020B0503020204020204" pitchFamily="34" charset="-122"/>
              </a:rPr>
              <a:t>forecast inserts</a:t>
            </a:r>
            <a:r>
              <a:rPr lang="en-US" altLang="zh-CN" sz="2400" dirty="0">
                <a:solidFill>
                  <a:srgbClr val="000000"/>
                </a:solidFill>
                <a:latin typeface="NimbusRomNo9L-Regu"/>
                <a:ea typeface="微软雅黑" panose="020B0503020204020204" pitchFamily="34" charset="-122"/>
              </a:rPr>
              <a:t>, we could use a </a:t>
            </a:r>
            <a:r>
              <a:rPr lang="en-US" altLang="zh-CN" sz="2400" b="1" dirty="0">
                <a:solidFill>
                  <a:srgbClr val="000000"/>
                </a:solidFill>
                <a:latin typeface="NimbusRomNo9L-Regu"/>
                <a:ea typeface="微软雅黑" panose="020B0503020204020204" pitchFamily="34" charset="-122"/>
              </a:rPr>
              <a:t>timeseries</a:t>
            </a:r>
            <a:r>
              <a:rPr lang="en-US" altLang="zh-CN" sz="2400" dirty="0">
                <a:solidFill>
                  <a:srgbClr val="000000"/>
                </a:solidFill>
                <a:latin typeface="NimbusRomNo9L-Regu"/>
                <a:ea typeface="微软雅黑" panose="020B0503020204020204" pitchFamily="34" charset="-122"/>
              </a:rPr>
              <a:t> forecasting module for more sophisticated insert distributions.</a:t>
            </a:r>
          </a:p>
          <a:p>
            <a:endParaRPr lang="en-US" altLang="zh-CN" sz="2400" dirty="0">
              <a:solidFill>
                <a:srgbClr val="000000"/>
              </a:solidFill>
              <a:latin typeface="NimbusRomNo9L-Regu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rgbClr val="000000"/>
              </a:solidFill>
              <a:latin typeface="NimbusRomNo9L-Regu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NimbusRomNo9L-Regu"/>
                <a:ea typeface="微软雅黑" panose="020B0503020204020204" pitchFamily="34" charset="-122"/>
              </a:rPr>
              <a:t>Even with perfect forecasting, </a:t>
            </a:r>
            <a:r>
              <a:rPr lang="en-US" altLang="zh-CN" sz="2400" dirty="0" err="1">
                <a:solidFill>
                  <a:srgbClr val="000000"/>
                </a:solidFill>
                <a:latin typeface="NimbusRomNo9L-Regu"/>
                <a:ea typeface="微软雅黑" panose="020B0503020204020204" pitchFamily="34" charset="-122"/>
              </a:rPr>
              <a:t>TreeLine</a:t>
            </a:r>
            <a:r>
              <a:rPr lang="en-US" altLang="zh-CN" sz="2400" dirty="0">
                <a:solidFill>
                  <a:srgbClr val="000000"/>
                </a:solidFill>
                <a:latin typeface="NimbusRomNo9L-Regu"/>
                <a:ea typeface="微软雅黑" panose="020B0503020204020204" pitchFamily="34" charset="-122"/>
              </a:rPr>
              <a:t> currently cannot compete with </a:t>
            </a:r>
            <a:r>
              <a:rPr lang="en-US" altLang="zh-CN" sz="2400" dirty="0" err="1">
                <a:solidFill>
                  <a:srgbClr val="000000"/>
                </a:solidFill>
                <a:latin typeface="NimbusRomNo9L-Regu"/>
                <a:ea typeface="微软雅黑" panose="020B0503020204020204" pitchFamily="34" charset="-122"/>
              </a:rPr>
              <a:t>RocksDB</a:t>
            </a:r>
            <a:r>
              <a:rPr lang="en-US" altLang="zh-CN" sz="2400" dirty="0">
                <a:solidFill>
                  <a:srgbClr val="000000"/>
                </a:solidFill>
                <a:latin typeface="NimbusRomNo9L-Regu"/>
                <a:ea typeface="微软雅黑" panose="020B0503020204020204" pitchFamily="34" charset="-122"/>
              </a:rPr>
              <a:t> on pure write workloads, while </a:t>
            </a:r>
            <a:r>
              <a:rPr lang="en-US" altLang="zh-CN" sz="2400" dirty="0" err="1">
                <a:solidFill>
                  <a:srgbClr val="000000"/>
                </a:solidFill>
                <a:latin typeface="NimbusRomNo9L-Regu"/>
                <a:ea typeface="微软雅黑" panose="020B0503020204020204" pitchFamily="34" charset="-122"/>
              </a:rPr>
              <a:t>RocksDB</a:t>
            </a:r>
            <a:r>
              <a:rPr lang="en-US" altLang="zh-CN" sz="2400" dirty="0">
                <a:solidFill>
                  <a:srgbClr val="000000"/>
                </a:solidFill>
                <a:latin typeface="NimbusRomNo9L-Regu"/>
                <a:ea typeface="微软雅黑" panose="020B0503020204020204" pitchFamily="34" charset="-122"/>
              </a:rPr>
              <a:t> can simply write out its </a:t>
            </a:r>
            <a:r>
              <a:rPr lang="en-US" altLang="zh-CN" sz="2400" dirty="0" err="1">
                <a:solidFill>
                  <a:srgbClr val="000000"/>
                </a:solidFill>
                <a:latin typeface="NimbusRomNo9L-Regu"/>
                <a:ea typeface="微软雅黑" panose="020B0503020204020204" pitchFamily="34" charset="-122"/>
              </a:rPr>
              <a:t>memtable</a:t>
            </a:r>
            <a:r>
              <a:rPr lang="en-US" altLang="zh-CN" sz="2400" dirty="0">
                <a:solidFill>
                  <a:srgbClr val="000000"/>
                </a:solidFill>
                <a:latin typeface="NimbusRomNo9L-Regu"/>
                <a:ea typeface="微软雅黑" panose="020B0503020204020204" pitchFamily="34" charset="-122"/>
              </a:rPr>
              <a:t> without a prior read.</a:t>
            </a:r>
            <a:endParaRPr lang="zh-CN" altLang="en-US" sz="2400" dirty="0">
              <a:solidFill>
                <a:srgbClr val="000000"/>
              </a:solidFill>
              <a:latin typeface="NimbusRomNo9L-Regu"/>
              <a:ea typeface="微软雅黑" panose="020B0503020204020204" pitchFamily="34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6F00A3D-1806-2882-6BC7-EE39CFA285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C74FF2-694F-457E-80E2-2BA280E40199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7938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61A4C3E-F64F-4279-B6C2-DF5AF9AB54ED}"/>
              </a:ext>
            </a:extLst>
          </p:cNvPr>
          <p:cNvSpPr txBox="1"/>
          <p:nvPr/>
        </p:nvSpPr>
        <p:spPr>
          <a:xfrm>
            <a:off x="633952" y="408208"/>
            <a:ext cx="2241223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sz="3200" b="0" i="0" u="none" strike="noStrike" baseline="0" dirty="0">
                <a:solidFill>
                  <a:schemeClr val="bg1"/>
                </a:solidFill>
                <a:latin typeface="NimbusRomNo9L-Regu"/>
              </a:rPr>
              <a:t>I</a:t>
            </a:r>
            <a:r>
              <a:rPr lang="en-US" altLang="zh-CN" sz="2400" b="0" i="0" u="none" strike="noStrike" baseline="0" dirty="0">
                <a:solidFill>
                  <a:schemeClr val="bg1"/>
                </a:solidFill>
                <a:latin typeface="NimbusRomNo9L-Regu"/>
              </a:rPr>
              <a:t>NTRODUCTION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A48B80F-84E1-3F20-9EB4-A55C82AFBC24}"/>
              </a:ext>
            </a:extLst>
          </p:cNvPr>
          <p:cNvSpPr txBox="1"/>
          <p:nvPr/>
        </p:nvSpPr>
        <p:spPr>
          <a:xfrm>
            <a:off x="633952" y="1169969"/>
            <a:ext cx="1396554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NimbusRomNo9L-Regu"/>
              </a:rPr>
              <a:t>T</a:t>
            </a:r>
            <a:r>
              <a:rPr lang="en-US" altLang="zh-CN" sz="2000" dirty="0">
                <a:solidFill>
                  <a:schemeClr val="bg1"/>
                </a:solidFill>
                <a:latin typeface="NimbusRomNo9L-Regu"/>
              </a:rPr>
              <a:t>ARGET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0F891CD-2A34-6EC6-407A-1E66A2D76697}"/>
              </a:ext>
            </a:extLst>
          </p:cNvPr>
          <p:cNvSpPr txBox="1"/>
          <p:nvPr/>
        </p:nvSpPr>
        <p:spPr>
          <a:xfrm>
            <a:off x="633952" y="1696514"/>
            <a:ext cx="594695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larger-than-memory </a:t>
            </a:r>
            <a:r>
              <a:rPr kumimoji="0" lang="en-US" altLang="zh-CN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workloads that are: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read-heavy</a:t>
            </a:r>
            <a:r>
              <a:rPr lang="en-US" altLang="zh-CN" sz="2400" b="1" dirty="0">
                <a:latin typeface="Arial" panose="020B0604020202020204" pitchFamily="34" charset="0"/>
              </a:rPr>
              <a:t>;</a:t>
            </a:r>
            <a:endParaRPr kumimoji="0" lang="en-US" altLang="zh-CN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Arial" panose="020B0604020202020204" pitchFamily="34" charset="0"/>
              </a:rPr>
              <a:t>skewed write-heavy.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EAE27E3-584D-4464-AF42-6B7D9CCF710F}"/>
              </a:ext>
            </a:extLst>
          </p:cNvPr>
          <p:cNvSpPr txBox="1"/>
          <p:nvPr/>
        </p:nvSpPr>
        <p:spPr>
          <a:xfrm>
            <a:off x="633952" y="3138709"/>
            <a:ext cx="1396554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NimbusRomNo9L-Regu"/>
              </a:rPr>
              <a:t>A</a:t>
            </a:r>
            <a:r>
              <a:rPr lang="en-US" altLang="zh-CN" sz="2000" dirty="0">
                <a:solidFill>
                  <a:schemeClr val="bg1"/>
                </a:solidFill>
                <a:latin typeface="NimbusRomNo9L-Regu"/>
              </a:rPr>
              <a:t>NSWER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E6F2AF2-0080-853A-3D3C-6265B1AED2D9}"/>
              </a:ext>
            </a:extLst>
          </p:cNvPr>
          <p:cNvSpPr txBox="1"/>
          <p:nvPr/>
        </p:nvSpPr>
        <p:spPr>
          <a:xfrm>
            <a:off x="633952" y="3665254"/>
            <a:ext cx="1061593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kumimoji="0" lang="en-US" altLang="zh-CN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 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update-in-place</a:t>
            </a:r>
            <a:r>
              <a:rPr kumimoji="0" lang="en-US" altLang="zh-CN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design for </a:t>
            </a:r>
            <a:r>
              <a:rPr kumimoji="0" lang="en-US" altLang="zh-CN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NVMe</a:t>
            </a:r>
            <a:r>
              <a:rPr kumimoji="0" lang="en-US" altLang="zh-CN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SSDs that 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has</a:t>
            </a:r>
            <a:r>
              <a:rPr kumimoji="0" lang="en-US" altLang="zh-CN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read benefits </a:t>
            </a:r>
            <a:r>
              <a:rPr kumimoji="0" lang="en-US" altLang="zh-CN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 a classical update-in-place design while also 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mitigating</a:t>
            </a:r>
            <a:r>
              <a:rPr kumimoji="0" lang="en-US" altLang="zh-CN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its traditional 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write</a:t>
            </a:r>
            <a:r>
              <a:rPr kumimoji="0" lang="en-US" altLang="zh-CN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drawbacks</a:t>
            </a:r>
            <a:r>
              <a:rPr kumimoji="0" lang="en-US" altLang="zh-CN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endParaRPr lang="en-US" altLang="zh-CN" sz="2400" dirty="0">
              <a:latin typeface="Arial" panose="020B060402020202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6572DE6-0822-0612-3845-6C23214CEFD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C74FF2-694F-457E-80E2-2BA280E4019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0871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61A4C3E-F64F-4279-B6C2-DF5AF9AB54ED}"/>
              </a:ext>
            </a:extLst>
          </p:cNvPr>
          <p:cNvSpPr txBox="1"/>
          <p:nvPr/>
        </p:nvSpPr>
        <p:spPr>
          <a:xfrm>
            <a:off x="633952" y="408208"/>
            <a:ext cx="2241223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sz="3200" b="0" i="0" u="none" strike="noStrike" baseline="0" dirty="0">
                <a:solidFill>
                  <a:schemeClr val="bg1"/>
                </a:solidFill>
                <a:latin typeface="NimbusRomNo9L-Regu"/>
              </a:rPr>
              <a:t>C</a:t>
            </a:r>
            <a:r>
              <a:rPr lang="en-US" altLang="zh-CN" sz="2400" b="0" i="0" u="none" strike="noStrike" baseline="0" dirty="0">
                <a:solidFill>
                  <a:schemeClr val="bg1"/>
                </a:solidFill>
                <a:latin typeface="NimbusRomNo9L-Regu"/>
              </a:rPr>
              <a:t>ONTRIBUTION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5C87CAF-460B-4EED-8C64-021995A898B9}"/>
              </a:ext>
            </a:extLst>
          </p:cNvPr>
          <p:cNvSpPr txBox="1"/>
          <p:nvPr/>
        </p:nvSpPr>
        <p:spPr>
          <a:xfrm>
            <a:off x="763419" y="1182231"/>
            <a:ext cx="1030770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NimbusRomNo9L-Regu"/>
              </a:rPr>
              <a:t>analyze the key </a:t>
            </a:r>
            <a:r>
              <a:rPr lang="en-US" altLang="zh-CN" sz="2800" b="1" dirty="0">
                <a:latin typeface="NimbusRomNo9L-Regu"/>
              </a:rPr>
              <a:t>performance challenges </a:t>
            </a:r>
            <a:r>
              <a:rPr lang="en-US" altLang="zh-CN" sz="2800" dirty="0">
                <a:latin typeface="NimbusRomNo9L-Regu"/>
              </a:rPr>
              <a:t>of an update-in-place design on </a:t>
            </a:r>
            <a:r>
              <a:rPr lang="en-US" altLang="zh-CN" sz="2800" dirty="0" err="1">
                <a:latin typeface="NimbusRomNo9L-Regu"/>
              </a:rPr>
              <a:t>NVMe</a:t>
            </a:r>
            <a:r>
              <a:rPr lang="en-US" altLang="zh-CN" sz="2800" dirty="0">
                <a:latin typeface="NimbusRomNo9L-Regu"/>
              </a:rPr>
              <a:t> SSDs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800" dirty="0">
              <a:latin typeface="NimbusRomNo9L-Regu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NimbusRomNo9L-Regu"/>
              </a:rPr>
              <a:t>implement these key ideas, including </a:t>
            </a:r>
            <a:r>
              <a:rPr lang="en-US" altLang="zh-CN" sz="2800" i="1" dirty="0">
                <a:latin typeface="NimbusRomNo9L-Regu"/>
              </a:rPr>
              <a:t>page grouping</a:t>
            </a:r>
            <a:r>
              <a:rPr lang="en-US" altLang="zh-CN" sz="2800" dirty="0">
                <a:latin typeface="NimbusRomNo9L-Regu"/>
              </a:rPr>
              <a:t>, </a:t>
            </a:r>
            <a:r>
              <a:rPr lang="en-US" altLang="zh-CN" sz="2800" i="1" dirty="0">
                <a:latin typeface="NimbusRomNo9L-Regu"/>
              </a:rPr>
              <a:t>insert forecasting</a:t>
            </a:r>
            <a:r>
              <a:rPr lang="en-US" altLang="zh-CN" sz="2800" dirty="0">
                <a:latin typeface="NimbusRomNo9L-Regu"/>
              </a:rPr>
              <a:t> and </a:t>
            </a:r>
            <a:r>
              <a:rPr lang="en-US" altLang="zh-CN" sz="2800" i="1" dirty="0">
                <a:latin typeface="NimbusRomNo9L-Regu"/>
              </a:rPr>
              <a:t>record caching</a:t>
            </a:r>
            <a:r>
              <a:rPr lang="en-US" altLang="zh-CN" sz="2800" dirty="0">
                <a:latin typeface="NimbusRomNo9L-Regu"/>
              </a:rPr>
              <a:t>, into </a:t>
            </a:r>
            <a:r>
              <a:rPr lang="en-US" altLang="zh-CN" sz="2800" dirty="0" err="1">
                <a:latin typeface="NimbusRomNo9L-Regu"/>
              </a:rPr>
              <a:t>TreeLine</a:t>
            </a:r>
            <a:r>
              <a:rPr lang="en-US" altLang="zh-CN" sz="2800" dirty="0">
                <a:latin typeface="NimbusRomNo9L-Regu"/>
              </a:rPr>
              <a:t>.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C9C9EE1-03E4-5901-8EE7-D0A1C7F4F8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C74FF2-694F-457E-80E2-2BA280E4019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284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61A4C3E-F64F-4279-B6C2-DF5AF9AB54ED}"/>
              </a:ext>
            </a:extLst>
          </p:cNvPr>
          <p:cNvSpPr txBox="1"/>
          <p:nvPr/>
        </p:nvSpPr>
        <p:spPr>
          <a:xfrm>
            <a:off x="633953" y="408208"/>
            <a:ext cx="1450342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sz="3200" b="0" i="0" u="none" strike="noStrike" baseline="0" dirty="0">
                <a:solidFill>
                  <a:schemeClr val="bg1"/>
                </a:solidFill>
                <a:latin typeface="NimbusRomNo9L-Regu"/>
              </a:rPr>
              <a:t>D</a:t>
            </a:r>
            <a:r>
              <a:rPr lang="en-US" altLang="zh-CN" sz="2800" b="0" i="0" u="none" strike="noStrike" baseline="0" dirty="0">
                <a:solidFill>
                  <a:schemeClr val="bg1"/>
                </a:solidFill>
                <a:latin typeface="NimbusRomNo9L-Regu"/>
              </a:rPr>
              <a:t>ESIGN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3ABE910-1689-563D-DF24-906E7A02433D}"/>
              </a:ext>
            </a:extLst>
          </p:cNvPr>
          <p:cNvSpPr txBox="1"/>
          <p:nvPr/>
        </p:nvSpPr>
        <p:spPr>
          <a:xfrm>
            <a:off x="633952" y="1169969"/>
            <a:ext cx="1534283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NimbusRomNo9L-Regu"/>
              </a:rPr>
              <a:t>Key Idea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B596BEA-90AF-E1BC-2B27-D97D57342E9A}"/>
              </a:ext>
            </a:extLst>
          </p:cNvPr>
          <p:cNvSpPr txBox="1"/>
          <p:nvPr/>
        </p:nvSpPr>
        <p:spPr>
          <a:xfrm>
            <a:off x="817207" y="1801971"/>
            <a:ext cx="1030770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lphaUcPeriod"/>
            </a:pPr>
            <a:r>
              <a:rPr lang="en-US" altLang="zh-CN" sz="2800" b="1" dirty="0">
                <a:latin typeface="NimbusRomNo9L-Regu"/>
              </a:rPr>
              <a:t>Record Caching</a:t>
            </a:r>
            <a:endParaRPr lang="en-US" altLang="zh-CN" sz="2800" dirty="0">
              <a:latin typeface="NimbusRomNo9L-Regu"/>
            </a:endParaRPr>
          </a:p>
          <a:p>
            <a:pPr lvl="1"/>
            <a:r>
              <a:rPr lang="en-US" altLang="zh-CN" sz="2800" dirty="0">
                <a:latin typeface="NimbusRomNo9L-Regu"/>
              </a:rPr>
              <a:t>Workload Skew Does Not Care About Your Layout.</a:t>
            </a:r>
          </a:p>
          <a:p>
            <a:pPr marL="514350" indent="-514350">
              <a:buFont typeface="+mj-lt"/>
              <a:buAutoNum type="alphaUcPeriod"/>
            </a:pPr>
            <a:r>
              <a:rPr lang="en-US" altLang="zh-CN" sz="2800" b="1" dirty="0">
                <a:latin typeface="NimbusRomNo9L-Regu"/>
              </a:rPr>
              <a:t>Page Grouping</a:t>
            </a:r>
          </a:p>
          <a:p>
            <a:pPr lvl="1"/>
            <a:r>
              <a:rPr lang="en-US" altLang="zh-CN" sz="2800" dirty="0">
                <a:latin typeface="NimbusRomNo9L-Regu"/>
              </a:rPr>
              <a:t>Small Pages, Large Pages: Why Not Both?</a:t>
            </a:r>
          </a:p>
          <a:p>
            <a:pPr lvl="1"/>
            <a:r>
              <a:rPr lang="en-US" altLang="zh-CN" sz="2800" dirty="0">
                <a:latin typeface="NimbusRomNo9L-Regu"/>
              </a:rPr>
              <a:t>Small page is good for space amplification and I/O reduction, but hurts range scan.</a:t>
            </a:r>
          </a:p>
          <a:p>
            <a:pPr marL="514350" indent="-514350">
              <a:buFont typeface="+mj-lt"/>
              <a:buAutoNum type="alphaUcPeriod"/>
            </a:pPr>
            <a:r>
              <a:rPr lang="en-US" altLang="zh-CN" sz="2800" b="1" dirty="0">
                <a:latin typeface="NimbusRomNo9L-Regu"/>
              </a:rPr>
              <a:t>Insert Forecasting</a:t>
            </a:r>
          </a:p>
          <a:p>
            <a:pPr lvl="1"/>
            <a:r>
              <a:rPr lang="en-US" altLang="zh-CN" sz="2800" dirty="0">
                <a:latin typeface="NimbusRomNo9L-Regu"/>
              </a:rPr>
              <a:t>Data pages must contain empty space to absorb some inserts, but empty space creates amplification during I/O.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FC845F-6ED1-D532-525D-2FC5BE40F8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C74FF2-694F-457E-80E2-2BA280E4019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1414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61A4C3E-F64F-4279-B6C2-DF5AF9AB54ED}"/>
              </a:ext>
            </a:extLst>
          </p:cNvPr>
          <p:cNvSpPr txBox="1"/>
          <p:nvPr/>
        </p:nvSpPr>
        <p:spPr>
          <a:xfrm>
            <a:off x="633953" y="408208"/>
            <a:ext cx="1450342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sz="3200" b="0" i="0" u="none" strike="noStrike" baseline="0" dirty="0">
                <a:solidFill>
                  <a:schemeClr val="bg1"/>
                </a:solidFill>
                <a:latin typeface="NimbusRomNo9L-Regu"/>
              </a:rPr>
              <a:t>D</a:t>
            </a:r>
            <a:r>
              <a:rPr lang="en-US" altLang="zh-CN" sz="2800" b="0" i="0" u="none" strike="noStrike" baseline="0" dirty="0">
                <a:solidFill>
                  <a:schemeClr val="bg1"/>
                </a:solidFill>
                <a:latin typeface="NimbusRomNo9L-Regu"/>
              </a:rPr>
              <a:t>ESIGN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3ABE910-1689-563D-DF24-906E7A02433D}"/>
              </a:ext>
            </a:extLst>
          </p:cNvPr>
          <p:cNvSpPr txBox="1"/>
          <p:nvPr/>
        </p:nvSpPr>
        <p:spPr>
          <a:xfrm>
            <a:off x="633952" y="1169969"/>
            <a:ext cx="4589212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NimbusRomNo9L-Regu"/>
              </a:rPr>
              <a:t>Design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B596BEA-90AF-E1BC-2B27-D97D57342E9A}"/>
              </a:ext>
            </a:extLst>
          </p:cNvPr>
          <p:cNvSpPr txBox="1"/>
          <p:nvPr/>
        </p:nvSpPr>
        <p:spPr>
          <a:xfrm>
            <a:off x="633170" y="1808620"/>
            <a:ext cx="5489725" cy="3970318"/>
          </a:xfrm>
          <a:prstGeom prst="rect">
            <a:avLst/>
          </a:prstGeom>
          <a:noFill/>
          <a:ln>
            <a:solidFill>
              <a:srgbClr val="9FC55A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NimbusRomNo9L-Regu"/>
              </a:rPr>
              <a:t>Searching in </a:t>
            </a:r>
            <a:r>
              <a:rPr lang="en-US" altLang="zh-CN" sz="2800" dirty="0" err="1">
                <a:latin typeface="NimbusRomNo9L-Regu"/>
              </a:rPr>
              <a:t>TreeLine</a:t>
            </a:r>
            <a:r>
              <a:rPr lang="en-US" altLang="zh-CN" sz="2800" dirty="0">
                <a:latin typeface="NimbusRomNo9L-Regu"/>
              </a:rPr>
              <a:t>:</a:t>
            </a:r>
          </a:p>
          <a:p>
            <a:r>
              <a:rPr lang="en-US" altLang="zh-CN" sz="2800" dirty="0">
                <a:latin typeface="NimbusRomNo9L-Regu"/>
              </a:rPr>
              <a:t>Record cache -&gt; </a:t>
            </a:r>
          </a:p>
          <a:p>
            <a:r>
              <a:rPr lang="en-US" altLang="zh-CN" sz="2800" dirty="0">
                <a:latin typeface="NimbusRomNo9L-Regu"/>
              </a:rPr>
              <a:t>	In-memory index-&gt; </a:t>
            </a:r>
          </a:p>
          <a:p>
            <a:r>
              <a:rPr lang="en-US" altLang="zh-CN" sz="2800" dirty="0">
                <a:latin typeface="NimbusRomNo9L-Regu"/>
              </a:rPr>
              <a:t>		Overflow page</a:t>
            </a:r>
          </a:p>
          <a:p>
            <a:endParaRPr lang="en-US" altLang="zh-CN" sz="2800" dirty="0">
              <a:latin typeface="NimbusRomNo9L-Regu"/>
            </a:endParaRPr>
          </a:p>
          <a:p>
            <a:endParaRPr lang="en-US" altLang="zh-CN" sz="2800" dirty="0">
              <a:latin typeface="NimbusRomNo9L-Regu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sz="2800" dirty="0">
                <a:latin typeface="NimbusRomNo9L-Regu"/>
              </a:rPr>
              <a:t>Lookups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800" dirty="0">
                <a:latin typeface="NimbusRomNo9L-Regu"/>
              </a:rPr>
              <a:t>Data Modifications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800" dirty="0">
                <a:latin typeface="NimbusRomNo9L-Regu"/>
              </a:rPr>
              <a:t>Range Scans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8231A97-2B57-7BCE-7FF2-BF2EF649C9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2401" y="1725492"/>
            <a:ext cx="5797848" cy="380384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54681A4-78FE-3070-085B-6D69B6CB440C}"/>
              </a:ext>
            </a:extLst>
          </p:cNvPr>
          <p:cNvSpPr txBox="1"/>
          <p:nvPr/>
        </p:nvSpPr>
        <p:spPr>
          <a:xfrm>
            <a:off x="633170" y="3892387"/>
            <a:ext cx="3030575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NimbusRomNo9L-Regu"/>
              </a:rPr>
              <a:t>Supported Operations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B58D10-8F98-A543-65BF-5AE6C2EA2F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C74FF2-694F-457E-80E2-2BA280E4019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5082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3ABE910-1689-563D-DF24-906E7A02433D}"/>
              </a:ext>
            </a:extLst>
          </p:cNvPr>
          <p:cNvSpPr txBox="1"/>
          <p:nvPr/>
        </p:nvSpPr>
        <p:spPr>
          <a:xfrm>
            <a:off x="633953" y="1169969"/>
            <a:ext cx="2597620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NimbusRomNo9L-Regu"/>
              </a:rPr>
              <a:t>Record Cache</a:t>
            </a:r>
            <a:endParaRPr lang="zh-CN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838BBD2-2DC3-1218-F3C9-57FAD3569CC0}"/>
                  </a:ext>
                </a:extLst>
              </p:cNvPr>
              <p:cNvSpPr txBox="1"/>
              <p:nvPr/>
            </p:nvSpPr>
            <p:spPr>
              <a:xfrm>
                <a:off x="864271" y="1632313"/>
                <a:ext cx="10517238" cy="34163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SzPts val="2800"/>
                </a:pPr>
                <a:r>
                  <a:rPr lang="en-US" altLang="zh-CN" sz="2400" dirty="0">
                    <a:effectLst/>
                  </a:rPr>
                  <a:t>TreeLine sets a </a:t>
                </a:r>
                <a:r>
                  <a:rPr lang="en-US" altLang="zh-CN" sz="2400" b="1" dirty="0">
                    <a:effectLst/>
                  </a:rPr>
                  <a:t>priority level </a:t>
                </a:r>
                <a:r>
                  <a:rPr lang="en-US" altLang="zh-CN" sz="2400" dirty="0">
                    <a:effectLst/>
                  </a:rPr>
                  <a:t>for the entry, from 0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 smtClean="0">
                            <a:effectLst/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i="1" dirty="0" smtClean="0">
                            <a:effectLst/>
                            <a:latin typeface="Cambria Math" panose="02040503050406030204" pitchFamily="18" charset="0"/>
                          </a:rPr>
                          <m:t>max</m:t>
                        </m:r>
                      </m:sub>
                    </m:sSub>
                  </m:oMath>
                </a14:m>
                <a:r>
                  <a:rPr lang="en-US" altLang="zh-CN" sz="2400" dirty="0">
                    <a:effectLst/>
                  </a:rPr>
                  <a:t>, </a:t>
                </a:r>
                <a:r>
                  <a:rPr lang="en-US" altLang="zh-CN" sz="2400" dirty="0"/>
                  <a:t>to decides which entry should be evicted from a full cache.</a:t>
                </a:r>
              </a:p>
              <a:p>
                <a:pPr>
                  <a:buSzPts val="2800"/>
                </a:pPr>
                <a:endParaRPr lang="en-US" altLang="zh-CN" sz="2400" dirty="0">
                  <a:effectLst/>
                </a:endParaRPr>
              </a:p>
              <a:p>
                <a:pPr marL="457200" indent="-457200">
                  <a:buSzPts val="2800"/>
                  <a:buFont typeface="+mj-lt"/>
                  <a:buAutoNum type="arabicPeriod"/>
                </a:pPr>
                <a:r>
                  <a:rPr lang="en-US" altLang="zh-CN" sz="2400" dirty="0">
                    <a:effectLst/>
                  </a:rPr>
                  <a:t>Adding record: data modification request, lookup of a non-cached record and cache additional entries through the lookup path(optimist).</a:t>
                </a:r>
              </a:p>
              <a:p>
                <a:pPr marL="457200" indent="-457200">
                  <a:buSzPts val="2800"/>
                  <a:buFont typeface="+mj-lt"/>
                  <a:buAutoNum type="arabicPeriod"/>
                </a:pPr>
                <a:endParaRPr lang="en-US" altLang="zh-CN" sz="2400" dirty="0">
                  <a:effectLst/>
                </a:endParaRPr>
              </a:p>
              <a:p>
                <a:pPr marL="457200" indent="-457200">
                  <a:buSzPts val="2800"/>
                  <a:buFont typeface="+mj-lt"/>
                  <a:buAutoNum type="arabicPeriod"/>
                </a:pPr>
                <a:r>
                  <a:rPr lang="en-US" altLang="zh-CN" sz="2400" dirty="0"/>
                  <a:t>Increase priority: when a cache entry is accessed.</a:t>
                </a:r>
              </a:p>
              <a:p>
                <a:pPr marL="457200" indent="-457200">
                  <a:buSzPts val="2800"/>
                  <a:buFont typeface="+mj-lt"/>
                  <a:buAutoNum type="arabicPeriod"/>
                </a:pPr>
                <a:endParaRPr lang="en-US" altLang="zh-CN" sz="2400" dirty="0"/>
              </a:p>
              <a:p>
                <a:pPr marL="457200" indent="-457200">
                  <a:buSzPts val="2800"/>
                  <a:buFont typeface="+mj-lt"/>
                  <a:buAutoNum type="arabicPeriod"/>
                </a:pPr>
                <a:r>
                  <a:rPr lang="en-US" altLang="zh-CN" sz="2400" dirty="0">
                    <a:effectLst/>
                  </a:rPr>
                  <a:t>Evict entry: </a:t>
                </a:r>
                <a:r>
                  <a:rPr lang="en-US" altLang="zh-CN" sz="2400" dirty="0" err="1">
                    <a:effectLst/>
                  </a:rPr>
                  <a:t>TreeLine</a:t>
                </a:r>
                <a:r>
                  <a:rPr lang="en-US" altLang="zh-CN" sz="2400" dirty="0">
                    <a:effectLst/>
                  </a:rPr>
                  <a:t> uses the clock algorithm to evict entries.</a:t>
                </a:r>
                <a:endParaRPr lang="zh-CN" altLang="zh-CN" sz="2400" dirty="0">
                  <a:effectLst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838BBD2-2DC3-1218-F3C9-57FAD3569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271" y="1632313"/>
                <a:ext cx="10517238" cy="3416320"/>
              </a:xfrm>
              <a:prstGeom prst="rect">
                <a:avLst/>
              </a:prstGeom>
              <a:blipFill>
                <a:blip r:embed="rId4"/>
                <a:stretch>
                  <a:fillRect l="-1043" t="-1250" r="-638" b="-37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>
            <a:extLst>
              <a:ext uri="{FF2B5EF4-FFF2-40B4-BE49-F238E27FC236}">
                <a16:creationId xmlns:a16="http://schemas.microsoft.com/office/drawing/2014/main" id="{A171E1F0-207F-15AA-7D6E-C03606A0EA38}"/>
              </a:ext>
            </a:extLst>
          </p:cNvPr>
          <p:cNvSpPr txBox="1"/>
          <p:nvPr/>
        </p:nvSpPr>
        <p:spPr>
          <a:xfrm>
            <a:off x="633953" y="408208"/>
            <a:ext cx="1450342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sz="3200" b="0" i="0" u="none" strike="noStrike" baseline="0" dirty="0">
                <a:solidFill>
                  <a:schemeClr val="bg1"/>
                </a:solidFill>
                <a:latin typeface="NimbusRomNo9L-Regu"/>
              </a:rPr>
              <a:t>D</a:t>
            </a:r>
            <a:r>
              <a:rPr lang="en-US" altLang="zh-CN" sz="2800" b="0" i="0" u="none" strike="noStrike" baseline="0" dirty="0">
                <a:solidFill>
                  <a:schemeClr val="bg1"/>
                </a:solidFill>
                <a:latin typeface="NimbusRomNo9L-Regu"/>
              </a:rPr>
              <a:t>ESIGN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C9BDD16-188B-E2AD-928E-EA4E9445C7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C74FF2-694F-457E-80E2-2BA280E4019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773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3ABE910-1689-563D-DF24-906E7A02433D}"/>
              </a:ext>
            </a:extLst>
          </p:cNvPr>
          <p:cNvSpPr txBox="1"/>
          <p:nvPr/>
        </p:nvSpPr>
        <p:spPr>
          <a:xfrm>
            <a:off x="633953" y="1169969"/>
            <a:ext cx="3563974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NimbusRomNo9L-Regu"/>
              </a:rPr>
              <a:t>Pages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171E1F0-207F-15AA-7D6E-C03606A0EA38}"/>
              </a:ext>
            </a:extLst>
          </p:cNvPr>
          <p:cNvSpPr txBox="1"/>
          <p:nvPr/>
        </p:nvSpPr>
        <p:spPr>
          <a:xfrm>
            <a:off x="633953" y="408208"/>
            <a:ext cx="1450342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sz="3200" b="0" i="0" u="none" strike="noStrike" baseline="0" dirty="0">
                <a:solidFill>
                  <a:schemeClr val="bg1"/>
                </a:solidFill>
                <a:latin typeface="NimbusRomNo9L-Regu"/>
              </a:rPr>
              <a:t>D</a:t>
            </a:r>
            <a:r>
              <a:rPr lang="en-US" altLang="zh-CN" sz="2800" b="0" i="0" u="none" strike="noStrike" baseline="0" dirty="0">
                <a:solidFill>
                  <a:schemeClr val="bg1"/>
                </a:solidFill>
                <a:latin typeface="NimbusRomNo9L-Regu"/>
              </a:rPr>
              <a:t>ESIGN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A5876F1-6E68-7457-46EC-07F54BA22DEC}"/>
              </a:ext>
            </a:extLst>
          </p:cNvPr>
          <p:cNvSpPr txBox="1"/>
          <p:nvPr/>
        </p:nvSpPr>
        <p:spPr>
          <a:xfrm>
            <a:off x="633953" y="3109744"/>
            <a:ext cx="3563974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NimbusRomNo9L-Regu"/>
              </a:rPr>
              <a:t>Segments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C55E516-15BF-6188-876A-1CEC13AD52BE}"/>
              </a:ext>
            </a:extLst>
          </p:cNvPr>
          <p:cNvSpPr/>
          <p:nvPr/>
        </p:nvSpPr>
        <p:spPr>
          <a:xfrm>
            <a:off x="692727" y="1745673"/>
            <a:ext cx="9167293" cy="886692"/>
          </a:xfrm>
          <a:prstGeom prst="rect">
            <a:avLst/>
          </a:prstGeom>
          <a:noFill/>
          <a:ln>
            <a:solidFill>
              <a:srgbClr val="9FC5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E46B661-3586-0625-C54B-D1FA18B06E37}"/>
              </a:ext>
            </a:extLst>
          </p:cNvPr>
          <p:cNvSpPr/>
          <p:nvPr/>
        </p:nvSpPr>
        <p:spPr>
          <a:xfrm>
            <a:off x="845128" y="2092639"/>
            <a:ext cx="2570017" cy="4773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0B8E7DD-B7BF-1484-F0C2-D71AB4809543}"/>
              </a:ext>
            </a:extLst>
          </p:cNvPr>
          <p:cNvSpPr/>
          <p:nvPr/>
        </p:nvSpPr>
        <p:spPr>
          <a:xfrm>
            <a:off x="6715989" y="2092639"/>
            <a:ext cx="2992583" cy="4773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49C9243-B470-A1E9-B57C-9FB24A0D0417}"/>
              </a:ext>
            </a:extLst>
          </p:cNvPr>
          <p:cNvSpPr txBox="1"/>
          <p:nvPr/>
        </p:nvSpPr>
        <p:spPr>
          <a:xfrm>
            <a:off x="723900" y="1739451"/>
            <a:ext cx="702063" cy="382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page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4C0BAF3-43E3-9B4E-5F98-280958513176}"/>
              </a:ext>
            </a:extLst>
          </p:cNvPr>
          <p:cNvSpPr txBox="1"/>
          <p:nvPr/>
        </p:nvSpPr>
        <p:spPr>
          <a:xfrm>
            <a:off x="6715989" y="2132015"/>
            <a:ext cx="2992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effectLst/>
              </a:rPr>
              <a:t>records in </a:t>
            </a:r>
            <a:r>
              <a:rPr lang="en-US" altLang="zh-CN" sz="1800" b="1" dirty="0">
                <a:effectLst/>
              </a:rPr>
              <a:t>insertion order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25100A2-6265-E520-BFC6-ABC2CB3B7B38}"/>
              </a:ext>
            </a:extLst>
          </p:cNvPr>
          <p:cNvSpPr txBox="1"/>
          <p:nvPr/>
        </p:nvSpPr>
        <p:spPr>
          <a:xfrm>
            <a:off x="940378" y="2146662"/>
            <a:ext cx="2985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effectLst/>
              </a:rPr>
              <a:t>a </a:t>
            </a:r>
            <a:r>
              <a:rPr lang="en-US" altLang="zh-CN" sz="1800" b="1" dirty="0">
                <a:effectLst/>
              </a:rPr>
              <a:t>sorted</a:t>
            </a:r>
            <a:r>
              <a:rPr lang="en-US" altLang="zh-CN" sz="1800" dirty="0">
                <a:effectLst/>
              </a:rPr>
              <a:t> array of slots</a:t>
            </a:r>
            <a:endParaRPr lang="zh-CN" altLang="en-US" dirty="0"/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877F6578-5301-7FFB-E11A-F9E23D7958B5}"/>
              </a:ext>
            </a:extLst>
          </p:cNvPr>
          <p:cNvSpPr/>
          <p:nvPr/>
        </p:nvSpPr>
        <p:spPr>
          <a:xfrm>
            <a:off x="3492297" y="2209007"/>
            <a:ext cx="554182" cy="2446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417E47B2-7FE3-055E-5A00-4E252725EB3D}"/>
              </a:ext>
            </a:extLst>
          </p:cNvPr>
          <p:cNvSpPr/>
          <p:nvPr/>
        </p:nvSpPr>
        <p:spPr>
          <a:xfrm rot="10800000">
            <a:off x="6088119" y="2209007"/>
            <a:ext cx="554182" cy="2446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A7FE212D-C064-E575-2A4C-F51F6ED02530}"/>
              </a:ext>
            </a:extLst>
          </p:cNvPr>
          <p:cNvCxnSpPr>
            <a:endCxn id="6" idx="2"/>
          </p:cNvCxnSpPr>
          <p:nvPr/>
        </p:nvCxnSpPr>
        <p:spPr>
          <a:xfrm>
            <a:off x="2084295" y="2570018"/>
            <a:ext cx="6127986" cy="1"/>
          </a:xfrm>
          <a:prstGeom prst="bentConnector4">
            <a:avLst>
              <a:gd name="adj1" fmla="val -531"/>
              <a:gd name="adj2" fmla="val 22860100000"/>
            </a:avLst>
          </a:prstGeom>
          <a:ln w="28575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0CB4C62E-78CF-D665-280D-129951EB120F}"/>
              </a:ext>
            </a:extLst>
          </p:cNvPr>
          <p:cNvSpPr/>
          <p:nvPr/>
        </p:nvSpPr>
        <p:spPr>
          <a:xfrm>
            <a:off x="692727" y="3777143"/>
            <a:ext cx="9167293" cy="19716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4B8B71A-C7AB-1F32-F433-056056B16D4F}"/>
              </a:ext>
            </a:extLst>
          </p:cNvPr>
          <p:cNvSpPr txBox="1"/>
          <p:nvPr/>
        </p:nvSpPr>
        <p:spPr>
          <a:xfrm>
            <a:off x="681281" y="3714796"/>
            <a:ext cx="1251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latin typeface="NimbusRomNo9L-Regu"/>
              </a:rPr>
              <a:t>Segments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17B03E25-ACB8-24C5-4FAA-FD0529092AF6}"/>
              </a:ext>
            </a:extLst>
          </p:cNvPr>
          <p:cNvSpPr/>
          <p:nvPr/>
        </p:nvSpPr>
        <p:spPr>
          <a:xfrm>
            <a:off x="1074932" y="4084127"/>
            <a:ext cx="1605923" cy="632059"/>
          </a:xfrm>
          <a:prstGeom prst="rect">
            <a:avLst/>
          </a:prstGeom>
          <a:solidFill>
            <a:srgbClr val="9FC55A"/>
          </a:solidFill>
          <a:ln>
            <a:solidFill>
              <a:srgbClr val="9FC5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page</a:t>
            </a:r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9034C601-E2D6-87FB-F947-C4B26A937B8F}"/>
              </a:ext>
            </a:extLst>
          </p:cNvPr>
          <p:cNvSpPr/>
          <p:nvPr/>
        </p:nvSpPr>
        <p:spPr>
          <a:xfrm>
            <a:off x="2831861" y="4084127"/>
            <a:ext cx="1605923" cy="632059"/>
          </a:xfrm>
          <a:prstGeom prst="rect">
            <a:avLst/>
          </a:prstGeom>
          <a:solidFill>
            <a:srgbClr val="9FC55A"/>
          </a:solidFill>
          <a:ln>
            <a:solidFill>
              <a:srgbClr val="9FC5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page</a:t>
            </a:r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3F1A3BFB-3B21-EFF5-61FE-F8EDD31082BB}"/>
              </a:ext>
            </a:extLst>
          </p:cNvPr>
          <p:cNvSpPr/>
          <p:nvPr/>
        </p:nvSpPr>
        <p:spPr>
          <a:xfrm>
            <a:off x="4588790" y="4084127"/>
            <a:ext cx="1605923" cy="632059"/>
          </a:xfrm>
          <a:prstGeom prst="rect">
            <a:avLst/>
          </a:prstGeom>
          <a:solidFill>
            <a:srgbClr val="9FC55A"/>
          </a:solidFill>
          <a:ln>
            <a:solidFill>
              <a:srgbClr val="9FC5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page</a:t>
            </a:r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CCC972CB-B7ED-2BCC-9BC5-45C3755ACC7E}"/>
              </a:ext>
            </a:extLst>
          </p:cNvPr>
          <p:cNvSpPr/>
          <p:nvPr/>
        </p:nvSpPr>
        <p:spPr>
          <a:xfrm>
            <a:off x="6345720" y="4084127"/>
            <a:ext cx="1605923" cy="632059"/>
          </a:xfrm>
          <a:prstGeom prst="rect">
            <a:avLst/>
          </a:prstGeom>
          <a:solidFill>
            <a:srgbClr val="9FC55A"/>
          </a:solidFill>
          <a:ln>
            <a:solidFill>
              <a:srgbClr val="9FC5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page</a:t>
            </a:r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B3FBD943-CBEE-F3FD-99F5-24C1687787EB}"/>
              </a:ext>
            </a:extLst>
          </p:cNvPr>
          <p:cNvSpPr/>
          <p:nvPr/>
        </p:nvSpPr>
        <p:spPr>
          <a:xfrm>
            <a:off x="8102650" y="4084127"/>
            <a:ext cx="1605923" cy="632059"/>
          </a:xfrm>
          <a:prstGeom prst="rect">
            <a:avLst/>
          </a:prstGeom>
          <a:solidFill>
            <a:srgbClr val="9FC55A"/>
          </a:solidFill>
          <a:ln>
            <a:solidFill>
              <a:srgbClr val="9FC5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page</a:t>
            </a:r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93A0635-7B1D-C139-5A06-71B70C08543B}"/>
              </a:ext>
            </a:extLst>
          </p:cNvPr>
          <p:cNvSpPr/>
          <p:nvPr/>
        </p:nvSpPr>
        <p:spPr>
          <a:xfrm>
            <a:off x="1074932" y="4916470"/>
            <a:ext cx="1605923" cy="632059"/>
          </a:xfrm>
          <a:prstGeom prst="rect">
            <a:avLst/>
          </a:prstGeom>
          <a:solidFill>
            <a:srgbClr val="9FC55A"/>
          </a:solidFill>
          <a:ln>
            <a:solidFill>
              <a:srgbClr val="9FC5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overflow page</a:t>
            </a:r>
            <a:endParaRPr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29E5E04F-E40C-1188-A8E6-B50AB4D4272F}"/>
              </a:ext>
            </a:extLst>
          </p:cNvPr>
          <p:cNvSpPr/>
          <p:nvPr/>
        </p:nvSpPr>
        <p:spPr>
          <a:xfrm>
            <a:off x="4586280" y="4916469"/>
            <a:ext cx="1605923" cy="632059"/>
          </a:xfrm>
          <a:prstGeom prst="rect">
            <a:avLst/>
          </a:prstGeom>
          <a:solidFill>
            <a:srgbClr val="9FC55A"/>
          </a:solidFill>
          <a:ln>
            <a:solidFill>
              <a:srgbClr val="9FC5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overflow page</a:t>
            </a:r>
            <a:endParaRPr lang="zh-CN" altLang="en-US" dirty="0"/>
          </a:p>
        </p:txBody>
      </p:sp>
      <p:sp>
        <p:nvSpPr>
          <p:cNvPr id="32" name="箭头: 右 31">
            <a:extLst>
              <a:ext uri="{FF2B5EF4-FFF2-40B4-BE49-F238E27FC236}">
                <a16:creationId xmlns:a16="http://schemas.microsoft.com/office/drawing/2014/main" id="{56C9D1E7-1A45-EAB6-13A5-283570248FC4}"/>
              </a:ext>
            </a:extLst>
          </p:cNvPr>
          <p:cNvSpPr/>
          <p:nvPr/>
        </p:nvSpPr>
        <p:spPr>
          <a:xfrm>
            <a:off x="3415146" y="5841053"/>
            <a:ext cx="3506256" cy="3226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718E6F2E-4235-68BD-5EAD-35A69C57A229}"/>
              </a:ext>
            </a:extLst>
          </p:cNvPr>
          <p:cNvSpPr txBox="1"/>
          <p:nvPr/>
        </p:nvSpPr>
        <p:spPr>
          <a:xfrm>
            <a:off x="3634822" y="6080460"/>
            <a:ext cx="3682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latin typeface="NimbusRomNo9L-Regu"/>
              </a:rPr>
              <a:t>logically contiguously on disk</a:t>
            </a:r>
            <a:endParaRPr lang="zh-CN" alt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56F7D6C-29BF-E370-19CB-2DB1C25619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C74FF2-694F-457E-80E2-2BA280E4019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1109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3ABE910-1689-563D-DF24-906E7A02433D}"/>
              </a:ext>
            </a:extLst>
          </p:cNvPr>
          <p:cNvSpPr txBox="1"/>
          <p:nvPr/>
        </p:nvSpPr>
        <p:spPr>
          <a:xfrm>
            <a:off x="633953" y="1169969"/>
            <a:ext cx="2597620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NimbusRomNo9L-Regu"/>
              </a:rPr>
              <a:t>In-Memory Index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838BBD2-2DC3-1218-F3C9-57FAD3569CC0}"/>
              </a:ext>
            </a:extLst>
          </p:cNvPr>
          <p:cNvSpPr txBox="1"/>
          <p:nvPr/>
        </p:nvSpPr>
        <p:spPr>
          <a:xfrm>
            <a:off x="864271" y="1632313"/>
            <a:ext cx="1051723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SzPts val="2800"/>
            </a:pPr>
            <a:r>
              <a:rPr lang="en-US" altLang="zh-CN" sz="2400" dirty="0"/>
              <a:t>In-memory index maps the </a:t>
            </a:r>
            <a:r>
              <a:rPr lang="en-US" altLang="zh-CN" sz="2400" b="1" dirty="0"/>
              <a:t>lexicographically smallest key </a:t>
            </a:r>
            <a:r>
              <a:rPr lang="en-US" altLang="zh-CN" sz="2400" dirty="0"/>
              <a:t>of each data </a:t>
            </a:r>
            <a:r>
              <a:rPr lang="en-US" altLang="zh-CN" sz="2400" b="1" dirty="0"/>
              <a:t>segment</a:t>
            </a:r>
            <a:r>
              <a:rPr lang="en-US" altLang="zh-CN" sz="2400" dirty="0"/>
              <a:t> to the appropriate (physical) segment identifier.</a:t>
            </a:r>
          </a:p>
          <a:p>
            <a:pPr>
              <a:buSzPts val="2800"/>
            </a:pPr>
            <a:endParaRPr lang="en-US" altLang="zh-CN" sz="2400" dirty="0">
              <a:effectLst/>
            </a:endParaRPr>
          </a:p>
          <a:p>
            <a:pPr>
              <a:buSzPts val="2800"/>
            </a:pPr>
            <a:r>
              <a:rPr lang="en-US" altLang="zh-CN" sz="2400" dirty="0"/>
              <a:t>A</a:t>
            </a:r>
            <a:r>
              <a:rPr lang="en-US" altLang="zh-CN" sz="2400" dirty="0">
                <a:effectLst/>
              </a:rPr>
              <a:t> compact </a:t>
            </a:r>
            <a:r>
              <a:rPr lang="en-US" altLang="zh-CN" sz="2400" b="1" dirty="0">
                <a:effectLst/>
              </a:rPr>
              <a:t>linear model </a:t>
            </a:r>
            <a:r>
              <a:rPr lang="en-US" altLang="zh-CN" sz="2400" dirty="0">
                <a:effectLst/>
              </a:rPr>
              <a:t>is stored in the in-memory index to select the correct data </a:t>
            </a:r>
            <a:r>
              <a:rPr lang="en-US" altLang="zh-CN" sz="2400" b="1" dirty="0">
                <a:effectLst/>
              </a:rPr>
              <a:t>page within the segment </a:t>
            </a:r>
            <a:r>
              <a:rPr lang="en-US" altLang="zh-CN" sz="2400" dirty="0">
                <a:effectLst/>
              </a:rPr>
              <a:t>without additional index nodes.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171E1F0-207F-15AA-7D6E-C03606A0EA38}"/>
              </a:ext>
            </a:extLst>
          </p:cNvPr>
          <p:cNvSpPr txBox="1"/>
          <p:nvPr/>
        </p:nvSpPr>
        <p:spPr>
          <a:xfrm>
            <a:off x="633953" y="408208"/>
            <a:ext cx="1450342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sz="3200" b="0" i="0" u="none" strike="noStrike" baseline="0" dirty="0">
                <a:solidFill>
                  <a:schemeClr val="bg1"/>
                </a:solidFill>
                <a:latin typeface="NimbusRomNo9L-Regu"/>
              </a:rPr>
              <a:t>D</a:t>
            </a:r>
            <a:r>
              <a:rPr lang="en-US" altLang="zh-CN" sz="2800" b="0" i="0" u="none" strike="noStrike" baseline="0" dirty="0">
                <a:solidFill>
                  <a:schemeClr val="bg1"/>
                </a:solidFill>
                <a:latin typeface="NimbusRomNo9L-Regu"/>
              </a:rPr>
              <a:t>ESIGN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50374A7-4E82-3F4B-3DC6-843627F31C1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C74FF2-694F-457E-80E2-2BA280E4019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90470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CORM_RATE_SLIDES" val="0"/>
  <p:tag name="ISPRING_SCORM_RATE_QUIZZES" val="0"/>
  <p:tag name="ISPRING_SCORM_PASSING_SCORE" val="0.000000"/>
  <p:tag name="ISPRING_ULTRA_SCORM_COURSE_ID" val="5BDFFD59-3E76-4F7D-88BF-6FA00DB34D29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ONLINEFOLDERID" val="0"/>
  <p:tag name="ISPRINGONLINEFOLDERPATH" val="内容列表"/>
  <p:tag name="ISPRINGCLOUDFOLDERID" val="0"/>
  <p:tag name="ISPRINGCLOUDFOLDERPATH" val="资源库"/>
  <p:tag name="ISPRING_OUTPUT_FOLDER" val="D:\修改ppt1.4\48494"/>
  <p:tag name="ISPRING_FIRST_PUBLISH" val="1"/>
  <p:tag name="ISPRING_PRESENTATION_TITLE" val="红色大气公司培训PPT模版"/>
</p:tagLst>
</file>

<file path=ppt/theme/theme1.xml><?xml version="1.0" encoding="utf-8"?>
<a:theme xmlns:a="http://schemas.openxmlformats.org/drawingml/2006/main" name="包图主题2">
  <a:themeElements>
    <a:clrScheme name="自定义 14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F181F"/>
      </a:accent1>
      <a:accent2>
        <a:srgbClr val="BF181F"/>
      </a:accent2>
      <a:accent3>
        <a:srgbClr val="BF181F"/>
      </a:accent3>
      <a:accent4>
        <a:srgbClr val="BF181F"/>
      </a:accent4>
      <a:accent5>
        <a:srgbClr val="BF181F"/>
      </a:accent5>
      <a:accent6>
        <a:srgbClr val="BF181F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包图主题2" id="{50CFA792-C506-47E4-B272-6A6183483AB3}" vid="{CC1AE437-2F7F-4319-9F22-408F5F8C346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TotalTime>2848</TotalTime>
  <Words>995</Words>
  <Application>Microsoft Office PowerPoint</Application>
  <PresentationFormat>宽屏</PresentationFormat>
  <Paragraphs>209</Paragraphs>
  <Slides>24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9" baseType="lpstr">
      <vt:lpstr>NimbusRomNo9L-Regu</vt:lpstr>
      <vt:lpstr>等线</vt:lpstr>
      <vt:lpstr>Arial</vt:lpstr>
      <vt:lpstr>Cambria Math</vt:lpstr>
      <vt:lpstr>包图主题2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红色大气公司培训PPT模版</dc:title>
  <dc:creator>逆流的小鱼</dc:creator>
  <cp:lastModifiedBy>思扬 翁</cp:lastModifiedBy>
  <cp:revision>180</cp:revision>
  <dcterms:created xsi:type="dcterms:W3CDTF">2017-08-29T15:07:53Z</dcterms:created>
  <dcterms:modified xsi:type="dcterms:W3CDTF">2023-04-11T11:05:48Z</dcterms:modified>
</cp:coreProperties>
</file>