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5" r:id="rId2"/>
    <p:sldId id="321" r:id="rId3"/>
    <p:sldId id="430" r:id="rId4"/>
    <p:sldId id="431" r:id="rId5"/>
    <p:sldId id="451" r:id="rId6"/>
    <p:sldId id="452" r:id="rId7"/>
    <p:sldId id="453" r:id="rId8"/>
    <p:sldId id="450" r:id="rId9"/>
    <p:sldId id="414" r:id="rId10"/>
    <p:sldId id="454" r:id="rId11"/>
    <p:sldId id="455" r:id="rId12"/>
    <p:sldId id="456" r:id="rId13"/>
    <p:sldId id="457" r:id="rId14"/>
    <p:sldId id="458" r:id="rId15"/>
    <p:sldId id="459" r:id="rId16"/>
    <p:sldId id="443" r:id="rId17"/>
    <p:sldId id="444" r:id="rId18"/>
    <p:sldId id="445" r:id="rId19"/>
    <p:sldId id="461" r:id="rId20"/>
    <p:sldId id="446" r:id="rId21"/>
    <p:sldId id="462" r:id="rId22"/>
    <p:sldId id="463" r:id="rId23"/>
    <p:sldId id="375" r:id="rId24"/>
    <p:sldId id="460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扬 翁" initials="思翁" lastIdx="1" clrIdx="0">
    <p:extLst>
      <p:ext uri="{19B8F6BF-5375-455C-9EA6-DF929625EA0E}">
        <p15:presenceInfo xmlns:p15="http://schemas.microsoft.com/office/powerpoint/2012/main" userId="de44da88a8092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 autoAdjust="0"/>
    <p:restoredTop sz="82012" autoAdjust="0"/>
  </p:normalViewPr>
  <p:slideViewPr>
    <p:cSldViewPr snapToGrid="0" showGuides="1">
      <p:cViewPr>
        <p:scale>
          <a:sx n="63" d="100"/>
          <a:sy n="63" d="100"/>
        </p:scale>
        <p:origin x="2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5043-9409-899B-14AC-102B5C9AF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58F8E6-678C-B1E3-8EBC-F05B1DF06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37FAC0-1467-B637-B58B-0BD56905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D172-CC9F-A4AF-3524-77838FA32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3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D9833-B3EF-07B0-2D78-9A033D51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A2EFFB-2C9C-7FA4-D804-962DEC625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5D8B1F-24BC-233E-A45E-A1FB660F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E2BBB-E1E4-D767-0CD7-193B8FE14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82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26B24-C390-62A2-9C7C-65628218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351432-D2B9-FF5D-7EFA-20CA3044D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8A4B89-0624-B314-EC4D-76D9B286A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F76F4-CDFA-1DE8-6284-930401A51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2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8D6D-C30B-2AF3-0392-49B9BE80C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995A5C-63A3-2CBA-1CB4-A8B7A699C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FD58F2-B5B0-4987-C86C-857AF38E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38937-52E2-B54A-C191-1745E9A9E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4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34F31-AA5B-44D2-2D7C-93C38417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277D32-3A26-7D4B-A617-620417F82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CC7988-C333-C56D-F577-5521343E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EFBA1-762B-667C-9EA5-BE7BA0E7D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3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58C25-D732-236E-DC04-85EA5979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2B4B9F-B580-E9E8-A20B-4791B1021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2CB12D-0436-D925-7610-5C9999ABC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1F55F-EF3E-D644-077B-CE7B5816B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324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0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01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88779-5BE4-A9CF-71AC-F5180726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F949CF-2629-25E1-B632-B11790F4F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A24E95-28B7-2779-4401-DA0420C4C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51C11-AC9C-75BF-0821-D1EBCC9BB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7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15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A38B-DCB3-2066-9326-47F0D567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472A73-B050-BB72-D774-3E1D02DDE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783711-1672-E129-0767-153C1FBC0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1EBA7-ED01-AF7E-7416-7486B2DE2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41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F92B-4B54-ACA5-FFA2-0F6B4B897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9C463E-42DF-89E1-163A-0FC76A087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EEDE59-21D6-E6CF-7F54-CC00C0B6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E59BD7-ED41-1976-8786-1BE77819C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76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BD0D-EBA2-51FB-39F3-82BE77A8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F98DEF-495D-B361-4E3C-B153A267F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F1EF76-7CB8-FA11-B39F-3AA3150DD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C99A4-9257-8D24-2861-245F7122A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0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阶段类似</a:t>
            </a:r>
            <a:r>
              <a:rPr lang="en-US" altLang="zh-CN" dirty="0"/>
              <a:t>2PC</a:t>
            </a:r>
            <a:r>
              <a:rPr lang="zh-CN" altLang="en-US" dirty="0"/>
              <a:t>（持久化前的阶段），等到</a:t>
            </a:r>
            <a:r>
              <a:rPr lang="en-US" altLang="zh-CN" dirty="0"/>
              <a:t>C</a:t>
            </a:r>
            <a:r>
              <a:rPr lang="zh-CN" altLang="en-US" dirty="0"/>
              <a:t>阶段完成结果才对全局可见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2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4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BD100-8E96-4C4F-6E4D-D81AC4C2A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51ACA3-1931-F9FD-85A5-4E3937C05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6410D4-8975-8F4A-F9A2-C813B7C65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06520-659C-363E-ADAE-80BB37B25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6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9A55-9082-4F8F-35E3-2552DBDB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6DD197-CED6-6B45-EDFD-DE590528A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2BED3E-3F9B-B386-CA5C-6F3F3BEE2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FA410-7371-B053-5886-197C0CD50A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7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BA7D8-648D-16ED-C15D-F8B5322B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30BF6D-F1C7-75C6-5E07-4E8B1B646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C681E4-B32C-B753-6A40-FE6EF4751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982DE-6DA7-ACAE-8249-5386CEA91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6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17BD0-33F0-98F3-62EC-2E482878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DD3801-CCF2-FF6E-7CCD-C0E2C87F9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36B361-FDE6-B8EF-C3E5-A9A69C46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3D417-D71A-384B-3BCC-84E737E26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2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DBB64-1188-7B6A-B5B1-8A8E2488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51461"/>
            <a:ext cx="12192000" cy="25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1D58-1133-5CF6-4E3E-7B3CE98B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6CE3C7D-29D2-906B-CE8E-C0DEAA67D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FAF00B0-518E-AF6C-6AED-1E6C8C305ED1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Erwin-■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9D7539-1E6F-7041-C38E-FC271875E65B}"/>
              </a:ext>
            </a:extLst>
          </p:cNvPr>
          <p:cNvSpPr txBox="1"/>
          <p:nvPr/>
        </p:nvSpPr>
        <p:spPr>
          <a:xfrm>
            <a:off x="758952" y="1756584"/>
            <a:ext cx="10967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Erwin(Erwin-■) requires shards to support the following operations: append an entry and read the entry at a specified index.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1888AF-1FC1-3E5B-1609-F7DC67154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FE5BA7-2EFA-99E4-B2F0-C4BE50F4CE24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Overview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1C062E-A2F3-4A92-B919-5D2E7CA1B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48" y="3615559"/>
            <a:ext cx="5623152" cy="32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490E9-F8A2-DB82-8852-2B9560536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BA671-CF29-A86C-1AC2-CE3CC7786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411348-4A29-CC45-8A07-C2D645790276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Erwin-■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078201-0480-AABF-D659-F4827589095D}"/>
              </a:ext>
            </a:extLst>
          </p:cNvPr>
          <p:cNvSpPr txBox="1"/>
          <p:nvPr/>
        </p:nvSpPr>
        <p:spPr>
          <a:xfrm>
            <a:off x="502099" y="1816757"/>
            <a:ext cx="59397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directly write the records to the sequencing-layer replicas in parallel;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get responses from all sequencing replicas;</a:t>
            </a:r>
          </a:p>
          <a:p>
            <a:pPr lvl="1"/>
            <a:r>
              <a:rPr lang="en-US" altLang="zh-CN" sz="2400" dirty="0"/>
              <a:t>-- Append completes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establishes the linearizable order </a:t>
            </a:r>
            <a:r>
              <a:rPr lang="en-US" altLang="zh-CN" sz="2400" dirty="0"/>
              <a:t>and pushes the records to the shards in background;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stores the records and acknowledges;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discards pushed </a:t>
            </a:r>
            <a:r>
              <a:rPr lang="en-US" altLang="zh-CN" sz="2400" dirty="0" err="1"/>
              <a:t>rcords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89371C-A313-0543-ACEF-7EB3F3BEC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1E5CC1-41AA-E615-2C71-70F3CD8B5097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Path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D19-4BD9-69CA-AA62-61B23D811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848" y="3009384"/>
            <a:ext cx="5623152" cy="32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0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04173-F14F-F2A2-3D7F-22CE83E0B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1BA0ADC-6A4E-45F1-0BE4-D473938D1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EB8F91-A046-160D-AE60-812225673EE4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Erwin-■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37D67D-E592-E185-C974-701D62F5713B}"/>
              </a:ext>
            </a:extLst>
          </p:cNvPr>
          <p:cNvSpPr txBox="1"/>
          <p:nvPr/>
        </p:nvSpPr>
        <p:spPr>
          <a:xfrm>
            <a:off x="502099" y="1816757"/>
            <a:ext cx="110768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Because there is no cross-replica coordination in the sequencing layer, records from clients could appear </a:t>
            </a:r>
            <a:r>
              <a:rPr lang="en-US" altLang="zh-CN" sz="2400" b="1" dirty="0"/>
              <a:t>in different orders across the replicas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Only records that are </a:t>
            </a:r>
            <a:r>
              <a:rPr lang="en-US" altLang="zh-CN" sz="2400" b="1" dirty="0"/>
              <a:t>concurrently</a:t>
            </a:r>
            <a:r>
              <a:rPr lang="en-US" altLang="zh-CN" sz="2400" dirty="0"/>
              <a:t> appended may (but not necessarily) appear in different orders across the logs.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Erwin treats one of the sequencing replicas as the leader and others as followers to determine the order of concurrent records.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384974-5B27-7510-3345-A8D7F93F8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4FE3AD-24F8-9588-10FA-65423171519E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Ordering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31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C759-05A1-FDAA-0AA6-F4E38DB4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97C2107-CA98-C172-DD08-ECBBC8FD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99BA93A-C2CF-ADBD-EA2D-D885A6609E9D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Erwin-■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0B06ED-39F3-2FA9-5F7A-70DC4F160963}"/>
              </a:ext>
            </a:extLst>
          </p:cNvPr>
          <p:cNvSpPr txBox="1"/>
          <p:nvPr/>
        </p:nvSpPr>
        <p:spPr>
          <a:xfrm>
            <a:off x="502099" y="1816757"/>
            <a:ext cx="110768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sequencing leader assigns records to positions (according to its local log) and pushes them to the appropriate shards.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Once safe on the shards, the records are garbage collected at the sequencing replicas.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shards can then safely serve reads to positions up to this safe record.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947809-3E6B-AEC1-6079-F2B6DBA59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176F31-181D-9FAA-BF7F-60F0609B0535}"/>
              </a:ext>
            </a:extLst>
          </p:cNvPr>
          <p:cNvSpPr txBox="1"/>
          <p:nvPr/>
        </p:nvSpPr>
        <p:spPr>
          <a:xfrm>
            <a:off x="633951" y="1169969"/>
            <a:ext cx="3424342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Establishing the Order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F65E-71D4-5C2E-9228-C2583DFA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1219C50-3CC5-B9D7-46FE-B9FCDE002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BC00192-E6A9-83A8-25FB-71BE499E9C1C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Erwin-st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E84784-267D-7EFB-08FE-20CFF9E81300}"/>
              </a:ext>
            </a:extLst>
          </p:cNvPr>
          <p:cNvSpPr txBox="1"/>
          <p:nvPr/>
        </p:nvSpPr>
        <p:spPr>
          <a:xfrm>
            <a:off x="502099" y="1816757"/>
            <a:ext cx="11076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Erwin-</a:t>
            </a:r>
            <a:r>
              <a:rPr lang="en-US" altLang="zh-CN" sz="2400" dirty="0" err="1"/>
              <a:t>st’s</a:t>
            </a:r>
            <a:r>
              <a:rPr lang="en-US" altLang="zh-CN" sz="2400" dirty="0"/>
              <a:t> main idea is to split a record into </a:t>
            </a:r>
            <a:r>
              <a:rPr lang="en-US" altLang="zh-CN" sz="2400" b="1" dirty="0"/>
              <a:t>data</a:t>
            </a:r>
            <a:r>
              <a:rPr lang="en-US" altLang="zh-CN" sz="2400" dirty="0"/>
              <a:t> and a piece of </a:t>
            </a:r>
            <a:r>
              <a:rPr lang="en-US" altLang="zh-CN" sz="2400" b="1" dirty="0"/>
              <a:t>metadata</a:t>
            </a:r>
            <a:r>
              <a:rPr lang="en-US" altLang="zh-CN" sz="2400" dirty="0"/>
              <a:t> that identifies the record. Clients then write record-data to the shards directly and </a:t>
            </a:r>
            <a:r>
              <a:rPr lang="en-US" altLang="zh-CN" sz="2400" b="1" dirty="0"/>
              <a:t>only the metadata to the sequencing layer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C9D01B-0FC2-5040-6E67-B41BE530AA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0EE71F-D324-0ACD-167D-903E4F9694DC}"/>
              </a:ext>
            </a:extLst>
          </p:cNvPr>
          <p:cNvSpPr txBox="1"/>
          <p:nvPr/>
        </p:nvSpPr>
        <p:spPr>
          <a:xfrm>
            <a:off x="633951" y="1169969"/>
            <a:ext cx="1585267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Overview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6C7AAD-9179-DAFC-13CE-3D3C57780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16" y="3263047"/>
            <a:ext cx="674464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E8DD-A98F-D39C-1114-0810C4C4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7AA0F13-3419-749C-41DE-874A7F5FE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D435DC-F264-67E6-A5CD-6E3741CD6F15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Erwin-st Design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488E6F-D200-6563-1D1F-6D72B9FDC6E9}"/>
              </a:ext>
            </a:extLst>
          </p:cNvPr>
          <p:cNvSpPr txBox="1"/>
          <p:nvPr/>
        </p:nvSpPr>
        <p:spPr>
          <a:xfrm>
            <a:off x="502099" y="1816757"/>
            <a:ext cx="110768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sequencing leader tries to establish the order of records by assigning metadata identifiers to positions; it then </a:t>
            </a:r>
            <a:r>
              <a:rPr lang="en-US" altLang="zh-CN" sz="2400" b="1" dirty="0"/>
              <a:t>pushes the metadata </a:t>
            </a:r>
            <a:r>
              <a:rPr lang="en-US" altLang="zh-CN" sz="2400" dirty="0"/>
              <a:t>along with the assigned positions </a:t>
            </a:r>
            <a:r>
              <a:rPr lang="en-US" altLang="zh-CN" sz="2400" b="1" dirty="0"/>
              <a:t>to the shard primaries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Readers determine whether the record is ordered in the shard by </a:t>
            </a:r>
            <a:r>
              <a:rPr lang="en-US" altLang="zh-CN" sz="2400" b="1" dirty="0"/>
              <a:t>checking the metadata log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815387-5630-77E0-E9C6-50E1BF8F0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CA1C0-FC25-E972-088E-E3376C1D818A}"/>
              </a:ext>
            </a:extLst>
          </p:cNvPr>
          <p:cNvSpPr txBox="1"/>
          <p:nvPr/>
        </p:nvSpPr>
        <p:spPr>
          <a:xfrm>
            <a:off x="633951" y="1169969"/>
            <a:ext cx="33216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Background Ordering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Performance: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What are the </a:t>
            </a:r>
            <a:r>
              <a:rPr lang="en-US" altLang="zh-CN" sz="2400" b="1" dirty="0"/>
              <a:t>latency benefits </a:t>
            </a:r>
            <a:r>
              <a:rPr lang="en-US" altLang="zh-CN" sz="2400" dirty="0"/>
              <a:t>of a lazy-ordering shared log compared to eagerly ordering shared logs?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do </a:t>
            </a:r>
            <a:r>
              <a:rPr lang="en-US" altLang="zh-CN" sz="2400" b="1" dirty="0"/>
              <a:t>reads perform </a:t>
            </a:r>
            <a:r>
              <a:rPr lang="en-US" altLang="zh-CN" sz="2400" dirty="0"/>
              <a:t>in a lazy-ordering shared log compared to an eagerly ordering one?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well does Erwin-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scale compared to Erwin-■?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Affect factor: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does the </a:t>
            </a:r>
            <a:r>
              <a:rPr lang="en-US" altLang="zh-CN" sz="2400" b="1" dirty="0"/>
              <a:t>append rate </a:t>
            </a:r>
            <a:r>
              <a:rPr lang="en-US" altLang="zh-CN" sz="2400" dirty="0"/>
              <a:t>impact read latency?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 does </a:t>
            </a:r>
            <a:r>
              <a:rPr lang="en-US" altLang="zh-CN" sz="2400" b="1" dirty="0"/>
              <a:t>record size </a:t>
            </a:r>
            <a:r>
              <a:rPr lang="en-US" altLang="zh-CN" sz="2400" dirty="0"/>
              <a:t>impact Erwin-■’s throughput?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1537749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Question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0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73297"/>
            <a:ext cx="11433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 cluster with five shards.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sequencing layer has three replicas (one leader and two followers)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195098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Setup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433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 </a:t>
            </a:r>
            <a:r>
              <a:rPr lang="en-US" altLang="zh-CN" sz="2400" b="1" dirty="0"/>
              <a:t>hides shard-internal coordination latency </a:t>
            </a:r>
            <a:r>
              <a:rPr lang="en-US" altLang="zh-CN" sz="2400" dirty="0"/>
              <a:t>and also defers global ordering, offering low latency.</a:t>
            </a:r>
            <a:endParaRPr lang="en-US" altLang="zh-CN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3948324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NimbusRomNo9L-Regu"/>
              </a:rPr>
              <a:t>Benefit of Lazy Ordering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CF7606-ED8F-10BF-67B4-2E05346F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2884"/>
            <a:ext cx="12192000" cy="22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9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A825-5D37-87ED-6DB8-E0683646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CEF0562-C930-B13B-FA8C-E0A8E0C94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1F422FE-EDC9-32CE-4DD2-1BC64EB99F9E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2F922-FBCF-A826-3F4E-13FF27546CA3}"/>
              </a:ext>
            </a:extLst>
          </p:cNvPr>
          <p:cNvSpPr txBox="1"/>
          <p:nvPr/>
        </p:nvSpPr>
        <p:spPr>
          <a:xfrm>
            <a:off x="633950" y="1763024"/>
            <a:ext cx="11433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 </a:t>
            </a:r>
            <a:r>
              <a:rPr lang="en-US" altLang="zh-CN" sz="2400" b="1" dirty="0"/>
              <a:t>pushes the latency of ordering before read</a:t>
            </a:r>
            <a:r>
              <a:rPr lang="en-US" altLang="zh-CN" sz="2400" dirty="0"/>
              <a:t>, so it can use the time interval between append and read without addition latency.</a:t>
            </a:r>
            <a:endParaRPr lang="en-US" altLang="zh-CN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72587C-921B-9625-AF66-82DB8B9D0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F59975-922B-E8B4-27E9-7BB5DAB2DDFB}"/>
              </a:ext>
            </a:extLst>
          </p:cNvPr>
          <p:cNvSpPr txBox="1"/>
          <p:nvPr/>
        </p:nvSpPr>
        <p:spPr>
          <a:xfrm>
            <a:off x="633950" y="1169969"/>
            <a:ext cx="233784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Read Latencies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8AFDD1-276D-2631-F78B-8AF99E39D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0" y="3763367"/>
            <a:ext cx="1073617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Shared logs </a:t>
            </a:r>
            <a:r>
              <a:rPr lang="en-US" altLang="zh-CN" sz="2400" dirty="0"/>
              <a:t>have emerged as a crucial building block for datacenter applications.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At its core, a shared log is a fault-tolerant, </a:t>
            </a:r>
            <a:r>
              <a:rPr lang="en-US" altLang="zh-CN" sz="2400" b="1" dirty="0"/>
              <a:t>ordered sequence </a:t>
            </a:r>
            <a:r>
              <a:rPr lang="en-US" altLang="zh-CN" sz="2400" dirty="0"/>
              <a:t>of records that many clients can simultaneously operate on.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633950" y="1763024"/>
            <a:ext cx="11283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When </a:t>
            </a:r>
            <a:r>
              <a:rPr lang="en-US" altLang="zh-CN" sz="2400" b="1" dirty="0"/>
              <a:t>read slowly</a:t>
            </a:r>
            <a:r>
              <a:rPr lang="en-US" altLang="zh-CN" sz="2400" dirty="0"/>
              <a:t>, by the time a log position is read, the records are already ordered. Thus, almost all reads take the fast path, resulting in low latencies.</a:t>
            </a:r>
          </a:p>
          <a:p>
            <a:endParaRPr lang="en-US" altLang="zh-CN" sz="2400" b="1" dirty="0"/>
          </a:p>
          <a:p>
            <a:r>
              <a:rPr lang="en-US" altLang="zh-CN" sz="2400" dirty="0"/>
              <a:t>The latency decreases when append rate grows because the background-ordering </a:t>
            </a:r>
            <a:r>
              <a:rPr lang="en-US" altLang="zh-CN" sz="2400" b="1" dirty="0"/>
              <a:t>batch sizes </a:t>
            </a:r>
            <a:r>
              <a:rPr lang="en-US" altLang="zh-CN" sz="2400" dirty="0"/>
              <a:t>becomes larger.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0" y="1169969"/>
            <a:ext cx="355790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Impact of Append Rate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CC655-2A73-51A8-0F58-1C353C80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048" y="4020874"/>
            <a:ext cx="6423522" cy="28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FAF9-E0D8-7636-C02C-3D45D2F25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0426E4D-90E4-7C98-D532-53D0416CA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17274DF-FC96-7B7F-39F2-F78DD3E910CF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2BEAB-2A3F-E95A-C963-8BEF126060BF}"/>
              </a:ext>
            </a:extLst>
          </p:cNvPr>
          <p:cNvSpPr txBox="1"/>
          <p:nvPr/>
        </p:nvSpPr>
        <p:spPr>
          <a:xfrm>
            <a:off x="633950" y="1763024"/>
            <a:ext cx="112837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Because data itself passes through the sequencing layer, it quickly becomes the throughput </a:t>
            </a:r>
            <a:r>
              <a:rPr lang="en-US" altLang="zh-CN" sz="2400" b="1" dirty="0"/>
              <a:t>bottleneck</a:t>
            </a:r>
            <a:r>
              <a:rPr lang="en-US" altLang="zh-CN" sz="2400" dirty="0"/>
              <a:t>, limiting Erwin-■’s throughput with larger records.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29B138-331F-D416-EEB9-39F668DE0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94AAB8-2108-D9BB-42E6-144A95E4176D}"/>
              </a:ext>
            </a:extLst>
          </p:cNvPr>
          <p:cNvSpPr txBox="1"/>
          <p:nvPr/>
        </p:nvSpPr>
        <p:spPr>
          <a:xfrm>
            <a:off x="633950" y="1169969"/>
            <a:ext cx="3557906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Impact of Record Size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5A1B1-A9D0-121E-3104-23302D736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74" y="3988589"/>
            <a:ext cx="2849105" cy="25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38EA4-3FE3-7126-1C88-6A325165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D8E4EE5-5763-9F8F-2909-9BBBD16AA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0B2E401-8232-1332-700B-1B4253C02D50}"/>
              </a:ext>
            </a:extLst>
          </p:cNvPr>
          <p:cNvSpPr txBox="1"/>
          <p:nvPr/>
        </p:nvSpPr>
        <p:spPr>
          <a:xfrm>
            <a:off x="633952" y="408208"/>
            <a:ext cx="2337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D98FE3-E0FE-81CD-BA43-63508E0A74F4}"/>
              </a:ext>
            </a:extLst>
          </p:cNvPr>
          <p:cNvSpPr txBox="1"/>
          <p:nvPr/>
        </p:nvSpPr>
        <p:spPr>
          <a:xfrm>
            <a:off x="633950" y="1763024"/>
            <a:ext cx="11283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Erwin-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achieves high throughput with low latencies because Erwin-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writes metadata and data without any coordination in 1RTT.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It performs better than Erwin-■ because it only writes metadata to the sequencing layer(bottleneck).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C16CC7-A2A8-EA4D-A433-4A208F083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529C54-700B-B948-378D-995E68BA1492}"/>
              </a:ext>
            </a:extLst>
          </p:cNvPr>
          <p:cNvSpPr txBox="1"/>
          <p:nvPr/>
        </p:nvSpPr>
        <p:spPr>
          <a:xfrm>
            <a:off x="633950" y="1169969"/>
            <a:ext cx="169015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NimbusRomNo9L-Regu"/>
              </a:rPr>
              <a:t>Scalability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71B81-3018-21D8-F522-E1516F7EB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339" y="3954781"/>
            <a:ext cx="5899322" cy="251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7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61978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C</a:t>
            </a:r>
            <a:r>
              <a:rPr lang="en-US" altLang="zh-CN" sz="2800" dirty="0">
                <a:solidFill>
                  <a:schemeClr val="bg1"/>
                </a:solidFill>
              </a:rPr>
              <a:t>ONCLUSION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633952" y="2075296"/>
            <a:ext cx="108376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Eager ordering is unnecessary and order can be enforced later upon reads.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Linearizable </a:t>
            </a:r>
            <a:r>
              <a:rPr lang="en-US" altLang="zh-CN" sz="28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total order across shards can be achieved in a shared log system with low ingestion latencies and little to no overhead upon reads.</a:t>
            </a:r>
            <a:endParaRPr lang="zh-CN" altLang="en-US" sz="28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0845C-F7CF-EFA2-E80A-498F8A9E3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C25BF53-AE95-F12A-3CF4-768C5AD68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B0FE5B5-5DE5-D997-BAF0-1595936C28BF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Limitation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F0417-A817-9E6D-F52B-08EA40B042C8}"/>
              </a:ext>
            </a:extLst>
          </p:cNvPr>
          <p:cNvSpPr txBox="1"/>
          <p:nvPr/>
        </p:nvSpPr>
        <p:spPr>
          <a:xfrm>
            <a:off x="502099" y="1816757"/>
            <a:ext cx="110768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Both systems </a:t>
            </a:r>
            <a:r>
              <a:rPr lang="en-US" altLang="zh-CN" sz="2400" b="1" dirty="0"/>
              <a:t>scale</a:t>
            </a:r>
            <a:r>
              <a:rPr lang="en-US" altLang="zh-CN" sz="2400" dirty="0"/>
              <a:t> with shards and are limited by the sequencing-layer.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LazyLog</a:t>
            </a:r>
            <a:r>
              <a:rPr lang="en-US" altLang="zh-CN" sz="2400" dirty="0"/>
              <a:t> systems may not suit applications where writers need to know their records’ positions </a:t>
            </a:r>
            <a:r>
              <a:rPr lang="en-US" altLang="zh-CN" sz="2400" b="1" dirty="0"/>
              <a:t>immediately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D20BC6-7C59-6B5A-9864-5CD7AC5C9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2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Today’s shared logs incur high latencies because they </a:t>
            </a:r>
            <a:r>
              <a:rPr lang="en-US" altLang="zh-CN" sz="2400" b="1" dirty="0"/>
              <a:t>eagerly order </a:t>
            </a:r>
            <a:r>
              <a:rPr lang="en-US" altLang="zh-CN" sz="2400" dirty="0"/>
              <a:t>records in the critical path before acknowledging appends.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Low-latency </a:t>
            </a:r>
            <a:r>
              <a:rPr lang="en-US" altLang="zh-CN" sz="2400" dirty="0"/>
              <a:t>ingestion, however, is critical for many real-world shared-log applications.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84A5A4-877C-6C5A-1A0C-4B91884CB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88" y="3288323"/>
            <a:ext cx="5208201" cy="34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1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Insight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many shared-log applications, while linearizable order is necessary, it is not required right away upon ingestion but only </a:t>
            </a:r>
            <a:r>
              <a:rPr lang="en-US" altLang="zh-CN" sz="2400" b="1" dirty="0"/>
              <a:t>later during reads</a:t>
            </a:r>
            <a:r>
              <a:rPr lang="en-US" altLang="zh-CN" sz="2400" dirty="0"/>
              <a:t>.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Readers and writers in these applications are naturally </a:t>
            </a:r>
            <a:r>
              <a:rPr lang="en-US" altLang="zh-CN" sz="2400" b="1" dirty="0"/>
              <a:t>decoupled in time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i="1" dirty="0"/>
              <a:t>This allows a shared log to establish the order in the background after acknowledging appends but before reads arrive.</a:t>
            </a:r>
          </a:p>
        </p:txBody>
      </p:sp>
    </p:spTree>
    <p:extLst>
      <p:ext uri="{BB962C8B-B14F-4D97-AF65-F5344CB8AC3E}">
        <p14:creationId xmlns:p14="http://schemas.microsoft.com/office/powerpoint/2010/main" val="5293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29278-1CE4-06A0-5A5E-9BD711AD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50FEA4F-5ED2-1BC6-B93B-AEF7BF17D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79117B-D97D-A384-893C-AD723CA38D0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77BEBD-A09E-8A6F-453D-BD5EAD0E5824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Abstraction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4E4DCD-F259-A625-8A82-DA99C9EBEF00}"/>
              </a:ext>
            </a:extLst>
          </p:cNvPr>
          <p:cNvSpPr txBox="1"/>
          <p:nvPr/>
        </p:nvSpPr>
        <p:spPr>
          <a:xfrm>
            <a:off x="689369" y="1754096"/>
            <a:ext cx="105272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, appending a record does not eagerly bind it to a log position; it only provides </a:t>
            </a:r>
            <a:r>
              <a:rPr lang="en-US" altLang="zh-CN" sz="2400" b="1" dirty="0"/>
              <a:t>durability</a:t>
            </a:r>
            <a:r>
              <a:rPr lang="en-US" altLang="zh-CN" sz="2400" dirty="0"/>
              <a:t> and a </a:t>
            </a:r>
            <a:r>
              <a:rPr lang="en-US" altLang="zh-CN" sz="2400" b="1" dirty="0"/>
              <a:t>guarantee</a:t>
            </a:r>
            <a:r>
              <a:rPr lang="en-US" altLang="zh-CN" sz="2400" dirty="0"/>
              <a:t> that the record will be eventually bound to its correct position that respects linearizability.</a:t>
            </a:r>
          </a:p>
          <a:p>
            <a:endParaRPr lang="en-US" altLang="zh-CN" sz="2400" i="1" dirty="0"/>
          </a:p>
          <a:p>
            <a:r>
              <a:rPr lang="en-US" altLang="zh-CN" sz="2400" dirty="0" err="1"/>
              <a:t>LazyLog</a:t>
            </a:r>
            <a:r>
              <a:rPr lang="en-US" altLang="zh-CN" sz="2400" dirty="0"/>
              <a:t> preserves the ordering guarantees of the conventional shared log abstraction and </a:t>
            </a:r>
            <a:r>
              <a:rPr lang="en-US" altLang="zh-CN" sz="2400" b="1" dirty="0"/>
              <a:t>enforces the correct order before reads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While conventional logs incur ordering cost upon appends,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 </a:t>
            </a:r>
            <a:r>
              <a:rPr lang="en-US" altLang="zh-CN" sz="2400" b="1" dirty="0"/>
              <a:t>shifts this cost to reads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36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36F8-A4BC-8CB5-4D95-174D48417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4880A97-45C4-BC2B-E2DE-BC8D3FBF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8DD85AE-00A2-343F-F086-EC7CCD89F368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FC76EA-D9F8-1716-A91C-E6172C1EE29C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Systems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7D7EB3-93F7-CE64-BEFC-E56B09A27E45}"/>
              </a:ext>
            </a:extLst>
          </p:cNvPr>
          <p:cNvSpPr txBox="1"/>
          <p:nvPr/>
        </p:nvSpPr>
        <p:spPr>
          <a:xfrm>
            <a:off x="689369" y="1754096"/>
            <a:ext cx="10527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We build </a:t>
            </a:r>
            <a:r>
              <a:rPr lang="en-US" altLang="zh-CN" sz="2400" b="1" dirty="0"/>
              <a:t>two systems </a:t>
            </a:r>
            <a:r>
              <a:rPr lang="en-US" altLang="zh-CN" sz="2400" dirty="0"/>
              <a:t>that implement the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 abstraction: Erwin-■ (black-box) and </a:t>
            </a:r>
            <a:r>
              <a:rPr lang="en-US" altLang="zh-CN" sz="2400" dirty="0" err="1"/>
              <a:t>Erwinst</a:t>
            </a:r>
            <a:r>
              <a:rPr lang="en-US" altLang="zh-CN" sz="2400" dirty="0"/>
              <a:t> (scalable throughput).</a:t>
            </a:r>
          </a:p>
          <a:p>
            <a:endParaRPr lang="en-US" altLang="zh-CN" sz="2400" i="1" dirty="0"/>
          </a:p>
          <a:p>
            <a:r>
              <a:rPr lang="en-US" altLang="zh-CN" sz="2400" dirty="0"/>
              <a:t>Both systems write enough information about the records on a </a:t>
            </a:r>
            <a:r>
              <a:rPr lang="en-US" altLang="zh-CN" sz="2400" b="1" dirty="0"/>
              <a:t>fault-tolerant sequencing layer</a:t>
            </a:r>
            <a:r>
              <a:rPr lang="en-US" altLang="zh-CN" sz="2400" dirty="0"/>
              <a:t>, using which the order can be established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338335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17EEA-8640-102C-2305-A50950C6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E36687E-70C7-470E-1BC8-FD494E84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BFAE34F-276E-C285-35BA-26671F2C8BE6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30E823-21A6-06CF-920E-D80F9070EEEB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Systems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10C1FC-DCAB-BDAF-BDDA-743D900B5F4D}"/>
              </a:ext>
            </a:extLst>
          </p:cNvPr>
          <p:cNvSpPr txBox="1"/>
          <p:nvPr/>
        </p:nvSpPr>
        <p:spPr>
          <a:xfrm>
            <a:off x="689369" y="1754096"/>
            <a:ext cx="105272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Erwin-■ (§4) aims to work with unmodified shards. It writes the </a:t>
            </a:r>
            <a:r>
              <a:rPr lang="en-US" altLang="zh-CN" sz="2400" b="1" dirty="0"/>
              <a:t>record</a:t>
            </a:r>
            <a:r>
              <a:rPr lang="en-US" altLang="zh-CN" sz="2400" dirty="0"/>
              <a:t> only to the sequencing layer, which then orders and pushes the records to shards in the background.</a:t>
            </a:r>
            <a:endParaRPr lang="en-US" altLang="zh-CN" sz="2400" i="1" dirty="0"/>
          </a:p>
          <a:p>
            <a:endParaRPr lang="en-US" altLang="zh-CN" sz="2400" i="1" dirty="0"/>
          </a:p>
          <a:p>
            <a:r>
              <a:rPr lang="en-US" altLang="zh-CN" sz="2400" dirty="0"/>
              <a:t>Erwin-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 (§5) alleviates the bottleneck of the sequencing layer by </a:t>
            </a:r>
            <a:r>
              <a:rPr lang="en-US" altLang="zh-CN" sz="2400" b="1" dirty="0"/>
              <a:t>writing only metadata </a:t>
            </a:r>
            <a:r>
              <a:rPr lang="en-US" altLang="zh-CN" sz="2400" dirty="0"/>
              <a:t>that identifies the records to the sequencing layer and the actual records directly to the shards.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two versions show that the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 abstraction can be implemented in </a:t>
            </a:r>
            <a:r>
              <a:rPr lang="en-US" altLang="zh-CN" sz="2400" b="1" dirty="0"/>
              <a:t>disparate </a:t>
            </a:r>
            <a:r>
              <a:rPr lang="en-US" altLang="zh-CN" sz="2400" dirty="0"/>
              <a:t>shared log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3944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013C-B5F2-8FFC-4714-7A25A8966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129F737-D646-FE6F-9EAC-75D209A99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F89F103-07DD-6494-84FA-242F1EBCE650}"/>
              </a:ext>
            </a:extLst>
          </p:cNvPr>
          <p:cNvSpPr txBox="1"/>
          <p:nvPr/>
        </p:nvSpPr>
        <p:spPr>
          <a:xfrm>
            <a:off x="633951" y="408208"/>
            <a:ext cx="2654371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49F25-6030-C458-F955-36491BAF701E}"/>
              </a:ext>
            </a:extLst>
          </p:cNvPr>
          <p:cNvSpPr txBox="1"/>
          <p:nvPr/>
        </p:nvSpPr>
        <p:spPr>
          <a:xfrm>
            <a:off x="689369" y="1754096"/>
            <a:ext cx="109604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make new </a:t>
            </a:r>
            <a:r>
              <a:rPr lang="en-US" altLang="zh-CN" sz="2400" b="1" dirty="0"/>
              <a:t>observations</a:t>
            </a:r>
            <a:r>
              <a:rPr lang="en-US" altLang="zh-CN" sz="2400" dirty="0"/>
              <a:t> about modern shared-log applications that present a new opportunity for a shared log to defer ordering, enabling low-latency ingestion.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present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, a novel shared log </a:t>
            </a:r>
            <a:r>
              <a:rPr lang="en-US" altLang="zh-CN" sz="2400" b="1" dirty="0"/>
              <a:t>abstraction</a:t>
            </a:r>
            <a:r>
              <a:rPr lang="en-US" altLang="zh-CN" sz="2400" dirty="0"/>
              <a:t> that builds upon this opportunity.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design two </a:t>
            </a:r>
            <a:r>
              <a:rPr lang="en-US" altLang="zh-CN" sz="2400" dirty="0" err="1"/>
              <a:t>LazyLog</a:t>
            </a:r>
            <a:r>
              <a:rPr lang="en-US" altLang="zh-CN" sz="2400" dirty="0"/>
              <a:t> </a:t>
            </a:r>
            <a:r>
              <a:rPr lang="en-US" altLang="zh-CN" sz="2400" b="1" dirty="0"/>
              <a:t>systems</a:t>
            </a:r>
            <a:r>
              <a:rPr lang="en-US" altLang="zh-CN" sz="2400" dirty="0"/>
              <a:t>, Erwin-■ and Erwin-</a:t>
            </a:r>
            <a:r>
              <a:rPr lang="en-US" altLang="zh-CN" sz="2400" dirty="0" err="1"/>
              <a:t>st</a:t>
            </a:r>
            <a:r>
              <a:rPr lang="en-US" altLang="zh-CN" sz="2400" dirty="0"/>
              <a:t>, that lazily establish global order, and avoid ordering cost within shards.</a:t>
            </a:r>
          </a:p>
        </p:txBody>
      </p:sp>
    </p:spTree>
    <p:extLst>
      <p:ext uri="{BB962C8B-B14F-4D97-AF65-F5344CB8AC3E}">
        <p14:creationId xmlns:p14="http://schemas.microsoft.com/office/powerpoint/2010/main" val="386195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09556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ABSTRACTION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If a read accesses the ordered portion, it is served quickly.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Conversely, if a read accesses positions in the unordered portion, it takes a slow path: it is served after establishing the order at least up to the requested position.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1739971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latin typeface="NimbusRomNo9L-Regu"/>
              </a:rPr>
              <a:t>Makespan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A5338-1EDD-1DAF-DC01-1362D454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494" y="4231981"/>
            <a:ext cx="492511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7319</TotalTime>
  <Words>1350</Words>
  <Application>Microsoft Office PowerPoint</Application>
  <PresentationFormat>宽屏</PresentationFormat>
  <Paragraphs>171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NimbusRomNo9L-Regu</vt:lpstr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316</cp:revision>
  <dcterms:created xsi:type="dcterms:W3CDTF">2017-08-29T15:07:53Z</dcterms:created>
  <dcterms:modified xsi:type="dcterms:W3CDTF">2024-12-11T09:58:45Z</dcterms:modified>
</cp:coreProperties>
</file>