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56" r:id="rId2"/>
    <p:sldId id="307" r:id="rId3"/>
    <p:sldId id="339" r:id="rId4"/>
    <p:sldId id="338" r:id="rId5"/>
    <p:sldId id="308" r:id="rId6"/>
    <p:sldId id="340" r:id="rId7"/>
    <p:sldId id="341" r:id="rId8"/>
    <p:sldId id="309" r:id="rId9"/>
    <p:sldId id="342" r:id="rId10"/>
    <p:sldId id="310" r:id="rId11"/>
    <p:sldId id="343" r:id="rId12"/>
    <p:sldId id="344" r:id="rId13"/>
    <p:sldId id="345" r:id="rId14"/>
    <p:sldId id="346" r:id="rId15"/>
    <p:sldId id="347" r:id="rId16"/>
    <p:sldId id="329" r:id="rId17"/>
    <p:sldId id="348" r:id="rId18"/>
    <p:sldId id="349" r:id="rId19"/>
    <p:sldId id="350" r:id="rId20"/>
    <p:sldId id="351" r:id="rId21"/>
    <p:sldId id="311" r:id="rId22"/>
    <p:sldId id="353" r:id="rId23"/>
    <p:sldId id="352" r:id="rId24"/>
    <p:sldId id="354" r:id="rId25"/>
    <p:sldId id="355" r:id="rId26"/>
    <p:sldId id="356" r:id="rId27"/>
    <p:sldId id="357" r:id="rId28"/>
    <p:sldId id="358" r:id="rId29"/>
    <p:sldId id="359" r:id="rId30"/>
    <p:sldId id="328" r:id="rId31"/>
    <p:sldId id="360" r:id="rId32"/>
    <p:sldId id="361" r:id="rId33"/>
    <p:sldId id="362" r:id="rId34"/>
    <p:sldId id="363" r:id="rId35"/>
    <p:sldId id="364" r:id="rId36"/>
    <p:sldId id="365" r:id="rId37"/>
    <p:sldId id="366" r:id="rId38"/>
    <p:sldId id="367" r:id="rId39"/>
    <p:sldId id="368" r:id="rId40"/>
    <p:sldId id="369" r:id="rId41"/>
    <p:sldId id="370" r:id="rId42"/>
    <p:sldId id="312"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EE32540-164E-4103-93B7-B3F1216137B1}">
          <p14:sldIdLst>
            <p14:sldId id="256"/>
            <p14:sldId id="307"/>
            <p14:sldId id="339"/>
            <p14:sldId id="338"/>
            <p14:sldId id="308"/>
            <p14:sldId id="340"/>
            <p14:sldId id="341"/>
            <p14:sldId id="309"/>
            <p14:sldId id="342"/>
            <p14:sldId id="310"/>
            <p14:sldId id="343"/>
            <p14:sldId id="344"/>
            <p14:sldId id="345"/>
            <p14:sldId id="346"/>
            <p14:sldId id="347"/>
            <p14:sldId id="329"/>
            <p14:sldId id="348"/>
            <p14:sldId id="349"/>
            <p14:sldId id="350"/>
            <p14:sldId id="351"/>
            <p14:sldId id="311"/>
            <p14:sldId id="353"/>
            <p14:sldId id="352"/>
            <p14:sldId id="354"/>
            <p14:sldId id="355"/>
            <p14:sldId id="356"/>
            <p14:sldId id="357"/>
            <p14:sldId id="358"/>
            <p14:sldId id="359"/>
            <p14:sldId id="328"/>
            <p14:sldId id="360"/>
            <p14:sldId id="361"/>
            <p14:sldId id="362"/>
            <p14:sldId id="363"/>
            <p14:sldId id="364"/>
            <p14:sldId id="365"/>
            <p14:sldId id="366"/>
            <p14:sldId id="367"/>
            <p14:sldId id="368"/>
            <p14:sldId id="369"/>
            <p14:sldId id="370"/>
            <p14:sldId id="31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B700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31" autoAdjust="0"/>
    <p:restoredTop sz="91513" autoAdjust="0"/>
  </p:normalViewPr>
  <p:slideViewPr>
    <p:cSldViewPr snapToGrid="0">
      <p:cViewPr varScale="1">
        <p:scale>
          <a:sx n="58" d="100"/>
          <a:sy n="58" d="100"/>
        </p:scale>
        <p:origin x="312" y="48"/>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303777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讲的是一篇关于如何利用</a:t>
            </a:r>
            <a:r>
              <a:rPr kumimoji="1" lang="en-US" altLang="zh-CN" dirty="0" smtClean="0"/>
              <a:t>PM</a:t>
            </a:r>
            <a:r>
              <a:rPr kumimoji="1" lang="zh-CN" altLang="en-US" dirty="0" smtClean="0"/>
              <a:t>对传统的基于</a:t>
            </a:r>
            <a:r>
              <a:rPr kumimoji="1" lang="en-US" altLang="zh-CN" dirty="0" err="1" smtClean="0"/>
              <a:t>lsm</a:t>
            </a:r>
            <a:r>
              <a:rPr kumimoji="1" lang="zh-CN" altLang="en-US" dirty="0" smtClean="0"/>
              <a:t>树的</a:t>
            </a:r>
            <a:r>
              <a:rPr kumimoji="1" lang="en-US" altLang="zh-CN" dirty="0" err="1" smtClean="0"/>
              <a:t>oltp</a:t>
            </a:r>
            <a:r>
              <a:rPr kumimoji="1" lang="zh-CN" altLang="en-US" dirty="0" smtClean="0"/>
              <a:t>存储引擎进行改进</a:t>
            </a:r>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927213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接下来介绍这几个关键技术，先是</a:t>
            </a:r>
            <a:r>
              <a:rPr lang="en-US" altLang="zh-CN" dirty="0" err="1" smtClean="0"/>
              <a:t>chainlog</a:t>
            </a:r>
            <a:endParaRPr lang="en-US" altLang="zh-CN" dirty="0" smtClean="0"/>
          </a:p>
          <a:p>
            <a:r>
              <a:rPr lang="zh-CN" altLang="en-US" dirty="0" smtClean="0"/>
              <a:t>这是</a:t>
            </a:r>
            <a:r>
              <a:rPr lang="en-US" altLang="zh-CN" dirty="0" err="1" smtClean="0"/>
              <a:t>ror</a:t>
            </a:r>
            <a:r>
              <a:rPr lang="zh-CN" altLang="en-US" dirty="0" smtClean="0"/>
              <a:t>的架构图</a:t>
            </a:r>
            <a:endParaRPr lang="en-US" altLang="zh-CN" dirty="0" smtClean="0"/>
          </a:p>
          <a:p>
            <a:r>
              <a:rPr lang="zh-CN" altLang="en-US" dirty="0" smtClean="0"/>
              <a:t>对于一个待提交的事务，先被封装成一个</a:t>
            </a:r>
            <a:r>
              <a:rPr lang="en-US" altLang="zh-CN" dirty="0" err="1" smtClean="0"/>
              <a:t>writebatch</a:t>
            </a:r>
            <a:r>
              <a:rPr lang="zh-CN" altLang="en-US" dirty="0" smtClean="0"/>
              <a:t>，一个或多个</a:t>
            </a:r>
            <a:r>
              <a:rPr lang="en-US" altLang="zh-CN" dirty="0" err="1" smtClean="0"/>
              <a:t>writebatch</a:t>
            </a:r>
            <a:r>
              <a:rPr lang="zh-CN" altLang="en-US" dirty="0" smtClean="0"/>
              <a:t>被进一步封装成一个</a:t>
            </a:r>
            <a:r>
              <a:rPr lang="en-US" altLang="zh-CN" dirty="0" err="1" smtClean="0"/>
              <a:t>chainlog</a:t>
            </a:r>
            <a:r>
              <a:rPr lang="zh-CN" altLang="en-US" dirty="0" smtClean="0"/>
              <a:t>，批量写入</a:t>
            </a:r>
            <a:r>
              <a:rPr lang="en-US" altLang="zh-CN" dirty="0" smtClean="0"/>
              <a:t>pm</a:t>
            </a:r>
            <a:r>
              <a:rPr lang="zh-CN" altLang="en-US" dirty="0" smtClean="0"/>
              <a:t>中。</a:t>
            </a:r>
            <a:endParaRPr lang="en-US" altLang="zh-CN" dirty="0" smtClean="0"/>
          </a:p>
          <a:p>
            <a:r>
              <a:rPr lang="en-US" altLang="zh-CN" dirty="0" err="1" smtClean="0"/>
              <a:t>Ror</a:t>
            </a:r>
            <a:r>
              <a:rPr lang="zh-CN" altLang="en-US" dirty="0" smtClean="0"/>
              <a:t>使用固定大小的并发的桶用于控制并发写入，</a:t>
            </a:r>
            <a:endParaRPr lang="en-US" altLang="zh-CN" dirty="0" smtClean="0"/>
          </a:p>
          <a:p>
            <a:r>
              <a:rPr lang="en-US" altLang="zh-CN" dirty="0" err="1" smtClean="0"/>
              <a:t>Chainlog</a:t>
            </a:r>
            <a:r>
              <a:rPr lang="zh-CN" altLang="en-US" dirty="0" smtClean="0"/>
              <a:t>是在持久内存中的数据，一组事务先被处理成</a:t>
            </a:r>
            <a:r>
              <a:rPr lang="en-US" altLang="zh-CN" dirty="0" smtClean="0"/>
              <a:t>batch Bk</a:t>
            </a:r>
            <a:r>
              <a:rPr lang="zh-CN" altLang="en-US" dirty="0" smtClean="0"/>
              <a:t>，</a:t>
            </a:r>
            <a:r>
              <a:rPr lang="en-US" altLang="zh-CN" dirty="0" smtClean="0"/>
              <a:t>Bk</a:t>
            </a:r>
            <a:r>
              <a:rPr lang="zh-CN" altLang="en-US" dirty="0" smtClean="0"/>
              <a:t>中是要写入</a:t>
            </a:r>
            <a:r>
              <a:rPr lang="en-US" altLang="zh-CN" dirty="0" err="1" smtClean="0"/>
              <a:t>memtable</a:t>
            </a:r>
            <a:r>
              <a:rPr lang="zh-CN" altLang="en-US" dirty="0" smtClean="0"/>
              <a:t>的记录，</a:t>
            </a:r>
            <a:r>
              <a:rPr lang="en-US" altLang="zh-CN" dirty="0" smtClean="0"/>
              <a:t>Bi</a:t>
            </a:r>
            <a:r>
              <a:rPr lang="zh-CN" altLang="en-US" dirty="0" smtClean="0"/>
              <a:t>会在持久化之前，从</a:t>
            </a:r>
            <a:r>
              <a:rPr lang="en-US" altLang="zh-CN" dirty="0" err="1" smtClean="0"/>
              <a:t>memtable</a:t>
            </a:r>
            <a:r>
              <a:rPr lang="zh-CN" altLang="en-US" dirty="0" smtClean="0"/>
              <a:t>集合</a:t>
            </a:r>
            <a:r>
              <a:rPr lang="en-US" altLang="zh-CN" dirty="0" smtClean="0"/>
              <a:t>M</a:t>
            </a:r>
            <a:r>
              <a:rPr lang="zh-CN" altLang="en-US" dirty="0" smtClean="0"/>
              <a:t>中进行一个</a:t>
            </a:r>
            <a:r>
              <a:rPr lang="en-US" altLang="zh-CN" dirty="0" smtClean="0"/>
              <a:t>grant</a:t>
            </a:r>
            <a:r>
              <a:rPr lang="zh-CN" altLang="en-US" dirty="0" smtClean="0"/>
              <a:t>操作，会</a:t>
            </a:r>
            <a:r>
              <a:rPr lang="en-US" altLang="zh-CN" dirty="0" smtClean="0"/>
              <a:t>get</a:t>
            </a:r>
            <a:r>
              <a:rPr lang="zh-CN" altLang="en-US" dirty="0" smtClean="0"/>
              <a:t>一个</a:t>
            </a:r>
            <a:r>
              <a:rPr lang="en-US" altLang="zh-CN" dirty="0" err="1" smtClean="0"/>
              <a:t>Chainlog</a:t>
            </a:r>
            <a:r>
              <a:rPr lang="en-US" altLang="zh-CN" dirty="0" smtClean="0"/>
              <a:t> </a:t>
            </a:r>
            <a:r>
              <a:rPr lang="en-US" altLang="zh-CN" dirty="0" err="1" smtClean="0"/>
              <a:t>Ri</a:t>
            </a:r>
            <a:r>
              <a:rPr lang="en-US" altLang="zh-CN" dirty="0" smtClean="0"/>
              <a:t>, (</a:t>
            </a:r>
            <a:r>
              <a:rPr lang="zh-CN" altLang="en-US" dirty="0" smtClean="0"/>
              <a:t>按理来说，这里都是用</a:t>
            </a:r>
            <a:r>
              <a:rPr lang="en-US" altLang="zh-CN" dirty="0" err="1" smtClean="0"/>
              <a:t>i</a:t>
            </a:r>
            <a:r>
              <a:rPr lang="zh-CN" altLang="en-US" dirty="0" smtClean="0"/>
              <a:t>表示，即</a:t>
            </a:r>
            <a:r>
              <a:rPr lang="en-US" altLang="zh-CN" dirty="0" smtClean="0"/>
              <a:t>B1 get R1</a:t>
            </a:r>
            <a:r>
              <a:rPr lang="zh-CN" altLang="en-US" dirty="0" smtClean="0"/>
              <a:t>，图中不是这么等价的，而且如果</a:t>
            </a:r>
            <a:r>
              <a:rPr lang="en-US" altLang="zh-CN" dirty="0" err="1" smtClean="0"/>
              <a:t>Ri</a:t>
            </a:r>
            <a:r>
              <a:rPr lang="zh-CN" altLang="en-US" dirty="0" smtClean="0"/>
              <a:t>包括这么多小</a:t>
            </a:r>
            <a:r>
              <a:rPr lang="en-US" altLang="zh-CN" dirty="0" smtClean="0"/>
              <a:t>r</a:t>
            </a:r>
            <a:r>
              <a:rPr lang="zh-CN" altLang="en-US" dirty="0" smtClean="0"/>
              <a:t>，那么图中的</a:t>
            </a:r>
            <a:r>
              <a:rPr lang="en-US" altLang="zh-CN" dirty="0" smtClean="0"/>
              <a:t>R11</a:t>
            </a:r>
            <a:r>
              <a:rPr lang="zh-CN" altLang="en-US" dirty="0" smtClean="0"/>
              <a:t>的</a:t>
            </a:r>
            <a:r>
              <a:rPr lang="en-US" altLang="zh-CN" dirty="0" smtClean="0"/>
              <a:t>11</a:t>
            </a:r>
            <a:r>
              <a:rPr lang="zh-CN" altLang="en-US" dirty="0" smtClean="0"/>
              <a:t>可能就是十一，不是一</a:t>
            </a:r>
            <a:r>
              <a:rPr lang="zh-CN" altLang="en-US" baseline="0" dirty="0" smtClean="0"/>
              <a:t> 一。）</a:t>
            </a:r>
            <a:endParaRPr lang="en-US" altLang="zh-CN" baseline="0" dirty="0" smtClean="0"/>
          </a:p>
          <a:p>
            <a:r>
              <a:rPr lang="en-US" altLang="zh-CN" baseline="0" dirty="0" err="1" smtClean="0"/>
              <a:t>Ri</a:t>
            </a:r>
            <a:r>
              <a:rPr lang="zh-CN" altLang="en-US" baseline="0" dirty="0" smtClean="0"/>
              <a:t>中的每个小</a:t>
            </a:r>
            <a:r>
              <a:rPr lang="en-US" altLang="zh-CN" baseline="0" dirty="0" smtClean="0"/>
              <a:t>r</a:t>
            </a:r>
            <a:r>
              <a:rPr lang="zh-CN" altLang="en-US" baseline="0" dirty="0" smtClean="0"/>
              <a:t>都和一个</a:t>
            </a:r>
            <a:r>
              <a:rPr lang="en-US" altLang="zh-CN" baseline="0" dirty="0" err="1" smtClean="0"/>
              <a:t>mj</a:t>
            </a:r>
            <a:r>
              <a:rPr lang="zh-CN" altLang="en-US" baseline="0" dirty="0" smtClean="0"/>
              <a:t>相关联，</a:t>
            </a:r>
            <a:r>
              <a:rPr lang="en-US" altLang="zh-CN" baseline="0" dirty="0" err="1" smtClean="0"/>
              <a:t>rik</a:t>
            </a:r>
            <a:r>
              <a:rPr lang="zh-CN" altLang="en-US" baseline="0" dirty="0" smtClean="0"/>
              <a:t>会写入对应的</a:t>
            </a:r>
            <a:r>
              <a:rPr lang="en-US" altLang="zh-CN" baseline="0" dirty="0" err="1" smtClean="0"/>
              <a:t>mj</a:t>
            </a:r>
            <a:endParaRPr lang="en-US" altLang="zh-CN" baseline="0"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136712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smtClean="0"/>
              <a:t>每个</a:t>
            </a:r>
            <a:r>
              <a:rPr lang="en-US" altLang="zh-CN" baseline="0" dirty="0" err="1" smtClean="0"/>
              <a:t>Ri</a:t>
            </a:r>
            <a:r>
              <a:rPr lang="zh-CN" altLang="en-US" baseline="0" dirty="0" smtClean="0"/>
              <a:t>满足两个条件</a:t>
            </a:r>
            <a:endParaRPr lang="en-US" altLang="zh-CN" baseline="0" dirty="0" smtClean="0"/>
          </a:p>
          <a:p>
            <a:r>
              <a:rPr lang="en-US" altLang="zh-CN" baseline="0" dirty="0" smtClean="0"/>
              <a:t>1.</a:t>
            </a:r>
            <a:r>
              <a:rPr lang="zh-CN" altLang="en-US" baseline="0" dirty="0" smtClean="0"/>
              <a:t>原子性，每个</a:t>
            </a:r>
            <a:r>
              <a:rPr lang="en-US" altLang="zh-CN" baseline="0" dirty="0" err="1" smtClean="0"/>
              <a:t>rik</a:t>
            </a:r>
            <a:r>
              <a:rPr lang="zh-CN" altLang="en-US" baseline="0" dirty="0" smtClean="0"/>
              <a:t>都原子的持久化后，那么</a:t>
            </a:r>
            <a:r>
              <a:rPr lang="en-US" altLang="zh-CN" baseline="0" dirty="0" err="1" smtClean="0"/>
              <a:t>Ri</a:t>
            </a:r>
            <a:r>
              <a:rPr lang="zh-CN" altLang="en-US" baseline="0" dirty="0" smtClean="0"/>
              <a:t>就是持久化了</a:t>
            </a:r>
            <a:endParaRPr lang="en-US" altLang="zh-CN" baseline="0" dirty="0" smtClean="0"/>
          </a:p>
          <a:p>
            <a:r>
              <a:rPr lang="en-US" altLang="zh-CN" baseline="0" dirty="0" smtClean="0"/>
              <a:t>2.</a:t>
            </a:r>
            <a:r>
              <a:rPr lang="zh-CN" altLang="en-US" baseline="0" dirty="0" smtClean="0"/>
              <a:t>单调性，或者顺序性，如果</a:t>
            </a:r>
            <a:r>
              <a:rPr lang="en-US" altLang="zh-CN" baseline="0" dirty="0" err="1" smtClean="0"/>
              <a:t>Ri</a:t>
            </a:r>
            <a:r>
              <a:rPr lang="zh-CN" altLang="en-US" baseline="0" dirty="0" smtClean="0"/>
              <a:t>在</a:t>
            </a:r>
            <a:r>
              <a:rPr lang="en-US" altLang="zh-CN" baseline="0" dirty="0" err="1" smtClean="0"/>
              <a:t>Rj</a:t>
            </a:r>
            <a:r>
              <a:rPr lang="zh-CN" altLang="en-US" baseline="0" dirty="0" smtClean="0"/>
              <a:t>之前，那么</a:t>
            </a:r>
            <a:r>
              <a:rPr lang="en-US" altLang="zh-CN" baseline="0" dirty="0" err="1" smtClean="0"/>
              <a:t>Ri</a:t>
            </a:r>
            <a:r>
              <a:rPr lang="zh-CN" altLang="en-US" baseline="0" dirty="0" smtClean="0"/>
              <a:t>一定在</a:t>
            </a:r>
            <a:r>
              <a:rPr lang="en-US" altLang="zh-CN" baseline="0" dirty="0" err="1" smtClean="0"/>
              <a:t>Rj</a:t>
            </a:r>
            <a:r>
              <a:rPr lang="zh-CN" altLang="en-US" baseline="0" dirty="0" smtClean="0"/>
              <a:t>之前持久化</a:t>
            </a:r>
            <a:endParaRPr lang="en-US" altLang="zh-CN" baseline="0" dirty="0" smtClean="0"/>
          </a:p>
          <a:p>
            <a:r>
              <a:rPr lang="zh-CN" altLang="en-US" baseline="0" dirty="0" smtClean="0"/>
              <a:t>第一个条件是为了满足原子性持久化更新</a:t>
            </a:r>
            <a:endParaRPr lang="en-US" altLang="zh-CN" baseline="0" dirty="0" smtClean="0"/>
          </a:p>
          <a:p>
            <a:r>
              <a:rPr lang="zh-CN" altLang="en-US" baseline="0" dirty="0" smtClean="0"/>
              <a:t>第二个条件是为了满足崩溃之后所有成功持久化的都是可见的并可以简化恢复</a:t>
            </a:r>
            <a:endParaRPr lang="en-US" altLang="zh-CN" baseline="0" dirty="0" smtClean="0"/>
          </a:p>
          <a:p>
            <a:r>
              <a:rPr lang="zh-CN" altLang="en-US" baseline="0" dirty="0" smtClean="0"/>
              <a:t>如果没有第二条，即持久化是乱序的，我们只能检查所有的</a:t>
            </a:r>
            <a:r>
              <a:rPr lang="en-US" altLang="zh-CN" baseline="0" dirty="0" smtClean="0"/>
              <a:t>batch</a:t>
            </a:r>
            <a:r>
              <a:rPr lang="zh-CN" altLang="en-US" baseline="0" dirty="0" smtClean="0"/>
              <a:t>，否则无法区分哪些</a:t>
            </a:r>
            <a:r>
              <a:rPr lang="en-US" altLang="zh-CN" baseline="0" dirty="0" smtClean="0"/>
              <a:t>batch</a:t>
            </a:r>
            <a:r>
              <a:rPr lang="zh-CN" altLang="en-US" baseline="0" dirty="0" smtClean="0"/>
              <a:t>是不一致的，（不用考虑</a:t>
            </a:r>
            <a:r>
              <a:rPr lang="en-US" altLang="zh-CN" baseline="0" dirty="0" err="1" smtClean="0"/>
              <a:t>memtable</a:t>
            </a:r>
            <a:r>
              <a:rPr lang="en-US" altLang="zh-CN" baseline="0" dirty="0" smtClean="0"/>
              <a:t> </a:t>
            </a:r>
            <a:r>
              <a:rPr lang="en-US" altLang="zh-CN" baseline="0" dirty="0" err="1" smtClean="0"/>
              <a:t>mj</a:t>
            </a:r>
            <a:r>
              <a:rPr lang="zh-CN" altLang="en-US" baseline="0" dirty="0" smtClean="0"/>
              <a:t>的索引的原子更新，因为他们是易失性的，当</a:t>
            </a:r>
            <a:r>
              <a:rPr lang="en-US" altLang="zh-CN" baseline="0" dirty="0" err="1" smtClean="0"/>
              <a:t>Rj</a:t>
            </a:r>
            <a:r>
              <a:rPr lang="zh-CN" altLang="en-US" baseline="0" dirty="0" smtClean="0"/>
              <a:t>原子的持久化后，</a:t>
            </a:r>
            <a:r>
              <a:rPr lang="en-US" altLang="zh-CN" baseline="0" dirty="0" err="1" smtClean="0"/>
              <a:t>mj</a:t>
            </a:r>
            <a:r>
              <a:rPr lang="zh-CN" altLang="en-US" baseline="0" dirty="0" smtClean="0"/>
              <a:t>的索引也会构建起来，因为</a:t>
            </a:r>
            <a:r>
              <a:rPr lang="en-US" altLang="zh-CN" baseline="0" dirty="0" err="1" smtClean="0"/>
              <a:t>Rj</a:t>
            </a:r>
            <a:r>
              <a:rPr lang="zh-CN" altLang="en-US" baseline="0" dirty="0" smtClean="0"/>
              <a:t>中的所有事务都写进去了，</a:t>
            </a:r>
            <a:r>
              <a:rPr lang="en-US" altLang="zh-CN" baseline="0" dirty="0" err="1" smtClean="0"/>
              <a:t>mj</a:t>
            </a:r>
            <a:r>
              <a:rPr lang="zh-CN" altLang="en-US" baseline="0" dirty="0" smtClean="0"/>
              <a:t>也就更新了，内存中的索引会感知变化然后更改索引）</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1132566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smtClean="0"/>
              <a:t>接下来看看</a:t>
            </a:r>
            <a:r>
              <a:rPr lang="en-US" altLang="zh-CN" baseline="0" dirty="0" err="1" smtClean="0"/>
              <a:t>chainlog</a:t>
            </a:r>
            <a:r>
              <a:rPr lang="zh-CN" altLang="en-US" baseline="0" dirty="0" smtClean="0"/>
              <a:t>的数据结构</a:t>
            </a:r>
            <a:endParaRPr lang="en-US" altLang="zh-CN" baseline="0" dirty="0" smtClean="0"/>
          </a:p>
          <a:p>
            <a:endParaRPr lang="en-US" altLang="zh-CN" baseline="0" dirty="0" smtClean="0"/>
          </a:p>
          <a:p>
            <a:r>
              <a:rPr lang="zh-CN" altLang="en-US" baseline="0" dirty="0" smtClean="0"/>
              <a:t>上面的两行的矩形就是</a:t>
            </a:r>
            <a:r>
              <a:rPr lang="en-US" altLang="zh-CN" baseline="0" dirty="0" err="1" smtClean="0"/>
              <a:t>memtable</a:t>
            </a:r>
            <a:r>
              <a:rPr lang="zh-CN" altLang="en-US" baseline="0" dirty="0" smtClean="0"/>
              <a:t>的一个</a:t>
            </a:r>
            <a:r>
              <a:rPr lang="en-US" altLang="zh-CN" baseline="0" dirty="0" err="1" smtClean="0"/>
              <a:t>mj</a:t>
            </a:r>
            <a:r>
              <a:rPr lang="zh-CN" altLang="en-US" baseline="0" dirty="0" smtClean="0"/>
              <a:t>，对每个这种</a:t>
            </a:r>
            <a:r>
              <a:rPr lang="en-US" altLang="zh-CN" baseline="0" dirty="0" err="1" smtClean="0"/>
              <a:t>mj</a:t>
            </a:r>
            <a:r>
              <a:rPr lang="zh-CN" altLang="en-US" baseline="0" dirty="0" smtClean="0"/>
              <a:t>，每个小的</a:t>
            </a:r>
            <a:r>
              <a:rPr lang="en-US" altLang="zh-CN" baseline="0" dirty="0" err="1" smtClean="0"/>
              <a:t>rik</a:t>
            </a:r>
            <a:r>
              <a:rPr lang="zh-CN" altLang="en-US" baseline="0" dirty="0" smtClean="0"/>
              <a:t>都有一个</a:t>
            </a:r>
            <a:r>
              <a:rPr lang="en-US" altLang="zh-CN" baseline="0" dirty="0" smtClean="0"/>
              <a:t>next</a:t>
            </a:r>
            <a:r>
              <a:rPr lang="zh-CN" altLang="en-US" baseline="0" dirty="0" smtClean="0"/>
              <a:t>指针指向下一个</a:t>
            </a:r>
            <a:r>
              <a:rPr lang="en-US" altLang="zh-CN" baseline="0" dirty="0" smtClean="0"/>
              <a:t>r(i+1)k</a:t>
            </a:r>
            <a:r>
              <a:rPr lang="zh-CN" altLang="en-US" baseline="0" dirty="0" smtClean="0"/>
              <a:t>，这些数据都是在持久化内存中，对于一个</a:t>
            </a:r>
            <a:r>
              <a:rPr lang="en-US" altLang="zh-CN" baseline="0" dirty="0" err="1" smtClean="0"/>
              <a:t>chainlog</a:t>
            </a:r>
            <a:r>
              <a:rPr lang="zh-CN" altLang="en-US" baseline="0" dirty="0" smtClean="0"/>
              <a:t>，</a:t>
            </a:r>
            <a:r>
              <a:rPr lang="en-US" altLang="zh-CN" baseline="0" dirty="0" smtClean="0"/>
              <a:t>M</a:t>
            </a:r>
            <a:r>
              <a:rPr lang="zh-CN" altLang="en-US" baseline="0" dirty="0" smtClean="0"/>
              <a:t>中的所有这种</a:t>
            </a:r>
            <a:r>
              <a:rPr lang="en-US" altLang="zh-CN" baseline="0" dirty="0" err="1" smtClean="0"/>
              <a:t>mj</a:t>
            </a:r>
            <a:r>
              <a:rPr lang="zh-CN" altLang="en-US" baseline="0" dirty="0" smtClean="0"/>
              <a:t>都可以通过在断电恢复时并发的扫描</a:t>
            </a:r>
            <a:r>
              <a:rPr lang="en-US" altLang="zh-CN" baseline="0" dirty="0" err="1" smtClean="0"/>
              <a:t>rik</a:t>
            </a:r>
            <a:r>
              <a:rPr lang="zh-CN" altLang="en-US" baseline="0" dirty="0" smtClean="0"/>
              <a:t>的</a:t>
            </a:r>
            <a:r>
              <a:rPr lang="en-US" altLang="zh-CN" baseline="0" dirty="0" smtClean="0"/>
              <a:t>list</a:t>
            </a:r>
            <a:r>
              <a:rPr lang="zh-CN" altLang="en-US" baseline="0" dirty="0" smtClean="0"/>
              <a:t>来恢复</a:t>
            </a:r>
            <a:r>
              <a:rPr lang="en-US" altLang="zh-CN" baseline="0" dirty="0" err="1" smtClean="0"/>
              <a:t>mj</a:t>
            </a:r>
            <a:r>
              <a:rPr lang="zh-CN" altLang="en-US" baseline="0" dirty="0" smtClean="0"/>
              <a:t>的索引节点，因为</a:t>
            </a:r>
            <a:r>
              <a:rPr lang="en-US" altLang="zh-CN" baseline="0" dirty="0" err="1" smtClean="0"/>
              <a:t>mj</a:t>
            </a:r>
            <a:r>
              <a:rPr lang="zh-CN" altLang="en-US" baseline="0" dirty="0" smtClean="0"/>
              <a:t>之间没有顺序限制</a:t>
            </a:r>
            <a:endParaRPr lang="en-US" altLang="zh-CN" baseline="0" dirty="0" smtClean="0"/>
          </a:p>
          <a:p>
            <a:endParaRPr lang="en-US" altLang="zh-CN" baseline="0" dirty="0" smtClean="0"/>
          </a:p>
          <a:p>
            <a:r>
              <a:rPr lang="en-US" altLang="zh-CN" baseline="0" dirty="0" err="1" smtClean="0"/>
              <a:t>Gidx</a:t>
            </a:r>
            <a:r>
              <a:rPr lang="zh-CN" altLang="en-US" baseline="0" dirty="0" smtClean="0"/>
              <a:t>指针中高</a:t>
            </a:r>
            <a:r>
              <a:rPr lang="en-US" altLang="zh-CN" baseline="0" dirty="0" smtClean="0"/>
              <a:t>4</a:t>
            </a:r>
            <a:r>
              <a:rPr lang="zh-CN" altLang="en-US" baseline="0" dirty="0" smtClean="0"/>
              <a:t>字节记录上次</a:t>
            </a:r>
            <a:r>
              <a:rPr lang="en-US" altLang="zh-CN" baseline="0" dirty="0" smtClean="0"/>
              <a:t>commit</a:t>
            </a:r>
            <a:r>
              <a:rPr lang="zh-CN" altLang="en-US" baseline="0" dirty="0" smtClean="0"/>
              <a:t>的位置，低</a:t>
            </a:r>
            <a:r>
              <a:rPr lang="en-US" altLang="zh-CN" baseline="0" dirty="0" smtClean="0"/>
              <a:t>4</a:t>
            </a:r>
            <a:r>
              <a:rPr lang="zh-CN" altLang="en-US" baseline="0" dirty="0" smtClean="0"/>
              <a:t>字节记录当前</a:t>
            </a:r>
            <a:r>
              <a:rPr lang="en-US" altLang="zh-CN" baseline="0" dirty="0" smtClean="0"/>
              <a:t>commit</a:t>
            </a:r>
            <a:r>
              <a:rPr lang="zh-CN" altLang="en-US" baseline="0" dirty="0" smtClean="0"/>
              <a:t>的位置，</a:t>
            </a:r>
            <a:endParaRPr lang="en-US" altLang="zh-CN" baseline="0" dirty="0" smtClean="0"/>
          </a:p>
          <a:p>
            <a:r>
              <a:rPr lang="zh-CN" altLang="en-US" baseline="0" dirty="0" smtClean="0"/>
              <a:t>每</a:t>
            </a:r>
            <a:r>
              <a:rPr lang="en-US" altLang="zh-CN" baseline="0" dirty="0" smtClean="0"/>
              <a:t>4</a:t>
            </a:r>
            <a:r>
              <a:rPr lang="zh-CN" altLang="en-US" baseline="0" dirty="0" smtClean="0"/>
              <a:t>字节中用</a:t>
            </a:r>
            <a:r>
              <a:rPr lang="en-US" altLang="zh-CN" baseline="0" dirty="0" smtClean="0"/>
              <a:t>6bit</a:t>
            </a:r>
            <a:r>
              <a:rPr lang="zh-CN" altLang="en-US" baseline="0" dirty="0" smtClean="0"/>
              <a:t>记录</a:t>
            </a:r>
            <a:r>
              <a:rPr lang="en-US" altLang="zh-CN" baseline="0" dirty="0" err="1" smtClean="0"/>
              <a:t>memtable</a:t>
            </a:r>
            <a:r>
              <a:rPr lang="zh-CN" altLang="en-US" baseline="0" dirty="0" smtClean="0"/>
              <a:t>的</a:t>
            </a:r>
            <a:r>
              <a:rPr lang="en-US" altLang="zh-CN" baseline="0" dirty="0" smtClean="0"/>
              <a:t>slot</a:t>
            </a:r>
            <a:r>
              <a:rPr lang="zh-CN" altLang="en-US" baseline="0" dirty="0" smtClean="0"/>
              <a:t>，</a:t>
            </a:r>
            <a:r>
              <a:rPr lang="en-US" altLang="zh-CN" baseline="0" dirty="0" smtClean="0"/>
              <a:t>26</a:t>
            </a:r>
            <a:r>
              <a:rPr lang="zh-CN" altLang="en-US" baseline="0" dirty="0" smtClean="0"/>
              <a:t>字节记录对应</a:t>
            </a:r>
            <a:r>
              <a:rPr lang="en-US" altLang="zh-CN" baseline="0" dirty="0" smtClean="0"/>
              <a:t>slot</a:t>
            </a:r>
            <a:r>
              <a:rPr lang="zh-CN" altLang="en-US" baseline="0" dirty="0" smtClean="0"/>
              <a:t>的</a:t>
            </a:r>
            <a:r>
              <a:rPr lang="en-US" altLang="zh-CN" baseline="0" dirty="0" smtClean="0"/>
              <a:t>offset</a:t>
            </a:r>
            <a:r>
              <a:rPr lang="zh-CN" altLang="en-US" baseline="0" dirty="0" smtClean="0"/>
              <a:t>，总共可以寻址</a:t>
            </a:r>
            <a:r>
              <a:rPr lang="en-US" altLang="zh-CN" baseline="0" dirty="0" smtClean="0"/>
              <a:t>4GB</a:t>
            </a:r>
            <a:r>
              <a:rPr lang="zh-CN" altLang="en-US" baseline="0" dirty="0" smtClean="0"/>
              <a:t>的空间</a:t>
            </a:r>
            <a:endParaRPr lang="en-US" altLang="zh-CN" baseline="0" dirty="0" smtClean="0"/>
          </a:p>
          <a:p>
            <a:r>
              <a:rPr lang="en-US" altLang="zh-CN" baseline="0" dirty="0" smtClean="0"/>
              <a:t>[0,mj.gidx]</a:t>
            </a:r>
            <a:r>
              <a:rPr lang="zh-CN" altLang="en-US" baseline="0" dirty="0" smtClean="0"/>
              <a:t>是已经持久化的部分</a:t>
            </a:r>
            <a:endParaRPr lang="en-US" altLang="zh-CN" baseline="0" dirty="0" smtClean="0"/>
          </a:p>
          <a:p>
            <a:r>
              <a:rPr lang="en-US" altLang="zh-CN" baseline="0" dirty="0" smtClean="0"/>
              <a:t>Pending</a:t>
            </a:r>
            <a:r>
              <a:rPr lang="zh-CN" altLang="en-US" baseline="0" dirty="0" smtClean="0"/>
              <a:t>是下一个要持久化的记录</a:t>
            </a:r>
            <a:endParaRPr lang="en-US" altLang="zh-CN" baseline="0" dirty="0" smtClean="0"/>
          </a:p>
          <a:p>
            <a:endParaRPr lang="en-US" altLang="zh-CN" baseline="0" dirty="0" smtClean="0"/>
          </a:p>
          <a:p>
            <a:r>
              <a:rPr lang="en-US" altLang="zh-CN" baseline="0" dirty="0" smtClean="0"/>
              <a:t>Base</a:t>
            </a:r>
            <a:r>
              <a:rPr lang="zh-CN" altLang="en-US" baseline="0" dirty="0" smtClean="0"/>
              <a:t>是写入的开始</a:t>
            </a:r>
            <a:endParaRPr lang="en-US" altLang="zh-CN" baseline="0" dirty="0" smtClean="0"/>
          </a:p>
          <a:p>
            <a:endParaRPr lang="en-US" altLang="zh-CN" baseline="0" dirty="0" smtClean="0"/>
          </a:p>
          <a:p>
            <a:r>
              <a:rPr lang="zh-CN" altLang="en-US" baseline="0" dirty="0" smtClean="0"/>
              <a:t>一个</a:t>
            </a:r>
            <a:r>
              <a:rPr lang="en-US" altLang="zh-CN" baseline="0" dirty="0" err="1" smtClean="0"/>
              <a:t>chainlog</a:t>
            </a:r>
            <a:r>
              <a:rPr lang="zh-CN" altLang="en-US" baseline="0" dirty="0" smtClean="0"/>
              <a:t>项写入的数据分为</a:t>
            </a:r>
            <a:r>
              <a:rPr lang="en-US" altLang="zh-CN" baseline="0" dirty="0" smtClean="0"/>
              <a:t>n</a:t>
            </a:r>
            <a:r>
              <a:rPr lang="zh-CN" altLang="en-US" baseline="0" dirty="0" smtClean="0"/>
              <a:t>个子项，每个子项分别写入对应的</a:t>
            </a:r>
            <a:r>
              <a:rPr lang="en-US" altLang="zh-CN" baseline="0" dirty="0" err="1" smtClean="0"/>
              <a:t>lsm</a:t>
            </a:r>
            <a:r>
              <a:rPr lang="zh-CN" altLang="en-US" baseline="0" dirty="0" smtClean="0"/>
              <a:t>树实例，且均记录子项的个数和当前</a:t>
            </a:r>
            <a:r>
              <a:rPr lang="en-US" altLang="zh-CN" baseline="0" dirty="0" err="1" smtClean="0"/>
              <a:t>chainlog</a:t>
            </a:r>
            <a:r>
              <a:rPr lang="zh-CN" altLang="en-US" baseline="0" dirty="0" smtClean="0"/>
              <a:t>的最大日志序号</a:t>
            </a:r>
            <a:endParaRPr lang="en-US" altLang="zh-CN" baseline="0" dirty="0" smtClean="0"/>
          </a:p>
          <a:p>
            <a:endParaRPr lang="en-US" altLang="zh-CN" baseline="0" dirty="0" smtClean="0"/>
          </a:p>
          <a:p>
            <a:endParaRPr lang="en-US" altLang="zh-CN" baseline="0" dirty="0" smtClean="0"/>
          </a:p>
          <a:p>
            <a:endParaRPr lang="en-US" altLang="zh-CN" baseline="0"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2030909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smtClean="0"/>
              <a:t>然后看看</a:t>
            </a:r>
            <a:r>
              <a:rPr lang="en-US" altLang="zh-CN" baseline="0" dirty="0" err="1" smtClean="0"/>
              <a:t>chainlog</a:t>
            </a:r>
            <a:r>
              <a:rPr lang="zh-CN" altLang="en-US" baseline="0" dirty="0" smtClean="0"/>
              <a:t>如何保证原子性的</a:t>
            </a:r>
            <a:endParaRPr lang="en-US" altLang="zh-CN" baseline="0" dirty="0" smtClean="0"/>
          </a:p>
          <a:p>
            <a:endParaRPr lang="en-US" altLang="zh-CN" baseline="0" dirty="0" smtClean="0"/>
          </a:p>
          <a:p>
            <a:r>
              <a:rPr lang="zh-CN" altLang="en-US" baseline="0" dirty="0" smtClean="0"/>
              <a:t>之前说</a:t>
            </a:r>
            <a:r>
              <a:rPr lang="en-US" altLang="zh-CN" baseline="0" dirty="0" err="1" smtClean="0"/>
              <a:t>Ri</a:t>
            </a:r>
            <a:r>
              <a:rPr lang="zh-CN" altLang="en-US" baseline="0" dirty="0" smtClean="0"/>
              <a:t>的</a:t>
            </a:r>
            <a:r>
              <a:rPr lang="en-US" altLang="zh-CN" baseline="0" dirty="0" smtClean="0"/>
              <a:t>commit</a:t>
            </a:r>
            <a:r>
              <a:rPr lang="zh-CN" altLang="en-US" baseline="0" dirty="0" smtClean="0"/>
              <a:t>要保证它里面的所有小的</a:t>
            </a:r>
            <a:r>
              <a:rPr lang="en-US" altLang="zh-CN" baseline="0" dirty="0" err="1" smtClean="0"/>
              <a:t>rik</a:t>
            </a:r>
            <a:r>
              <a:rPr lang="zh-CN" altLang="en-US" baseline="0" dirty="0" smtClean="0"/>
              <a:t>都要</a:t>
            </a:r>
            <a:r>
              <a:rPr lang="en-US" altLang="zh-CN" baseline="0" dirty="0" smtClean="0"/>
              <a:t>commit</a:t>
            </a:r>
          </a:p>
          <a:p>
            <a:endParaRPr lang="en-US" altLang="zh-CN" baseline="0" dirty="0" smtClean="0"/>
          </a:p>
          <a:p>
            <a:r>
              <a:rPr lang="zh-CN" altLang="en-US" baseline="0" dirty="0" smtClean="0"/>
              <a:t>如图所示，</a:t>
            </a:r>
            <a:r>
              <a:rPr lang="en-US" altLang="zh-CN" baseline="0" dirty="0" smtClean="0"/>
              <a:t>R2</a:t>
            </a:r>
            <a:r>
              <a:rPr lang="zh-CN" altLang="en-US" baseline="0" dirty="0" smtClean="0"/>
              <a:t>已经成功</a:t>
            </a:r>
            <a:r>
              <a:rPr lang="en-US" altLang="zh-CN" baseline="0" dirty="0" smtClean="0"/>
              <a:t>commit</a:t>
            </a:r>
            <a:r>
              <a:rPr lang="zh-CN" altLang="en-US" baseline="0" dirty="0" smtClean="0"/>
              <a:t>，</a:t>
            </a:r>
            <a:r>
              <a:rPr lang="en-US" altLang="zh-CN" baseline="0" dirty="0" smtClean="0"/>
              <a:t>R3</a:t>
            </a:r>
            <a:r>
              <a:rPr lang="zh-CN" altLang="en-US" baseline="0" dirty="0" smtClean="0"/>
              <a:t>等待</a:t>
            </a:r>
            <a:r>
              <a:rPr lang="en-US" altLang="zh-CN" baseline="0" dirty="0" smtClean="0"/>
              <a:t>commit</a:t>
            </a:r>
            <a:r>
              <a:rPr lang="zh-CN" altLang="en-US" baseline="0" dirty="0" smtClean="0"/>
              <a:t>，在</a:t>
            </a:r>
            <a:r>
              <a:rPr lang="en-US" altLang="zh-CN" baseline="0" dirty="0" smtClean="0"/>
              <a:t>R3commit</a:t>
            </a:r>
            <a:r>
              <a:rPr lang="zh-CN" altLang="en-US" baseline="0" dirty="0" smtClean="0"/>
              <a:t>过程中，系统异常断电，导致里面的</a:t>
            </a:r>
            <a:r>
              <a:rPr lang="en-US" altLang="zh-CN" baseline="0" dirty="0" smtClean="0"/>
              <a:t>r31</a:t>
            </a:r>
            <a:r>
              <a:rPr lang="zh-CN" altLang="en-US" baseline="0" dirty="0" smtClean="0"/>
              <a:t>成功</a:t>
            </a:r>
            <a:r>
              <a:rPr lang="en-US" altLang="zh-CN" baseline="0" dirty="0" smtClean="0"/>
              <a:t>commit</a:t>
            </a:r>
            <a:r>
              <a:rPr lang="zh-CN" altLang="en-US" baseline="0" dirty="0" smtClean="0"/>
              <a:t>，但是</a:t>
            </a:r>
            <a:r>
              <a:rPr lang="en-US" altLang="zh-CN" baseline="0" dirty="0" smtClean="0"/>
              <a:t>r32</a:t>
            </a:r>
            <a:r>
              <a:rPr lang="zh-CN" altLang="en-US" baseline="0" dirty="0" smtClean="0"/>
              <a:t>未成功，系统恢复时，通过扫描所有</a:t>
            </a:r>
            <a:r>
              <a:rPr lang="en-US" altLang="zh-CN" baseline="0" dirty="0" err="1" smtClean="0"/>
              <a:t>lsm</a:t>
            </a:r>
            <a:r>
              <a:rPr lang="zh-CN" altLang="en-US" baseline="0" dirty="0" smtClean="0"/>
              <a:t>树的最后一个</a:t>
            </a:r>
            <a:r>
              <a:rPr lang="en-US" altLang="zh-CN" baseline="0" dirty="0" err="1" smtClean="0"/>
              <a:t>chainlog</a:t>
            </a:r>
            <a:r>
              <a:rPr lang="zh-CN" altLang="en-US" baseline="0" dirty="0" smtClean="0"/>
              <a:t>子项，得知当前最大日志序号为</a:t>
            </a:r>
            <a:r>
              <a:rPr lang="en-US" altLang="zh-CN" baseline="0" dirty="0" smtClean="0"/>
              <a:t>3</a:t>
            </a:r>
            <a:r>
              <a:rPr lang="zh-CN" altLang="en-US" baseline="0" dirty="0" smtClean="0"/>
              <a:t>，而</a:t>
            </a:r>
            <a:r>
              <a:rPr lang="en-US" altLang="zh-CN" baseline="0" dirty="0" smtClean="0"/>
              <a:t>r31</a:t>
            </a:r>
            <a:r>
              <a:rPr lang="zh-CN" altLang="en-US" baseline="0" dirty="0" smtClean="0"/>
              <a:t>已经成功提交，但是子项数为</a:t>
            </a:r>
            <a:r>
              <a:rPr lang="en-US" altLang="zh-CN" baseline="0" dirty="0" smtClean="0"/>
              <a:t>2</a:t>
            </a:r>
            <a:r>
              <a:rPr lang="zh-CN" altLang="en-US" baseline="0" dirty="0" smtClean="0"/>
              <a:t>，</a:t>
            </a:r>
            <a:r>
              <a:rPr lang="en-US" altLang="zh-CN" baseline="0" dirty="0" smtClean="0"/>
              <a:t>r32</a:t>
            </a:r>
            <a:r>
              <a:rPr lang="zh-CN" altLang="en-US" baseline="0" dirty="0" smtClean="0"/>
              <a:t>未成功写入，因此其</a:t>
            </a:r>
            <a:r>
              <a:rPr lang="en-US" altLang="zh-CN" baseline="0" dirty="0" err="1" smtClean="0"/>
              <a:t>lsm</a:t>
            </a:r>
            <a:r>
              <a:rPr lang="zh-CN" altLang="en-US" baseline="0" dirty="0" smtClean="0"/>
              <a:t>树的实例的</a:t>
            </a:r>
            <a:r>
              <a:rPr lang="en-US" altLang="zh-CN" baseline="0" dirty="0" err="1" smtClean="0"/>
              <a:t>gidx</a:t>
            </a:r>
            <a:r>
              <a:rPr lang="zh-CN" altLang="en-US" baseline="0" dirty="0" smtClean="0"/>
              <a:t>，就是指向当前和上一个</a:t>
            </a:r>
            <a:r>
              <a:rPr lang="en-US" altLang="zh-CN" baseline="0" dirty="0" smtClean="0"/>
              <a:t>commit</a:t>
            </a:r>
            <a:r>
              <a:rPr lang="zh-CN" altLang="en-US" baseline="0" dirty="0" smtClean="0"/>
              <a:t>位置的指针，会回滚，回滚后</a:t>
            </a:r>
            <a:r>
              <a:rPr lang="en-US" altLang="zh-CN" baseline="0" dirty="0" smtClean="0"/>
              <a:t>r31</a:t>
            </a:r>
            <a:r>
              <a:rPr lang="zh-CN" altLang="en-US" baseline="0" dirty="0" smtClean="0"/>
              <a:t>就被丢弃，由于</a:t>
            </a:r>
            <a:r>
              <a:rPr lang="en-US" altLang="zh-CN" baseline="0" dirty="0" smtClean="0"/>
              <a:t>r22</a:t>
            </a:r>
            <a:r>
              <a:rPr lang="zh-CN" altLang="en-US" baseline="0" dirty="0" smtClean="0"/>
              <a:t>是没更新的，所以</a:t>
            </a:r>
            <a:r>
              <a:rPr lang="en-US" altLang="zh-CN" baseline="0" dirty="0" smtClean="0"/>
              <a:t>r22</a:t>
            </a:r>
            <a:r>
              <a:rPr lang="zh-CN" altLang="en-US" baseline="0" dirty="0" smtClean="0"/>
              <a:t>也是回到原来状态，最大日志序号回退到</a:t>
            </a:r>
            <a:r>
              <a:rPr lang="en-US" altLang="zh-CN" baseline="0" dirty="0" smtClean="0"/>
              <a:t>2</a:t>
            </a:r>
            <a:r>
              <a:rPr lang="zh-CN" altLang="en-US" baseline="0" dirty="0" smtClean="0"/>
              <a:t>，此时系统恢复到全局一致性状态</a:t>
            </a:r>
            <a:endParaRPr lang="en-US" altLang="zh-CN" baseline="0" dirty="0" smtClean="0"/>
          </a:p>
          <a:p>
            <a:endParaRPr lang="en-US" altLang="zh-CN" baseline="0" dirty="0" smtClean="0"/>
          </a:p>
          <a:p>
            <a:endParaRPr lang="en-US" altLang="zh-CN" baseline="0" dirty="0" smtClean="0"/>
          </a:p>
          <a:p>
            <a:endParaRPr lang="en-US" altLang="zh-CN" baseline="0" dirty="0" smtClean="0"/>
          </a:p>
          <a:p>
            <a:endParaRPr lang="en-US" altLang="zh-CN" baseline="0" dirty="0" smtClean="0"/>
          </a:p>
          <a:p>
            <a:endParaRPr lang="en-US" altLang="zh-CN" baseline="0"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2892091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smtClean="0"/>
              <a:t>然后看看</a:t>
            </a:r>
            <a:r>
              <a:rPr lang="en-US" altLang="zh-CN" baseline="0" dirty="0" err="1" smtClean="0"/>
              <a:t>ror</a:t>
            </a:r>
            <a:r>
              <a:rPr lang="zh-CN" altLang="en-US" baseline="0" dirty="0" smtClean="0"/>
              <a:t>中的</a:t>
            </a:r>
            <a:r>
              <a:rPr lang="en-US" altLang="zh-CN" baseline="0" dirty="0" smtClean="0"/>
              <a:t>batching</a:t>
            </a:r>
            <a:r>
              <a:rPr lang="zh-CN" altLang="en-US" baseline="0" dirty="0" smtClean="0"/>
              <a:t>批处理</a:t>
            </a:r>
            <a:endParaRPr lang="en-US" altLang="zh-CN" baseline="0" dirty="0" smtClean="0"/>
          </a:p>
          <a:p>
            <a:endParaRPr lang="en-US" altLang="zh-CN" baseline="0" dirty="0" smtClean="0"/>
          </a:p>
          <a:p>
            <a:r>
              <a:rPr lang="zh-CN" altLang="en-US" baseline="0" dirty="0" smtClean="0"/>
              <a:t>还是看</a:t>
            </a:r>
            <a:r>
              <a:rPr lang="en-US" altLang="zh-CN" baseline="0" dirty="0" err="1" smtClean="0"/>
              <a:t>ror</a:t>
            </a:r>
            <a:r>
              <a:rPr lang="zh-CN" altLang="en-US" baseline="0" dirty="0" smtClean="0"/>
              <a:t>的结构图，他通过批量的写入来避免对</a:t>
            </a:r>
            <a:r>
              <a:rPr lang="en-US" altLang="zh-CN" baseline="0" dirty="0" smtClean="0"/>
              <a:t>pm</a:t>
            </a:r>
            <a:r>
              <a:rPr lang="zh-CN" altLang="en-US" baseline="0" dirty="0" smtClean="0"/>
              <a:t>的小的随机写入，几个事务被封装成</a:t>
            </a:r>
            <a:r>
              <a:rPr lang="en-US" altLang="zh-CN" baseline="0" dirty="0" err="1" smtClean="0"/>
              <a:t>writebatch</a:t>
            </a:r>
            <a:r>
              <a:rPr lang="zh-CN" altLang="en-US" baseline="0" dirty="0" smtClean="0"/>
              <a:t>作为一个</a:t>
            </a:r>
            <a:r>
              <a:rPr lang="en-US" altLang="zh-CN" baseline="0" dirty="0" err="1" smtClean="0"/>
              <a:t>chainlog</a:t>
            </a:r>
            <a:r>
              <a:rPr lang="en-US" altLang="zh-CN" baseline="0" dirty="0" smtClean="0"/>
              <a:t> item</a:t>
            </a:r>
            <a:r>
              <a:rPr lang="zh-CN" altLang="en-US" baseline="0" dirty="0" smtClean="0"/>
              <a:t>然后准备持久化到</a:t>
            </a:r>
            <a:r>
              <a:rPr lang="en-US" altLang="zh-CN" baseline="0" dirty="0" smtClean="0"/>
              <a:t>pm</a:t>
            </a:r>
            <a:r>
              <a:rPr lang="zh-CN" altLang="en-US" baseline="0" dirty="0" smtClean="0"/>
              <a:t>。系统用的固定大小的桶，每个桶都有一个</a:t>
            </a:r>
            <a:r>
              <a:rPr lang="en-US" altLang="zh-CN" baseline="0" dirty="0" smtClean="0"/>
              <a:t>leader</a:t>
            </a:r>
            <a:r>
              <a:rPr lang="zh-CN" altLang="en-US" baseline="0" dirty="0" smtClean="0"/>
              <a:t>线程来执行</a:t>
            </a:r>
            <a:r>
              <a:rPr lang="en-US" altLang="zh-CN" baseline="0" dirty="0" smtClean="0"/>
              <a:t>pm</a:t>
            </a:r>
            <a:r>
              <a:rPr lang="zh-CN" altLang="en-US" baseline="0" dirty="0" smtClean="0"/>
              <a:t>写入，第一个到达桶的线程就是</a:t>
            </a:r>
            <a:r>
              <a:rPr lang="en-US" altLang="zh-CN" baseline="0" dirty="0" smtClean="0"/>
              <a:t>leader</a:t>
            </a:r>
            <a:r>
              <a:rPr lang="zh-CN" altLang="en-US" baseline="0" dirty="0" smtClean="0"/>
              <a:t>线程，当要提交一个</a:t>
            </a:r>
            <a:r>
              <a:rPr lang="en-US" altLang="zh-CN" baseline="0" dirty="0" err="1" smtClean="0"/>
              <a:t>writebatch</a:t>
            </a:r>
            <a:r>
              <a:rPr lang="zh-CN" altLang="en-US" baseline="0" dirty="0" smtClean="0"/>
              <a:t>时，先找到一个桶看他是</a:t>
            </a:r>
            <a:r>
              <a:rPr lang="en-US" altLang="zh-CN" baseline="0" dirty="0" smtClean="0"/>
              <a:t>leader</a:t>
            </a:r>
            <a:r>
              <a:rPr lang="zh-CN" altLang="en-US" baseline="0" dirty="0" smtClean="0"/>
              <a:t>还是</a:t>
            </a:r>
            <a:r>
              <a:rPr lang="en-US" altLang="zh-CN" baseline="0" dirty="0" smtClean="0"/>
              <a:t>follower</a:t>
            </a:r>
            <a:r>
              <a:rPr lang="zh-CN" altLang="en-US" baseline="0" dirty="0" smtClean="0"/>
              <a:t>，</a:t>
            </a:r>
            <a:r>
              <a:rPr lang="en-US" altLang="zh-CN" baseline="0" dirty="0" smtClean="0"/>
              <a:t>follower</a:t>
            </a:r>
            <a:r>
              <a:rPr lang="zh-CN" altLang="en-US" baseline="0" dirty="0" smtClean="0"/>
              <a:t>会将他的</a:t>
            </a:r>
            <a:r>
              <a:rPr lang="en-US" altLang="zh-CN" baseline="0" dirty="0" err="1" smtClean="0"/>
              <a:t>writebatch</a:t>
            </a:r>
            <a:r>
              <a:rPr lang="zh-CN" altLang="en-US" baseline="0" dirty="0" smtClean="0"/>
              <a:t>交给</a:t>
            </a:r>
            <a:r>
              <a:rPr lang="en-US" altLang="zh-CN" baseline="0" dirty="0" smtClean="0"/>
              <a:t>leader</a:t>
            </a:r>
            <a:r>
              <a:rPr lang="zh-CN" altLang="en-US" baseline="0" dirty="0" smtClean="0"/>
              <a:t>，</a:t>
            </a:r>
            <a:r>
              <a:rPr lang="en-US" altLang="zh-CN" baseline="0" dirty="0" smtClean="0"/>
              <a:t>leader</a:t>
            </a:r>
            <a:r>
              <a:rPr lang="zh-CN" altLang="en-US" baseline="0" dirty="0" smtClean="0"/>
              <a:t>等一段时间后，会将多个</a:t>
            </a:r>
            <a:r>
              <a:rPr lang="en-US" altLang="zh-CN" baseline="0" dirty="0" err="1" smtClean="0"/>
              <a:t>writebatch</a:t>
            </a:r>
            <a:r>
              <a:rPr lang="zh-CN" altLang="en-US" baseline="0" dirty="0" smtClean="0"/>
              <a:t>组装成一个大的</a:t>
            </a:r>
            <a:r>
              <a:rPr lang="en-US" altLang="zh-CN" baseline="0" dirty="0" smtClean="0"/>
              <a:t>batch</a:t>
            </a:r>
          </a:p>
          <a:p>
            <a:endParaRPr lang="en-US" altLang="zh-CN" baseline="0" dirty="0" smtClean="0"/>
          </a:p>
          <a:p>
            <a:r>
              <a:rPr lang="en-US" altLang="zh-CN" baseline="0" dirty="0" smtClean="0"/>
              <a:t>Batch size</a:t>
            </a:r>
            <a:r>
              <a:rPr lang="zh-CN" altLang="en-US" baseline="0" dirty="0" smtClean="0"/>
              <a:t>是一个可调参数</a:t>
            </a:r>
            <a:endParaRPr lang="en-US" altLang="zh-CN" baseline="0" dirty="0" smtClean="0"/>
          </a:p>
          <a:p>
            <a:endParaRPr lang="en-US" altLang="zh-CN" baseline="0" dirty="0" smtClean="0"/>
          </a:p>
          <a:p>
            <a:endParaRPr lang="en-US" altLang="zh-CN" baseline="0" dirty="0" smtClean="0"/>
          </a:p>
          <a:p>
            <a:endParaRPr lang="en-US" altLang="zh-CN" baseline="0" dirty="0" smtClean="0"/>
          </a:p>
          <a:p>
            <a:endParaRPr lang="en-US" altLang="zh-CN" baseline="0"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327275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smtClean="0"/>
              <a:t>然后是</a:t>
            </a:r>
            <a:r>
              <a:rPr lang="en-US" altLang="zh-CN" baseline="0" dirty="0" err="1" smtClean="0"/>
              <a:t>ror</a:t>
            </a:r>
            <a:r>
              <a:rPr lang="zh-CN" altLang="en-US" baseline="0" dirty="0" smtClean="0"/>
              <a:t>中的并发环</a:t>
            </a:r>
            <a:endParaRPr lang="en-US" altLang="zh-CN" baseline="0" dirty="0" smtClean="0"/>
          </a:p>
          <a:p>
            <a:endParaRPr lang="en-US" altLang="zh-CN" baseline="0" dirty="0" smtClean="0"/>
          </a:p>
          <a:p>
            <a:r>
              <a:rPr lang="zh-CN" altLang="en-US" baseline="0" dirty="0" smtClean="0"/>
              <a:t>因为</a:t>
            </a:r>
            <a:r>
              <a:rPr lang="en-US" altLang="zh-CN" baseline="0" dirty="0" err="1" smtClean="0"/>
              <a:t>chainlog</a:t>
            </a:r>
            <a:r>
              <a:rPr lang="zh-CN" altLang="en-US" baseline="0" dirty="0" smtClean="0"/>
              <a:t>是顺序写的，可能会导致性能低下，是先建序后写入。而</a:t>
            </a:r>
            <a:r>
              <a:rPr lang="en-US" altLang="zh-CN" baseline="0" dirty="0" err="1" smtClean="0"/>
              <a:t>ror</a:t>
            </a:r>
            <a:r>
              <a:rPr lang="zh-CN" altLang="en-US" baseline="0" dirty="0" smtClean="0"/>
              <a:t>算法用先写入后建序，即每个线程写入时不关注顺序问题，</a:t>
            </a:r>
            <a:r>
              <a:rPr lang="en-US" altLang="zh-CN" baseline="0" dirty="0" err="1" smtClean="0"/>
              <a:t>ror</a:t>
            </a:r>
            <a:r>
              <a:rPr lang="zh-CN" altLang="en-US" baseline="0" dirty="0" smtClean="0"/>
              <a:t>算法会在此过程中动态选择主线程 收集当前已经写完的</a:t>
            </a:r>
            <a:r>
              <a:rPr lang="en-US" altLang="zh-CN" baseline="0" dirty="0" err="1" smtClean="0"/>
              <a:t>chainlog</a:t>
            </a:r>
            <a:r>
              <a:rPr lang="zh-CN" altLang="en-US" baseline="0" dirty="0" smtClean="0"/>
              <a:t>并建序。</a:t>
            </a:r>
            <a:endParaRPr lang="en-US" altLang="zh-CN" baseline="0" dirty="0" smtClean="0"/>
          </a:p>
          <a:p>
            <a:endParaRPr lang="en-US" altLang="zh-CN" baseline="0" dirty="0" smtClean="0"/>
          </a:p>
          <a:p>
            <a:r>
              <a:rPr lang="zh-CN" altLang="en-US" baseline="0" dirty="0" smtClean="0"/>
              <a:t>算法规定，为了写入一个</a:t>
            </a:r>
            <a:r>
              <a:rPr lang="en-US" altLang="zh-CN" baseline="0" dirty="0" err="1" smtClean="0"/>
              <a:t>chainlog</a:t>
            </a:r>
            <a:r>
              <a:rPr lang="zh-CN" altLang="en-US" baseline="0" dirty="0" smtClean="0"/>
              <a:t>的</a:t>
            </a:r>
            <a:r>
              <a:rPr lang="en-US" altLang="zh-CN" baseline="0" dirty="0" smtClean="0"/>
              <a:t>item</a:t>
            </a:r>
            <a:r>
              <a:rPr lang="zh-CN" altLang="en-US" baseline="0" dirty="0" smtClean="0"/>
              <a:t>，线程要遵循一下四个步骤：</a:t>
            </a:r>
            <a:r>
              <a:rPr lang="en-US" altLang="zh-CN" baseline="0" dirty="0" smtClean="0"/>
              <a:t>1 </a:t>
            </a:r>
            <a:r>
              <a:rPr lang="zh-CN" altLang="en-US" baseline="0" dirty="0" smtClean="0"/>
              <a:t>从环中获得</a:t>
            </a:r>
            <a:r>
              <a:rPr lang="en-US" altLang="zh-CN" baseline="0" dirty="0" err="1" smtClean="0"/>
              <a:t>Ri</a:t>
            </a:r>
            <a:r>
              <a:rPr lang="zh-CN" altLang="en-US" baseline="0" dirty="0" smtClean="0"/>
              <a:t>的</a:t>
            </a:r>
            <a:r>
              <a:rPr lang="en-US" altLang="zh-CN" baseline="0" dirty="0" smtClean="0"/>
              <a:t>handle</a:t>
            </a:r>
            <a:r>
              <a:rPr lang="zh-CN" altLang="en-US" baseline="0" dirty="0" smtClean="0"/>
              <a:t>，</a:t>
            </a:r>
            <a:r>
              <a:rPr lang="en-US" altLang="zh-CN" baseline="0" dirty="0" smtClean="0"/>
              <a:t>2 </a:t>
            </a:r>
            <a:r>
              <a:rPr lang="zh-CN" altLang="en-US" baseline="0" dirty="0" smtClean="0"/>
              <a:t>为</a:t>
            </a:r>
            <a:r>
              <a:rPr lang="en-US" altLang="zh-CN" baseline="0" dirty="0" smtClean="0"/>
              <a:t>handle</a:t>
            </a:r>
            <a:r>
              <a:rPr lang="zh-CN" altLang="en-US" baseline="0" dirty="0" smtClean="0"/>
              <a:t>初始化</a:t>
            </a:r>
            <a:r>
              <a:rPr lang="en-US" altLang="zh-CN" baseline="0" dirty="0" err="1" smtClean="0"/>
              <a:t>Ri</a:t>
            </a:r>
            <a:r>
              <a:rPr lang="zh-CN" altLang="en-US" baseline="0" dirty="0" smtClean="0"/>
              <a:t>的描述符，</a:t>
            </a:r>
            <a:r>
              <a:rPr lang="en-US" altLang="zh-CN" baseline="0" dirty="0" smtClean="0"/>
              <a:t>3 </a:t>
            </a:r>
            <a:r>
              <a:rPr lang="zh-CN" altLang="en-US" baseline="0" dirty="0" smtClean="0"/>
              <a:t>为</a:t>
            </a:r>
            <a:r>
              <a:rPr lang="en-US" altLang="zh-CN" baseline="0" dirty="0" err="1" smtClean="0"/>
              <a:t>Ri</a:t>
            </a:r>
            <a:r>
              <a:rPr lang="zh-CN" altLang="en-US" baseline="0" dirty="0" smtClean="0"/>
              <a:t>获取内存空间，</a:t>
            </a:r>
            <a:r>
              <a:rPr lang="en-US" altLang="zh-CN" baseline="0" dirty="0" smtClean="0"/>
              <a:t>4 </a:t>
            </a:r>
            <a:r>
              <a:rPr lang="zh-CN" altLang="en-US" baseline="0" dirty="0" smtClean="0"/>
              <a:t>把</a:t>
            </a:r>
            <a:r>
              <a:rPr lang="en-US" altLang="zh-CN" baseline="0" dirty="0" err="1" smtClean="0"/>
              <a:t>Ri</a:t>
            </a:r>
            <a:r>
              <a:rPr lang="zh-CN" altLang="en-US" baseline="0" dirty="0" smtClean="0"/>
              <a:t>写入到</a:t>
            </a:r>
            <a:r>
              <a:rPr lang="en-US" altLang="zh-CN" baseline="0" dirty="0" smtClean="0"/>
              <a:t>PM</a:t>
            </a:r>
            <a:r>
              <a:rPr lang="zh-CN" altLang="en-US" baseline="0" dirty="0" smtClean="0"/>
              <a:t>中 最后完成</a:t>
            </a:r>
            <a:endParaRPr lang="en-US" altLang="zh-CN" baseline="0" dirty="0" smtClean="0"/>
          </a:p>
          <a:p>
            <a:endParaRPr lang="en-US" altLang="zh-CN" baseline="0" dirty="0" smtClean="0"/>
          </a:p>
          <a:p>
            <a:r>
              <a:rPr lang="zh-CN" altLang="en-US" baseline="0" dirty="0" smtClean="0"/>
              <a:t>其中，在并发环的限制下，线程之间的第一步应该是串行的；然后第三部给多个线程从</a:t>
            </a:r>
            <a:r>
              <a:rPr lang="en-US" altLang="zh-CN" baseline="0" dirty="0" err="1" smtClean="0"/>
              <a:t>memtable</a:t>
            </a:r>
            <a:r>
              <a:rPr lang="zh-CN" altLang="en-US" baseline="0" dirty="0" smtClean="0"/>
              <a:t>获取内存空间也应该是穿行的，因为</a:t>
            </a:r>
            <a:r>
              <a:rPr lang="en-US" altLang="zh-CN" baseline="0" dirty="0" err="1" smtClean="0"/>
              <a:t>memtable</a:t>
            </a:r>
            <a:r>
              <a:rPr lang="zh-CN" altLang="en-US" baseline="0" dirty="0" smtClean="0"/>
              <a:t>只允许</a:t>
            </a:r>
            <a:r>
              <a:rPr lang="en-US" altLang="zh-CN" baseline="0" dirty="0" smtClean="0"/>
              <a:t>append-only</a:t>
            </a:r>
            <a:r>
              <a:rPr lang="zh-CN" altLang="en-US" baseline="0" dirty="0" smtClean="0"/>
              <a:t>的写；由于</a:t>
            </a:r>
            <a:r>
              <a:rPr lang="en-US" altLang="zh-CN" baseline="0" dirty="0" err="1" smtClean="0"/>
              <a:t>chainlog</a:t>
            </a:r>
            <a:r>
              <a:rPr lang="en-US" altLang="zh-CN" baseline="0" dirty="0" smtClean="0"/>
              <a:t> </a:t>
            </a:r>
            <a:r>
              <a:rPr lang="zh-CN" altLang="en-US" baseline="0" dirty="0" smtClean="0"/>
              <a:t>的</a:t>
            </a:r>
            <a:r>
              <a:rPr lang="en-US" altLang="zh-CN" baseline="0" dirty="0" smtClean="0"/>
              <a:t>item</a:t>
            </a:r>
            <a:r>
              <a:rPr lang="zh-CN" altLang="en-US" baseline="0" dirty="0" smtClean="0"/>
              <a:t>要遵循刚刚说的单调性原则，所以第五步也应该是串行的</a:t>
            </a:r>
            <a:endParaRPr lang="en-US" altLang="zh-CN" baseline="0" dirty="0" smtClean="0"/>
          </a:p>
          <a:p>
            <a:endParaRPr lang="en-US" altLang="zh-CN" baseline="0" dirty="0" smtClean="0"/>
          </a:p>
          <a:p>
            <a:r>
              <a:rPr lang="zh-CN" altLang="en-US" baseline="0" dirty="0" smtClean="0"/>
              <a:t>如果线程同时完成了写操作，那就需要给这些线程重新排序来强制执行串行的持久化</a:t>
            </a:r>
            <a:endParaRPr lang="en-US" altLang="zh-CN" baseline="0" dirty="0" smtClean="0"/>
          </a:p>
          <a:p>
            <a:endParaRPr lang="en-US" altLang="zh-CN" baseline="0" dirty="0" smtClean="0"/>
          </a:p>
          <a:p>
            <a:r>
              <a:rPr lang="zh-CN" altLang="en-US" baseline="0" dirty="0" smtClean="0"/>
              <a:t>第二步和第四步都是可以并行执行的，没有顺序限制，但是当线程进入刚才说的几个串行阶段时，就要重新排序，例如如果线程</a:t>
            </a:r>
            <a:r>
              <a:rPr lang="en-US" altLang="zh-CN" baseline="0" dirty="0" smtClean="0"/>
              <a:t>a</a:t>
            </a:r>
            <a:r>
              <a:rPr lang="zh-CN" altLang="en-US" baseline="0" dirty="0" smtClean="0"/>
              <a:t>在线程</a:t>
            </a:r>
            <a:r>
              <a:rPr lang="en-US" altLang="zh-CN" baseline="0" dirty="0" smtClean="0"/>
              <a:t>b</a:t>
            </a:r>
            <a:r>
              <a:rPr lang="zh-CN" altLang="en-US" baseline="0" dirty="0" smtClean="0"/>
              <a:t>之前获得了</a:t>
            </a:r>
            <a:r>
              <a:rPr lang="en-US" altLang="zh-CN" baseline="0" dirty="0" err="1" smtClean="0"/>
              <a:t>chainlog</a:t>
            </a:r>
            <a:r>
              <a:rPr lang="zh-CN" altLang="en-US" baseline="0" dirty="0" smtClean="0"/>
              <a:t>的</a:t>
            </a:r>
            <a:r>
              <a:rPr lang="en-US" altLang="zh-CN" baseline="0" dirty="0" smtClean="0"/>
              <a:t>handle</a:t>
            </a:r>
            <a:r>
              <a:rPr lang="zh-CN" altLang="en-US" baseline="0" dirty="0" smtClean="0"/>
              <a:t>，那么</a:t>
            </a:r>
            <a:r>
              <a:rPr lang="en-US" altLang="zh-CN" baseline="0" dirty="0" smtClean="0"/>
              <a:t>a</a:t>
            </a:r>
            <a:r>
              <a:rPr lang="zh-CN" altLang="en-US" baseline="0" dirty="0" smtClean="0"/>
              <a:t>就应该在</a:t>
            </a:r>
            <a:r>
              <a:rPr lang="en-US" altLang="zh-CN" baseline="0" dirty="0" smtClean="0"/>
              <a:t>b</a:t>
            </a:r>
            <a:r>
              <a:rPr lang="zh-CN" altLang="en-US" baseline="0" dirty="0" smtClean="0"/>
              <a:t>之前执行第三步，也应该在</a:t>
            </a:r>
            <a:r>
              <a:rPr lang="en-US" altLang="zh-CN" baseline="0" dirty="0" smtClean="0"/>
              <a:t>b</a:t>
            </a:r>
            <a:r>
              <a:rPr lang="zh-CN" altLang="en-US" baseline="0" dirty="0" smtClean="0"/>
              <a:t>之前执行第五步，这就是为什么他叫</a:t>
            </a:r>
            <a:r>
              <a:rPr lang="en-US" altLang="zh-CN" baseline="0" dirty="0" smtClean="0"/>
              <a:t>reorder</a:t>
            </a:r>
            <a:r>
              <a:rPr lang="zh-CN" altLang="en-US" baseline="0" dirty="0" smtClean="0"/>
              <a:t>的原因</a:t>
            </a:r>
            <a:endParaRPr lang="en-US" altLang="zh-CN" baseline="0" dirty="0" smtClean="0"/>
          </a:p>
          <a:p>
            <a:endParaRPr lang="en-US" altLang="zh-CN" baseline="0" dirty="0" smtClean="0"/>
          </a:p>
          <a:p>
            <a:endParaRPr lang="en-US" altLang="zh-CN" baseline="0"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37886516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接着是第三个</a:t>
            </a:r>
            <a:r>
              <a:rPr lang="en-US" altLang="zh-CN" dirty="0" smtClean="0"/>
              <a:t>Design </a:t>
            </a:r>
            <a:r>
              <a:rPr lang="zh-CN" altLang="en-US" dirty="0" smtClean="0"/>
              <a:t>：全局索引</a:t>
            </a:r>
            <a:endParaRPr lang="en-US" altLang="zh-CN" dirty="0" smtClean="0"/>
          </a:p>
          <a:p>
            <a:r>
              <a:rPr lang="en-US" altLang="zh-CN" dirty="0" smtClean="0"/>
              <a:t>GI</a:t>
            </a:r>
            <a:r>
              <a:rPr lang="zh-CN" altLang="en-US" dirty="0" smtClean="0"/>
              <a:t>的作用就相当于一个在</a:t>
            </a:r>
            <a:r>
              <a:rPr lang="en-US" altLang="zh-CN" dirty="0" smtClean="0"/>
              <a:t>PM</a:t>
            </a:r>
            <a:r>
              <a:rPr lang="zh-CN" altLang="en-US" dirty="0" smtClean="0"/>
              <a:t>中的</a:t>
            </a:r>
            <a:r>
              <a:rPr lang="en-US" altLang="zh-CN" dirty="0" smtClean="0"/>
              <a:t>L0</a:t>
            </a:r>
            <a:r>
              <a:rPr lang="zh-CN" altLang="en-US" dirty="0" smtClean="0"/>
              <a:t>，之前</a:t>
            </a:r>
            <a:r>
              <a:rPr lang="en-US" altLang="zh-CN" dirty="0" smtClean="0"/>
              <a:t>L0</a:t>
            </a:r>
            <a:r>
              <a:rPr lang="zh-CN" altLang="en-US" dirty="0" smtClean="0"/>
              <a:t>在</a:t>
            </a:r>
            <a:r>
              <a:rPr lang="en-US" altLang="zh-CN" dirty="0" smtClean="0"/>
              <a:t>SSD</a:t>
            </a:r>
            <a:r>
              <a:rPr lang="zh-CN" altLang="en-US" dirty="0" smtClean="0"/>
              <a:t>中，采用和之前第一个</a:t>
            </a:r>
            <a:r>
              <a:rPr lang="en-US" altLang="zh-CN" dirty="0" smtClean="0"/>
              <a:t>design</a:t>
            </a:r>
            <a:r>
              <a:rPr lang="zh-CN" altLang="en-US" dirty="0" smtClean="0"/>
              <a:t>那个</a:t>
            </a:r>
            <a:r>
              <a:rPr lang="en-US" altLang="zh-CN" dirty="0" err="1" smtClean="0"/>
              <a:t>spm</a:t>
            </a:r>
            <a:r>
              <a:rPr lang="zh-CN" altLang="en-US" dirty="0" smtClean="0"/>
              <a:t>相同的易失性索引，数据都在</a:t>
            </a:r>
            <a:r>
              <a:rPr lang="en-US" altLang="zh-CN" dirty="0" smtClean="0"/>
              <a:t>pm</a:t>
            </a:r>
            <a:r>
              <a:rPr lang="zh-CN" altLang="en-US" dirty="0" smtClean="0"/>
              <a:t>中</a:t>
            </a:r>
            <a:endParaRPr lang="en-US" altLang="zh-CN" dirty="0" smtClean="0"/>
          </a:p>
          <a:p>
            <a:endParaRPr lang="en-US" altLang="zh-CN" dirty="0" smtClean="0"/>
          </a:p>
          <a:p>
            <a:r>
              <a:rPr lang="zh-CN" altLang="en-US" dirty="0" smtClean="0"/>
              <a:t>数据写入</a:t>
            </a:r>
            <a:r>
              <a:rPr lang="en-US" altLang="zh-CN" dirty="0" err="1" smtClean="0"/>
              <a:t>spm</a:t>
            </a:r>
            <a:r>
              <a:rPr lang="zh-CN" altLang="en-US" dirty="0" smtClean="0"/>
              <a:t>后，先会</a:t>
            </a:r>
            <a:r>
              <a:rPr lang="en-US" altLang="zh-CN" dirty="0" smtClean="0"/>
              <a:t>merge</a:t>
            </a:r>
            <a:r>
              <a:rPr lang="zh-CN" altLang="en-US" dirty="0" smtClean="0"/>
              <a:t>到</a:t>
            </a:r>
            <a:r>
              <a:rPr lang="en-US" altLang="zh-CN" dirty="0" smtClean="0"/>
              <a:t>GI</a:t>
            </a:r>
            <a:r>
              <a:rPr lang="zh-CN" altLang="en-US" dirty="0" smtClean="0"/>
              <a:t>中，这些数据也只是包括</a:t>
            </a:r>
            <a:r>
              <a:rPr lang="en-US" altLang="zh-CN" dirty="0" smtClean="0"/>
              <a:t>key</a:t>
            </a:r>
            <a:r>
              <a:rPr lang="zh-CN" altLang="en-US" dirty="0" smtClean="0"/>
              <a:t>的指针，没有数据拷贝，速度很快，占用内存很少。当</a:t>
            </a:r>
            <a:r>
              <a:rPr lang="en-US" altLang="zh-CN" dirty="0" smtClean="0"/>
              <a:t>GI</a:t>
            </a:r>
            <a:r>
              <a:rPr lang="zh-CN" altLang="en-US" dirty="0" smtClean="0"/>
              <a:t>超出大小限制，就会创建一个快照，并且</a:t>
            </a:r>
            <a:r>
              <a:rPr lang="en-US" altLang="zh-CN" dirty="0" smtClean="0"/>
              <a:t>merge</a:t>
            </a:r>
            <a:r>
              <a:rPr lang="zh-CN" altLang="en-US" dirty="0" smtClean="0"/>
              <a:t>到</a:t>
            </a:r>
            <a:r>
              <a:rPr lang="en-US" altLang="zh-CN" dirty="0" err="1" smtClean="0"/>
              <a:t>ssd</a:t>
            </a:r>
            <a:r>
              <a:rPr lang="zh-CN" altLang="en-US" dirty="0" smtClean="0"/>
              <a:t>中的</a:t>
            </a:r>
            <a:r>
              <a:rPr lang="en-US" altLang="zh-CN" dirty="0" smtClean="0"/>
              <a:t>L1</a:t>
            </a:r>
            <a:r>
              <a:rPr lang="zh-CN" altLang="en-US" dirty="0" smtClean="0"/>
              <a:t>，然后所有的</a:t>
            </a:r>
            <a:r>
              <a:rPr lang="en-US" altLang="zh-CN" dirty="0" err="1" smtClean="0"/>
              <a:t>kv</a:t>
            </a:r>
            <a:r>
              <a:rPr lang="zh-CN" altLang="en-US" dirty="0" smtClean="0"/>
              <a:t>对和</a:t>
            </a:r>
            <a:r>
              <a:rPr lang="en-US" altLang="zh-CN" dirty="0" smtClean="0"/>
              <a:t>GI</a:t>
            </a:r>
            <a:r>
              <a:rPr lang="zh-CN" altLang="en-US" dirty="0" smtClean="0"/>
              <a:t>会被回收</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2775827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刚才提到，</a:t>
            </a:r>
            <a:r>
              <a:rPr lang="en-US" altLang="zh-CN" dirty="0" err="1" smtClean="0"/>
              <a:t>memtable</a:t>
            </a:r>
            <a:r>
              <a:rPr lang="zh-CN" altLang="en-US" dirty="0" smtClean="0"/>
              <a:t>到</a:t>
            </a:r>
            <a:r>
              <a:rPr lang="en-US" altLang="zh-CN" dirty="0" smtClean="0"/>
              <a:t>GI</a:t>
            </a:r>
            <a:r>
              <a:rPr lang="zh-CN" altLang="en-US" dirty="0" smtClean="0"/>
              <a:t>有</a:t>
            </a:r>
            <a:r>
              <a:rPr lang="en-US" altLang="zh-CN" dirty="0" smtClean="0"/>
              <a:t>merger</a:t>
            </a:r>
            <a:r>
              <a:rPr lang="zh-CN" altLang="en-US" dirty="0" smtClean="0"/>
              <a:t>操作，这个</a:t>
            </a:r>
            <a:r>
              <a:rPr lang="en-US" altLang="zh-CN" dirty="0" smtClean="0"/>
              <a:t>merge</a:t>
            </a:r>
            <a:r>
              <a:rPr lang="zh-CN" altLang="en-US" dirty="0" smtClean="0"/>
              <a:t>操作就是由这个</a:t>
            </a:r>
            <a:r>
              <a:rPr lang="en-US" altLang="zh-CN" dirty="0" smtClean="0"/>
              <a:t>in memory compaction</a:t>
            </a:r>
            <a:r>
              <a:rPr lang="zh-CN" altLang="en-US" dirty="0" smtClean="0"/>
              <a:t>来完成的。</a:t>
            </a:r>
            <a:endParaRPr lang="en-US" altLang="zh-CN" dirty="0" smtClean="0"/>
          </a:p>
          <a:p>
            <a:endParaRPr lang="en-US" altLang="zh-CN" dirty="0" smtClean="0"/>
          </a:p>
          <a:p>
            <a:r>
              <a:rPr lang="zh-CN" altLang="en-US" dirty="0" smtClean="0"/>
              <a:t>（矛盾）第一点说</a:t>
            </a:r>
            <a:r>
              <a:rPr lang="en-US" altLang="zh-CN" dirty="0" err="1" smtClean="0"/>
              <a:t>kv</a:t>
            </a:r>
            <a:r>
              <a:rPr lang="zh-CN" altLang="en-US" dirty="0" smtClean="0"/>
              <a:t>对在</a:t>
            </a:r>
            <a:r>
              <a:rPr lang="en-US" altLang="zh-CN" dirty="0" smtClean="0"/>
              <a:t>pm</a:t>
            </a:r>
            <a:r>
              <a:rPr lang="zh-CN" altLang="en-US" dirty="0" smtClean="0"/>
              <a:t>中，第二点又说</a:t>
            </a:r>
            <a:r>
              <a:rPr lang="en-US" altLang="zh-CN" dirty="0" smtClean="0"/>
              <a:t>key</a:t>
            </a:r>
            <a:r>
              <a:rPr lang="zh-CN" altLang="en-US" dirty="0" smtClean="0"/>
              <a:t>在叶子节点中；</a:t>
            </a:r>
            <a:endParaRPr lang="en-US" altLang="zh-CN" dirty="0" smtClean="0"/>
          </a:p>
          <a:p>
            <a:endParaRPr lang="en-US" altLang="zh-CN" dirty="0" smtClean="0"/>
          </a:p>
          <a:p>
            <a:r>
              <a:rPr lang="zh-CN" altLang="en-US" dirty="0" smtClean="0"/>
              <a:t>刚提到</a:t>
            </a:r>
            <a:r>
              <a:rPr lang="en-US" altLang="zh-CN" dirty="0" err="1" smtClean="0"/>
              <a:t>gi</a:t>
            </a:r>
            <a:r>
              <a:rPr lang="zh-CN" altLang="en-US" dirty="0" smtClean="0"/>
              <a:t>采用和内存表类似的索引设计，</a:t>
            </a:r>
            <a:r>
              <a:rPr lang="en-US" altLang="zh-CN" dirty="0" err="1" smtClean="0"/>
              <a:t>gi</a:t>
            </a:r>
            <a:r>
              <a:rPr lang="zh-CN" altLang="en-US" dirty="0" smtClean="0"/>
              <a:t>中的</a:t>
            </a:r>
            <a:r>
              <a:rPr lang="en-US" altLang="zh-CN" dirty="0" smtClean="0"/>
              <a:t>key</a:t>
            </a:r>
            <a:r>
              <a:rPr lang="zh-CN" altLang="en-US" dirty="0" smtClean="0"/>
              <a:t>保存在叶节点，多版本值存储在叶节点后的排序数组中。</a:t>
            </a:r>
            <a:endParaRPr lang="en-US" altLang="zh-CN" dirty="0" smtClean="0"/>
          </a:p>
          <a:p>
            <a:endParaRPr lang="en-US" altLang="zh-CN" dirty="0" smtClean="0"/>
          </a:p>
          <a:p>
            <a:r>
              <a:rPr lang="zh-CN" altLang="en-US" dirty="0" smtClean="0"/>
              <a:t>在执行</a:t>
            </a:r>
            <a:r>
              <a:rPr lang="en-US" altLang="zh-CN" dirty="0" smtClean="0"/>
              <a:t>in memory</a:t>
            </a:r>
            <a:r>
              <a:rPr lang="zh-CN" altLang="en-US" dirty="0" smtClean="0"/>
              <a:t>压缩时，如果在</a:t>
            </a:r>
            <a:r>
              <a:rPr lang="en-US" altLang="zh-CN" dirty="0" err="1" smtClean="0"/>
              <a:t>gi</a:t>
            </a:r>
            <a:r>
              <a:rPr lang="zh-CN" altLang="en-US" dirty="0" smtClean="0"/>
              <a:t>中不存在相同的</a:t>
            </a:r>
            <a:r>
              <a:rPr lang="en-US" altLang="zh-CN" dirty="0" smtClean="0"/>
              <a:t>key</a:t>
            </a:r>
            <a:r>
              <a:rPr lang="zh-CN" altLang="en-US" dirty="0" smtClean="0"/>
              <a:t>，则直接将该</a:t>
            </a:r>
            <a:r>
              <a:rPr lang="en-US" altLang="zh-CN" dirty="0" smtClean="0"/>
              <a:t>key</a:t>
            </a:r>
            <a:r>
              <a:rPr lang="zh-CN" altLang="en-US" dirty="0" smtClean="0"/>
              <a:t>插入到</a:t>
            </a:r>
            <a:r>
              <a:rPr lang="en-US" altLang="zh-CN" dirty="0" err="1" smtClean="0"/>
              <a:t>gi</a:t>
            </a:r>
            <a:r>
              <a:rPr lang="zh-CN" altLang="en-US" dirty="0" smtClean="0"/>
              <a:t>；如果已存在，则需要在</a:t>
            </a:r>
            <a:r>
              <a:rPr lang="en-US" altLang="zh-CN" dirty="0" err="1" smtClean="0"/>
              <a:t>gi</a:t>
            </a:r>
            <a:r>
              <a:rPr lang="zh-CN" altLang="en-US" dirty="0" smtClean="0"/>
              <a:t>中检查该</a:t>
            </a:r>
            <a:r>
              <a:rPr lang="en-US" altLang="zh-CN" dirty="0" smtClean="0"/>
              <a:t>key</a:t>
            </a:r>
            <a:r>
              <a:rPr lang="zh-CN" altLang="en-US" dirty="0" smtClean="0"/>
              <a:t>的多版本值并在需要时执行清楚，以节省内存空间。这里</a:t>
            </a:r>
            <a:r>
              <a:rPr lang="en-US" altLang="zh-CN" dirty="0" smtClean="0"/>
              <a:t>key</a:t>
            </a:r>
            <a:r>
              <a:rPr lang="zh-CN" altLang="en-US" dirty="0" smtClean="0"/>
              <a:t>存不存在可能是通过检查指向</a:t>
            </a:r>
            <a:r>
              <a:rPr lang="en-US" altLang="zh-CN" dirty="0" smtClean="0"/>
              <a:t>pm</a:t>
            </a:r>
            <a:r>
              <a:rPr lang="zh-CN" altLang="en-US" dirty="0" smtClean="0"/>
              <a:t>的指针</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28539117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然后是快照</a:t>
            </a:r>
            <a:endParaRPr lang="en-US" altLang="zh-CN" dirty="0" smtClean="0"/>
          </a:p>
          <a:p>
            <a:endParaRPr lang="en-US" altLang="zh-CN" dirty="0" smtClean="0"/>
          </a:p>
          <a:p>
            <a:r>
              <a:rPr lang="zh-CN" altLang="en-US" dirty="0" smtClean="0"/>
              <a:t>之所以设计快照，是确保</a:t>
            </a:r>
            <a:r>
              <a:rPr lang="en-US" altLang="zh-CN" dirty="0" err="1" smtClean="0"/>
              <a:t>gi</a:t>
            </a:r>
            <a:r>
              <a:rPr lang="zh-CN" altLang="en-US" dirty="0" smtClean="0"/>
              <a:t>在执行从</a:t>
            </a:r>
            <a:r>
              <a:rPr lang="en-US" altLang="zh-CN" dirty="0" err="1" smtClean="0"/>
              <a:t>gi</a:t>
            </a:r>
            <a:r>
              <a:rPr lang="zh-CN" altLang="en-US" dirty="0" smtClean="0"/>
              <a:t>到</a:t>
            </a:r>
            <a:r>
              <a:rPr lang="en-US" altLang="zh-CN" dirty="0" err="1" smtClean="0"/>
              <a:t>ssd</a:t>
            </a:r>
            <a:r>
              <a:rPr lang="zh-CN" altLang="en-US" dirty="0" smtClean="0"/>
              <a:t>的压缩时仍然是可写的，这样从</a:t>
            </a:r>
            <a:r>
              <a:rPr lang="en-US" altLang="zh-CN" dirty="0" err="1" smtClean="0"/>
              <a:t>memtable</a:t>
            </a:r>
            <a:r>
              <a:rPr lang="zh-CN" altLang="en-US" dirty="0" smtClean="0"/>
              <a:t>到</a:t>
            </a:r>
            <a:r>
              <a:rPr lang="en-US" altLang="zh-CN" dirty="0" err="1" smtClean="0"/>
              <a:t>gi</a:t>
            </a:r>
            <a:r>
              <a:rPr lang="zh-CN" altLang="en-US" dirty="0" smtClean="0"/>
              <a:t>的</a:t>
            </a:r>
            <a:r>
              <a:rPr lang="en-US" altLang="zh-CN" dirty="0" smtClean="0"/>
              <a:t>merge</a:t>
            </a:r>
            <a:r>
              <a:rPr lang="zh-CN" altLang="en-US" dirty="0" smtClean="0"/>
              <a:t>就不会被阻塞</a:t>
            </a:r>
            <a:endParaRPr lang="en-US" altLang="zh-CN" dirty="0" smtClean="0"/>
          </a:p>
          <a:p>
            <a:endParaRPr lang="en-US" altLang="zh-CN" dirty="0" smtClean="0"/>
          </a:p>
          <a:p>
            <a:r>
              <a:rPr lang="zh-CN" altLang="en-US" dirty="0" smtClean="0"/>
              <a:t>然后快照是通过冻结当前的</a:t>
            </a:r>
            <a:r>
              <a:rPr lang="en-US" altLang="zh-CN" dirty="0" err="1" smtClean="0"/>
              <a:t>gi</a:t>
            </a:r>
            <a:r>
              <a:rPr lang="zh-CN" altLang="en-US" dirty="0" smtClean="0"/>
              <a:t>然后创建一个新的</a:t>
            </a:r>
            <a:r>
              <a:rPr lang="en-US" altLang="zh-CN" dirty="0" err="1" smtClean="0"/>
              <a:t>gi</a:t>
            </a:r>
            <a:r>
              <a:rPr lang="zh-CN" altLang="en-US" dirty="0" smtClean="0"/>
              <a:t>来实现的</a:t>
            </a:r>
            <a:r>
              <a:rPr lang="en-US" altLang="zh-CN" dirty="0" smtClean="0"/>
              <a:t>,</a:t>
            </a:r>
            <a:r>
              <a:rPr lang="zh-CN" altLang="en-US" dirty="0" smtClean="0"/>
              <a:t>新的</a:t>
            </a:r>
            <a:r>
              <a:rPr lang="en-US" altLang="zh-CN" dirty="0" err="1" smtClean="0"/>
              <a:t>gi</a:t>
            </a:r>
            <a:r>
              <a:rPr lang="zh-CN" altLang="en-US" dirty="0" smtClean="0"/>
              <a:t>是用来吸收来自</a:t>
            </a:r>
            <a:r>
              <a:rPr lang="en-US" altLang="zh-CN" dirty="0" err="1" smtClean="0"/>
              <a:t>memtable</a:t>
            </a:r>
            <a:r>
              <a:rPr lang="zh-CN" altLang="en-US" dirty="0" smtClean="0"/>
              <a:t>的</a:t>
            </a:r>
            <a:r>
              <a:rPr lang="en-US" altLang="zh-CN" dirty="0" smtClean="0"/>
              <a:t>merge</a:t>
            </a:r>
            <a:r>
              <a:rPr lang="zh-CN" altLang="en-US" dirty="0" smtClean="0"/>
              <a:t>数据，</a:t>
            </a:r>
            <a:endParaRPr lang="en-US" altLang="zh-CN" dirty="0" smtClean="0"/>
          </a:p>
          <a:p>
            <a:endParaRPr lang="en-US" altLang="zh-CN" dirty="0" smtClean="0"/>
          </a:p>
          <a:p>
            <a:r>
              <a:rPr lang="zh-CN" altLang="en-US" dirty="0" smtClean="0"/>
              <a:t>冻结的</a:t>
            </a:r>
            <a:r>
              <a:rPr lang="en-US" altLang="zh-CN" dirty="0" err="1" smtClean="0"/>
              <a:t>gi</a:t>
            </a:r>
            <a:r>
              <a:rPr lang="zh-CN" altLang="en-US" dirty="0" smtClean="0"/>
              <a:t>中的所有记录都由</a:t>
            </a:r>
            <a:r>
              <a:rPr lang="en-US" altLang="zh-CN" dirty="0" err="1" smtClean="0"/>
              <a:t>halloc</a:t>
            </a:r>
            <a:r>
              <a:rPr lang="zh-CN" altLang="en-US" dirty="0" smtClean="0"/>
              <a:t>管理，只有在快照完全压缩到</a:t>
            </a:r>
            <a:r>
              <a:rPr lang="en-US" altLang="zh-CN" dirty="0" err="1" smtClean="0"/>
              <a:t>ssd</a:t>
            </a:r>
            <a:r>
              <a:rPr lang="zh-CN" altLang="en-US" dirty="0" smtClean="0"/>
              <a:t>时才会被回收，在此期间不允许创建新的</a:t>
            </a:r>
            <a:r>
              <a:rPr lang="en-US" altLang="zh-CN" dirty="0" err="1" smtClean="0"/>
              <a:t>gi</a:t>
            </a:r>
            <a:endParaRPr lang="en-US" altLang="zh-CN" dirty="0" smtClean="0"/>
          </a:p>
          <a:p>
            <a:endParaRPr lang="en-US" altLang="zh-CN" dirty="0" smtClean="0"/>
          </a:p>
          <a:p>
            <a:r>
              <a:rPr lang="zh-CN" altLang="en-US" dirty="0" smtClean="0"/>
              <a:t>这种设计改进了写操作但是增加了读操作的开销，因为读操作可能涉及两个索引</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23510939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然后简单说一下</a:t>
            </a:r>
            <a:r>
              <a:rPr lang="en-US" altLang="zh-CN" dirty="0" smtClean="0"/>
              <a:t>pm</a:t>
            </a:r>
            <a:r>
              <a:rPr lang="zh-CN" altLang="en-US" dirty="0" smtClean="0"/>
              <a:t>到</a:t>
            </a:r>
            <a:r>
              <a:rPr lang="en-US" altLang="zh-CN" dirty="0" err="1" smtClean="0"/>
              <a:t>ssd</a:t>
            </a:r>
            <a:r>
              <a:rPr lang="zh-CN" altLang="en-US" dirty="0" smtClean="0"/>
              <a:t>的压缩</a:t>
            </a:r>
            <a:endParaRPr lang="en-US" altLang="zh-CN" dirty="0" smtClean="0"/>
          </a:p>
          <a:p>
            <a:endParaRPr lang="en-US" altLang="zh-CN" dirty="0" smtClean="0"/>
          </a:p>
          <a:p>
            <a:r>
              <a:rPr lang="zh-CN" altLang="en-US" dirty="0" smtClean="0"/>
              <a:t>由于</a:t>
            </a:r>
            <a:r>
              <a:rPr lang="en-US" altLang="zh-CN" dirty="0" smtClean="0"/>
              <a:t>merge</a:t>
            </a:r>
            <a:r>
              <a:rPr lang="zh-CN" altLang="en-US" dirty="0" smtClean="0"/>
              <a:t>到</a:t>
            </a:r>
            <a:r>
              <a:rPr lang="en-US" altLang="zh-CN" dirty="0" err="1" smtClean="0"/>
              <a:t>ssd</a:t>
            </a:r>
            <a:r>
              <a:rPr lang="zh-CN" altLang="en-US" dirty="0" smtClean="0"/>
              <a:t>的</a:t>
            </a:r>
            <a:r>
              <a:rPr lang="en-US" altLang="zh-CN" dirty="0" err="1" smtClean="0"/>
              <a:t>gi</a:t>
            </a:r>
            <a:r>
              <a:rPr lang="zh-CN" altLang="en-US" dirty="0" smtClean="0"/>
              <a:t>数据是不可变的且全局有序，因此</a:t>
            </a:r>
            <a:r>
              <a:rPr lang="en-US" altLang="zh-CN" dirty="0" smtClean="0"/>
              <a:t>pm</a:t>
            </a:r>
            <a:r>
              <a:rPr lang="zh-CN" altLang="en-US" dirty="0" smtClean="0"/>
              <a:t>到</a:t>
            </a:r>
            <a:r>
              <a:rPr lang="en-US" altLang="zh-CN" dirty="0" err="1" smtClean="0"/>
              <a:t>ssd</a:t>
            </a:r>
            <a:r>
              <a:rPr lang="zh-CN" altLang="en-US" dirty="0" smtClean="0"/>
              <a:t>的压缩不会阻碍前端的操作，并且可以通过范围切分并行处理，加快合并速度</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351965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现在很多</a:t>
            </a:r>
            <a:r>
              <a:rPr lang="en-US" altLang="zh-CN" sz="1200" b="0" i="0" kern="1200" dirty="0" err="1" smtClean="0">
                <a:solidFill>
                  <a:schemeClr val="tx1"/>
                </a:solidFill>
                <a:effectLst/>
                <a:latin typeface="+mn-lt"/>
                <a:ea typeface="+mn-ea"/>
                <a:cs typeface="+mn-cs"/>
              </a:rPr>
              <a:t>oltp</a:t>
            </a:r>
            <a:r>
              <a:rPr lang="zh-CN" altLang="en-US" sz="1200" b="0" i="0" kern="1200" dirty="0" smtClean="0">
                <a:solidFill>
                  <a:schemeClr val="tx1"/>
                </a:solidFill>
                <a:effectLst/>
                <a:latin typeface="+mn-lt"/>
                <a:ea typeface="+mn-ea"/>
                <a:cs typeface="+mn-cs"/>
              </a:rPr>
              <a:t>工作负载的</a:t>
            </a:r>
            <a:r>
              <a:rPr lang="en-US" altLang="zh-CN" sz="1200" b="0" i="0" kern="1200" dirty="0" err="1" smtClean="0">
                <a:solidFill>
                  <a:schemeClr val="tx1"/>
                </a:solidFill>
                <a:effectLst/>
                <a:latin typeface="+mn-lt"/>
                <a:ea typeface="+mn-ea"/>
                <a:cs typeface="+mn-cs"/>
              </a:rPr>
              <a:t>DBaas</a:t>
            </a:r>
            <a:r>
              <a:rPr lang="zh-CN" altLang="en-US" sz="1200" b="0" i="0" kern="1200" dirty="0" smtClean="0">
                <a:solidFill>
                  <a:schemeClr val="tx1"/>
                </a:solidFill>
                <a:effectLst/>
                <a:latin typeface="+mn-lt"/>
                <a:ea typeface="+mn-ea"/>
                <a:cs typeface="+mn-cs"/>
              </a:rPr>
              <a:t>系统都依赖同步日志来实现持久事务。</a:t>
            </a:r>
            <a:r>
              <a:rPr lang="en-US" altLang="zh-CN" sz="1200" b="0" i="0" kern="1200" dirty="0" smtClean="0">
                <a:solidFill>
                  <a:schemeClr val="tx1"/>
                </a:solidFill>
                <a:effectLst/>
                <a:latin typeface="+mn-lt"/>
                <a:ea typeface="+mn-ea"/>
                <a:cs typeface="+mn-cs"/>
              </a:rPr>
              <a:t>DRAM</a:t>
            </a:r>
            <a:r>
              <a:rPr lang="zh-CN" altLang="en-US" sz="1200" b="0" i="0" kern="1200" dirty="0" smtClean="0">
                <a:solidFill>
                  <a:schemeClr val="tx1"/>
                </a:solidFill>
                <a:effectLst/>
                <a:latin typeface="+mn-lt"/>
                <a:ea typeface="+mn-ea"/>
                <a:cs typeface="+mn-cs"/>
              </a:rPr>
              <a:t>存储空间昂贵，数据库只能频繁地刷新脏页面</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基于</a:t>
            </a:r>
            <a:r>
              <a:rPr lang="en-US" altLang="zh-CN" sz="1200" b="0" i="0" kern="1200" dirty="0" err="1" smtClean="0">
                <a:solidFill>
                  <a:schemeClr val="tx1"/>
                </a:solidFill>
                <a:effectLst/>
                <a:latin typeface="+mn-lt"/>
                <a:ea typeface="+mn-ea"/>
                <a:cs typeface="+mn-cs"/>
              </a:rPr>
              <a:t>lsm</a:t>
            </a:r>
            <a:r>
              <a:rPr lang="zh-CN" altLang="en-US" sz="1200" b="0" i="0" kern="1200" dirty="0" smtClean="0">
                <a:solidFill>
                  <a:schemeClr val="tx1"/>
                </a:solidFill>
                <a:effectLst/>
                <a:latin typeface="+mn-lt"/>
                <a:ea typeface="+mn-ea"/>
                <a:cs typeface="+mn-cs"/>
              </a:rPr>
              <a:t>树的</a:t>
            </a:r>
            <a:r>
              <a:rPr lang="en-US" altLang="zh-CN" sz="1200" b="0" i="0" kern="1200" dirty="0" err="1" smtClean="0">
                <a:solidFill>
                  <a:schemeClr val="tx1"/>
                </a:solidFill>
                <a:effectLst/>
                <a:latin typeface="+mn-lt"/>
                <a:ea typeface="+mn-ea"/>
                <a:cs typeface="+mn-cs"/>
              </a:rPr>
              <a:t>kv</a:t>
            </a:r>
            <a:r>
              <a:rPr lang="zh-CN" altLang="en-US" sz="1200" b="0" i="0" kern="1200" dirty="0" smtClean="0">
                <a:solidFill>
                  <a:schemeClr val="tx1"/>
                </a:solidFill>
                <a:effectLst/>
                <a:latin typeface="+mn-lt"/>
                <a:ea typeface="+mn-ea"/>
                <a:cs typeface="+mn-cs"/>
              </a:rPr>
              <a:t>存储引擎已经广泛用于各种工作负载，这些引擎部署在传统的</a:t>
            </a:r>
            <a:r>
              <a:rPr lang="en-US" altLang="zh-CN" sz="1200" b="0" i="0" kern="1200" dirty="0" smtClean="0">
                <a:solidFill>
                  <a:schemeClr val="tx1"/>
                </a:solidFill>
                <a:effectLst/>
                <a:latin typeface="+mn-lt"/>
                <a:ea typeface="+mn-ea"/>
                <a:cs typeface="+mn-cs"/>
              </a:rPr>
              <a:t>DRAM-SSD</a:t>
            </a:r>
            <a:r>
              <a:rPr lang="zh-CN" altLang="en-US" sz="1200" b="0" i="0" kern="1200" dirty="0" smtClean="0">
                <a:solidFill>
                  <a:schemeClr val="tx1"/>
                </a:solidFill>
                <a:effectLst/>
                <a:latin typeface="+mn-lt"/>
                <a:ea typeface="+mn-ea"/>
                <a:cs typeface="+mn-cs"/>
              </a:rPr>
              <a:t>结构上</a:t>
            </a:r>
            <a:r>
              <a:rPr lang="en-US" altLang="zh-CN" sz="1200" b="0" i="0" kern="1200" dirty="0" smtClean="0">
                <a:solidFill>
                  <a:schemeClr val="tx1"/>
                </a:solidFill>
                <a:effectLst/>
                <a:latin typeface="+mn-lt"/>
                <a:ea typeface="+mn-ea"/>
                <a:cs typeface="+mn-cs"/>
              </a:rPr>
              <a:t>LSM</a:t>
            </a:r>
            <a:r>
              <a:rPr lang="zh-CN" altLang="en-US" sz="1200" b="0" i="0" kern="1200" dirty="0" smtClean="0">
                <a:solidFill>
                  <a:schemeClr val="tx1"/>
                </a:solidFill>
                <a:effectLst/>
                <a:latin typeface="+mn-lt"/>
                <a:ea typeface="+mn-ea"/>
                <a:cs typeface="+mn-cs"/>
              </a:rPr>
              <a:t>树中定期的</a:t>
            </a:r>
            <a:r>
              <a:rPr lang="en-US" altLang="zh-CN" sz="1200" b="0" i="0" kern="1200" dirty="0" smtClean="0">
                <a:solidFill>
                  <a:schemeClr val="tx1"/>
                </a:solidFill>
                <a:effectLst/>
                <a:latin typeface="+mn-lt"/>
                <a:ea typeface="+mn-ea"/>
                <a:cs typeface="+mn-cs"/>
              </a:rPr>
              <a:t>merge</a:t>
            </a:r>
            <a:r>
              <a:rPr lang="zh-CN" altLang="en-US" sz="1200" b="0" i="0" kern="1200" dirty="0" smtClean="0">
                <a:solidFill>
                  <a:schemeClr val="tx1"/>
                </a:solidFill>
                <a:effectLst/>
                <a:latin typeface="+mn-lt"/>
                <a:ea typeface="+mn-ea"/>
                <a:cs typeface="+mn-cs"/>
              </a:rPr>
              <a:t>在消耗</a:t>
            </a:r>
            <a:r>
              <a:rPr lang="en-US" altLang="zh-CN" sz="1200" b="0" i="0" kern="1200" dirty="0" err="1"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方面成本很高。</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40384093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最后是</a:t>
            </a:r>
            <a:r>
              <a:rPr lang="en-US" altLang="zh-CN" dirty="0" err="1" smtClean="0"/>
              <a:t>gi</a:t>
            </a:r>
            <a:r>
              <a:rPr lang="zh-CN" altLang="en-US" dirty="0" smtClean="0"/>
              <a:t>中的一致性</a:t>
            </a:r>
            <a:endParaRPr lang="en-US" altLang="zh-CN" dirty="0" smtClean="0"/>
          </a:p>
          <a:p>
            <a:endParaRPr lang="en-US" altLang="zh-CN" dirty="0" smtClean="0"/>
          </a:p>
          <a:p>
            <a:r>
              <a:rPr lang="zh-CN" altLang="en-US" dirty="0" smtClean="0"/>
              <a:t>因为从</a:t>
            </a:r>
            <a:r>
              <a:rPr lang="en-US" altLang="zh-CN" dirty="0" smtClean="0"/>
              <a:t>pm</a:t>
            </a:r>
            <a:r>
              <a:rPr lang="zh-CN" altLang="en-US" dirty="0" smtClean="0"/>
              <a:t>到</a:t>
            </a:r>
            <a:r>
              <a:rPr lang="en-US" altLang="zh-CN" dirty="0" err="1" smtClean="0"/>
              <a:t>ssd</a:t>
            </a:r>
            <a:r>
              <a:rPr lang="zh-CN" altLang="en-US" dirty="0" smtClean="0"/>
              <a:t>的压缩涉及到数据库状态的更改，这应该避免系统崩溃而导致的不一致</a:t>
            </a:r>
            <a:endParaRPr lang="en-US" altLang="zh-CN" dirty="0" smtClean="0"/>
          </a:p>
          <a:p>
            <a:endParaRPr lang="en-US" altLang="zh-CN" dirty="0" smtClean="0"/>
          </a:p>
          <a:p>
            <a:r>
              <a:rPr lang="zh-CN" altLang="en-US" dirty="0" smtClean="0"/>
              <a:t>文章通过在</a:t>
            </a:r>
            <a:r>
              <a:rPr lang="en-US" altLang="zh-CN" dirty="0" err="1" smtClean="0"/>
              <a:t>ssd</a:t>
            </a:r>
            <a:r>
              <a:rPr lang="zh-CN" altLang="en-US" dirty="0" smtClean="0"/>
              <a:t>中维护一个</a:t>
            </a:r>
            <a:r>
              <a:rPr lang="en-US" altLang="zh-CN" dirty="0" smtClean="0"/>
              <a:t>manifest</a:t>
            </a:r>
            <a:r>
              <a:rPr lang="zh-CN" altLang="en-US" dirty="0" smtClean="0"/>
              <a:t>日志来记录数据库状态来解决此问题，因为</a:t>
            </a:r>
            <a:r>
              <a:rPr lang="en-US" altLang="zh-CN" dirty="0" err="1" smtClean="0"/>
              <a:t>ssd</a:t>
            </a:r>
            <a:r>
              <a:rPr lang="zh-CN" altLang="en-US" dirty="0" smtClean="0"/>
              <a:t>中这个日志不在写的关键路径上</a:t>
            </a:r>
            <a:endParaRPr lang="en-US" altLang="zh-CN" dirty="0" smtClean="0"/>
          </a:p>
          <a:p>
            <a:endParaRPr lang="en-US" altLang="zh-CN" dirty="0" smtClean="0"/>
          </a:p>
          <a:p>
            <a:r>
              <a:rPr lang="en-US" altLang="zh-CN" dirty="0" err="1" smtClean="0"/>
              <a:t>Gi</a:t>
            </a:r>
            <a:r>
              <a:rPr lang="zh-CN" altLang="en-US" dirty="0" smtClean="0"/>
              <a:t>的快照管理来自多个</a:t>
            </a:r>
            <a:r>
              <a:rPr lang="en-US" altLang="zh-CN" dirty="0" err="1" smtClean="0"/>
              <a:t>memtable</a:t>
            </a:r>
            <a:r>
              <a:rPr lang="zh-CN" altLang="en-US" dirty="0" smtClean="0"/>
              <a:t>的记录，</a:t>
            </a:r>
            <a:r>
              <a:rPr lang="en-US" altLang="zh-CN" dirty="0" err="1" smtClean="0"/>
              <a:t>memtable</a:t>
            </a:r>
            <a:r>
              <a:rPr lang="zh-CN" altLang="en-US" dirty="0" smtClean="0"/>
              <a:t>的元数据保存在</a:t>
            </a:r>
            <a:r>
              <a:rPr lang="en-US" altLang="zh-CN" dirty="0" err="1" smtClean="0"/>
              <a:t>Halloc</a:t>
            </a:r>
            <a:r>
              <a:rPr lang="zh-CN" altLang="en-US" dirty="0" smtClean="0"/>
              <a:t>中知道它完全被压缩到</a:t>
            </a:r>
            <a:r>
              <a:rPr lang="en-US" altLang="zh-CN" dirty="0" err="1" smtClean="0"/>
              <a:t>ssd</a:t>
            </a:r>
            <a:r>
              <a:rPr lang="zh-CN" altLang="en-US" dirty="0" smtClean="0"/>
              <a:t>，当系统在从</a:t>
            </a:r>
            <a:r>
              <a:rPr lang="en-US" altLang="zh-CN" dirty="0" smtClean="0"/>
              <a:t>pm</a:t>
            </a:r>
            <a:r>
              <a:rPr lang="zh-CN" altLang="en-US" dirty="0" smtClean="0"/>
              <a:t>到</a:t>
            </a:r>
            <a:r>
              <a:rPr lang="en-US" altLang="zh-CN" dirty="0" err="1" smtClean="0"/>
              <a:t>ssd</a:t>
            </a:r>
            <a:r>
              <a:rPr lang="zh-CN" altLang="en-US" dirty="0" smtClean="0"/>
              <a:t>的压缩过程中崩溃时，</a:t>
            </a:r>
            <a:r>
              <a:rPr lang="en-US" altLang="zh-CN" dirty="0" smtClean="0"/>
              <a:t>pm</a:t>
            </a:r>
            <a:r>
              <a:rPr lang="zh-CN" altLang="en-US" dirty="0" smtClean="0"/>
              <a:t>中的数据记录就会通过</a:t>
            </a:r>
            <a:r>
              <a:rPr lang="en-US" altLang="zh-CN" dirty="0" smtClean="0"/>
              <a:t>replay</a:t>
            </a:r>
            <a:r>
              <a:rPr lang="zh-CN" altLang="en-US" dirty="0" smtClean="0"/>
              <a:t>这个</a:t>
            </a:r>
            <a:r>
              <a:rPr lang="en-US" altLang="zh-CN" dirty="0" smtClean="0"/>
              <a:t>manifest</a:t>
            </a:r>
            <a:r>
              <a:rPr lang="zh-CN" altLang="en-US" dirty="0" smtClean="0"/>
              <a:t>日志来删除，然后</a:t>
            </a:r>
            <a:r>
              <a:rPr lang="en-US" altLang="zh-CN" dirty="0" smtClean="0"/>
              <a:t>pm</a:t>
            </a:r>
            <a:r>
              <a:rPr lang="zh-CN" altLang="en-US" dirty="0" smtClean="0"/>
              <a:t>中记录的索引节点也会在恢复时重建</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5855786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Halloc</a:t>
            </a:r>
            <a:r>
              <a:rPr lang="zh-CN" altLang="en-US" dirty="0" smtClean="0"/>
              <a:t>是一个针对</a:t>
            </a:r>
            <a:r>
              <a:rPr lang="en-US" altLang="zh-CN" dirty="0" err="1" smtClean="0"/>
              <a:t>lsm</a:t>
            </a:r>
            <a:r>
              <a:rPr lang="zh-CN" altLang="en-US" dirty="0" smtClean="0"/>
              <a:t>树专用的</a:t>
            </a:r>
            <a:r>
              <a:rPr lang="en-US" altLang="zh-CN" dirty="0" smtClean="0"/>
              <a:t>pm</a:t>
            </a:r>
            <a:r>
              <a:rPr lang="zh-CN" altLang="en-US" dirty="0" smtClean="0"/>
              <a:t>内存分配器，</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通过三个关键技术来解决通用</a:t>
            </a:r>
            <a:r>
              <a:rPr lang="en-US" altLang="zh-CN" dirty="0" smtClean="0"/>
              <a:t>pm</a:t>
            </a:r>
            <a:r>
              <a:rPr lang="zh-CN" altLang="en-US" dirty="0" smtClean="0"/>
              <a:t>内存分配器效率低、碎片化等问题</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分别是基于对象池的内存预留方案、应用亲和的内存管理 以及 统一化地址空间管理</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接下来一一介绍这三个</a:t>
            </a:r>
            <a:r>
              <a:rPr lang="en-US" altLang="zh-CN" dirty="0" smtClean="0"/>
              <a:t>design</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22036360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先是基于对象池的内存预留</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Halloc</a:t>
            </a:r>
            <a:r>
              <a:rPr lang="zh-CN" altLang="en-US" dirty="0" smtClean="0"/>
              <a:t>通过静态预留固定大小的对象池 且内存地址互不重叠的地址空间来减少</a:t>
            </a:r>
            <a:r>
              <a:rPr lang="en-US" altLang="zh-CN" dirty="0" smtClean="0"/>
              <a:t>pm</a:t>
            </a:r>
            <a:r>
              <a:rPr lang="zh-CN" altLang="en-US" dirty="0" smtClean="0"/>
              <a:t>管理中存在的内存碎片问题；</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每个对象池包含 </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   </a:t>
            </a:r>
            <a:r>
              <a:rPr lang="zh-CN" altLang="en-US" dirty="0" smtClean="0"/>
              <a:t>元数据，存储池的描述符，比如池的大小、对象大小 和 对象的个数</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    </a:t>
            </a:r>
            <a:r>
              <a:rPr lang="en-US" altLang="zh-CN" dirty="0" err="1" smtClean="0"/>
              <a:t>freelist</a:t>
            </a:r>
            <a:r>
              <a:rPr lang="zh-CN" altLang="en-US" dirty="0" smtClean="0"/>
              <a:t>持久化链表用于追踪空闲的对象  </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    </a:t>
            </a:r>
            <a:r>
              <a:rPr lang="zh-CN" altLang="en-US" dirty="0" smtClean="0"/>
              <a:t>固定大小的对象区</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就比如图中上面这部分</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对象的分配和回收可能会导致</a:t>
            </a:r>
            <a:r>
              <a:rPr lang="en-US" altLang="zh-CN" dirty="0" err="1" smtClean="0"/>
              <a:t>freelist</a:t>
            </a:r>
            <a:r>
              <a:rPr lang="zh-CN" altLang="en-US" dirty="0" smtClean="0"/>
              <a:t>多字的更新，涉及多个不连续的大于</a:t>
            </a:r>
            <a:r>
              <a:rPr lang="en-US" altLang="zh-CN" dirty="0" smtClean="0"/>
              <a:t>8</a:t>
            </a:r>
            <a:r>
              <a:rPr lang="zh-CN" altLang="en-US" dirty="0" smtClean="0"/>
              <a:t>字节的</a:t>
            </a:r>
            <a:r>
              <a:rPr lang="en-US" altLang="zh-CN" dirty="0" smtClean="0"/>
              <a:t>pm</a:t>
            </a:r>
            <a:r>
              <a:rPr lang="zh-CN" altLang="en-US" dirty="0" smtClean="0"/>
              <a:t>写入操作，超出了原子更新的范围，存在数据不一致风险，文章提出以下解决方案</a:t>
            </a:r>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3221669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他们为</a:t>
            </a:r>
            <a:r>
              <a:rPr lang="en-US" altLang="zh-CN" dirty="0" err="1" smtClean="0"/>
              <a:t>freelist</a:t>
            </a:r>
            <a:r>
              <a:rPr lang="zh-CN" altLang="en-US" dirty="0" smtClean="0"/>
              <a:t>的每个对象索引预留一位</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并且设计了</a:t>
            </a:r>
            <a:r>
              <a:rPr lang="en-US" altLang="zh-CN" dirty="0" smtClean="0"/>
              <a:t>4</a:t>
            </a:r>
            <a:r>
              <a:rPr lang="zh-CN" altLang="en-US" dirty="0" smtClean="0"/>
              <a:t>个接口来保证原子对象的分配和回收</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Get</a:t>
            </a:r>
            <a:r>
              <a:rPr lang="zh-CN" altLang="en-US" dirty="0" smtClean="0"/>
              <a:t>就是获取对象</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Commit</a:t>
            </a:r>
            <a:r>
              <a:rPr lang="zh-CN" altLang="en-US" dirty="0" smtClean="0"/>
              <a:t>就是持久化对象</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Check</a:t>
            </a:r>
            <a:r>
              <a:rPr lang="zh-CN" altLang="en-US" dirty="0" smtClean="0"/>
              <a:t>就是检车对象是否已经</a:t>
            </a:r>
            <a:r>
              <a:rPr lang="en-US" altLang="zh-CN" dirty="0" smtClean="0"/>
              <a:t>commit</a:t>
            </a:r>
            <a:r>
              <a:rPr lang="zh-CN" altLang="en-US" dirty="0" smtClean="0"/>
              <a:t>了，进而判断是否可以丢掉这个对象</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Release</a:t>
            </a:r>
            <a:r>
              <a:rPr lang="zh-CN" altLang="en-US" dirty="0" smtClean="0"/>
              <a:t>就是释放对象</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1856360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如图所示，上面就是一个</a:t>
            </a:r>
            <a:r>
              <a:rPr lang="en-US" altLang="zh-CN" dirty="0" err="1" smtClean="0"/>
              <a:t>freelist</a:t>
            </a:r>
            <a:r>
              <a:rPr lang="zh-CN" altLang="en-US" dirty="0" smtClean="0"/>
              <a:t>，内存空间上是连续的，元数据区记录分配情况，索引区用于索引空闲对象，对象区存储具体对象，每个对象对应</a:t>
            </a:r>
            <a:r>
              <a:rPr lang="en-US" altLang="zh-CN" dirty="0" smtClean="0"/>
              <a:t>8</a:t>
            </a:r>
            <a:r>
              <a:rPr lang="zh-CN" altLang="en-US" dirty="0" smtClean="0"/>
              <a:t>字节索引，每个索引最高位用于标记该对象的持久化情况，即刚刚提到的预留的那一个</a:t>
            </a:r>
            <a:r>
              <a:rPr lang="en-US" altLang="zh-CN" dirty="0" smtClean="0"/>
              <a:t>bit</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图中下面的表示</a:t>
            </a:r>
            <a:r>
              <a:rPr lang="zh-CN" altLang="en-US" baseline="0" dirty="0" smtClean="0"/>
              <a:t> 从池中分配一个对象的过程</a:t>
            </a: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1</a:t>
            </a:r>
            <a:r>
              <a:rPr lang="zh-CN" altLang="en-US" dirty="0" smtClean="0"/>
              <a:t>）</a:t>
            </a:r>
            <a:r>
              <a:rPr lang="en-US" altLang="zh-CN" dirty="0" err="1" smtClean="0"/>
              <a:t>Hd</a:t>
            </a:r>
            <a:r>
              <a:rPr lang="zh-CN" altLang="en-US" dirty="0" smtClean="0"/>
              <a:t>是一个指向对象</a:t>
            </a:r>
            <a:r>
              <a:rPr lang="en-US" altLang="zh-CN" dirty="0" smtClean="0"/>
              <a:t>a</a:t>
            </a:r>
            <a:r>
              <a:rPr lang="zh-CN" altLang="en-US" dirty="0" smtClean="0"/>
              <a:t>的一个</a:t>
            </a:r>
            <a:r>
              <a:rPr lang="en-US" altLang="zh-CN" dirty="0" smtClean="0"/>
              <a:t>head</a:t>
            </a:r>
            <a:r>
              <a:rPr lang="zh-CN" altLang="en-US" dirty="0" smtClean="0"/>
              <a:t>头，存在</a:t>
            </a:r>
            <a:r>
              <a:rPr lang="en-US" altLang="zh-CN" dirty="0" smtClean="0"/>
              <a:t>meta</a:t>
            </a:r>
            <a:r>
              <a:rPr lang="zh-CN" altLang="en-US" dirty="0" smtClean="0"/>
              <a:t>中，</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这个对象</a:t>
            </a:r>
            <a:r>
              <a:rPr lang="en-US" altLang="zh-CN" dirty="0" smtClean="0"/>
              <a:t>a</a:t>
            </a:r>
            <a:r>
              <a:rPr lang="zh-CN" altLang="en-US" dirty="0" smtClean="0"/>
              <a:t>由</a:t>
            </a:r>
            <a:r>
              <a:rPr lang="en-US" altLang="zh-CN" dirty="0" smtClean="0"/>
              <a:t>Get</a:t>
            </a:r>
            <a:r>
              <a:rPr lang="zh-CN" altLang="en-US" dirty="0" smtClean="0"/>
              <a:t>接口分配</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2</a:t>
            </a:r>
            <a:r>
              <a:rPr lang="zh-CN" altLang="en-US" dirty="0" smtClean="0"/>
              <a:t>）应用初始化并持久化对象</a:t>
            </a:r>
            <a:r>
              <a:rPr lang="en-US" altLang="zh-CN" dirty="0" smtClean="0"/>
              <a:t>a</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3</a:t>
            </a:r>
            <a:r>
              <a:rPr lang="zh-CN" altLang="en-US" dirty="0" smtClean="0"/>
              <a:t>）应用调用</a:t>
            </a:r>
            <a:r>
              <a:rPr lang="en-US" altLang="zh-CN" dirty="0" smtClean="0"/>
              <a:t>commit</a:t>
            </a:r>
            <a:r>
              <a:rPr lang="zh-CN" altLang="en-US" dirty="0" smtClean="0"/>
              <a:t>接口来切换对象索引的位，将</a:t>
            </a:r>
            <a:r>
              <a:rPr lang="en-US" altLang="zh-CN" dirty="0" smtClean="0"/>
              <a:t>a</a:t>
            </a:r>
            <a:r>
              <a:rPr lang="zh-CN" altLang="en-US" dirty="0" smtClean="0"/>
              <a:t>标记为持久化，就是那个红色的</a:t>
            </a:r>
            <a:r>
              <a:rPr lang="en-US" altLang="zh-CN" dirty="0" smtClean="0"/>
              <a:t>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如果</a:t>
            </a:r>
            <a:r>
              <a:rPr lang="en-US" altLang="zh-CN" dirty="0" smtClean="0"/>
              <a:t>commit</a:t>
            </a:r>
            <a:r>
              <a:rPr lang="zh-CN" altLang="en-US" dirty="0" smtClean="0"/>
              <a:t>失败，可能由于断电，那么就会发生内存泄露，但是通过在对象的索引设置持久化标志，在重启时通过扫描能识别出泄露的对象，</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10569850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对于对象池重启时的恢复，</a:t>
            </a:r>
            <a:r>
              <a:rPr lang="en-US" altLang="zh-CN" dirty="0" err="1" smtClean="0"/>
              <a:t>halloc</a:t>
            </a:r>
            <a:r>
              <a:rPr lang="zh-CN" altLang="en-US" dirty="0" smtClean="0"/>
              <a:t>首先扫描</a:t>
            </a:r>
            <a:r>
              <a:rPr lang="en-US" altLang="zh-CN" dirty="0" err="1" smtClean="0"/>
              <a:t>freelist</a:t>
            </a:r>
            <a:r>
              <a:rPr lang="zh-CN" altLang="en-US" dirty="0" smtClean="0"/>
              <a:t>的对象并在一个临时的位图中标记，能访问到的就标记在位图中，没有</a:t>
            </a:r>
            <a:r>
              <a:rPr lang="en-US" altLang="zh-CN" dirty="0" smtClean="0"/>
              <a:t>commit</a:t>
            </a:r>
            <a:r>
              <a:rPr lang="zh-CN" altLang="en-US" dirty="0" smtClean="0"/>
              <a:t>的和不能访问到的就被标记为泄露对象并回收</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他们说这个设计在恢复时产生额外开销，但是扫描一百万个对象只要几毫秒，这个成本他们忽略不计</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reach</a:t>
            </a:r>
            <a:r>
              <a:rPr lang="zh-CN" altLang="en-US" dirty="0" smtClean="0"/>
              <a:t>指能不能通过那个索引区里的索引访问到）</a:t>
            </a:r>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29007149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接下来是</a:t>
            </a:r>
            <a:r>
              <a:rPr lang="en-US" altLang="zh-CN" dirty="0" err="1" smtClean="0"/>
              <a:t>halloc</a:t>
            </a:r>
            <a:r>
              <a:rPr lang="zh-CN" altLang="en-US" dirty="0" smtClean="0"/>
              <a:t>的第二个设计 应用亲和的内存管理</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Halloc</a:t>
            </a:r>
            <a:r>
              <a:rPr lang="zh-CN" altLang="en-US" dirty="0" smtClean="0"/>
              <a:t>对</a:t>
            </a:r>
            <a:r>
              <a:rPr lang="en-US" altLang="zh-CN" dirty="0" err="1" smtClean="0"/>
              <a:t>lsm</a:t>
            </a:r>
            <a:r>
              <a:rPr lang="zh-CN" altLang="en-US" dirty="0" smtClean="0"/>
              <a:t>树提供两种对象池服务：自定义对象池 以及 </a:t>
            </a:r>
            <a:r>
              <a:rPr lang="en-US" altLang="zh-CN" dirty="0" smtClean="0"/>
              <a:t>zone</a:t>
            </a:r>
            <a:r>
              <a:rPr lang="zh-CN" altLang="en-US" dirty="0" smtClean="0"/>
              <a:t>对象池</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这样设计是基于</a:t>
            </a:r>
            <a:r>
              <a:rPr lang="en-US" altLang="zh-CN" dirty="0" err="1" smtClean="0"/>
              <a:t>lsm</a:t>
            </a:r>
            <a:r>
              <a:rPr lang="zh-CN" altLang="en-US" dirty="0" smtClean="0"/>
              <a:t>树对于内存的独有的</a:t>
            </a:r>
            <a:r>
              <a:rPr lang="en-US" altLang="zh-CN" dirty="0" smtClean="0"/>
              <a:t>append-only</a:t>
            </a:r>
            <a:r>
              <a:rPr lang="zh-CN" altLang="en-US" dirty="0" smtClean="0"/>
              <a:t>写和批量回收的方式</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接下来介绍这两个服务</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33941896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先是自定义对象池</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如图所示，</a:t>
            </a:r>
            <a:r>
              <a:rPr lang="en-US" altLang="zh-CN" dirty="0" err="1" smtClean="0"/>
              <a:t>halloc</a:t>
            </a:r>
            <a:r>
              <a:rPr lang="zh-CN" altLang="en-US" dirty="0" smtClean="0"/>
              <a:t>维护两种自定义持久化对象池，一个是</a:t>
            </a:r>
            <a:r>
              <a:rPr lang="en-US" altLang="zh-CN" dirty="0" err="1" smtClean="0"/>
              <a:t>subtable</a:t>
            </a:r>
            <a:r>
              <a:rPr lang="en-US" altLang="zh-CN" dirty="0" smtClean="0"/>
              <a:t> pool</a:t>
            </a:r>
            <a:r>
              <a:rPr lang="zh-CN" altLang="en-US" dirty="0" smtClean="0"/>
              <a:t>，一个是</a:t>
            </a:r>
            <a:r>
              <a:rPr lang="en-US" altLang="zh-CN" dirty="0" err="1" smtClean="0"/>
              <a:t>memtable</a:t>
            </a:r>
            <a:r>
              <a:rPr lang="en-US" altLang="zh-CN" dirty="0" smtClean="0"/>
              <a:t> pool.</a:t>
            </a:r>
            <a:r>
              <a:rPr lang="en-US" altLang="zh-CN" baseline="0" dirty="0" smtClean="0"/>
              <a:t> </a:t>
            </a:r>
            <a:r>
              <a:rPr lang="zh-CN" altLang="en-US" baseline="0" dirty="0" smtClean="0"/>
              <a:t>分别用来存储存储引擎中的</a:t>
            </a:r>
            <a:r>
              <a:rPr lang="en-US" altLang="zh-CN" baseline="0" dirty="0" err="1" smtClean="0"/>
              <a:t>subtable</a:t>
            </a:r>
            <a:r>
              <a:rPr lang="zh-CN" altLang="en-US" baseline="0" dirty="0" smtClean="0"/>
              <a:t>元数据和</a:t>
            </a:r>
            <a:r>
              <a:rPr lang="en-US" altLang="zh-CN" baseline="0" dirty="0" err="1" smtClean="0"/>
              <a:t>memtable</a:t>
            </a:r>
            <a:r>
              <a:rPr lang="zh-CN" altLang="en-US" baseline="0" dirty="0" smtClean="0"/>
              <a:t>元数据</a:t>
            </a: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Subt</a:t>
            </a:r>
            <a:r>
              <a:rPr lang="zh-CN" altLang="en-US" dirty="0" smtClean="0"/>
              <a:t>中的</a:t>
            </a:r>
            <a:r>
              <a:rPr lang="en-US" altLang="zh-CN" dirty="0" err="1" smtClean="0"/>
              <a:t>subtable</a:t>
            </a:r>
            <a:r>
              <a:rPr lang="en-US" altLang="zh-CN" dirty="0" smtClean="0"/>
              <a:t> </a:t>
            </a:r>
            <a:r>
              <a:rPr lang="zh-CN" altLang="en-US" dirty="0" smtClean="0"/>
              <a:t>对象包含：一个</a:t>
            </a:r>
            <a:r>
              <a:rPr lang="en-US" altLang="zh-CN" dirty="0" err="1" smtClean="0"/>
              <a:t>memtable</a:t>
            </a:r>
            <a:r>
              <a:rPr lang="zh-CN" altLang="en-US" dirty="0" smtClean="0"/>
              <a:t>对象列表，通过</a:t>
            </a:r>
            <a:r>
              <a:rPr lang="en-US" altLang="zh-CN" dirty="0" err="1" smtClean="0"/>
              <a:t>memlist</a:t>
            </a:r>
            <a:r>
              <a:rPr lang="zh-CN" altLang="en-US" dirty="0" smtClean="0"/>
              <a:t>链接，就是黄色那个是个头结点，后面跟着</a:t>
            </a:r>
            <a:r>
              <a:rPr lang="en-US" altLang="zh-CN" dirty="0" err="1" smtClean="0"/>
              <a:t>memtable</a:t>
            </a:r>
            <a:r>
              <a:rPr lang="zh-CN" altLang="en-US" dirty="0" smtClean="0"/>
              <a:t>对象，为其所拥有的</a:t>
            </a:r>
            <a:r>
              <a:rPr lang="en-US" altLang="zh-CN" dirty="0" err="1" smtClean="0"/>
              <a:t>memtable</a:t>
            </a:r>
            <a:r>
              <a:rPr lang="zh-CN" altLang="en-US" dirty="0" smtClean="0"/>
              <a:t>对象，第一个是可变的，后面是不可变的</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Memt</a:t>
            </a:r>
            <a:r>
              <a:rPr lang="zh-CN" altLang="en-US" dirty="0" smtClean="0"/>
              <a:t>中每个对象由固定数量的</a:t>
            </a:r>
            <a:r>
              <a:rPr lang="en-US" altLang="zh-CN" dirty="0" smtClean="0"/>
              <a:t>slot</a:t>
            </a:r>
            <a:r>
              <a:rPr lang="zh-CN" altLang="en-US" dirty="0" smtClean="0"/>
              <a:t>组成，每个</a:t>
            </a:r>
            <a:r>
              <a:rPr lang="en-US" altLang="zh-CN" dirty="0" smtClean="0"/>
              <a:t>slot</a:t>
            </a:r>
            <a:r>
              <a:rPr lang="zh-CN" altLang="en-US" dirty="0" smtClean="0"/>
              <a:t>管理一个内存区域</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8911257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然后是</a:t>
            </a:r>
            <a:r>
              <a:rPr lang="en-US" altLang="zh-CN" dirty="0" smtClean="0"/>
              <a:t>zone pool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文章说之所以设计</a:t>
            </a:r>
            <a:r>
              <a:rPr lang="en-US" altLang="zh-CN" dirty="0" smtClean="0"/>
              <a:t>zone pool</a:t>
            </a:r>
            <a:r>
              <a:rPr lang="zh-CN" altLang="en-US" dirty="0" smtClean="0"/>
              <a:t>，是因为之前的那个</a:t>
            </a:r>
            <a:r>
              <a:rPr lang="en-US" altLang="zh-CN" dirty="0" smtClean="0"/>
              <a:t>customized pool</a:t>
            </a:r>
            <a:r>
              <a:rPr lang="zh-CN" altLang="en-US" dirty="0" smtClean="0"/>
              <a:t>不能再运行时对大小可变、数量未知的对象进行内存分配</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而在</a:t>
            </a:r>
            <a:r>
              <a:rPr lang="en-US" altLang="zh-CN" dirty="0" err="1" smtClean="0"/>
              <a:t>lsm</a:t>
            </a:r>
            <a:r>
              <a:rPr lang="zh-CN" altLang="en-US" dirty="0" smtClean="0"/>
              <a:t>树中，</a:t>
            </a:r>
            <a:r>
              <a:rPr lang="en-US" altLang="zh-CN" dirty="0" err="1" smtClean="0"/>
              <a:t>kv</a:t>
            </a:r>
            <a:r>
              <a:rPr lang="zh-CN" altLang="en-US" dirty="0" smtClean="0"/>
              <a:t>对通常大小不同，因此不能为所有</a:t>
            </a:r>
            <a:r>
              <a:rPr lang="en-US" altLang="zh-CN" dirty="0" err="1" smtClean="0"/>
              <a:t>kv</a:t>
            </a:r>
            <a:r>
              <a:rPr lang="zh-CN" altLang="en-US" dirty="0" smtClean="0"/>
              <a:t>对预留内存池</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Zone pool</a:t>
            </a:r>
            <a:r>
              <a:rPr lang="zh-CN" altLang="en-US" dirty="0" smtClean="0"/>
              <a:t>是</a:t>
            </a:r>
            <a:r>
              <a:rPr lang="en-US" altLang="zh-CN" dirty="0" err="1" smtClean="0"/>
              <a:t>halloc</a:t>
            </a:r>
            <a:r>
              <a:rPr lang="zh-CN" altLang="en-US" dirty="0" smtClean="0"/>
              <a:t>内建的对象池，用于应用自己 按照自己的方式管理内存</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Memtable</a:t>
            </a:r>
            <a:r>
              <a:rPr lang="zh-CN" altLang="en-US" dirty="0" smtClean="0"/>
              <a:t>和易失性内存管理器都要利用</a:t>
            </a:r>
            <a:r>
              <a:rPr lang="en-US" altLang="zh-CN" dirty="0" smtClean="0"/>
              <a:t>zon</a:t>
            </a:r>
            <a:r>
              <a:rPr lang="en-US" altLang="zh-CN" baseline="0" dirty="0" smtClean="0"/>
              <a:t>e pool</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具体来说，给</a:t>
            </a:r>
            <a:r>
              <a:rPr lang="en-US" altLang="zh-CN" dirty="0" err="1" smtClean="0"/>
              <a:t>memtable</a:t>
            </a:r>
            <a:r>
              <a:rPr lang="zh-CN" altLang="en-US" dirty="0" smtClean="0"/>
              <a:t>分配的</a:t>
            </a:r>
            <a:r>
              <a:rPr lang="en-US" altLang="zh-CN" dirty="0" smtClean="0"/>
              <a:t>zone</a:t>
            </a:r>
            <a:r>
              <a:rPr lang="zh-CN" altLang="en-US" dirty="0" smtClean="0"/>
              <a:t>对象遵循</a:t>
            </a:r>
            <a:r>
              <a:rPr lang="en-US" altLang="zh-CN" dirty="0" smtClean="0"/>
              <a:t>append-only</a:t>
            </a:r>
            <a:r>
              <a:rPr lang="zh-CN" altLang="en-US" dirty="0" smtClean="0"/>
              <a:t>和批量回收，</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给易失性管理器分配的</a:t>
            </a:r>
            <a:r>
              <a:rPr lang="en-US" altLang="zh-CN" dirty="0" smtClean="0"/>
              <a:t>zone</a:t>
            </a:r>
            <a:r>
              <a:rPr lang="zh-CN" altLang="en-US" dirty="0" smtClean="0"/>
              <a:t>对象被进一步划分成更小的单元，用于随机分配和回收</a:t>
            </a:r>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12507073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为了便于易失性内存和持久性内存的统一管理，</a:t>
            </a:r>
            <a:r>
              <a:rPr lang="en-US" altLang="zh-CN" dirty="0" err="1" smtClean="0"/>
              <a:t>halloc</a:t>
            </a:r>
            <a:r>
              <a:rPr lang="zh-CN" altLang="en-US" dirty="0" smtClean="0"/>
              <a:t>直接在</a:t>
            </a:r>
            <a:r>
              <a:rPr lang="en-US" altLang="zh-CN" dirty="0" smtClean="0"/>
              <a:t>zone pool</a:t>
            </a:r>
            <a:r>
              <a:rPr lang="zh-CN" altLang="en-US" dirty="0" smtClean="0"/>
              <a:t>上构建易失性内存管理器，提高内存管理的空间效率</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还是之前的图，易失性管理器就是这个右边的</a:t>
            </a:r>
            <a:r>
              <a:rPr lang="en-US" altLang="zh-CN" dirty="0" smtClean="0"/>
              <a:t>volatile manager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Halloc</a:t>
            </a:r>
            <a:r>
              <a:rPr lang="zh-CN" altLang="en-US" dirty="0" smtClean="0"/>
              <a:t>将</a:t>
            </a:r>
            <a:r>
              <a:rPr lang="en-US" altLang="zh-CN" dirty="0" err="1" smtClean="0"/>
              <a:t>jemalloc</a:t>
            </a:r>
            <a:r>
              <a:rPr lang="zh-CN" altLang="en-US" dirty="0" smtClean="0"/>
              <a:t>包装成易失性管理器来实现易失性内存分配，使用</a:t>
            </a:r>
            <a:r>
              <a:rPr lang="en-US" altLang="zh-CN" dirty="0" smtClean="0"/>
              <a:t>zone</a:t>
            </a:r>
            <a:r>
              <a:rPr lang="zh-CN" altLang="en-US" dirty="0" smtClean="0"/>
              <a:t>作为</a:t>
            </a:r>
            <a:r>
              <a:rPr lang="en-US" altLang="zh-CN" dirty="0" err="1" smtClean="0"/>
              <a:t>jemaloc</a:t>
            </a:r>
            <a:r>
              <a:rPr lang="zh-CN" altLang="en-US" dirty="0" smtClean="0"/>
              <a:t>的基本内存管理单元，即，</a:t>
            </a:r>
            <a:r>
              <a:rPr lang="en-US" altLang="zh-CN" dirty="0" err="1" smtClean="0"/>
              <a:t>jemalloc</a:t>
            </a:r>
            <a:r>
              <a:rPr lang="zh-CN" altLang="en-US" dirty="0" smtClean="0"/>
              <a:t>总是从</a:t>
            </a:r>
            <a:r>
              <a:rPr lang="en-US" altLang="zh-CN" dirty="0" smtClean="0"/>
              <a:t>zone pool</a:t>
            </a:r>
            <a:r>
              <a:rPr lang="zh-CN" altLang="en-US" dirty="0" smtClean="0"/>
              <a:t>中获取</a:t>
            </a:r>
            <a:r>
              <a:rPr lang="en-US" altLang="zh-CN" dirty="0" smtClean="0"/>
              <a:t>zone</a:t>
            </a:r>
            <a:r>
              <a:rPr lang="zh-CN" altLang="en-US" dirty="0" smtClean="0"/>
              <a:t>对象并进一步细化管理。</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从</a:t>
            </a:r>
            <a:r>
              <a:rPr lang="en-US" altLang="zh-CN" dirty="0" smtClean="0"/>
              <a:t>zone pool</a:t>
            </a:r>
            <a:r>
              <a:rPr lang="zh-CN" altLang="en-US" dirty="0" smtClean="0"/>
              <a:t>中分配的对象不再调用</a:t>
            </a:r>
            <a:r>
              <a:rPr lang="en-US" altLang="zh-CN" dirty="0" smtClean="0"/>
              <a:t>commit</a:t>
            </a:r>
            <a:r>
              <a:rPr lang="zh-CN" altLang="en-US" dirty="0" smtClean="0"/>
              <a:t>接口，从而所有分配的</a:t>
            </a:r>
            <a:r>
              <a:rPr lang="en-US" altLang="zh-CN" dirty="0" smtClean="0"/>
              <a:t>zone</a:t>
            </a:r>
            <a:r>
              <a:rPr lang="zh-CN" altLang="en-US" dirty="0" smtClean="0"/>
              <a:t>对象在系统重启后全部被回收。</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这样设计的一个限制是，用户分配的易失性内存不能超过一个</a:t>
            </a:r>
            <a:r>
              <a:rPr lang="en-US" altLang="zh-CN" dirty="0" smtClean="0"/>
              <a:t>zone</a:t>
            </a:r>
            <a:r>
              <a:rPr lang="zh-CN" altLang="en-US" dirty="0" smtClean="0"/>
              <a:t>大小，因为</a:t>
            </a:r>
            <a:r>
              <a:rPr lang="en-US" altLang="zh-CN" dirty="0" smtClean="0"/>
              <a:t>zone</a:t>
            </a:r>
            <a:r>
              <a:rPr lang="zh-CN" altLang="en-US" dirty="0" smtClean="0"/>
              <a:t>对象池仅能保证一个</a:t>
            </a:r>
            <a:r>
              <a:rPr lang="en-US" altLang="zh-CN" dirty="0" smtClean="0"/>
              <a:t>zone</a:t>
            </a:r>
            <a:r>
              <a:rPr lang="zh-CN" altLang="en-US" dirty="0" smtClean="0"/>
              <a:t>对象的内存地址是连续的，但是对于较大的内存分配，可以拆分成多个</a:t>
            </a:r>
            <a:r>
              <a:rPr lang="en-US" altLang="zh-CN" dirty="0" smtClean="0"/>
              <a:t>zone</a:t>
            </a:r>
            <a:r>
              <a:rPr lang="zh-CN" altLang="en-US" dirty="0" smtClean="0"/>
              <a:t>对象来分派。</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3149664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先介绍一下</a:t>
            </a:r>
            <a:r>
              <a:rPr lang="en-US" altLang="zh-CN" sz="1200" b="0" i="0" kern="1200" dirty="0" smtClean="0">
                <a:solidFill>
                  <a:schemeClr val="tx1"/>
                </a:solidFill>
                <a:effectLst/>
                <a:latin typeface="+mn-lt"/>
                <a:ea typeface="+mn-ea"/>
                <a:cs typeface="+mn-cs"/>
              </a:rPr>
              <a:t>PM</a:t>
            </a:r>
            <a:r>
              <a:rPr lang="zh-CN" altLang="en-US" sz="1200" b="0" i="0" kern="1200" dirty="0" smtClean="0">
                <a:solidFill>
                  <a:schemeClr val="tx1"/>
                </a:solidFill>
                <a:effectLst/>
                <a:latin typeface="+mn-lt"/>
                <a:ea typeface="+mn-ea"/>
                <a:cs typeface="+mn-cs"/>
              </a:rPr>
              <a:t>持久存储，</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Pm</a:t>
            </a:r>
            <a:r>
              <a:rPr lang="zh-CN" altLang="en-US" sz="1200" b="0" i="0" kern="1200" dirty="0" smtClean="0">
                <a:solidFill>
                  <a:schemeClr val="tx1"/>
                </a:solidFill>
                <a:effectLst/>
                <a:latin typeface="+mn-lt"/>
                <a:ea typeface="+mn-ea"/>
                <a:cs typeface="+mn-cs"/>
              </a:rPr>
              <a:t>提供相比</a:t>
            </a:r>
            <a:r>
              <a:rPr lang="en-US" altLang="zh-CN" sz="1200" b="0" i="0" kern="1200" dirty="0" smtClean="0">
                <a:solidFill>
                  <a:schemeClr val="tx1"/>
                </a:solidFill>
                <a:effectLst/>
                <a:latin typeface="+mn-lt"/>
                <a:ea typeface="+mn-ea"/>
                <a:cs typeface="+mn-cs"/>
              </a:rPr>
              <a:t>DRAM</a:t>
            </a:r>
            <a:r>
              <a:rPr lang="zh-CN" altLang="en-US" sz="1200" b="0" i="0" kern="1200" dirty="0" smtClean="0">
                <a:solidFill>
                  <a:schemeClr val="tx1"/>
                </a:solidFill>
                <a:effectLst/>
                <a:latin typeface="+mn-lt"/>
                <a:ea typeface="+mn-ea"/>
                <a:cs typeface="+mn-cs"/>
              </a:rPr>
              <a:t>更大的容量，更低的功耗，具备字节寻址等特点，</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在整个计算机体系架构中，处于</a:t>
            </a:r>
            <a:r>
              <a:rPr lang="en-US" altLang="zh-CN" sz="1200" b="0" i="0" kern="1200" dirty="0" smtClean="0">
                <a:solidFill>
                  <a:schemeClr val="tx1"/>
                </a:solidFill>
                <a:effectLst/>
                <a:latin typeface="+mn-lt"/>
                <a:ea typeface="+mn-ea"/>
                <a:cs typeface="+mn-cs"/>
              </a:rPr>
              <a:t>DRAM</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SSD</a:t>
            </a:r>
            <a:r>
              <a:rPr lang="zh-CN" altLang="en-US" sz="1200" b="0" i="0" kern="1200" dirty="0" smtClean="0">
                <a:solidFill>
                  <a:schemeClr val="tx1"/>
                </a:solidFill>
                <a:effectLst/>
                <a:latin typeface="+mn-lt"/>
                <a:ea typeface="+mn-ea"/>
                <a:cs typeface="+mn-cs"/>
              </a:rPr>
              <a:t>中间的位置，既可以当内存使用，也可以当持久化外存设备使用，也可以两者兼顾</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这篇文章中用到的</a:t>
            </a:r>
            <a:r>
              <a:rPr lang="en-US" altLang="zh-CN" sz="1200" b="0" i="0" kern="1200" dirty="0" smtClean="0">
                <a:solidFill>
                  <a:schemeClr val="tx1"/>
                </a:solidFill>
                <a:effectLst/>
                <a:latin typeface="+mn-lt"/>
                <a:ea typeface="+mn-ea"/>
                <a:cs typeface="+mn-cs"/>
              </a:rPr>
              <a:t>pm</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Intel</a:t>
            </a:r>
            <a:r>
              <a:rPr lang="zh-CN" altLang="en-US" sz="1200" b="0" i="0" kern="1200" dirty="0" smtClean="0">
                <a:solidFill>
                  <a:schemeClr val="tx1"/>
                </a:solidFill>
                <a:effectLst/>
                <a:latin typeface="+mn-lt"/>
                <a:ea typeface="+mn-ea"/>
                <a:cs typeface="+mn-cs"/>
              </a:rPr>
              <a:t>的一款叫</a:t>
            </a:r>
            <a:r>
              <a:rPr lang="en-US" altLang="zh-CN" sz="1200" b="0" i="0" kern="1200" dirty="0" smtClean="0">
                <a:solidFill>
                  <a:schemeClr val="tx1"/>
                </a:solidFill>
                <a:effectLst/>
                <a:latin typeface="+mn-lt"/>
                <a:ea typeface="+mn-ea"/>
                <a:cs typeface="+mn-cs"/>
              </a:rPr>
              <a:t>DCPMM</a:t>
            </a:r>
            <a:r>
              <a:rPr lang="zh-CN" altLang="en-US" sz="1200" b="0" i="0" kern="1200" dirty="0" smtClean="0">
                <a:solidFill>
                  <a:schemeClr val="tx1"/>
                </a:solidFill>
                <a:effectLst/>
                <a:latin typeface="+mn-lt"/>
                <a:ea typeface="+mn-ea"/>
                <a:cs typeface="+mn-cs"/>
              </a:rPr>
              <a:t>，他有两种模式</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memory mode</a:t>
            </a:r>
            <a:r>
              <a:rPr lang="zh-CN" altLang="en-US" sz="1200" b="0" i="0" kern="1200" dirty="0" smtClean="0">
                <a:solidFill>
                  <a:schemeClr val="tx1"/>
                </a:solidFill>
                <a:effectLst/>
                <a:latin typeface="+mn-lt"/>
                <a:ea typeface="+mn-ea"/>
                <a:cs typeface="+mn-cs"/>
              </a:rPr>
              <a:t>，简单地说就是直接把持久内存当做内存使用，不利用其非易失性，</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App Direct mode</a:t>
            </a:r>
            <a:r>
              <a:rPr lang="zh-CN" altLang="en-US" sz="1200" b="0" i="0" kern="1200" dirty="0" smtClean="0">
                <a:solidFill>
                  <a:schemeClr val="tx1"/>
                </a:solidFill>
                <a:effectLst/>
                <a:latin typeface="+mn-lt"/>
                <a:ea typeface="+mn-ea"/>
                <a:cs typeface="+mn-cs"/>
              </a:rPr>
              <a:t>，应用直接访问模式（</a:t>
            </a:r>
            <a:r>
              <a:rPr lang="en-US" altLang="zh-CN" sz="1200" b="0" i="0" kern="1200" dirty="0" err="1" smtClean="0">
                <a:solidFill>
                  <a:schemeClr val="tx1"/>
                </a:solidFill>
                <a:effectLst/>
                <a:latin typeface="+mn-lt"/>
                <a:ea typeface="+mn-ea"/>
                <a:cs typeface="+mn-cs"/>
              </a:rPr>
              <a:t>dax</a:t>
            </a:r>
            <a:r>
              <a:rPr lang="zh-CN" altLang="en-US" sz="1200" b="0" i="0" kern="1200" dirty="0" smtClean="0">
                <a:solidFill>
                  <a:schemeClr val="tx1"/>
                </a:solidFill>
                <a:effectLst/>
                <a:latin typeface="+mn-lt"/>
                <a:ea typeface="+mn-ea"/>
                <a:cs typeface="+mn-cs"/>
              </a:rPr>
              <a:t>），应用直接从</a:t>
            </a:r>
            <a:r>
              <a:rPr lang="en-US" altLang="zh-CN" sz="1200" b="0" i="0" kern="1200" dirty="0" err="1"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访问持久存储，绕过传统的</a:t>
            </a:r>
            <a:r>
              <a:rPr lang="en-US" altLang="zh-CN" sz="1200" b="0" i="0" kern="1200" dirty="0" err="1"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堆栈（页面缓存和块层），这种模式下程序员可以自己控制数据放在</a:t>
            </a:r>
            <a:r>
              <a:rPr lang="en-US" altLang="zh-CN" sz="1200" b="0" i="0" kern="1200" dirty="0" smtClean="0">
                <a:solidFill>
                  <a:schemeClr val="tx1"/>
                </a:solidFill>
                <a:effectLst/>
                <a:latin typeface="+mn-lt"/>
                <a:ea typeface="+mn-ea"/>
                <a:cs typeface="+mn-cs"/>
              </a:rPr>
              <a:t>DRAM</a:t>
            </a:r>
            <a:r>
              <a:rPr lang="zh-CN" altLang="en-US" sz="1200" b="0" i="0" kern="1200" dirty="0" smtClean="0">
                <a:solidFill>
                  <a:schemeClr val="tx1"/>
                </a:solidFill>
                <a:effectLst/>
                <a:latin typeface="+mn-lt"/>
                <a:ea typeface="+mn-ea"/>
                <a:cs typeface="+mn-cs"/>
              </a:rPr>
              <a:t>还是</a:t>
            </a:r>
            <a:r>
              <a:rPr lang="en-US" altLang="zh-CN" sz="1200" b="0" i="0" kern="1200" dirty="0" smtClean="0">
                <a:solidFill>
                  <a:schemeClr val="tx1"/>
                </a:solidFill>
                <a:effectLst/>
                <a:latin typeface="+mn-lt"/>
                <a:ea typeface="+mn-ea"/>
                <a:cs typeface="+mn-cs"/>
              </a:rPr>
              <a:t>PM</a:t>
            </a:r>
            <a:r>
              <a:rPr lang="zh-CN" altLang="en-US" sz="1200" b="0" i="0" kern="1200" dirty="0" smtClean="0">
                <a:solidFill>
                  <a:schemeClr val="tx1"/>
                </a:solidFill>
                <a:effectLst/>
                <a:latin typeface="+mn-lt"/>
                <a:ea typeface="+mn-ea"/>
                <a:cs typeface="+mn-cs"/>
              </a:rPr>
              <a:t>中，应用可以根据自己特点进行存储性能优化，比如需要低延迟的不需要持久化的数据可以放在</a:t>
            </a:r>
            <a:r>
              <a:rPr lang="en-US" altLang="zh-CN" sz="1200" b="0" i="0" kern="1200" dirty="0" smtClean="0">
                <a:solidFill>
                  <a:schemeClr val="tx1"/>
                </a:solidFill>
                <a:effectLst/>
                <a:latin typeface="+mn-lt"/>
                <a:ea typeface="+mn-ea"/>
                <a:cs typeface="+mn-cs"/>
              </a:rPr>
              <a:t>DRAM</a:t>
            </a:r>
            <a:r>
              <a:rPr lang="zh-CN" altLang="en-US" sz="1200" b="0" i="0" kern="1200" dirty="0" smtClean="0">
                <a:solidFill>
                  <a:schemeClr val="tx1"/>
                </a:solidFill>
                <a:effectLst/>
                <a:latin typeface="+mn-lt"/>
                <a:ea typeface="+mn-ea"/>
                <a:cs typeface="+mn-cs"/>
              </a:rPr>
              <a:t>，需要持久存储的大量数据就适合放在</a:t>
            </a:r>
            <a:r>
              <a:rPr lang="en-US" altLang="zh-CN" sz="1200" b="0" i="0" kern="1200" dirty="0" smtClean="0">
                <a:solidFill>
                  <a:schemeClr val="tx1"/>
                </a:solidFill>
                <a:effectLst/>
                <a:latin typeface="+mn-lt"/>
                <a:ea typeface="+mn-ea"/>
                <a:cs typeface="+mn-cs"/>
              </a:rPr>
              <a:t>PM</a:t>
            </a:r>
            <a:r>
              <a:rPr lang="zh-CN" altLang="en-US" sz="1200" b="0" i="0" kern="1200" dirty="0" smtClean="0">
                <a:solidFill>
                  <a:schemeClr val="tx1"/>
                </a:solidFill>
                <a:effectLst/>
                <a:latin typeface="+mn-lt"/>
                <a:ea typeface="+mn-ea"/>
                <a:cs typeface="+mn-cs"/>
              </a:rPr>
              <a:t>上。</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文章中用到的是</a:t>
            </a:r>
            <a:r>
              <a:rPr lang="en-US" altLang="zh-CN" sz="1200" b="0" i="0" kern="1200" dirty="0" smtClean="0">
                <a:solidFill>
                  <a:schemeClr val="tx1"/>
                </a:solidFill>
                <a:effectLst/>
                <a:latin typeface="+mn-lt"/>
                <a:ea typeface="+mn-ea"/>
                <a:cs typeface="+mn-cs"/>
              </a:rPr>
              <a:t>ad</a:t>
            </a:r>
            <a:r>
              <a:rPr lang="en-US" altLang="zh-CN" sz="1200" b="0" i="0" kern="1200" baseline="0" dirty="0" smtClean="0">
                <a:solidFill>
                  <a:schemeClr val="tx1"/>
                </a:solidFill>
                <a:effectLst/>
                <a:latin typeface="+mn-lt"/>
                <a:ea typeface="+mn-ea"/>
                <a:cs typeface="+mn-cs"/>
              </a:rPr>
              <a:t> mode</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7826760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然后是实验评估</a:t>
            </a:r>
            <a:endParaRPr lang="en-US" altLang="zh-CN" dirty="0" smtClean="0"/>
          </a:p>
          <a:p>
            <a:endParaRPr lang="en-US" altLang="zh-CN" dirty="0" smtClean="0"/>
          </a:p>
          <a:p>
            <a:r>
              <a:rPr lang="zh-CN" altLang="en-US" dirty="0" smtClean="0"/>
              <a:t>这是他们的硬件配置和</a:t>
            </a:r>
            <a:r>
              <a:rPr lang="en-US" altLang="zh-CN" dirty="0" smtClean="0"/>
              <a:t>benchmark</a:t>
            </a:r>
            <a:r>
              <a:rPr lang="zh-CN" altLang="en-US" dirty="0" smtClean="0"/>
              <a:t>，</a:t>
            </a:r>
            <a:endParaRPr lang="en-US" altLang="zh-CN" dirty="0" smtClean="0"/>
          </a:p>
          <a:p>
            <a:endParaRPr lang="en-US" altLang="zh-CN" dirty="0" smtClean="0"/>
          </a:p>
          <a:p>
            <a:r>
              <a:rPr lang="zh-CN" altLang="en-US" dirty="0" smtClean="0"/>
              <a:t>实例有两个这个</a:t>
            </a:r>
            <a:r>
              <a:rPr lang="en-US" altLang="zh-CN" dirty="0" err="1" smtClean="0"/>
              <a:t>cpu</a:t>
            </a:r>
            <a:endParaRPr lang="en-US" altLang="zh-CN" dirty="0" smtClean="0"/>
          </a:p>
          <a:p>
            <a:r>
              <a:rPr lang="en-US" altLang="zh-CN" dirty="0" err="1" smtClean="0"/>
              <a:t>Cpu</a:t>
            </a:r>
            <a:r>
              <a:rPr lang="zh-CN" altLang="en-US" dirty="0" smtClean="0"/>
              <a:t>总共</a:t>
            </a:r>
            <a:r>
              <a:rPr lang="en-US" altLang="zh-CN" dirty="0" smtClean="0"/>
              <a:t>104</a:t>
            </a:r>
            <a:r>
              <a:rPr lang="zh-CN" altLang="en-US" dirty="0" smtClean="0"/>
              <a:t>个核，</a:t>
            </a:r>
            <a:endParaRPr lang="en-US" altLang="zh-CN" dirty="0" smtClean="0"/>
          </a:p>
          <a:p>
            <a:r>
              <a:rPr lang="zh-CN" altLang="en-US" dirty="0" smtClean="0"/>
              <a:t>实例有</a:t>
            </a:r>
            <a:r>
              <a:rPr lang="en-US" altLang="zh-CN" dirty="0" smtClean="0"/>
              <a:t>187GB</a:t>
            </a:r>
            <a:r>
              <a:rPr lang="zh-CN" altLang="en-US" dirty="0" smtClean="0"/>
              <a:t>的</a:t>
            </a:r>
            <a:r>
              <a:rPr lang="en-US" altLang="zh-CN" dirty="0" smtClean="0"/>
              <a:t>DRAM</a:t>
            </a:r>
            <a:r>
              <a:rPr lang="zh-CN" altLang="en-US" dirty="0" smtClean="0"/>
              <a:t>和</a:t>
            </a:r>
            <a:r>
              <a:rPr lang="en-US" altLang="zh-CN" dirty="0" smtClean="0"/>
              <a:t>1T</a:t>
            </a:r>
            <a:r>
              <a:rPr lang="zh-CN" altLang="en-US" dirty="0" smtClean="0"/>
              <a:t>的</a:t>
            </a:r>
            <a:r>
              <a:rPr lang="en-US" altLang="zh-CN" dirty="0" smtClean="0"/>
              <a:t>PM</a:t>
            </a:r>
          </a:p>
          <a:p>
            <a:r>
              <a:rPr lang="en-US" altLang="zh-CN" dirty="0" smtClean="0"/>
              <a:t>Pm</a:t>
            </a:r>
            <a:r>
              <a:rPr lang="zh-CN" altLang="en-US" dirty="0" smtClean="0"/>
              <a:t>被平分到两颗</a:t>
            </a:r>
            <a:r>
              <a:rPr lang="en-US" altLang="zh-CN" dirty="0" smtClean="0"/>
              <a:t>CPU</a:t>
            </a:r>
          </a:p>
          <a:p>
            <a:r>
              <a:rPr lang="zh-CN" altLang="en-US" dirty="0" smtClean="0"/>
              <a:t>实例配置</a:t>
            </a:r>
            <a:r>
              <a:rPr lang="en-US" altLang="zh-CN" dirty="0" smtClean="0"/>
              <a:t>2TB</a:t>
            </a:r>
            <a:r>
              <a:rPr lang="zh-CN" altLang="en-US" dirty="0" smtClean="0"/>
              <a:t>的</a:t>
            </a:r>
            <a:r>
              <a:rPr lang="en-US" altLang="zh-CN" dirty="0" smtClean="0"/>
              <a:t>ESSD</a:t>
            </a:r>
            <a:r>
              <a:rPr lang="zh-CN" altLang="en-US" dirty="0" smtClean="0"/>
              <a:t>作为云硬盘，实验中将所有的</a:t>
            </a:r>
            <a:r>
              <a:rPr lang="en-US" altLang="zh-CN" dirty="0" smtClean="0"/>
              <a:t>PM </a:t>
            </a:r>
            <a:r>
              <a:rPr lang="zh-CN" altLang="en-US" dirty="0" smtClean="0"/>
              <a:t>配置为两个</a:t>
            </a:r>
            <a:r>
              <a:rPr lang="en-US" altLang="zh-CN" dirty="0" smtClean="0"/>
              <a:t>Linux</a:t>
            </a:r>
            <a:r>
              <a:rPr lang="zh-CN" altLang="en-US" dirty="0" smtClean="0"/>
              <a:t>设备，每个设备分别属于一个</a:t>
            </a:r>
            <a:r>
              <a:rPr lang="en-US" altLang="zh-CN" dirty="0" err="1" smtClean="0"/>
              <a:t>cpu</a:t>
            </a:r>
            <a:endParaRPr lang="en-US" altLang="zh-CN" dirty="0" smtClean="0"/>
          </a:p>
          <a:p>
            <a:endParaRPr lang="en-US" altLang="zh-CN" dirty="0" smtClean="0"/>
          </a:p>
          <a:p>
            <a:r>
              <a:rPr lang="zh-CN" altLang="en-US" dirty="0" smtClean="0"/>
              <a:t>（</a:t>
            </a:r>
            <a:r>
              <a:rPr lang="zh-CN" altLang="en-US" sz="1200" b="0" i="0" kern="1200" dirty="0" smtClean="0">
                <a:solidFill>
                  <a:schemeClr val="tx1"/>
                </a:solidFill>
                <a:effectLst/>
                <a:latin typeface="+mn-lt"/>
                <a:ea typeface="+mn-ea"/>
                <a:cs typeface="+mn-cs"/>
              </a:rPr>
              <a:t>参数配置。如无特别说明，实验中设置单个内存表的大小为</a:t>
            </a:r>
            <a:r>
              <a:rPr lang="en-US" altLang="zh-CN" sz="1200" b="0" i="0" kern="1200" dirty="0" smtClean="0">
                <a:solidFill>
                  <a:schemeClr val="tx1"/>
                </a:solidFill>
                <a:effectLst/>
                <a:latin typeface="+mn-lt"/>
                <a:ea typeface="+mn-ea"/>
                <a:cs typeface="+mn-cs"/>
              </a:rPr>
              <a:t>256 MB</a:t>
            </a:r>
            <a:r>
              <a:rPr lang="zh-CN" altLang="en-US" sz="1200" b="0" i="0" kern="1200" dirty="0" smtClean="0">
                <a:solidFill>
                  <a:schemeClr val="tx1"/>
                </a:solidFill>
                <a:effectLst/>
                <a:latin typeface="+mn-lt"/>
                <a:ea typeface="+mn-ea"/>
                <a:cs typeface="+mn-cs"/>
              </a:rPr>
              <a:t>，单个</a:t>
            </a:r>
            <a:r>
              <a:rPr lang="en-US" altLang="zh-CN" sz="1200" b="0" i="0" kern="1200" dirty="0" err="1" smtClean="0">
                <a:solidFill>
                  <a:schemeClr val="tx1"/>
                </a:solidFill>
                <a:effectLst/>
                <a:latin typeface="+mn-lt"/>
                <a:ea typeface="+mn-ea"/>
                <a:cs typeface="+mn-cs"/>
              </a:rPr>
              <a:t>subtable</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GI</a:t>
            </a:r>
            <a:r>
              <a:rPr lang="zh-CN" altLang="en-US" sz="1200" b="0" i="0" kern="1200" dirty="0" smtClean="0">
                <a:solidFill>
                  <a:schemeClr val="tx1"/>
                </a:solidFill>
                <a:effectLst/>
                <a:latin typeface="+mn-lt"/>
                <a:ea typeface="+mn-ea"/>
                <a:cs typeface="+mn-cs"/>
              </a:rPr>
              <a:t>的最大为</a:t>
            </a:r>
            <a:r>
              <a:rPr lang="en-US" altLang="zh-CN" sz="1200" b="0" i="0" kern="1200" dirty="0" smtClean="0">
                <a:solidFill>
                  <a:schemeClr val="tx1"/>
                </a:solidFill>
                <a:effectLst/>
                <a:latin typeface="+mn-lt"/>
                <a:ea typeface="+mn-ea"/>
                <a:cs typeface="+mn-cs"/>
              </a:rPr>
              <a:t>8 GB</a:t>
            </a:r>
            <a:r>
              <a:rPr lang="zh-CN" altLang="en-US" sz="1200" b="0" i="0" kern="1200" dirty="0" smtClean="0">
                <a:solidFill>
                  <a:schemeClr val="tx1"/>
                </a:solidFill>
                <a:effectLst/>
                <a:latin typeface="+mn-lt"/>
                <a:ea typeface="+mn-ea"/>
                <a:cs typeface="+mn-cs"/>
              </a:rPr>
              <a:t>，单个</a:t>
            </a:r>
            <a:r>
              <a:rPr lang="en-US" altLang="zh-CN" sz="1200" b="0" i="0" kern="1200" dirty="0" err="1" smtClean="0">
                <a:solidFill>
                  <a:schemeClr val="tx1"/>
                </a:solidFill>
                <a:effectLst/>
                <a:latin typeface="+mn-lt"/>
                <a:ea typeface="+mn-ea"/>
                <a:cs typeface="+mn-cs"/>
              </a:rPr>
              <a:t>subtable</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level1</a:t>
            </a:r>
            <a:r>
              <a:rPr lang="zh-CN" altLang="en-US" sz="1200" b="0" i="0" kern="1200" dirty="0" smtClean="0">
                <a:solidFill>
                  <a:schemeClr val="tx1"/>
                </a:solidFill>
                <a:effectLst/>
                <a:latin typeface="+mn-lt"/>
                <a:ea typeface="+mn-ea"/>
                <a:cs typeface="+mn-cs"/>
              </a:rPr>
              <a:t>为</a:t>
            </a:r>
            <a:r>
              <a:rPr lang="en-US" altLang="zh-CN" sz="1200" b="0" i="0" kern="1200" dirty="0" smtClean="0">
                <a:solidFill>
                  <a:schemeClr val="tx1"/>
                </a:solidFill>
                <a:effectLst/>
                <a:latin typeface="+mn-lt"/>
                <a:ea typeface="+mn-ea"/>
                <a:cs typeface="+mn-cs"/>
              </a:rPr>
              <a:t>8 GB</a:t>
            </a:r>
            <a:r>
              <a:rPr lang="zh-CN" altLang="en-US" sz="1200" b="0" i="0" kern="1200" dirty="0" smtClean="0">
                <a:solidFill>
                  <a:schemeClr val="tx1"/>
                </a:solidFill>
                <a:effectLst/>
                <a:latin typeface="+mn-lt"/>
                <a:ea typeface="+mn-ea"/>
                <a:cs typeface="+mn-cs"/>
              </a:rPr>
              <a:t>。改进前的系统配置</a:t>
            </a:r>
            <a:r>
              <a:rPr lang="en-US" altLang="zh-CN" sz="1200" b="0" i="0" kern="1200" dirty="0" smtClean="0">
                <a:solidFill>
                  <a:schemeClr val="tx1"/>
                </a:solidFill>
                <a:effectLst/>
                <a:latin typeface="+mn-lt"/>
                <a:ea typeface="+mn-ea"/>
                <a:cs typeface="+mn-cs"/>
              </a:rPr>
              <a:t>256 MB</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level0</a:t>
            </a:r>
            <a:r>
              <a:rPr lang="zh-CN" altLang="en-US" sz="1200" b="0" i="0" kern="1200" dirty="0" smtClean="0">
                <a:solidFill>
                  <a:schemeClr val="tx1"/>
                </a:solidFill>
                <a:effectLst/>
                <a:latin typeface="+mn-lt"/>
                <a:ea typeface="+mn-ea"/>
                <a:cs typeface="+mn-cs"/>
              </a:rPr>
              <a:t>。所有的实验均采用同步的</a:t>
            </a:r>
            <a:r>
              <a:rPr lang="en-US" altLang="zh-CN" sz="1200" b="0" i="0" kern="1200" dirty="0" smtClean="0">
                <a:solidFill>
                  <a:schemeClr val="tx1"/>
                </a:solidFill>
                <a:effectLst/>
                <a:latin typeface="+mn-lt"/>
                <a:ea typeface="+mn-ea"/>
                <a:cs typeface="+mn-cs"/>
              </a:rPr>
              <a:t>WAL</a:t>
            </a:r>
            <a:r>
              <a:rPr lang="zh-CN" altLang="en-US" sz="1200" b="0" i="0" kern="1200" dirty="0" smtClean="0">
                <a:solidFill>
                  <a:schemeClr val="tx1"/>
                </a:solidFill>
                <a:effectLst/>
                <a:latin typeface="+mn-lt"/>
                <a:ea typeface="+mn-ea"/>
                <a:cs typeface="+mn-cs"/>
              </a:rPr>
              <a:t>，使用</a:t>
            </a:r>
            <a:r>
              <a:rPr lang="en-US" altLang="zh-CN" sz="1200" b="0" i="0" kern="1200" dirty="0" smtClean="0">
                <a:solidFill>
                  <a:schemeClr val="tx1"/>
                </a:solidFill>
                <a:effectLst/>
                <a:latin typeface="+mn-lt"/>
                <a:ea typeface="+mn-ea"/>
                <a:cs typeface="+mn-cs"/>
              </a:rPr>
              <a:t>Direct I/O</a:t>
            </a:r>
            <a:r>
              <a:rPr lang="zh-CN" altLang="en-US" sz="1200" b="0" i="0" kern="1200" dirty="0" smtClean="0">
                <a:solidFill>
                  <a:schemeClr val="tx1"/>
                </a:solidFill>
                <a:effectLst/>
                <a:latin typeface="+mn-lt"/>
                <a:ea typeface="+mn-ea"/>
                <a:cs typeface="+mn-cs"/>
              </a:rPr>
              <a:t>以旁路掉</a:t>
            </a:r>
            <a:r>
              <a:rPr lang="en-US" altLang="zh-CN" sz="1200" b="0" i="0" kern="1200" dirty="0" smtClean="0">
                <a:solidFill>
                  <a:schemeClr val="tx1"/>
                </a:solidFill>
                <a:effectLst/>
                <a:latin typeface="+mn-lt"/>
                <a:ea typeface="+mn-ea"/>
                <a:cs typeface="+mn-cs"/>
              </a:rPr>
              <a:t>page cache</a:t>
            </a:r>
            <a:r>
              <a:rPr lang="zh-CN" altLang="en-US" sz="1200" b="0" i="0" kern="1200" dirty="0" smtClean="0">
                <a:solidFill>
                  <a:schemeClr val="tx1"/>
                </a:solidFill>
                <a:effectLst/>
                <a:latin typeface="+mn-lt"/>
                <a:ea typeface="+mn-ea"/>
                <a:cs typeface="+mn-cs"/>
              </a:rPr>
              <a:t>对系统的影响，关闭压缩以尽量评测系统的最大性能表现。</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31275610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实验先采用</a:t>
            </a:r>
            <a:r>
              <a:rPr lang="en-US" altLang="zh-CN" dirty="0" err="1" smtClean="0"/>
              <a:t>ycsb</a:t>
            </a:r>
            <a:r>
              <a:rPr lang="zh-CN" altLang="en-US" dirty="0" smtClean="0"/>
              <a:t>标准的测试基准。</a:t>
            </a:r>
            <a:endParaRPr lang="en-US" altLang="zh-CN" dirty="0" smtClean="0"/>
          </a:p>
          <a:p>
            <a:r>
              <a:rPr lang="zh-CN" altLang="en-US" dirty="0" smtClean="0"/>
              <a:t>这是他的配置</a:t>
            </a:r>
            <a:endParaRPr lang="en-US" altLang="zh-CN" dirty="0" smtClean="0"/>
          </a:p>
          <a:p>
            <a:endParaRPr lang="en-US" altLang="zh-CN" dirty="0" smtClean="0"/>
          </a:p>
          <a:p>
            <a:r>
              <a:rPr lang="zh-CN" altLang="en-US" dirty="0" smtClean="0"/>
              <a:t>预先数据库加载</a:t>
            </a:r>
            <a:r>
              <a:rPr lang="en-US" altLang="zh-CN" dirty="0" smtClean="0"/>
              <a:t>80</a:t>
            </a:r>
            <a:r>
              <a:rPr lang="zh-CN" altLang="en-US" dirty="0" smtClean="0"/>
              <a:t>亿条记录，平均分配到</a:t>
            </a:r>
            <a:r>
              <a:rPr lang="en-US" altLang="zh-CN" dirty="0" smtClean="0"/>
              <a:t>16</a:t>
            </a:r>
            <a:r>
              <a:rPr lang="zh-CN" altLang="en-US" dirty="0" smtClean="0"/>
              <a:t>个</a:t>
            </a:r>
            <a:r>
              <a:rPr lang="en-US" altLang="zh-CN" dirty="0" smtClean="0"/>
              <a:t>table</a:t>
            </a:r>
            <a:r>
              <a:rPr lang="zh-CN" altLang="en-US" dirty="0" smtClean="0"/>
              <a:t>，每个记录</a:t>
            </a:r>
            <a:r>
              <a:rPr lang="en-US" altLang="zh-CN" dirty="0" smtClean="0"/>
              <a:t>8</a:t>
            </a:r>
            <a:r>
              <a:rPr lang="zh-CN" altLang="en-US" dirty="0" smtClean="0"/>
              <a:t>字节</a:t>
            </a:r>
            <a:r>
              <a:rPr lang="en-US" altLang="zh-CN" dirty="0" smtClean="0"/>
              <a:t>key</a:t>
            </a:r>
            <a:r>
              <a:rPr lang="zh-CN" altLang="en-US" dirty="0" smtClean="0"/>
              <a:t>和</a:t>
            </a:r>
            <a:r>
              <a:rPr lang="en-US" altLang="zh-CN" dirty="0" smtClean="0"/>
              <a:t>500</a:t>
            </a:r>
            <a:r>
              <a:rPr lang="zh-CN" altLang="en-US" dirty="0" smtClean="0"/>
              <a:t>字节</a:t>
            </a:r>
            <a:r>
              <a:rPr lang="en-US" altLang="zh-CN" dirty="0" smtClean="0"/>
              <a:t>value</a:t>
            </a:r>
            <a:r>
              <a:rPr lang="zh-CN" altLang="en-US" dirty="0" smtClean="0"/>
              <a:t>，总共</a:t>
            </a:r>
            <a:r>
              <a:rPr lang="en-US" altLang="zh-CN" dirty="0" smtClean="0"/>
              <a:t>500GB</a:t>
            </a:r>
            <a:r>
              <a:rPr lang="zh-CN" altLang="en-US" dirty="0" smtClean="0"/>
              <a:t>数据量，</a:t>
            </a:r>
            <a:r>
              <a:rPr lang="en-US" altLang="zh-CN" dirty="0" smtClean="0"/>
              <a:t>32</a:t>
            </a:r>
            <a:r>
              <a:rPr lang="zh-CN" altLang="en-US" dirty="0" smtClean="0"/>
              <a:t>个</a:t>
            </a:r>
            <a:r>
              <a:rPr lang="en-US" altLang="zh-CN" dirty="0" smtClean="0"/>
              <a:t>client</a:t>
            </a:r>
            <a:r>
              <a:rPr lang="zh-CN" altLang="en-US" dirty="0" smtClean="0"/>
              <a:t>线程，运行</a:t>
            </a:r>
            <a:r>
              <a:rPr lang="en-US" altLang="zh-CN" dirty="0" smtClean="0"/>
              <a:t>30</a:t>
            </a:r>
            <a:r>
              <a:rPr lang="zh-CN" altLang="en-US" dirty="0" smtClean="0"/>
              <a:t>分钟</a:t>
            </a:r>
            <a:endParaRPr lang="en-US" altLang="zh-CN" dirty="0" smtClean="0"/>
          </a:p>
          <a:p>
            <a:endParaRPr lang="en-US" altLang="zh-CN" dirty="0" smtClean="0"/>
          </a:p>
          <a:p>
            <a:r>
              <a:rPr lang="zh-CN" altLang="en-US" dirty="0" smtClean="0"/>
              <a:t>这是实验的四种配置</a:t>
            </a:r>
            <a:endParaRPr lang="en-US" altLang="zh-CN" dirty="0" smtClean="0"/>
          </a:p>
          <a:p>
            <a:endParaRPr lang="en-US" altLang="zh-CN" dirty="0" smtClean="0"/>
          </a:p>
          <a:p>
            <a:r>
              <a:rPr lang="zh-CN" altLang="en-US" dirty="0" smtClean="0"/>
              <a:t>看结果</a:t>
            </a:r>
            <a:endParaRPr lang="en-US" altLang="zh-CN" dirty="0" smtClean="0"/>
          </a:p>
          <a:p>
            <a:r>
              <a:rPr lang="zh-CN" altLang="en-US" dirty="0" smtClean="0"/>
              <a:t>先看小</a:t>
            </a:r>
            <a:r>
              <a:rPr lang="en-US" altLang="zh-CN" dirty="0" smtClean="0"/>
              <a:t>a </a:t>
            </a:r>
            <a:r>
              <a:rPr lang="zh-CN" altLang="en-US" dirty="0" smtClean="0"/>
              <a:t>对于写密集型的</a:t>
            </a:r>
            <a:r>
              <a:rPr lang="en-US" altLang="zh-CN" dirty="0" smtClean="0"/>
              <a:t>A</a:t>
            </a:r>
            <a:r>
              <a:rPr lang="zh-CN" altLang="en-US" dirty="0" smtClean="0"/>
              <a:t>和</a:t>
            </a:r>
            <a:r>
              <a:rPr lang="en-US" altLang="zh-CN" dirty="0" smtClean="0"/>
              <a:t>F</a:t>
            </a:r>
            <a:r>
              <a:rPr lang="zh-CN" altLang="en-US" dirty="0" smtClean="0"/>
              <a:t>，在工作负载均匀分布下，</a:t>
            </a:r>
            <a:r>
              <a:rPr lang="en-US" altLang="zh-CN" dirty="0" err="1" smtClean="0"/>
              <a:t>xp</a:t>
            </a:r>
            <a:r>
              <a:rPr lang="en-US" altLang="zh-CN" dirty="0" smtClean="0"/>
              <a:t>/</a:t>
            </a:r>
            <a:r>
              <a:rPr lang="en-US" altLang="zh-CN" dirty="0" err="1" smtClean="0"/>
              <a:t>xp</a:t>
            </a:r>
            <a:r>
              <a:rPr lang="en-US" altLang="zh-CN" dirty="0" smtClean="0"/>
              <a:t>-pm</a:t>
            </a:r>
            <a:r>
              <a:rPr lang="zh-CN" altLang="en-US" dirty="0" smtClean="0"/>
              <a:t>都比</a:t>
            </a:r>
            <a:r>
              <a:rPr lang="en-US" altLang="zh-CN" dirty="0" err="1" smtClean="0"/>
              <a:t>xs</a:t>
            </a:r>
            <a:r>
              <a:rPr lang="en-US" altLang="zh-CN" dirty="0" smtClean="0"/>
              <a:t>/</a:t>
            </a:r>
            <a:r>
              <a:rPr lang="en-US" altLang="zh-CN" dirty="0" err="1" smtClean="0"/>
              <a:t>xs</a:t>
            </a:r>
            <a:r>
              <a:rPr lang="en-US" altLang="zh-CN" dirty="0" smtClean="0"/>
              <a:t>-pm</a:t>
            </a:r>
            <a:r>
              <a:rPr lang="zh-CN" altLang="en-US" dirty="0" smtClean="0"/>
              <a:t>好</a:t>
            </a:r>
            <a:endParaRPr lang="en-US" altLang="zh-CN" dirty="0" smtClean="0"/>
          </a:p>
          <a:p>
            <a:r>
              <a:rPr lang="zh-CN" altLang="en-US" dirty="0" smtClean="0"/>
              <a:t>在负载倾斜的情况下，</a:t>
            </a:r>
            <a:r>
              <a:rPr lang="en-US" altLang="zh-CN" dirty="0" err="1" smtClean="0"/>
              <a:t>xp</a:t>
            </a:r>
            <a:r>
              <a:rPr lang="zh-CN" altLang="en-US" dirty="0" smtClean="0"/>
              <a:t>和</a:t>
            </a:r>
            <a:r>
              <a:rPr lang="en-US" altLang="zh-CN" dirty="0" err="1" smtClean="0"/>
              <a:t>xs</a:t>
            </a:r>
            <a:r>
              <a:rPr lang="zh-CN" altLang="en-US" dirty="0" smtClean="0"/>
              <a:t>性能表现接近，并且</a:t>
            </a:r>
            <a:r>
              <a:rPr lang="en-US" altLang="zh-CN" dirty="0" smtClean="0"/>
              <a:t>XP-pm</a:t>
            </a:r>
            <a:r>
              <a:rPr lang="zh-CN" altLang="en-US" dirty="0" smtClean="0"/>
              <a:t>表现比</a:t>
            </a:r>
            <a:r>
              <a:rPr lang="en-US" altLang="zh-CN" dirty="0" err="1" smtClean="0"/>
              <a:t>xs</a:t>
            </a:r>
            <a:r>
              <a:rPr lang="en-US" altLang="zh-CN" dirty="0" smtClean="0"/>
              <a:t>-pm</a:t>
            </a:r>
            <a:r>
              <a:rPr lang="zh-CN" altLang="en-US" dirty="0" smtClean="0"/>
              <a:t>更低，就是两个的</a:t>
            </a:r>
            <a:r>
              <a:rPr lang="en-US" altLang="zh-CN" dirty="0" err="1" smtClean="0"/>
              <a:t>zipf</a:t>
            </a:r>
            <a:endParaRPr lang="en-US" altLang="zh-CN" dirty="0" smtClean="0"/>
          </a:p>
          <a:p>
            <a:endParaRPr lang="en-US" altLang="zh-CN" dirty="0" smtClean="0"/>
          </a:p>
          <a:p>
            <a:r>
              <a:rPr lang="zh-CN" altLang="en-US" dirty="0" smtClean="0"/>
              <a:t>看小</a:t>
            </a:r>
            <a:r>
              <a:rPr lang="en-US" altLang="zh-CN" dirty="0" smtClean="0"/>
              <a:t>b </a:t>
            </a:r>
            <a:r>
              <a:rPr lang="en-US" altLang="zh-CN" dirty="0" err="1" smtClean="0"/>
              <a:t>xp</a:t>
            </a:r>
            <a:r>
              <a:rPr lang="zh-CN" altLang="en-US" dirty="0" smtClean="0"/>
              <a:t>的访问延迟在</a:t>
            </a:r>
            <a:r>
              <a:rPr lang="en-US" altLang="zh-CN" dirty="0" smtClean="0"/>
              <a:t>A </a:t>
            </a:r>
            <a:r>
              <a:rPr lang="zh-CN" altLang="en-US" dirty="0" smtClean="0"/>
              <a:t>和 </a:t>
            </a:r>
            <a:r>
              <a:rPr lang="en-US" altLang="zh-CN" dirty="0" smtClean="0"/>
              <a:t>F</a:t>
            </a:r>
            <a:r>
              <a:rPr lang="zh-CN" altLang="en-US" dirty="0" smtClean="0"/>
              <a:t>都比</a:t>
            </a:r>
            <a:r>
              <a:rPr lang="en-US" altLang="zh-CN" dirty="0" err="1" smtClean="0"/>
              <a:t>xs</a:t>
            </a:r>
            <a:r>
              <a:rPr lang="zh-CN" altLang="en-US" dirty="0" smtClean="0"/>
              <a:t>低，但是</a:t>
            </a:r>
            <a:r>
              <a:rPr lang="en-US" altLang="zh-CN" dirty="0" smtClean="0"/>
              <a:t>F</a:t>
            </a:r>
            <a:r>
              <a:rPr lang="zh-CN" altLang="en-US" dirty="0" smtClean="0"/>
              <a:t>中</a:t>
            </a:r>
            <a:r>
              <a:rPr lang="en-US" altLang="zh-CN" dirty="0" err="1" smtClean="0"/>
              <a:t>Xp</a:t>
            </a:r>
            <a:r>
              <a:rPr lang="en-US" altLang="zh-CN" dirty="0" smtClean="0"/>
              <a:t>-pm</a:t>
            </a:r>
            <a:r>
              <a:rPr lang="zh-CN" altLang="en-US" dirty="0" smtClean="0"/>
              <a:t>延迟比</a:t>
            </a:r>
            <a:r>
              <a:rPr lang="en-US" altLang="zh-CN" dirty="0" smtClean="0"/>
              <a:t>XS-pm</a:t>
            </a:r>
            <a:r>
              <a:rPr lang="zh-CN" altLang="en-US" dirty="0" smtClean="0"/>
              <a:t>高他就不提了</a:t>
            </a:r>
            <a:endParaRPr lang="en-US" altLang="zh-CN" dirty="0" smtClean="0"/>
          </a:p>
          <a:p>
            <a:endParaRPr lang="en-US" altLang="zh-CN" dirty="0" smtClean="0"/>
          </a:p>
          <a:p>
            <a:r>
              <a:rPr lang="zh-CN" altLang="en-US" dirty="0" smtClean="0"/>
              <a:t>对于读密集型的</a:t>
            </a:r>
            <a:r>
              <a:rPr lang="en-US" altLang="zh-CN" dirty="0" smtClean="0"/>
              <a:t>BCDE</a:t>
            </a:r>
          </a:p>
          <a:p>
            <a:r>
              <a:rPr lang="en-US" altLang="zh-CN" dirty="0" smtClean="0"/>
              <a:t>B</a:t>
            </a:r>
            <a:r>
              <a:rPr lang="zh-CN" altLang="en-US" dirty="0" smtClean="0"/>
              <a:t>和</a:t>
            </a:r>
            <a:r>
              <a:rPr lang="en-US" altLang="zh-CN" dirty="0" smtClean="0"/>
              <a:t>D</a:t>
            </a:r>
            <a:r>
              <a:rPr lang="zh-CN" altLang="en-US" dirty="0" smtClean="0"/>
              <a:t>中，对于均匀分布同样也是两个</a:t>
            </a:r>
            <a:r>
              <a:rPr lang="en-US" altLang="zh-CN" dirty="0" smtClean="0"/>
              <a:t>XP</a:t>
            </a:r>
            <a:r>
              <a:rPr lang="zh-CN" altLang="en-US" dirty="0" smtClean="0"/>
              <a:t>比两个</a:t>
            </a:r>
            <a:r>
              <a:rPr lang="en-US" altLang="zh-CN" dirty="0" smtClean="0"/>
              <a:t>XS</a:t>
            </a:r>
            <a:r>
              <a:rPr lang="zh-CN" altLang="en-US" dirty="0" smtClean="0"/>
              <a:t>性能表现好，访问延迟也是更低，这两个工作负载得益于</a:t>
            </a:r>
            <a:r>
              <a:rPr lang="en-US" altLang="zh-CN" dirty="0" smtClean="0"/>
              <a:t>XP</a:t>
            </a:r>
            <a:r>
              <a:rPr lang="zh-CN" altLang="en-US" dirty="0" smtClean="0"/>
              <a:t>的更快的写操作，</a:t>
            </a:r>
            <a:r>
              <a:rPr lang="en-US" altLang="zh-CN" dirty="0" err="1" smtClean="0"/>
              <a:t>xp</a:t>
            </a:r>
            <a:r>
              <a:rPr lang="zh-CN" altLang="en-US" dirty="0" smtClean="0"/>
              <a:t>不用写</a:t>
            </a:r>
            <a:r>
              <a:rPr lang="en-US" altLang="zh-CN" dirty="0" smtClean="0"/>
              <a:t>WAL</a:t>
            </a:r>
            <a:r>
              <a:rPr lang="zh-CN" altLang="en-US" dirty="0" smtClean="0"/>
              <a:t>日志</a:t>
            </a:r>
            <a:endParaRPr lang="en-US" altLang="zh-CN" dirty="0" smtClean="0"/>
          </a:p>
          <a:p>
            <a:r>
              <a:rPr lang="zh-CN" altLang="en-US" dirty="0" smtClean="0"/>
              <a:t>对于</a:t>
            </a:r>
            <a:r>
              <a:rPr lang="en-US" altLang="zh-CN" dirty="0" err="1" smtClean="0"/>
              <a:t>zipfian</a:t>
            </a:r>
            <a:r>
              <a:rPr lang="zh-CN" altLang="en-US" dirty="0" smtClean="0"/>
              <a:t>分布，两个</a:t>
            </a:r>
            <a:r>
              <a:rPr lang="en-US" altLang="zh-CN" dirty="0" err="1" smtClean="0"/>
              <a:t>xp</a:t>
            </a:r>
            <a:r>
              <a:rPr lang="zh-CN" altLang="en-US" dirty="0" smtClean="0"/>
              <a:t>对于</a:t>
            </a:r>
            <a:r>
              <a:rPr lang="en-US" altLang="zh-CN" dirty="0" smtClean="0"/>
              <a:t>B</a:t>
            </a:r>
            <a:r>
              <a:rPr lang="zh-CN" altLang="en-US" dirty="0" smtClean="0"/>
              <a:t>就稍微好了一点，因为访问偏向两个</a:t>
            </a:r>
            <a:r>
              <a:rPr lang="en-US" altLang="zh-CN" dirty="0" smtClean="0"/>
              <a:t>XS</a:t>
            </a:r>
            <a:r>
              <a:rPr lang="zh-CN" altLang="en-US" dirty="0" smtClean="0"/>
              <a:t>的</a:t>
            </a:r>
            <a:r>
              <a:rPr lang="en-US" altLang="zh-CN" dirty="0" smtClean="0"/>
              <a:t>DRAM</a:t>
            </a:r>
            <a:r>
              <a:rPr lang="zh-CN" altLang="en-US" dirty="0" smtClean="0"/>
              <a:t>部分</a:t>
            </a:r>
            <a:endParaRPr lang="en-US" altLang="zh-CN" dirty="0" smtClean="0"/>
          </a:p>
          <a:p>
            <a:r>
              <a:rPr lang="zh-CN" altLang="en-US" dirty="0" smtClean="0"/>
              <a:t>在</a:t>
            </a:r>
            <a:r>
              <a:rPr lang="en-US" altLang="zh-CN" dirty="0" smtClean="0"/>
              <a:t>CE</a:t>
            </a:r>
            <a:r>
              <a:rPr lang="zh-CN" altLang="en-US" dirty="0" smtClean="0"/>
              <a:t>上，两个</a:t>
            </a:r>
            <a:r>
              <a:rPr lang="en-US" altLang="zh-CN" dirty="0" smtClean="0"/>
              <a:t>XP</a:t>
            </a:r>
            <a:r>
              <a:rPr lang="zh-CN" altLang="en-US" dirty="0" smtClean="0"/>
              <a:t>和两个</a:t>
            </a:r>
            <a:r>
              <a:rPr lang="en-US" altLang="zh-CN" dirty="0" smtClean="0"/>
              <a:t>XS</a:t>
            </a:r>
            <a:r>
              <a:rPr lang="zh-CN" altLang="en-US" dirty="0" smtClean="0"/>
              <a:t>性能相似，因为写入较少，此时数据都被合并到了</a:t>
            </a:r>
            <a:r>
              <a:rPr lang="en-US" altLang="zh-CN" dirty="0" err="1" smtClean="0"/>
              <a:t>essd</a:t>
            </a:r>
            <a:r>
              <a:rPr lang="zh-CN" altLang="en-US" dirty="0" smtClean="0"/>
              <a:t>中</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30715555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zh-CN" altLang="en-US" dirty="0" smtClean="0"/>
              <a:t>然后是</a:t>
            </a:r>
            <a:r>
              <a:rPr lang="en-US" altLang="zh-CN" dirty="0" err="1" smtClean="0"/>
              <a:t>cpu</a:t>
            </a:r>
            <a:r>
              <a:rPr lang="zh-CN" altLang="en-US" dirty="0" smtClean="0"/>
              <a:t>和</a:t>
            </a:r>
            <a:r>
              <a:rPr lang="en-US" altLang="zh-CN" dirty="0" err="1" smtClean="0"/>
              <a:t>io</a:t>
            </a:r>
            <a:r>
              <a:rPr lang="zh-CN" altLang="en-US" dirty="0" smtClean="0"/>
              <a:t>消耗</a:t>
            </a:r>
            <a:endParaRPr lang="en-US" altLang="zh-CN" dirty="0" smtClean="0"/>
          </a:p>
          <a:p>
            <a:r>
              <a:rPr lang="zh-CN" altLang="en-US" dirty="0" smtClean="0"/>
              <a:t>图中展示的是运行 </a:t>
            </a:r>
            <a:r>
              <a:rPr lang="en-US" altLang="zh-CN" dirty="0" err="1" smtClean="0"/>
              <a:t>ycsb</a:t>
            </a:r>
            <a:r>
              <a:rPr lang="en-US" altLang="zh-CN" dirty="0" smtClean="0"/>
              <a:t> load </a:t>
            </a:r>
            <a:r>
              <a:rPr lang="zh-CN" altLang="en-US" dirty="0" smtClean="0"/>
              <a:t>以及 </a:t>
            </a:r>
            <a:r>
              <a:rPr lang="en-US" altLang="zh-CN" dirty="0" smtClean="0"/>
              <a:t>A</a:t>
            </a:r>
            <a:r>
              <a:rPr lang="zh-CN" altLang="en-US" dirty="0" smtClean="0"/>
              <a:t>负载的</a:t>
            </a:r>
            <a:r>
              <a:rPr lang="en-US" altLang="zh-CN" dirty="0" smtClean="0"/>
              <a:t>CPU</a:t>
            </a:r>
            <a:r>
              <a:rPr lang="zh-CN" altLang="en-US" dirty="0" smtClean="0"/>
              <a:t>消耗和累积的</a:t>
            </a:r>
            <a:r>
              <a:rPr lang="en-US" altLang="zh-CN" dirty="0" err="1" smtClean="0"/>
              <a:t>io</a:t>
            </a:r>
            <a:r>
              <a:rPr lang="zh-CN" altLang="en-US" dirty="0" smtClean="0"/>
              <a:t>情况</a:t>
            </a:r>
            <a:endParaRPr lang="en-US" altLang="zh-CN" dirty="0" smtClean="0"/>
          </a:p>
          <a:p>
            <a:r>
              <a:rPr lang="en-US" altLang="zh-CN" dirty="0" smtClean="0"/>
              <a:t>-LD</a:t>
            </a:r>
            <a:r>
              <a:rPr lang="zh-CN" altLang="en-US" dirty="0" smtClean="0"/>
              <a:t>就是</a:t>
            </a:r>
            <a:r>
              <a:rPr lang="en-US" altLang="zh-CN" dirty="0" err="1" smtClean="0"/>
              <a:t>ycsb</a:t>
            </a:r>
            <a:r>
              <a:rPr lang="zh-CN" altLang="en-US" baseline="0" dirty="0" smtClean="0"/>
              <a:t> </a:t>
            </a:r>
            <a:r>
              <a:rPr lang="en-US" altLang="zh-CN" baseline="0" dirty="0" smtClean="0"/>
              <a:t>load</a:t>
            </a:r>
            <a:endParaRPr lang="en-US" altLang="zh-CN" dirty="0" smtClean="0"/>
          </a:p>
          <a:p>
            <a:r>
              <a:rPr lang="en-US" altLang="zh-CN" dirty="0" smtClean="0"/>
              <a:t>-A</a:t>
            </a:r>
            <a:r>
              <a:rPr lang="zh-CN" altLang="en-US" dirty="0" smtClean="0"/>
              <a:t>是</a:t>
            </a:r>
            <a:r>
              <a:rPr lang="en-US" altLang="zh-CN" dirty="0" smtClean="0"/>
              <a:t>A</a:t>
            </a:r>
            <a:r>
              <a:rPr lang="zh-CN" altLang="en-US" dirty="0" smtClean="0"/>
              <a:t>负载</a:t>
            </a:r>
            <a:endParaRPr lang="en-US" altLang="zh-CN" dirty="0" smtClean="0"/>
          </a:p>
          <a:p>
            <a:endParaRPr lang="en-US" altLang="zh-CN" dirty="0" smtClean="0"/>
          </a:p>
          <a:p>
            <a:r>
              <a:rPr lang="en-US" altLang="zh-CN" dirty="0" smtClean="0"/>
              <a:t>XP</a:t>
            </a:r>
            <a:r>
              <a:rPr lang="zh-CN" altLang="en-US" dirty="0" smtClean="0"/>
              <a:t>相比</a:t>
            </a:r>
            <a:r>
              <a:rPr lang="en-US" altLang="zh-CN" dirty="0" smtClean="0"/>
              <a:t>XS</a:t>
            </a:r>
            <a:r>
              <a:rPr lang="zh-CN" altLang="en-US" dirty="0" smtClean="0"/>
              <a:t>，在负载</a:t>
            </a:r>
            <a:r>
              <a:rPr lang="en-US" altLang="zh-CN" dirty="0" smtClean="0"/>
              <a:t>A</a:t>
            </a:r>
            <a:r>
              <a:rPr lang="zh-CN" altLang="en-US" dirty="0" smtClean="0"/>
              <a:t>中有更好的</a:t>
            </a:r>
            <a:r>
              <a:rPr lang="en-US" altLang="zh-CN" dirty="0" err="1" smtClean="0"/>
              <a:t>Cpu</a:t>
            </a:r>
            <a:r>
              <a:rPr lang="zh-CN" altLang="en-US" dirty="0" smtClean="0"/>
              <a:t>利用率，并且累计写</a:t>
            </a:r>
            <a:r>
              <a:rPr lang="en-US" altLang="zh-CN" dirty="0" err="1" smtClean="0"/>
              <a:t>io</a:t>
            </a:r>
            <a:r>
              <a:rPr lang="zh-CN" altLang="en-US" dirty="0" smtClean="0"/>
              <a:t>减少了</a:t>
            </a:r>
            <a:r>
              <a:rPr lang="en-US" altLang="zh-CN" dirty="0" smtClean="0"/>
              <a:t>94%</a:t>
            </a:r>
            <a:r>
              <a:rPr lang="zh-CN" altLang="en-US" dirty="0" smtClean="0"/>
              <a:t>，主要因为</a:t>
            </a:r>
            <a:r>
              <a:rPr lang="en-US" altLang="zh-CN" dirty="0" smtClean="0"/>
              <a:t>XP</a:t>
            </a:r>
            <a:r>
              <a:rPr lang="zh-CN" altLang="en-US" dirty="0" smtClean="0"/>
              <a:t>采用更大的</a:t>
            </a:r>
            <a:r>
              <a:rPr lang="en-US" altLang="zh-CN" dirty="0" smtClean="0"/>
              <a:t>GI</a:t>
            </a:r>
            <a:r>
              <a:rPr lang="zh-CN" altLang="en-US" dirty="0" smtClean="0"/>
              <a:t>用于在</a:t>
            </a:r>
            <a:r>
              <a:rPr lang="en-US" altLang="zh-CN" dirty="0" smtClean="0"/>
              <a:t>PM</a:t>
            </a:r>
            <a:r>
              <a:rPr lang="zh-CN" altLang="en-US" dirty="0" smtClean="0"/>
              <a:t>中缓存更多的更新，减少数据的刷新操作；</a:t>
            </a:r>
            <a:endParaRPr lang="en-US" altLang="zh-CN" dirty="0" smtClean="0"/>
          </a:p>
          <a:p>
            <a:r>
              <a:rPr lang="zh-CN" altLang="en-US" dirty="0" smtClean="0"/>
              <a:t>在</a:t>
            </a:r>
            <a:r>
              <a:rPr lang="en-US" altLang="zh-CN" dirty="0" err="1" smtClean="0"/>
              <a:t>ycsb</a:t>
            </a:r>
            <a:r>
              <a:rPr lang="en-US" altLang="zh-CN" dirty="0" smtClean="0"/>
              <a:t> load</a:t>
            </a:r>
            <a:r>
              <a:rPr lang="zh-CN" altLang="en-US" dirty="0" smtClean="0"/>
              <a:t>中，</a:t>
            </a:r>
            <a:r>
              <a:rPr lang="en-US" altLang="zh-CN" dirty="0" smtClean="0"/>
              <a:t>XP</a:t>
            </a:r>
            <a:r>
              <a:rPr lang="zh-CN" altLang="en-US" dirty="0" smtClean="0"/>
              <a:t>比</a:t>
            </a:r>
            <a:r>
              <a:rPr lang="en-US" altLang="zh-CN" dirty="0" smtClean="0"/>
              <a:t>XS</a:t>
            </a:r>
            <a:r>
              <a:rPr lang="zh-CN" altLang="en-US" dirty="0" smtClean="0"/>
              <a:t>有更高的</a:t>
            </a:r>
            <a:r>
              <a:rPr lang="en-US" altLang="zh-CN" dirty="0" err="1" smtClean="0"/>
              <a:t>cpu</a:t>
            </a:r>
            <a:r>
              <a:rPr lang="zh-CN" altLang="en-US" dirty="0" smtClean="0"/>
              <a:t>消耗（不：</a:t>
            </a:r>
            <a:r>
              <a:rPr lang="en-US" altLang="zh-CN" dirty="0" smtClean="0"/>
              <a:t>client</a:t>
            </a:r>
            <a:r>
              <a:rPr lang="zh-CN" altLang="en-US" dirty="0" smtClean="0"/>
              <a:t>线程不多，</a:t>
            </a:r>
            <a:r>
              <a:rPr lang="en-US" altLang="zh-CN" dirty="0" smtClean="0"/>
              <a:t>ROR</a:t>
            </a:r>
            <a:r>
              <a:rPr lang="zh-CN" altLang="en-US" dirty="0" smtClean="0"/>
              <a:t>忙等待）</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26615697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zh-CN" altLang="en-US" dirty="0" smtClean="0"/>
              <a:t>然后是数据库大小敏感性</a:t>
            </a:r>
            <a:endParaRPr lang="en-US" altLang="zh-CN" dirty="0" smtClean="0"/>
          </a:p>
          <a:p>
            <a:endParaRPr lang="en-US" altLang="zh-CN" dirty="0" smtClean="0"/>
          </a:p>
          <a:p>
            <a:r>
              <a:rPr lang="zh-CN" altLang="en-US" dirty="0" smtClean="0"/>
              <a:t>实验分别注入</a:t>
            </a:r>
            <a:r>
              <a:rPr lang="en-US" altLang="zh-CN" dirty="0" smtClean="0"/>
              <a:t>100~600GB</a:t>
            </a:r>
            <a:r>
              <a:rPr lang="zh-CN" altLang="en-US" dirty="0" smtClean="0"/>
              <a:t>大小的数据，然后测试</a:t>
            </a:r>
            <a:r>
              <a:rPr lang="en-US" altLang="zh-CN" dirty="0" smtClean="0"/>
              <a:t>D</a:t>
            </a:r>
            <a:r>
              <a:rPr lang="zh-CN" altLang="en-US" dirty="0" smtClean="0"/>
              <a:t>负载，</a:t>
            </a:r>
            <a:endParaRPr lang="en-US" altLang="zh-CN" dirty="0" smtClean="0"/>
          </a:p>
          <a:p>
            <a:r>
              <a:rPr lang="zh-CN" altLang="en-US" dirty="0" smtClean="0"/>
              <a:t>结果表明</a:t>
            </a:r>
            <a:endParaRPr lang="en-US" altLang="zh-CN" dirty="0" smtClean="0"/>
          </a:p>
          <a:p>
            <a:endParaRPr lang="en-US" altLang="zh-CN" dirty="0" smtClean="0"/>
          </a:p>
          <a:p>
            <a:r>
              <a:rPr lang="zh-CN" altLang="en-US" dirty="0" smtClean="0"/>
              <a:t>从</a:t>
            </a:r>
            <a:r>
              <a:rPr lang="en-US" altLang="zh-CN" dirty="0" smtClean="0"/>
              <a:t>100-600</a:t>
            </a:r>
            <a:r>
              <a:rPr lang="zh-CN" altLang="en-US" dirty="0" smtClean="0"/>
              <a:t>中，</a:t>
            </a:r>
            <a:r>
              <a:rPr lang="en-US" altLang="zh-CN" dirty="0" err="1" smtClean="0"/>
              <a:t>baseling</a:t>
            </a:r>
            <a:r>
              <a:rPr lang="en-US" altLang="zh-CN" dirty="0" smtClean="0"/>
              <a:t> </a:t>
            </a:r>
            <a:r>
              <a:rPr lang="zh-CN" altLang="en-US" dirty="0" smtClean="0"/>
              <a:t>的</a:t>
            </a:r>
            <a:r>
              <a:rPr lang="en-US" altLang="zh-CN" dirty="0" smtClean="0"/>
              <a:t>XS</a:t>
            </a:r>
            <a:r>
              <a:rPr lang="zh-CN" altLang="en-US" dirty="0" smtClean="0"/>
              <a:t>性能下降</a:t>
            </a:r>
            <a:r>
              <a:rPr lang="en-US" altLang="zh-CN" dirty="0" smtClean="0"/>
              <a:t>88%</a:t>
            </a:r>
          </a:p>
          <a:p>
            <a:r>
              <a:rPr lang="zh-CN" altLang="en-US" dirty="0" smtClean="0"/>
              <a:t>而</a:t>
            </a:r>
            <a:r>
              <a:rPr lang="en-US" altLang="zh-CN" dirty="0" smtClean="0"/>
              <a:t>XP</a:t>
            </a:r>
            <a:r>
              <a:rPr lang="zh-CN" altLang="en-US" dirty="0" smtClean="0"/>
              <a:t>仅下降</a:t>
            </a:r>
            <a:r>
              <a:rPr lang="en-US" altLang="zh-CN" dirty="0" smtClean="0"/>
              <a:t>27%</a:t>
            </a:r>
          </a:p>
          <a:p>
            <a:endParaRPr lang="en-US" altLang="zh-CN" dirty="0" smtClean="0"/>
          </a:p>
          <a:p>
            <a:r>
              <a:rPr lang="zh-CN" altLang="en-US" dirty="0" smtClean="0"/>
              <a:t>主要因为负载</a:t>
            </a:r>
            <a:r>
              <a:rPr lang="en-US" altLang="zh-CN" dirty="0" smtClean="0"/>
              <a:t>D</a:t>
            </a:r>
            <a:r>
              <a:rPr lang="zh-CN" altLang="en-US" dirty="0" smtClean="0"/>
              <a:t>尽可能读取最新的更新，而</a:t>
            </a:r>
            <a:r>
              <a:rPr lang="en-US" altLang="zh-CN" dirty="0" smtClean="0"/>
              <a:t>XP</a:t>
            </a:r>
            <a:r>
              <a:rPr lang="zh-CN" altLang="en-US" dirty="0" smtClean="0"/>
              <a:t>会将热数据放在更快更大的</a:t>
            </a:r>
            <a:r>
              <a:rPr lang="en-US" altLang="zh-CN" dirty="0" smtClean="0"/>
              <a:t>PM</a:t>
            </a:r>
            <a:r>
              <a:rPr lang="zh-CN" altLang="en-US" dirty="0" smtClean="0"/>
              <a:t>中，而</a:t>
            </a:r>
            <a:r>
              <a:rPr lang="en-US" altLang="zh-CN" dirty="0" smtClean="0"/>
              <a:t>baseline</a:t>
            </a:r>
            <a:r>
              <a:rPr lang="zh-CN" altLang="en-US" dirty="0" smtClean="0"/>
              <a:t>每次开始测试时都只能从慢速的磁盘中读取</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15785198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zh-CN" altLang="en-US" dirty="0" smtClean="0"/>
              <a:t>然后是单个</a:t>
            </a:r>
            <a:r>
              <a:rPr lang="en-US" altLang="zh-CN" dirty="0" err="1" smtClean="0"/>
              <a:t>lsm</a:t>
            </a:r>
            <a:r>
              <a:rPr lang="zh-CN" altLang="en-US" dirty="0" smtClean="0"/>
              <a:t>树实例测试</a:t>
            </a:r>
            <a:endParaRPr lang="en-US" altLang="zh-CN" dirty="0" smtClean="0"/>
          </a:p>
          <a:p>
            <a:endParaRPr lang="en-US" altLang="zh-CN" dirty="0" smtClean="0"/>
          </a:p>
          <a:p>
            <a:r>
              <a:rPr lang="zh-CN" altLang="en-US" dirty="0" smtClean="0"/>
              <a:t>实验将他们的方案和目前最新的基于</a:t>
            </a:r>
            <a:r>
              <a:rPr lang="en-US" altLang="zh-CN" dirty="0" smtClean="0"/>
              <a:t>pm</a:t>
            </a:r>
            <a:r>
              <a:rPr lang="zh-CN" altLang="en-US" dirty="0" smtClean="0"/>
              <a:t>改进的</a:t>
            </a:r>
            <a:r>
              <a:rPr lang="en-US" altLang="zh-CN" dirty="0" err="1" smtClean="0"/>
              <a:t>lsm</a:t>
            </a:r>
            <a:r>
              <a:rPr lang="zh-CN" altLang="en-US" dirty="0" smtClean="0"/>
              <a:t>树的方案进行对比，就是这个</a:t>
            </a:r>
            <a:r>
              <a:rPr lang="en-US" altLang="zh-CN" dirty="0" smtClean="0"/>
              <a:t>SLMDB</a:t>
            </a:r>
            <a:r>
              <a:rPr lang="zh-CN" altLang="en-US" dirty="0" smtClean="0"/>
              <a:t>和</a:t>
            </a:r>
            <a:r>
              <a:rPr lang="en-US" altLang="zh-CN" dirty="0" err="1" smtClean="0"/>
              <a:t>NovelLSM</a:t>
            </a:r>
            <a:r>
              <a:rPr lang="zh-CN" altLang="en-US" dirty="0" smtClean="0"/>
              <a:t>，都配置为单个</a:t>
            </a:r>
            <a:r>
              <a:rPr lang="en-US" altLang="zh-CN" dirty="0" err="1" smtClean="0"/>
              <a:t>lsm</a:t>
            </a:r>
            <a:r>
              <a:rPr lang="zh-CN" altLang="en-US" dirty="0" smtClean="0"/>
              <a:t>树</a:t>
            </a:r>
            <a:endParaRPr lang="en-US" altLang="zh-CN" dirty="0" smtClean="0"/>
          </a:p>
          <a:p>
            <a:endParaRPr lang="en-US" altLang="zh-CN" dirty="0" smtClean="0"/>
          </a:p>
          <a:p>
            <a:r>
              <a:rPr lang="zh-CN" altLang="en-US" dirty="0" smtClean="0"/>
              <a:t>图中表示，</a:t>
            </a:r>
            <a:r>
              <a:rPr lang="en-US" altLang="zh-CN" dirty="0" smtClean="0"/>
              <a:t>XP</a:t>
            </a:r>
            <a:r>
              <a:rPr lang="zh-CN" altLang="en-US" dirty="0" smtClean="0"/>
              <a:t>有更高的数据加载性能，就是这个</a:t>
            </a:r>
            <a:r>
              <a:rPr lang="en-US" altLang="zh-CN" dirty="0" smtClean="0"/>
              <a:t>load</a:t>
            </a:r>
            <a:r>
              <a:rPr lang="zh-CN" altLang="en-US" dirty="0" smtClean="0"/>
              <a:t>里</a:t>
            </a:r>
            <a:endParaRPr lang="en-US" altLang="zh-CN" dirty="0" smtClean="0"/>
          </a:p>
          <a:p>
            <a:endParaRPr lang="en-US" altLang="zh-CN" dirty="0" smtClean="0"/>
          </a:p>
          <a:p>
            <a:r>
              <a:rPr lang="en-US" altLang="zh-CN" dirty="0" err="1" smtClean="0"/>
              <a:t>Slmdb</a:t>
            </a:r>
            <a:r>
              <a:rPr lang="zh-CN" altLang="en-US" dirty="0" smtClean="0"/>
              <a:t>有最高的读性能，如工作负载</a:t>
            </a:r>
            <a:r>
              <a:rPr lang="en-US" altLang="zh-CN" dirty="0" smtClean="0"/>
              <a:t>C</a:t>
            </a:r>
            <a:r>
              <a:rPr lang="zh-CN" altLang="en-US" dirty="0" smtClean="0"/>
              <a:t>所示</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31824591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接下来是</a:t>
            </a:r>
            <a:r>
              <a:rPr lang="en-US" altLang="zh-CN" dirty="0" err="1" smtClean="0"/>
              <a:t>tpcc</a:t>
            </a:r>
            <a:r>
              <a:rPr lang="zh-CN" altLang="en-US" dirty="0" smtClean="0"/>
              <a:t>测试</a:t>
            </a:r>
            <a:endParaRPr lang="en-US" altLang="zh-CN" dirty="0" smtClean="0"/>
          </a:p>
          <a:p>
            <a:endParaRPr lang="en-US" altLang="zh-CN" dirty="0" smtClean="0"/>
          </a:p>
          <a:p>
            <a:r>
              <a:rPr lang="zh-CN" altLang="en-US" dirty="0" smtClean="0"/>
              <a:t>实验将他们的方案集成到</a:t>
            </a:r>
            <a:r>
              <a:rPr lang="en-US" altLang="zh-CN" dirty="0" err="1" smtClean="0"/>
              <a:t>mysql</a:t>
            </a:r>
            <a:r>
              <a:rPr lang="zh-CN" altLang="en-US" dirty="0" smtClean="0"/>
              <a:t>中作为一个存储引擎插件，预先加载</a:t>
            </a:r>
            <a:r>
              <a:rPr lang="en-US" altLang="zh-CN" dirty="0" smtClean="0"/>
              <a:t>80GB</a:t>
            </a:r>
            <a:r>
              <a:rPr lang="zh-CN" altLang="en-US" dirty="0" smtClean="0"/>
              <a:t>的初始数据库大小，</a:t>
            </a:r>
            <a:r>
              <a:rPr lang="en-US" altLang="zh-CN" dirty="0" smtClean="0"/>
              <a:t>1000</a:t>
            </a:r>
            <a:r>
              <a:rPr lang="zh-CN" altLang="en-US" dirty="0" smtClean="0"/>
              <a:t>个仓库，之后</a:t>
            </a:r>
            <a:r>
              <a:rPr lang="en-US" altLang="zh-CN" dirty="0" err="1" smtClean="0"/>
              <a:t>tpcc</a:t>
            </a:r>
            <a:r>
              <a:rPr lang="zh-CN" altLang="en-US" dirty="0" smtClean="0"/>
              <a:t>测试</a:t>
            </a:r>
            <a:r>
              <a:rPr lang="en-US" altLang="zh-CN" dirty="0" smtClean="0"/>
              <a:t>30</a:t>
            </a:r>
            <a:r>
              <a:rPr lang="zh-CN" altLang="en-US" dirty="0" smtClean="0"/>
              <a:t>分钟</a:t>
            </a:r>
            <a:endParaRPr lang="en-US" altLang="zh-CN" dirty="0" smtClean="0"/>
          </a:p>
          <a:p>
            <a:endParaRPr lang="en-US" altLang="zh-CN" dirty="0" smtClean="0"/>
          </a:p>
          <a:p>
            <a:r>
              <a:rPr lang="zh-CN" altLang="en-US" dirty="0" smtClean="0"/>
              <a:t>图中显示，</a:t>
            </a:r>
            <a:r>
              <a:rPr lang="en-US" altLang="zh-CN" dirty="0" smtClean="0"/>
              <a:t>XP</a:t>
            </a:r>
            <a:r>
              <a:rPr lang="zh-CN" altLang="en-US" dirty="0" smtClean="0"/>
              <a:t>的性能优于</a:t>
            </a:r>
            <a:r>
              <a:rPr lang="en-US" altLang="zh-CN" dirty="0" smtClean="0"/>
              <a:t>XS 2</a:t>
            </a:r>
            <a:r>
              <a:rPr lang="zh-CN" altLang="en-US" dirty="0" smtClean="0"/>
              <a:t>倍以上，并且事务的</a:t>
            </a:r>
            <a:r>
              <a:rPr lang="en-US" altLang="zh-CN" dirty="0" smtClean="0"/>
              <a:t>P95</a:t>
            </a:r>
            <a:r>
              <a:rPr lang="zh-CN" altLang="en-US" dirty="0" smtClean="0"/>
              <a:t>延迟降低</a:t>
            </a:r>
            <a:r>
              <a:rPr lang="en-US" altLang="zh-CN" dirty="0" smtClean="0"/>
              <a:t>62%</a:t>
            </a:r>
          </a:p>
          <a:p>
            <a:endParaRPr lang="en-US" altLang="zh-CN" dirty="0" smtClean="0"/>
          </a:p>
          <a:p>
            <a:r>
              <a:rPr lang="zh-CN" altLang="en-US" dirty="0" smtClean="0"/>
              <a:t>但是</a:t>
            </a:r>
            <a:r>
              <a:rPr lang="en-US" altLang="zh-CN" dirty="0" smtClean="0"/>
              <a:t>XP</a:t>
            </a:r>
            <a:r>
              <a:rPr lang="zh-CN" altLang="en-US" dirty="0" smtClean="0"/>
              <a:t>在</a:t>
            </a:r>
            <a:r>
              <a:rPr lang="en-US" altLang="zh-CN" dirty="0" smtClean="0"/>
              <a:t>TPS</a:t>
            </a:r>
            <a:r>
              <a:rPr lang="zh-CN" altLang="en-US" dirty="0" smtClean="0"/>
              <a:t>上抖动更大，因为他用的从</a:t>
            </a:r>
            <a:r>
              <a:rPr lang="en-US" altLang="zh-CN" dirty="0" smtClean="0"/>
              <a:t>PM</a:t>
            </a:r>
            <a:r>
              <a:rPr lang="zh-CN" altLang="en-US" dirty="0" smtClean="0"/>
              <a:t>中的</a:t>
            </a:r>
            <a:r>
              <a:rPr lang="en-US" altLang="zh-CN" dirty="0" smtClean="0"/>
              <a:t>L0 </a:t>
            </a:r>
            <a:r>
              <a:rPr lang="zh-CN" altLang="en-US" dirty="0" smtClean="0"/>
              <a:t>到 磁盘的</a:t>
            </a:r>
            <a:r>
              <a:rPr lang="en-US" altLang="zh-CN" dirty="0" smtClean="0"/>
              <a:t>L1 </a:t>
            </a:r>
            <a:r>
              <a:rPr lang="zh-CN" altLang="en-US" dirty="0" smtClean="0"/>
              <a:t>的压缩策略，导致更剧烈的</a:t>
            </a:r>
            <a:r>
              <a:rPr lang="en-US" altLang="zh-CN" dirty="0" smtClean="0"/>
              <a:t>cache</a:t>
            </a:r>
            <a:r>
              <a:rPr lang="zh-CN" altLang="en-US" dirty="0" smtClean="0"/>
              <a:t>淘汰</a:t>
            </a:r>
            <a:endParaRPr lang="en-US" altLang="zh-CN" dirty="0" smtClean="0"/>
          </a:p>
          <a:p>
            <a:endParaRPr lang="en-US" altLang="zh-CN" dirty="0" smtClean="0"/>
          </a:p>
          <a:p>
            <a:r>
              <a:rPr lang="zh-CN" altLang="en-US" dirty="0" smtClean="0"/>
              <a:t>他们说平衡压缩和</a:t>
            </a:r>
            <a:r>
              <a:rPr lang="en-US" altLang="zh-CN" dirty="0" smtClean="0"/>
              <a:t>cache</a:t>
            </a:r>
            <a:r>
              <a:rPr lang="zh-CN" altLang="en-US" dirty="0" smtClean="0"/>
              <a:t>淘汰是以后的一个方向</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2350703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测完了整体性能，接下来测几个</a:t>
            </a:r>
            <a:r>
              <a:rPr lang="en-US" altLang="zh-CN" dirty="0" smtClean="0"/>
              <a:t>design</a:t>
            </a:r>
            <a:r>
              <a:rPr lang="zh-CN" altLang="en-US" dirty="0" smtClean="0"/>
              <a:t>的性能</a:t>
            </a:r>
            <a:endParaRPr lang="en-US" altLang="zh-CN" dirty="0" smtClean="0"/>
          </a:p>
          <a:p>
            <a:r>
              <a:rPr lang="zh-CN" altLang="en-US" dirty="0" smtClean="0"/>
              <a:t>先是半持久化内存表</a:t>
            </a:r>
            <a:endParaRPr lang="en-US" altLang="zh-CN" dirty="0" smtClean="0"/>
          </a:p>
          <a:p>
            <a:endParaRPr lang="en-US" altLang="zh-CN" dirty="0" smtClean="0"/>
          </a:p>
          <a:p>
            <a:r>
              <a:rPr lang="zh-CN" altLang="en-US" dirty="0" smtClean="0"/>
              <a:t>这些是实验的几个配置</a:t>
            </a:r>
            <a:endParaRPr lang="en-US" altLang="zh-CN" dirty="0" smtClean="0"/>
          </a:p>
          <a:p>
            <a:endParaRPr lang="en-US" altLang="zh-CN" dirty="0" smtClean="0"/>
          </a:p>
          <a:p>
            <a:r>
              <a:rPr lang="zh-CN" altLang="en-US" dirty="0" smtClean="0"/>
              <a:t>实验插入</a:t>
            </a:r>
            <a:r>
              <a:rPr lang="en-US" altLang="zh-CN" dirty="0" smtClean="0"/>
              <a:t>3000</a:t>
            </a:r>
            <a:r>
              <a:rPr lang="zh-CN" altLang="en-US" dirty="0" smtClean="0"/>
              <a:t>万条</a:t>
            </a:r>
            <a:r>
              <a:rPr lang="en-US" altLang="zh-CN" dirty="0" smtClean="0"/>
              <a:t>8</a:t>
            </a:r>
            <a:r>
              <a:rPr lang="zh-CN" altLang="en-US" dirty="0" smtClean="0"/>
              <a:t>字节</a:t>
            </a:r>
            <a:r>
              <a:rPr lang="en-US" altLang="zh-CN" dirty="0" smtClean="0"/>
              <a:t>key</a:t>
            </a:r>
            <a:r>
              <a:rPr lang="zh-CN" altLang="en-US" dirty="0" smtClean="0"/>
              <a:t>和</a:t>
            </a:r>
            <a:r>
              <a:rPr lang="en-US" altLang="zh-CN" dirty="0" smtClean="0"/>
              <a:t>32</a:t>
            </a:r>
            <a:r>
              <a:rPr lang="zh-CN" altLang="en-US" dirty="0" smtClean="0"/>
              <a:t>字节</a:t>
            </a:r>
            <a:r>
              <a:rPr lang="en-US" altLang="zh-CN" dirty="0" smtClean="0"/>
              <a:t>value</a:t>
            </a:r>
            <a:r>
              <a:rPr lang="zh-CN" altLang="en-US" dirty="0" smtClean="0"/>
              <a:t>的记录，总共</a:t>
            </a:r>
            <a:r>
              <a:rPr lang="en-US" altLang="zh-CN" dirty="0" smtClean="0"/>
              <a:t>1.5GB</a:t>
            </a:r>
            <a:r>
              <a:rPr lang="zh-CN" altLang="en-US" dirty="0" smtClean="0"/>
              <a:t>，这些记录被转换为</a:t>
            </a:r>
            <a:r>
              <a:rPr lang="en-US" altLang="zh-CN" dirty="0" err="1" smtClean="0"/>
              <a:t>memtable</a:t>
            </a:r>
            <a:r>
              <a:rPr lang="zh-CN" altLang="en-US" dirty="0" smtClean="0"/>
              <a:t>中</a:t>
            </a:r>
            <a:r>
              <a:rPr lang="en-US" altLang="zh-CN" dirty="0" smtClean="0"/>
              <a:t>17</a:t>
            </a:r>
            <a:r>
              <a:rPr lang="zh-CN" altLang="en-US" dirty="0" smtClean="0"/>
              <a:t>字节</a:t>
            </a:r>
            <a:r>
              <a:rPr lang="en-US" altLang="zh-CN" dirty="0" smtClean="0"/>
              <a:t>key</a:t>
            </a:r>
            <a:r>
              <a:rPr lang="zh-CN" altLang="en-US" dirty="0" smtClean="0"/>
              <a:t>和</a:t>
            </a:r>
            <a:r>
              <a:rPr lang="en-US" altLang="zh-CN" dirty="0" smtClean="0"/>
              <a:t>33</a:t>
            </a:r>
            <a:r>
              <a:rPr lang="zh-CN" altLang="en-US" dirty="0" smtClean="0"/>
              <a:t>字节</a:t>
            </a:r>
            <a:r>
              <a:rPr lang="en-US" altLang="zh-CN" dirty="0" smtClean="0"/>
              <a:t>value</a:t>
            </a:r>
            <a:r>
              <a:rPr lang="zh-CN" altLang="en-US" dirty="0" smtClean="0"/>
              <a:t>的</a:t>
            </a:r>
            <a:r>
              <a:rPr lang="en-US" altLang="zh-CN" dirty="0" smtClean="0"/>
              <a:t>50</a:t>
            </a:r>
            <a:r>
              <a:rPr lang="zh-CN" altLang="en-US" dirty="0" smtClean="0"/>
              <a:t>字节记录</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5503610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zh-CN" altLang="en-US" dirty="0" smtClean="0"/>
              <a:t>先是</a:t>
            </a:r>
            <a:r>
              <a:rPr lang="en-US" altLang="zh-CN" dirty="0" smtClean="0"/>
              <a:t>insert</a:t>
            </a:r>
            <a:r>
              <a:rPr lang="zh-CN" altLang="en-US" dirty="0" smtClean="0"/>
              <a:t>的性能</a:t>
            </a:r>
            <a:endParaRPr lang="en-US" altLang="zh-CN" dirty="0" smtClean="0"/>
          </a:p>
          <a:p>
            <a:endParaRPr lang="en-US" altLang="zh-CN" dirty="0" smtClean="0"/>
          </a:p>
          <a:p>
            <a:r>
              <a:rPr lang="zh-CN" altLang="en-US" dirty="0" smtClean="0"/>
              <a:t>图中</a:t>
            </a:r>
            <a:r>
              <a:rPr lang="en-US" altLang="zh-CN" dirty="0" smtClean="0"/>
              <a:t>ab</a:t>
            </a:r>
            <a:r>
              <a:rPr lang="zh-CN" altLang="en-US" dirty="0" smtClean="0"/>
              <a:t>展示了不同</a:t>
            </a:r>
            <a:r>
              <a:rPr lang="en-US" altLang="zh-CN" dirty="0" err="1" smtClean="0"/>
              <a:t>memtable</a:t>
            </a:r>
            <a:r>
              <a:rPr lang="zh-CN" altLang="en-US" dirty="0" smtClean="0"/>
              <a:t>在并发线程从</a:t>
            </a:r>
            <a:r>
              <a:rPr lang="en-US" altLang="zh-CN" dirty="0" smtClean="0"/>
              <a:t>1</a:t>
            </a:r>
            <a:r>
              <a:rPr lang="zh-CN" altLang="en-US" dirty="0" smtClean="0"/>
              <a:t>增加到</a:t>
            </a:r>
            <a:r>
              <a:rPr lang="en-US" altLang="zh-CN" dirty="0" smtClean="0"/>
              <a:t>32</a:t>
            </a:r>
            <a:r>
              <a:rPr lang="zh-CN" altLang="en-US" dirty="0" smtClean="0"/>
              <a:t>时的写入性能表现。</a:t>
            </a:r>
            <a:endParaRPr lang="en-US" altLang="zh-CN" dirty="0" smtClean="0"/>
          </a:p>
          <a:p>
            <a:r>
              <a:rPr lang="zh-CN" altLang="en-US" dirty="0" smtClean="0"/>
              <a:t>写入时</a:t>
            </a:r>
            <a:r>
              <a:rPr lang="en-US" altLang="zh-CN" dirty="0" smtClean="0"/>
              <a:t>SPM-D</a:t>
            </a:r>
            <a:r>
              <a:rPr lang="zh-CN" altLang="en-US" dirty="0" smtClean="0"/>
              <a:t>以及</a:t>
            </a:r>
            <a:r>
              <a:rPr lang="en-US" altLang="zh-CN" dirty="0" smtClean="0"/>
              <a:t>SPM-P</a:t>
            </a:r>
            <a:r>
              <a:rPr lang="zh-CN" altLang="en-US" dirty="0" smtClean="0"/>
              <a:t>差别很小，是最高的那两个，对于别的都明显高很多</a:t>
            </a:r>
            <a:endParaRPr lang="en-US" altLang="zh-CN" dirty="0" smtClean="0"/>
          </a:p>
          <a:p>
            <a:endParaRPr lang="en-US" altLang="zh-CN" dirty="0" smtClean="0"/>
          </a:p>
          <a:p>
            <a:r>
              <a:rPr lang="zh-CN" altLang="en-US" dirty="0" smtClean="0"/>
              <a:t>然后是</a:t>
            </a:r>
            <a:r>
              <a:rPr lang="en-US" altLang="zh-CN" dirty="0" smtClean="0"/>
              <a:t>lookup</a:t>
            </a:r>
            <a:r>
              <a:rPr lang="zh-CN" altLang="en-US" dirty="0" smtClean="0"/>
              <a:t>性能</a:t>
            </a:r>
            <a:endParaRPr lang="en-US" altLang="zh-CN" dirty="0" smtClean="0"/>
          </a:p>
          <a:p>
            <a:endParaRPr lang="en-US" altLang="zh-CN" dirty="0" smtClean="0"/>
          </a:p>
          <a:p>
            <a:r>
              <a:rPr lang="zh-CN" altLang="en-US" dirty="0" smtClean="0"/>
              <a:t>图中</a:t>
            </a:r>
            <a:r>
              <a:rPr lang="en-US" altLang="zh-CN" dirty="0" smtClean="0"/>
              <a:t>c</a:t>
            </a:r>
            <a:r>
              <a:rPr lang="zh-CN" altLang="en-US" dirty="0" smtClean="0"/>
              <a:t>展现了这个性能，还是两个</a:t>
            </a:r>
            <a:r>
              <a:rPr lang="en-US" altLang="zh-CN" dirty="0" smtClean="0"/>
              <a:t>SPM</a:t>
            </a:r>
            <a:r>
              <a:rPr lang="zh-CN" altLang="en-US" dirty="0" smtClean="0"/>
              <a:t>最高，</a:t>
            </a:r>
            <a:endParaRPr lang="en-US" altLang="zh-CN" dirty="0" smtClean="0"/>
          </a:p>
          <a:p>
            <a:endParaRPr lang="en-US" altLang="zh-CN" dirty="0" smtClean="0"/>
          </a:p>
          <a:p>
            <a:r>
              <a:rPr lang="zh-CN" altLang="en-US" dirty="0" smtClean="0"/>
              <a:t>对于</a:t>
            </a:r>
            <a:r>
              <a:rPr lang="en-US" altLang="zh-CN" dirty="0" smtClean="0"/>
              <a:t>scan</a:t>
            </a:r>
            <a:r>
              <a:rPr lang="zh-CN" altLang="en-US" dirty="0" smtClean="0"/>
              <a:t>性能，从</a:t>
            </a:r>
            <a:r>
              <a:rPr lang="en-US" altLang="zh-CN" dirty="0" smtClean="0"/>
              <a:t>d</a:t>
            </a:r>
            <a:r>
              <a:rPr lang="zh-CN" altLang="en-US" dirty="0" smtClean="0"/>
              <a:t>可以看到，两个</a:t>
            </a:r>
            <a:r>
              <a:rPr lang="en-US" altLang="zh-CN" dirty="0" smtClean="0"/>
              <a:t>SPM</a:t>
            </a:r>
            <a:r>
              <a:rPr lang="zh-CN" altLang="en-US" dirty="0" smtClean="0"/>
              <a:t>都明显比</a:t>
            </a:r>
            <a:r>
              <a:rPr lang="en-US" altLang="zh-CN" dirty="0" smtClean="0"/>
              <a:t>SLM</a:t>
            </a:r>
            <a:r>
              <a:rPr lang="zh-CN" altLang="en-US" dirty="0" smtClean="0"/>
              <a:t>慢了，文章说这个变慢不是因为索引，而是因为</a:t>
            </a:r>
            <a:r>
              <a:rPr lang="en-US" altLang="zh-CN" dirty="0" smtClean="0"/>
              <a:t>PM</a:t>
            </a:r>
            <a:r>
              <a:rPr lang="zh-CN" altLang="en-US" dirty="0" smtClean="0"/>
              <a:t>中的更慢的</a:t>
            </a:r>
            <a:r>
              <a:rPr lang="en-US" altLang="zh-CN" dirty="0" smtClean="0"/>
              <a:t>IO</a:t>
            </a:r>
            <a:r>
              <a:rPr lang="zh-CN" altLang="en-US" dirty="0" smtClean="0"/>
              <a:t>，</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21427781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zh-CN" altLang="en-US" dirty="0" smtClean="0"/>
              <a:t>接下来测试</a:t>
            </a:r>
            <a:r>
              <a:rPr lang="en-US" altLang="zh-CN" dirty="0" smtClean="0"/>
              <a:t>ROR</a:t>
            </a:r>
            <a:r>
              <a:rPr lang="zh-CN" altLang="en-US" dirty="0" smtClean="0"/>
              <a:t>的性能</a:t>
            </a:r>
            <a:endParaRPr lang="en-US" altLang="zh-CN" dirty="0" smtClean="0"/>
          </a:p>
          <a:p>
            <a:endParaRPr lang="en-US" altLang="zh-CN" dirty="0" smtClean="0"/>
          </a:p>
          <a:p>
            <a:r>
              <a:rPr lang="zh-CN" altLang="en-US" dirty="0" smtClean="0"/>
              <a:t>也是分两个测</a:t>
            </a:r>
            <a:endParaRPr lang="en-US" altLang="zh-CN" dirty="0" smtClean="0"/>
          </a:p>
          <a:p>
            <a:r>
              <a:rPr lang="zh-CN" altLang="en-US" dirty="0" smtClean="0"/>
              <a:t>先是</a:t>
            </a:r>
            <a:r>
              <a:rPr lang="en-US" altLang="zh-CN" dirty="0" smtClean="0"/>
              <a:t>batch</a:t>
            </a:r>
            <a:r>
              <a:rPr lang="en-US" altLang="zh-CN" baseline="0" dirty="0" smtClean="0"/>
              <a:t> size</a:t>
            </a:r>
            <a:r>
              <a:rPr lang="zh-CN" altLang="en-US" baseline="0" dirty="0" smtClean="0"/>
              <a:t>的影响，即图中的小</a:t>
            </a:r>
            <a:r>
              <a:rPr lang="en-US" altLang="zh-CN" baseline="0" dirty="0" smtClean="0"/>
              <a:t>a</a:t>
            </a:r>
            <a:r>
              <a:rPr lang="zh-CN" altLang="en-US" baseline="0" dirty="0" smtClean="0"/>
              <a:t>，通过固定线程数改变</a:t>
            </a:r>
            <a:r>
              <a:rPr lang="en-US" altLang="zh-CN" baseline="0" dirty="0" smtClean="0"/>
              <a:t>batch</a:t>
            </a:r>
            <a:r>
              <a:rPr lang="zh-CN" altLang="en-US" baseline="0" dirty="0" smtClean="0"/>
              <a:t>的大小，可见，</a:t>
            </a:r>
            <a:r>
              <a:rPr lang="en-US" altLang="zh-CN" baseline="0" dirty="0" smtClean="0"/>
              <a:t>size</a:t>
            </a:r>
            <a:r>
              <a:rPr lang="zh-CN" altLang="en-US" baseline="0" dirty="0" smtClean="0"/>
              <a:t>从</a:t>
            </a:r>
            <a:r>
              <a:rPr lang="en-US" altLang="zh-CN" baseline="0" dirty="0" smtClean="0"/>
              <a:t>1</a:t>
            </a:r>
            <a:r>
              <a:rPr lang="zh-CN" altLang="en-US" baseline="0" dirty="0" smtClean="0"/>
              <a:t>到</a:t>
            </a:r>
            <a:r>
              <a:rPr lang="en-US" altLang="zh-CN" baseline="0" dirty="0" smtClean="0"/>
              <a:t>90</a:t>
            </a:r>
            <a:r>
              <a:rPr lang="zh-CN" altLang="en-US" baseline="0" dirty="0" smtClean="0"/>
              <a:t>，吞吐量增长</a:t>
            </a:r>
            <a:r>
              <a:rPr lang="en-US" altLang="zh-CN" baseline="0" dirty="0" smtClean="0"/>
              <a:t>49</a:t>
            </a:r>
            <a:r>
              <a:rPr lang="zh-CN" altLang="en-US" baseline="0" dirty="0" smtClean="0"/>
              <a:t>倍，平均延迟和</a:t>
            </a:r>
            <a:r>
              <a:rPr lang="en-US" altLang="zh-CN" baseline="0" dirty="0" smtClean="0"/>
              <a:t>P99</a:t>
            </a:r>
            <a:r>
              <a:rPr lang="zh-CN" altLang="en-US" baseline="0" dirty="0" smtClean="0"/>
              <a:t>延迟也在增加，当</a:t>
            </a:r>
            <a:r>
              <a:rPr lang="en-US" altLang="zh-CN" baseline="0" dirty="0" smtClean="0"/>
              <a:t>size=90</a:t>
            </a:r>
            <a:r>
              <a:rPr lang="zh-CN" altLang="en-US" baseline="0" dirty="0" smtClean="0"/>
              <a:t>时，写入吞吐量甚至超过了</a:t>
            </a:r>
            <a:r>
              <a:rPr lang="en-US" altLang="zh-CN" baseline="0" dirty="0" smtClean="0"/>
              <a:t>PM</a:t>
            </a:r>
            <a:r>
              <a:rPr lang="zh-CN" altLang="en-US" baseline="0" dirty="0" smtClean="0"/>
              <a:t>硬件的随机写入</a:t>
            </a:r>
            <a:r>
              <a:rPr lang="en-US" altLang="zh-CN" baseline="0" dirty="0" smtClean="0"/>
              <a:t>24</a:t>
            </a:r>
            <a:r>
              <a:rPr lang="zh-CN" altLang="en-US" baseline="0" dirty="0" smtClean="0"/>
              <a:t>字节的吞吐（</a:t>
            </a:r>
            <a:r>
              <a:rPr lang="en-US" altLang="zh-CN" baseline="0" dirty="0" smtClean="0"/>
              <a:t>ROR</a:t>
            </a:r>
            <a:r>
              <a:rPr lang="zh-CN" altLang="en-US" baseline="0" dirty="0" smtClean="0"/>
              <a:t>总是尽量采用顺序写的方式），但</a:t>
            </a:r>
            <a:r>
              <a:rPr lang="en-US" altLang="zh-CN" baseline="0" dirty="0" smtClean="0"/>
              <a:t>size</a:t>
            </a:r>
            <a:r>
              <a:rPr lang="zh-CN" altLang="en-US" baseline="0" dirty="0" smtClean="0"/>
              <a:t>在</a:t>
            </a:r>
            <a:r>
              <a:rPr lang="en-US" altLang="zh-CN" baseline="0" dirty="0" smtClean="0"/>
              <a:t>50</a:t>
            </a:r>
            <a:r>
              <a:rPr lang="zh-CN" altLang="en-US" baseline="0" dirty="0" smtClean="0"/>
              <a:t>到</a:t>
            </a:r>
            <a:r>
              <a:rPr lang="en-US" altLang="zh-CN" baseline="0" dirty="0" smtClean="0"/>
              <a:t>90</a:t>
            </a:r>
            <a:r>
              <a:rPr lang="zh-CN" altLang="en-US" baseline="0" dirty="0" smtClean="0"/>
              <a:t>之间性能收益增长较为缓慢，而延迟增长很大（</a:t>
            </a:r>
            <a:r>
              <a:rPr lang="en-US" altLang="zh-CN" baseline="0" dirty="0" smtClean="0"/>
              <a:t>PM</a:t>
            </a:r>
            <a:r>
              <a:rPr lang="zh-CN" altLang="en-US" baseline="0" dirty="0" smtClean="0"/>
              <a:t>硬件接近饱和），当</a:t>
            </a:r>
            <a:r>
              <a:rPr lang="en-US" altLang="zh-CN" baseline="0" dirty="0" smtClean="0"/>
              <a:t>size&gt;90</a:t>
            </a:r>
            <a:r>
              <a:rPr lang="zh-CN" altLang="en-US" baseline="0" dirty="0" smtClean="0"/>
              <a:t>时，吞吐不增反降（大的</a:t>
            </a:r>
            <a:r>
              <a:rPr lang="en-US" altLang="zh-CN" baseline="0" dirty="0" smtClean="0"/>
              <a:t>batch</a:t>
            </a:r>
            <a:r>
              <a:rPr lang="zh-CN" altLang="en-US" baseline="0" dirty="0" smtClean="0"/>
              <a:t>会导致</a:t>
            </a:r>
            <a:r>
              <a:rPr lang="en-US" altLang="zh-CN" baseline="0" dirty="0" smtClean="0"/>
              <a:t>ROR</a:t>
            </a:r>
            <a:r>
              <a:rPr lang="zh-CN" altLang="en-US" baseline="0" dirty="0" smtClean="0"/>
              <a:t>阻塞）</a:t>
            </a:r>
            <a:endParaRPr lang="en-US" altLang="zh-CN" baseline="0" dirty="0" smtClean="0"/>
          </a:p>
          <a:p>
            <a:endParaRPr lang="en-US" altLang="zh-CN" baseline="0" dirty="0" smtClean="0"/>
          </a:p>
          <a:p>
            <a:r>
              <a:rPr lang="zh-CN" altLang="en-US" baseline="0" dirty="0" smtClean="0"/>
              <a:t>然后是线程数的影响：实验固定</a:t>
            </a:r>
            <a:r>
              <a:rPr lang="en-US" altLang="zh-CN" baseline="0" dirty="0" smtClean="0"/>
              <a:t>batch size=50</a:t>
            </a:r>
            <a:r>
              <a:rPr lang="zh-CN" altLang="en-US" baseline="0" dirty="0" smtClean="0"/>
              <a:t>，线程数从</a:t>
            </a:r>
            <a:r>
              <a:rPr lang="en-US" altLang="zh-CN" baseline="0" dirty="0" smtClean="0"/>
              <a:t>1</a:t>
            </a:r>
            <a:r>
              <a:rPr lang="zh-CN" altLang="en-US" baseline="0" dirty="0" smtClean="0"/>
              <a:t>到</a:t>
            </a:r>
            <a:r>
              <a:rPr lang="en-US" altLang="zh-CN" baseline="0" dirty="0" smtClean="0"/>
              <a:t>64</a:t>
            </a:r>
            <a:r>
              <a:rPr lang="zh-CN" altLang="en-US" baseline="0" dirty="0" smtClean="0"/>
              <a:t>，即图中小</a:t>
            </a:r>
            <a:r>
              <a:rPr lang="en-US" altLang="zh-CN" baseline="0" dirty="0" smtClean="0"/>
              <a:t>b</a:t>
            </a:r>
            <a:r>
              <a:rPr lang="zh-CN" altLang="en-US" baseline="0" dirty="0" smtClean="0"/>
              <a:t>，结果表明，线程数从</a:t>
            </a:r>
            <a:r>
              <a:rPr lang="en-US" altLang="zh-CN" baseline="0" dirty="0" smtClean="0"/>
              <a:t>1</a:t>
            </a:r>
            <a:r>
              <a:rPr lang="zh-CN" altLang="en-US" baseline="0" dirty="0" smtClean="0"/>
              <a:t>到</a:t>
            </a:r>
            <a:r>
              <a:rPr lang="en-US" altLang="zh-CN" baseline="0" dirty="0" smtClean="0"/>
              <a:t>16</a:t>
            </a:r>
            <a:r>
              <a:rPr lang="zh-CN" altLang="en-US" baseline="0" dirty="0" smtClean="0"/>
              <a:t>，吞吐线性增加，但是大于</a:t>
            </a:r>
            <a:r>
              <a:rPr lang="en-US" altLang="zh-CN" baseline="0" dirty="0" smtClean="0"/>
              <a:t>16</a:t>
            </a:r>
            <a:r>
              <a:rPr lang="zh-CN" altLang="en-US" baseline="0" dirty="0" smtClean="0"/>
              <a:t>时，吞吐增加了</a:t>
            </a:r>
            <a:r>
              <a:rPr lang="en-US" altLang="zh-CN" baseline="0" dirty="0" smtClean="0"/>
              <a:t>1.1</a:t>
            </a:r>
            <a:r>
              <a:rPr lang="zh-CN" altLang="en-US" baseline="0" dirty="0" smtClean="0"/>
              <a:t>倍，</a:t>
            </a:r>
            <a:r>
              <a:rPr lang="en-US" altLang="zh-CN" baseline="0" dirty="0" smtClean="0"/>
              <a:t>P99</a:t>
            </a:r>
            <a:r>
              <a:rPr lang="zh-CN" altLang="en-US" baseline="0" dirty="0" smtClean="0"/>
              <a:t>延迟却增加了</a:t>
            </a:r>
            <a:r>
              <a:rPr lang="en-US" altLang="zh-CN" baseline="0" dirty="0" smtClean="0"/>
              <a:t>2.9</a:t>
            </a:r>
            <a:r>
              <a:rPr lang="zh-CN" altLang="en-US" baseline="0" dirty="0" smtClean="0"/>
              <a:t>倍（较多线程并发写入导致对</a:t>
            </a:r>
            <a:r>
              <a:rPr lang="en-US" altLang="zh-CN" baseline="0" dirty="0" smtClean="0"/>
              <a:t>PM</a:t>
            </a:r>
            <a:r>
              <a:rPr lang="zh-CN" altLang="en-US" baseline="0" dirty="0" smtClean="0"/>
              <a:t>硬件访问竞争加大）</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30989411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然后是</a:t>
            </a:r>
            <a:r>
              <a:rPr lang="en-US" altLang="zh-CN" dirty="0" smtClean="0"/>
              <a:t>GI</a:t>
            </a:r>
            <a:r>
              <a:rPr lang="zh-CN" altLang="en-US" dirty="0" smtClean="0"/>
              <a:t>的测试</a:t>
            </a:r>
            <a:endParaRPr lang="en-US" altLang="zh-CN" dirty="0" smtClean="0"/>
          </a:p>
          <a:p>
            <a:endParaRPr lang="en-US" altLang="zh-CN" dirty="0" smtClean="0"/>
          </a:p>
          <a:p>
            <a:r>
              <a:rPr lang="zh-CN" altLang="en-US" dirty="0" smtClean="0"/>
              <a:t>实验关闭了从</a:t>
            </a:r>
            <a:r>
              <a:rPr lang="en-US" altLang="zh-CN" dirty="0" smtClean="0"/>
              <a:t>L0</a:t>
            </a:r>
            <a:r>
              <a:rPr lang="zh-CN" altLang="en-US" dirty="0" smtClean="0"/>
              <a:t>到</a:t>
            </a:r>
            <a:r>
              <a:rPr lang="en-US" altLang="zh-CN" dirty="0" smtClean="0"/>
              <a:t>L1</a:t>
            </a:r>
            <a:r>
              <a:rPr lang="zh-CN" altLang="en-US" dirty="0" smtClean="0"/>
              <a:t>的压缩，来评估</a:t>
            </a:r>
            <a:r>
              <a:rPr lang="en-US" altLang="zh-CN" dirty="0" smtClean="0"/>
              <a:t>GI</a:t>
            </a:r>
            <a:r>
              <a:rPr lang="zh-CN" altLang="en-US" dirty="0" smtClean="0"/>
              <a:t>相对于</a:t>
            </a:r>
            <a:r>
              <a:rPr lang="en-US" altLang="zh-CN" dirty="0" smtClean="0"/>
              <a:t>XS</a:t>
            </a:r>
            <a:r>
              <a:rPr lang="zh-CN" altLang="en-US" dirty="0" smtClean="0"/>
              <a:t>的乱序</a:t>
            </a:r>
            <a:r>
              <a:rPr lang="en-US" altLang="zh-CN" dirty="0" smtClean="0"/>
              <a:t>L0</a:t>
            </a:r>
            <a:r>
              <a:rPr lang="zh-CN" altLang="en-US" dirty="0" smtClean="0"/>
              <a:t>的优势</a:t>
            </a:r>
            <a:endParaRPr lang="en-US" altLang="zh-CN" dirty="0" smtClean="0"/>
          </a:p>
          <a:p>
            <a:r>
              <a:rPr lang="zh-CN" altLang="en-US" dirty="0" smtClean="0"/>
              <a:t>实验随机写入大小不同的</a:t>
            </a:r>
            <a:r>
              <a:rPr lang="en-US" altLang="zh-CN" dirty="0" err="1" smtClean="0"/>
              <a:t>kv</a:t>
            </a:r>
            <a:r>
              <a:rPr lang="zh-CN" altLang="en-US" dirty="0" smtClean="0"/>
              <a:t>对，大小从</a:t>
            </a:r>
            <a:r>
              <a:rPr lang="en-US" altLang="zh-CN" dirty="0" smtClean="0"/>
              <a:t>64</a:t>
            </a:r>
            <a:r>
              <a:rPr lang="zh-CN" altLang="en-US" dirty="0" smtClean="0"/>
              <a:t>字节到</a:t>
            </a:r>
            <a:r>
              <a:rPr lang="en-US" altLang="zh-CN" dirty="0" smtClean="0"/>
              <a:t>4KB</a:t>
            </a:r>
            <a:r>
              <a:rPr lang="zh-CN" altLang="en-US" dirty="0" smtClean="0"/>
              <a:t>，总共</a:t>
            </a:r>
            <a:r>
              <a:rPr lang="en-US" altLang="zh-CN" dirty="0" smtClean="0"/>
              <a:t>50GB</a:t>
            </a:r>
            <a:r>
              <a:rPr lang="zh-CN" altLang="en-US" dirty="0" smtClean="0"/>
              <a:t>，测试随机点读和范围查询性能表现</a:t>
            </a:r>
            <a:endParaRPr lang="en-US" altLang="zh-CN" dirty="0" smtClean="0"/>
          </a:p>
          <a:p>
            <a:endParaRPr lang="en-US" altLang="zh-CN" dirty="0" smtClean="0"/>
          </a:p>
          <a:p>
            <a:r>
              <a:rPr lang="en-US" altLang="zh-CN" dirty="0" err="1" smtClean="0"/>
              <a:t>Bc</a:t>
            </a:r>
            <a:r>
              <a:rPr lang="zh-CN" altLang="en-US" dirty="0" smtClean="0"/>
              <a:t>中，</a:t>
            </a:r>
            <a:r>
              <a:rPr lang="en-US" altLang="zh-CN" dirty="0" smtClean="0"/>
              <a:t>XP</a:t>
            </a:r>
            <a:r>
              <a:rPr lang="zh-CN" altLang="en-US" dirty="0" smtClean="0"/>
              <a:t>相对于两个</a:t>
            </a:r>
            <a:r>
              <a:rPr lang="en-US" altLang="zh-CN" dirty="0" smtClean="0"/>
              <a:t>XS</a:t>
            </a:r>
            <a:r>
              <a:rPr lang="zh-CN" altLang="en-US" dirty="0" smtClean="0"/>
              <a:t>有较大性能提升（实验关闭了</a:t>
            </a:r>
            <a:r>
              <a:rPr lang="en-US" altLang="zh-CN" dirty="0" smtClean="0"/>
              <a:t>L0</a:t>
            </a:r>
            <a:r>
              <a:rPr lang="zh-CN" altLang="en-US" dirty="0" smtClean="0"/>
              <a:t>到</a:t>
            </a:r>
            <a:r>
              <a:rPr lang="en-US" altLang="zh-CN" dirty="0" smtClean="0"/>
              <a:t>L1</a:t>
            </a:r>
            <a:r>
              <a:rPr lang="zh-CN" altLang="en-US" dirty="0" smtClean="0"/>
              <a:t>的压缩，</a:t>
            </a:r>
            <a:r>
              <a:rPr lang="en-US" altLang="zh-CN" dirty="0" smtClean="0"/>
              <a:t>L0</a:t>
            </a:r>
            <a:r>
              <a:rPr lang="zh-CN" altLang="en-US" dirty="0" smtClean="0"/>
              <a:t>乱序数据块堆积太多造成读放大，他们自己观测超过</a:t>
            </a:r>
            <a:r>
              <a:rPr lang="en-US" altLang="zh-CN" dirty="0" smtClean="0"/>
              <a:t>58</a:t>
            </a:r>
            <a:r>
              <a:rPr lang="zh-CN" altLang="en-US" dirty="0" smtClean="0"/>
              <a:t>个）</a:t>
            </a:r>
            <a:endParaRPr lang="en-US" altLang="zh-CN" dirty="0" smtClean="0"/>
          </a:p>
          <a:p>
            <a:r>
              <a:rPr lang="en-US" altLang="zh-CN" dirty="0" smtClean="0"/>
              <a:t>XP</a:t>
            </a:r>
            <a:r>
              <a:rPr lang="zh-CN" altLang="en-US" dirty="0" smtClean="0"/>
              <a:t>中的</a:t>
            </a:r>
            <a:r>
              <a:rPr lang="en-US" altLang="zh-CN" dirty="0" smtClean="0"/>
              <a:t>GI</a:t>
            </a:r>
            <a:r>
              <a:rPr lang="zh-CN" altLang="en-US" dirty="0" smtClean="0"/>
              <a:t>全局有序，查询性能较高</a:t>
            </a:r>
            <a:endParaRPr lang="en-US" altLang="zh-CN" dirty="0" smtClean="0"/>
          </a:p>
          <a:p>
            <a:endParaRPr lang="en-US" altLang="zh-CN" dirty="0" smtClean="0"/>
          </a:p>
          <a:p>
            <a:r>
              <a:rPr lang="zh-CN" altLang="en-US" dirty="0" smtClean="0"/>
              <a:t>另一个是他们测了性能的稳定性，用</a:t>
            </a:r>
            <a:r>
              <a:rPr lang="en-US" altLang="zh-CN" dirty="0" smtClean="0"/>
              <a:t>32</a:t>
            </a:r>
            <a:r>
              <a:rPr lang="zh-CN" altLang="en-US" dirty="0" smtClean="0"/>
              <a:t>个</a:t>
            </a:r>
            <a:r>
              <a:rPr lang="en-US" altLang="zh-CN" dirty="0" smtClean="0"/>
              <a:t>client</a:t>
            </a:r>
            <a:r>
              <a:rPr lang="zh-CN" altLang="en-US" dirty="0" smtClean="0"/>
              <a:t>线程，读写</a:t>
            </a:r>
            <a:r>
              <a:rPr lang="en-US" altLang="zh-CN" dirty="0" smtClean="0"/>
              <a:t>1:1</a:t>
            </a:r>
            <a:r>
              <a:rPr lang="zh-CN" altLang="en-US" dirty="0" smtClean="0"/>
              <a:t>的方式高压力写入数据，运行十分钟，如小</a:t>
            </a:r>
            <a:r>
              <a:rPr lang="en-US" altLang="zh-CN" dirty="0" smtClean="0"/>
              <a:t>d</a:t>
            </a:r>
            <a:r>
              <a:rPr lang="zh-CN" altLang="en-US" dirty="0" smtClean="0"/>
              <a:t>，</a:t>
            </a:r>
            <a:r>
              <a:rPr lang="en-US" altLang="zh-CN" dirty="0" smtClean="0"/>
              <a:t>XP</a:t>
            </a:r>
            <a:r>
              <a:rPr lang="zh-CN" altLang="en-US" dirty="0" smtClean="0"/>
              <a:t>相对于两个</a:t>
            </a:r>
            <a:r>
              <a:rPr lang="en-US" altLang="zh-CN" dirty="0" smtClean="0"/>
              <a:t>XS</a:t>
            </a:r>
            <a:r>
              <a:rPr lang="zh-CN" altLang="en-US" dirty="0" smtClean="0"/>
              <a:t>性能高了有</a:t>
            </a:r>
            <a:r>
              <a:rPr lang="en-US" altLang="zh-CN" dirty="0" smtClean="0"/>
              <a:t>15</a:t>
            </a:r>
            <a:r>
              <a:rPr lang="zh-CN" altLang="en-US" dirty="0" smtClean="0"/>
              <a:t>倍，且性能表现更稳定，两个</a:t>
            </a:r>
            <a:r>
              <a:rPr lang="en-US" altLang="zh-CN" dirty="0" smtClean="0"/>
              <a:t>XS</a:t>
            </a:r>
            <a:r>
              <a:rPr lang="zh-CN" altLang="en-US" dirty="0" smtClean="0"/>
              <a:t>下降了</a:t>
            </a:r>
            <a:r>
              <a:rPr lang="en-US" altLang="zh-CN" dirty="0" smtClean="0"/>
              <a:t>85%</a:t>
            </a:r>
            <a:r>
              <a:rPr lang="zh-CN" altLang="en-US" dirty="0" smtClean="0"/>
              <a:t>，而</a:t>
            </a:r>
            <a:r>
              <a:rPr lang="en-US" altLang="zh-CN" dirty="0" smtClean="0"/>
              <a:t>XP</a:t>
            </a:r>
            <a:r>
              <a:rPr lang="zh-CN" altLang="en-US" dirty="0" smtClean="0"/>
              <a:t>只下降了</a:t>
            </a:r>
            <a:r>
              <a:rPr lang="en-US" altLang="zh-CN" dirty="0" smtClean="0"/>
              <a:t>35%</a:t>
            </a:r>
          </a:p>
          <a:p>
            <a:endParaRPr lang="en-US" altLang="zh-CN" dirty="0" smtClean="0"/>
          </a:p>
          <a:p>
            <a:r>
              <a:rPr lang="zh-CN" altLang="en-US" dirty="0" smtClean="0"/>
              <a:t>（虽然</a:t>
            </a:r>
            <a:r>
              <a:rPr lang="en-US" altLang="zh-CN" dirty="0" smtClean="0"/>
              <a:t>XS-PM</a:t>
            </a:r>
            <a:r>
              <a:rPr lang="zh-CN" altLang="en-US" dirty="0" smtClean="0"/>
              <a:t>将数据放在更快的</a:t>
            </a:r>
            <a:r>
              <a:rPr lang="en-US" altLang="zh-CN" dirty="0" smtClean="0"/>
              <a:t>PM</a:t>
            </a:r>
            <a:r>
              <a:rPr lang="zh-CN" altLang="en-US" dirty="0" smtClean="0"/>
              <a:t>，但是</a:t>
            </a:r>
            <a:r>
              <a:rPr lang="en-US" altLang="zh-CN" dirty="0" smtClean="0"/>
              <a:t>L0</a:t>
            </a:r>
            <a:r>
              <a:rPr lang="zh-CN" altLang="en-US" dirty="0" smtClean="0"/>
              <a:t>乱序仍会产生较大影响）</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39</a:t>
            </a:fld>
            <a:endParaRPr lang="zh-CN" altLang="en-US"/>
          </a:p>
        </p:txBody>
      </p:sp>
    </p:spTree>
    <p:extLst>
      <p:ext uri="{BB962C8B-B14F-4D97-AF65-F5344CB8AC3E}">
        <p14:creationId xmlns:p14="http://schemas.microsoft.com/office/powerpoint/2010/main" val="223938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然后说一下基于</a:t>
            </a:r>
            <a:r>
              <a:rPr lang="en-US" altLang="zh-CN" sz="1200" b="0" i="0" kern="1200" dirty="0" err="1" smtClean="0">
                <a:solidFill>
                  <a:schemeClr val="tx1"/>
                </a:solidFill>
                <a:effectLst/>
                <a:latin typeface="+mn-lt"/>
                <a:ea typeface="+mn-ea"/>
                <a:cs typeface="+mn-cs"/>
              </a:rPr>
              <a:t>lsm</a:t>
            </a:r>
            <a:r>
              <a:rPr lang="zh-CN" altLang="en-US" sz="1200" b="0" i="0" kern="1200" dirty="0" smtClean="0">
                <a:solidFill>
                  <a:schemeClr val="tx1"/>
                </a:solidFill>
                <a:effectLst/>
                <a:latin typeface="+mn-lt"/>
                <a:ea typeface="+mn-ea"/>
                <a:cs typeface="+mn-cs"/>
              </a:rPr>
              <a:t>树的</a:t>
            </a:r>
            <a:r>
              <a:rPr lang="en-US" altLang="zh-CN" sz="1200" b="0" i="0" kern="1200" dirty="0" err="1" smtClean="0">
                <a:solidFill>
                  <a:schemeClr val="tx1"/>
                </a:solidFill>
                <a:effectLst/>
                <a:latin typeface="+mn-lt"/>
                <a:ea typeface="+mn-ea"/>
                <a:cs typeface="+mn-cs"/>
              </a:rPr>
              <a:t>oltp</a:t>
            </a:r>
            <a:r>
              <a:rPr lang="zh-CN" altLang="en-US" sz="1200" b="0" i="0" kern="1200" dirty="0" smtClean="0">
                <a:solidFill>
                  <a:schemeClr val="tx1"/>
                </a:solidFill>
                <a:effectLst/>
                <a:latin typeface="+mn-lt"/>
                <a:ea typeface="+mn-ea"/>
                <a:cs typeface="+mn-cs"/>
              </a:rPr>
              <a:t>引擎</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基于</a:t>
            </a:r>
            <a:r>
              <a:rPr lang="en-US" altLang="zh-CN" sz="1200" b="0" i="0" kern="1200" dirty="0" err="1" smtClean="0">
                <a:solidFill>
                  <a:schemeClr val="tx1"/>
                </a:solidFill>
                <a:effectLst/>
                <a:latin typeface="+mn-lt"/>
                <a:ea typeface="+mn-ea"/>
                <a:cs typeface="+mn-cs"/>
              </a:rPr>
              <a:t>lsm</a:t>
            </a:r>
            <a:r>
              <a:rPr lang="zh-CN" altLang="en-US" sz="1200" b="0" i="0" kern="1200" dirty="0" smtClean="0">
                <a:solidFill>
                  <a:schemeClr val="tx1"/>
                </a:solidFill>
                <a:effectLst/>
                <a:latin typeface="+mn-lt"/>
                <a:ea typeface="+mn-ea"/>
                <a:cs typeface="+mn-cs"/>
              </a:rPr>
              <a:t>树的</a:t>
            </a:r>
            <a:r>
              <a:rPr lang="en-US" altLang="zh-CN" sz="1200" b="0" i="0" kern="1200" dirty="0" err="1" smtClean="0">
                <a:solidFill>
                  <a:schemeClr val="tx1"/>
                </a:solidFill>
                <a:effectLst/>
                <a:latin typeface="+mn-lt"/>
                <a:ea typeface="+mn-ea"/>
                <a:cs typeface="+mn-cs"/>
              </a:rPr>
              <a:t>oltp</a:t>
            </a:r>
            <a:r>
              <a:rPr lang="zh-CN" altLang="en-US" sz="1200" b="0" i="0" kern="1200" dirty="0" smtClean="0">
                <a:solidFill>
                  <a:schemeClr val="tx1"/>
                </a:solidFill>
                <a:effectLst/>
                <a:latin typeface="+mn-lt"/>
                <a:ea typeface="+mn-ea"/>
                <a:cs typeface="+mn-cs"/>
              </a:rPr>
              <a:t>引擎大家应该都了解就不做太多介绍了，</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说一下它的核心点就是使用异地更新，并且使用顺序磁盘访问来避免磁盘中的随机</a:t>
            </a:r>
            <a:r>
              <a:rPr lang="en-US" altLang="zh-CN" sz="1200" b="0" i="0" kern="1200" dirty="0" err="1"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，由于插入的</a:t>
            </a:r>
            <a:r>
              <a:rPr lang="en-US" altLang="zh-CN" sz="1200" b="0" i="0" kern="1200" dirty="0" err="1" smtClean="0">
                <a:solidFill>
                  <a:schemeClr val="tx1"/>
                </a:solidFill>
                <a:effectLst/>
                <a:latin typeface="+mn-lt"/>
                <a:ea typeface="+mn-ea"/>
                <a:cs typeface="+mn-cs"/>
              </a:rPr>
              <a:t>kv</a:t>
            </a:r>
            <a:r>
              <a:rPr lang="en-US" altLang="zh-CN" sz="1200" b="0" i="0" kern="1200" dirty="0" smtClean="0">
                <a:solidFill>
                  <a:schemeClr val="tx1"/>
                </a:solidFill>
                <a:effectLst/>
                <a:latin typeface="+mn-lt"/>
                <a:ea typeface="+mn-ea"/>
                <a:cs typeface="+mn-cs"/>
              </a:rPr>
              <a:t> pair</a:t>
            </a:r>
            <a:r>
              <a:rPr lang="zh-CN" altLang="en-US" sz="1200" b="0" i="0" kern="1200" dirty="0" smtClean="0">
                <a:solidFill>
                  <a:schemeClr val="tx1"/>
                </a:solidFill>
                <a:effectLst/>
                <a:latin typeface="+mn-lt"/>
                <a:ea typeface="+mn-ea"/>
                <a:cs typeface="+mn-cs"/>
              </a:rPr>
              <a:t>先缓存在易失性的</a:t>
            </a:r>
            <a:r>
              <a:rPr lang="en-US" altLang="zh-CN" sz="1200" b="0" i="0" kern="1200" dirty="0" err="1" smtClean="0">
                <a:solidFill>
                  <a:schemeClr val="tx1"/>
                </a:solidFill>
                <a:effectLst/>
                <a:latin typeface="+mn-lt"/>
                <a:ea typeface="+mn-ea"/>
                <a:cs typeface="+mn-cs"/>
              </a:rPr>
              <a:t>memtable</a:t>
            </a:r>
            <a:r>
              <a:rPr lang="zh-CN" altLang="en-US" sz="1200" b="0" i="0" kern="1200" dirty="0" smtClean="0">
                <a:solidFill>
                  <a:schemeClr val="tx1"/>
                </a:solidFill>
                <a:effectLst/>
                <a:latin typeface="+mn-lt"/>
                <a:ea typeface="+mn-ea"/>
                <a:cs typeface="+mn-cs"/>
              </a:rPr>
              <a:t>中，</a:t>
            </a:r>
            <a:r>
              <a:rPr lang="en-US" altLang="zh-CN" sz="1200" b="0" i="0" kern="1200" dirty="0" err="1" smtClean="0">
                <a:solidFill>
                  <a:schemeClr val="tx1"/>
                </a:solidFill>
                <a:effectLst/>
                <a:latin typeface="+mn-lt"/>
                <a:ea typeface="+mn-ea"/>
                <a:cs typeface="+mn-cs"/>
              </a:rPr>
              <a:t>wal</a:t>
            </a:r>
            <a:r>
              <a:rPr lang="zh-CN" altLang="en-US" sz="1200" b="0" i="0" kern="1200" dirty="0" smtClean="0">
                <a:solidFill>
                  <a:schemeClr val="tx1"/>
                </a:solidFill>
                <a:effectLst/>
                <a:latin typeface="+mn-lt"/>
                <a:ea typeface="+mn-ea"/>
                <a:cs typeface="+mn-cs"/>
              </a:rPr>
              <a:t>将被写入持久性存储以保证持久性。</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在</a:t>
            </a:r>
            <a:r>
              <a:rPr lang="en-US" altLang="zh-CN" sz="1200" b="0" i="0" kern="1200" dirty="0" err="1" smtClean="0">
                <a:solidFill>
                  <a:schemeClr val="tx1"/>
                </a:solidFill>
                <a:effectLst/>
                <a:latin typeface="+mn-lt"/>
                <a:ea typeface="+mn-ea"/>
                <a:cs typeface="+mn-cs"/>
              </a:rPr>
              <a:t>memtable</a:t>
            </a:r>
            <a:r>
              <a:rPr lang="zh-CN" altLang="en-US" sz="1200" b="0" i="0" kern="1200" dirty="0" smtClean="0">
                <a:solidFill>
                  <a:schemeClr val="tx1"/>
                </a:solidFill>
                <a:effectLst/>
                <a:latin typeface="+mn-lt"/>
                <a:ea typeface="+mn-ea"/>
                <a:cs typeface="+mn-cs"/>
              </a:rPr>
              <a:t>中累积的更改会增加崩溃恢复的工作量和日志的磁盘空间的使用。而且</a:t>
            </a:r>
            <a:r>
              <a:rPr lang="en-US" altLang="zh-CN" sz="1200" b="0" i="0" kern="1200" dirty="0" smtClean="0">
                <a:solidFill>
                  <a:schemeClr val="tx1"/>
                </a:solidFill>
                <a:effectLst/>
                <a:latin typeface="+mn-lt"/>
                <a:ea typeface="+mn-ea"/>
                <a:cs typeface="+mn-cs"/>
              </a:rPr>
              <a:t>WAL</a:t>
            </a:r>
            <a:r>
              <a:rPr lang="zh-CN" altLang="en-US" sz="1200" b="0" i="0" kern="1200" dirty="0" smtClean="0">
                <a:solidFill>
                  <a:schemeClr val="tx1"/>
                </a:solidFill>
                <a:effectLst/>
                <a:latin typeface="+mn-lt"/>
                <a:ea typeface="+mn-ea"/>
                <a:cs typeface="+mn-cs"/>
              </a:rPr>
              <a:t>位于写入关键路径中，</a:t>
            </a:r>
            <a:r>
              <a:rPr lang="en-US" altLang="zh-CN" sz="1200" b="0" i="0" kern="1200" dirty="0" smtClean="0">
                <a:solidFill>
                  <a:schemeClr val="tx1"/>
                </a:solidFill>
                <a:effectLst/>
                <a:latin typeface="+mn-lt"/>
                <a:ea typeface="+mn-ea"/>
                <a:cs typeface="+mn-cs"/>
              </a:rPr>
              <a:t>WAL</a:t>
            </a:r>
            <a:r>
              <a:rPr lang="zh-CN" altLang="en-US" sz="1200" b="0" i="0" kern="1200" dirty="0" smtClean="0">
                <a:solidFill>
                  <a:schemeClr val="tx1"/>
                </a:solidFill>
                <a:effectLst/>
                <a:latin typeface="+mn-lt"/>
                <a:ea typeface="+mn-ea"/>
                <a:cs typeface="+mn-cs"/>
              </a:rPr>
              <a:t>通常以同步的方式写入磁盘，因而拖慢写入的速度。还有，由于</a:t>
            </a:r>
            <a:r>
              <a:rPr lang="en-US" altLang="zh-CN" sz="1200" b="0" i="0" kern="1200" dirty="0" smtClean="0">
                <a:solidFill>
                  <a:schemeClr val="tx1"/>
                </a:solidFill>
                <a:effectLst/>
                <a:latin typeface="+mn-lt"/>
                <a:ea typeface="+mn-ea"/>
                <a:cs typeface="+mn-cs"/>
              </a:rPr>
              <a:t>DRAM</a:t>
            </a:r>
            <a:r>
              <a:rPr lang="zh-CN" altLang="en-US" sz="1200" b="0" i="0" kern="1200" dirty="0" smtClean="0">
                <a:solidFill>
                  <a:schemeClr val="tx1"/>
                </a:solidFill>
                <a:effectLst/>
                <a:latin typeface="+mn-lt"/>
                <a:ea typeface="+mn-ea"/>
                <a:cs typeface="+mn-cs"/>
              </a:rPr>
              <a:t>的易失性，设置过大的</a:t>
            </a:r>
            <a:r>
              <a:rPr lang="en-US" altLang="zh-CN" sz="1200" b="0" i="0" kern="1200" dirty="0" err="1" smtClean="0">
                <a:solidFill>
                  <a:schemeClr val="tx1"/>
                </a:solidFill>
                <a:effectLst/>
                <a:latin typeface="+mn-lt"/>
                <a:ea typeface="+mn-ea"/>
                <a:cs typeface="+mn-cs"/>
              </a:rPr>
              <a:t>memtable</a:t>
            </a:r>
            <a:r>
              <a:rPr lang="zh-CN" altLang="en-US" sz="1200" b="0" i="0" kern="1200" dirty="0" smtClean="0">
                <a:solidFill>
                  <a:schemeClr val="tx1"/>
                </a:solidFill>
                <a:effectLst/>
                <a:latin typeface="+mn-lt"/>
                <a:ea typeface="+mn-ea"/>
                <a:cs typeface="+mn-cs"/>
              </a:rPr>
              <a:t>虽然会提高性能，但是会导致</a:t>
            </a:r>
            <a:r>
              <a:rPr lang="en-US" altLang="zh-CN" sz="1200" b="0" i="0" kern="1200" dirty="0" smtClean="0">
                <a:solidFill>
                  <a:schemeClr val="tx1"/>
                </a:solidFill>
                <a:effectLst/>
                <a:latin typeface="+mn-lt"/>
                <a:ea typeface="+mn-ea"/>
                <a:cs typeface="+mn-cs"/>
              </a:rPr>
              <a:t>WAL</a:t>
            </a:r>
            <a:r>
              <a:rPr lang="zh-CN" altLang="en-US" sz="1200" b="0" i="0" kern="1200" dirty="0" smtClean="0">
                <a:solidFill>
                  <a:schemeClr val="tx1"/>
                </a:solidFill>
                <a:effectLst/>
                <a:latin typeface="+mn-lt"/>
                <a:ea typeface="+mn-ea"/>
                <a:cs typeface="+mn-cs"/>
              </a:rPr>
              <a:t>也很大，影响恢复时间。</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现在通常对</a:t>
            </a:r>
            <a:r>
              <a:rPr lang="en-US" altLang="zh-CN" sz="1200" b="0" i="0" kern="1200" dirty="0" smtClean="0">
                <a:solidFill>
                  <a:schemeClr val="tx1"/>
                </a:solidFill>
                <a:effectLst/>
                <a:latin typeface="+mn-lt"/>
                <a:ea typeface="+mn-ea"/>
                <a:cs typeface="+mn-cs"/>
              </a:rPr>
              <a:t>L0</a:t>
            </a:r>
            <a:r>
              <a:rPr lang="zh-CN" altLang="en-US" sz="1200" b="0" i="0" kern="1200" dirty="0" smtClean="0">
                <a:solidFill>
                  <a:schemeClr val="tx1"/>
                </a:solidFill>
                <a:effectLst/>
                <a:latin typeface="+mn-lt"/>
                <a:ea typeface="+mn-ea"/>
                <a:cs typeface="+mn-cs"/>
              </a:rPr>
              <a:t>用</a:t>
            </a:r>
            <a:r>
              <a:rPr lang="en-US" altLang="zh-CN" sz="1200" b="0" i="0" kern="1200" dirty="0" err="1" smtClean="0">
                <a:solidFill>
                  <a:schemeClr val="tx1"/>
                </a:solidFill>
                <a:effectLst/>
                <a:latin typeface="+mn-lt"/>
                <a:ea typeface="+mn-ea"/>
                <a:cs typeface="+mn-cs"/>
              </a:rPr>
              <a:t>tiering</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压缩，提供快速刷新减少压缩开销，但是这种设计导致</a:t>
            </a:r>
            <a:r>
              <a:rPr lang="en-US" altLang="zh-CN" sz="1200" b="0" i="0" kern="1200" dirty="0" smtClean="0">
                <a:solidFill>
                  <a:schemeClr val="tx1"/>
                </a:solidFill>
                <a:effectLst/>
                <a:latin typeface="+mn-lt"/>
                <a:ea typeface="+mn-ea"/>
                <a:cs typeface="+mn-cs"/>
              </a:rPr>
              <a:t>L0</a:t>
            </a:r>
            <a:r>
              <a:rPr lang="zh-CN" altLang="en-US" sz="1200" b="0" i="0" kern="1200" dirty="0" smtClean="0">
                <a:solidFill>
                  <a:schemeClr val="tx1"/>
                </a:solidFill>
                <a:effectLst/>
                <a:latin typeface="+mn-lt"/>
                <a:ea typeface="+mn-ea"/>
                <a:cs typeface="+mn-cs"/>
              </a:rPr>
              <a:t>中的数据无序，如果乱序的数据块堆积过多，尤其是写入频繁的工作负载，这会带来更高的读放大</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3.Memtable</a:t>
            </a:r>
            <a:r>
              <a:rPr lang="zh-CN" altLang="en-US" sz="1200" b="0" i="0" kern="1200" dirty="0" smtClean="0">
                <a:solidFill>
                  <a:schemeClr val="tx1"/>
                </a:solidFill>
                <a:effectLst/>
                <a:latin typeface="+mn-lt"/>
                <a:ea typeface="+mn-ea"/>
                <a:cs typeface="+mn-cs"/>
              </a:rPr>
              <a:t>会和其他内存数据结构竞争内存空间，例如</a:t>
            </a:r>
            <a:r>
              <a:rPr lang="en-US" altLang="zh-CN" sz="1200" b="0" i="0" kern="1200" dirty="0" smtClean="0">
                <a:solidFill>
                  <a:schemeClr val="tx1"/>
                </a:solidFill>
                <a:effectLst/>
                <a:latin typeface="+mn-lt"/>
                <a:ea typeface="+mn-ea"/>
                <a:cs typeface="+mn-cs"/>
              </a:rPr>
              <a:t>cache</a:t>
            </a:r>
            <a:r>
              <a:rPr lang="zh-CN" altLang="en-US" sz="1200" b="0" i="0" kern="1200" dirty="0" smtClean="0">
                <a:solidFill>
                  <a:schemeClr val="tx1"/>
                </a:solidFill>
                <a:effectLst/>
                <a:latin typeface="+mn-lt"/>
                <a:ea typeface="+mn-ea"/>
                <a:cs typeface="+mn-cs"/>
              </a:rPr>
              <a:t>和索引</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7979968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zh-CN" altLang="en-US" dirty="0" smtClean="0"/>
              <a:t>他们接下来测了</a:t>
            </a:r>
            <a:r>
              <a:rPr lang="en-US" altLang="zh-CN" dirty="0" err="1" smtClean="0"/>
              <a:t>Halloc</a:t>
            </a:r>
            <a:endParaRPr lang="en-US" altLang="zh-CN" dirty="0" smtClean="0"/>
          </a:p>
          <a:p>
            <a:endParaRPr lang="en-US" altLang="zh-CN" dirty="0" smtClean="0"/>
          </a:p>
          <a:p>
            <a:r>
              <a:rPr lang="zh-CN" altLang="en-US" dirty="0" smtClean="0"/>
              <a:t>他们对比</a:t>
            </a:r>
            <a:r>
              <a:rPr lang="en-US" altLang="zh-CN" dirty="0" err="1" smtClean="0"/>
              <a:t>Ralloc</a:t>
            </a:r>
            <a:r>
              <a:rPr lang="zh-CN" altLang="en-US" dirty="0" smtClean="0"/>
              <a:t>和</a:t>
            </a:r>
            <a:r>
              <a:rPr lang="en-US" altLang="zh-CN" dirty="0" err="1" smtClean="0"/>
              <a:t>pmem</a:t>
            </a:r>
            <a:r>
              <a:rPr lang="en-US" altLang="zh-CN" dirty="0" smtClean="0"/>
              <a:t> </a:t>
            </a:r>
            <a:r>
              <a:rPr lang="en-US" altLang="zh-CN" dirty="0" err="1" smtClean="0"/>
              <a:t>obj</a:t>
            </a:r>
            <a:r>
              <a:rPr lang="zh-CN" altLang="en-US" dirty="0" smtClean="0"/>
              <a:t>来评估</a:t>
            </a:r>
            <a:r>
              <a:rPr lang="en-US" altLang="zh-CN" dirty="0" err="1" smtClean="0"/>
              <a:t>Halloc</a:t>
            </a:r>
            <a:r>
              <a:rPr lang="zh-CN" altLang="en-US" dirty="0" smtClean="0"/>
              <a:t>的持久化内存分配性能，这两个也是内存分配器</a:t>
            </a:r>
            <a:endParaRPr lang="en-US" altLang="zh-CN" dirty="0" smtClean="0"/>
          </a:p>
          <a:p>
            <a:r>
              <a:rPr lang="zh-CN" altLang="en-US" dirty="0" smtClean="0"/>
              <a:t>然后这个</a:t>
            </a:r>
            <a:r>
              <a:rPr lang="en-US" altLang="zh-CN" dirty="0" err="1" smtClean="0"/>
              <a:t>halloc</a:t>
            </a:r>
            <a:r>
              <a:rPr lang="en-US" altLang="zh-CN" dirty="0" smtClean="0"/>
              <a:t> –zone</a:t>
            </a:r>
            <a:r>
              <a:rPr lang="zh-CN" altLang="en-US" dirty="0" smtClean="0"/>
              <a:t>和</a:t>
            </a:r>
            <a:r>
              <a:rPr lang="en-US" altLang="zh-CN" dirty="0" err="1" smtClean="0"/>
              <a:t>halloc</a:t>
            </a:r>
            <a:r>
              <a:rPr lang="en-US" altLang="zh-CN" dirty="0" smtClean="0"/>
              <a:t>-pool</a:t>
            </a:r>
            <a:r>
              <a:rPr lang="zh-CN" altLang="en-US" dirty="0" smtClean="0"/>
              <a:t>，文中没说是什么，我自己感觉是前面说过的</a:t>
            </a:r>
            <a:r>
              <a:rPr lang="en-US" altLang="zh-CN" dirty="0" err="1" smtClean="0"/>
              <a:t>halloc</a:t>
            </a:r>
            <a:r>
              <a:rPr lang="zh-CN" altLang="en-US" dirty="0" smtClean="0"/>
              <a:t>里面两个内存管理服务</a:t>
            </a:r>
            <a:r>
              <a:rPr lang="en-US" altLang="zh-CN" dirty="0" smtClean="0"/>
              <a:t>customized pool</a:t>
            </a:r>
            <a:r>
              <a:rPr lang="zh-CN" altLang="en-US" dirty="0" smtClean="0"/>
              <a:t>和</a:t>
            </a:r>
            <a:r>
              <a:rPr lang="en-US" altLang="zh-CN" dirty="0" smtClean="0"/>
              <a:t>zone pool</a:t>
            </a:r>
          </a:p>
          <a:p>
            <a:endParaRPr lang="en-US" altLang="zh-CN" dirty="0" smtClean="0"/>
          </a:p>
          <a:p>
            <a:r>
              <a:rPr lang="zh-CN" altLang="en-US" dirty="0" smtClean="0"/>
              <a:t>如图，</a:t>
            </a:r>
            <a:r>
              <a:rPr lang="en-US" altLang="zh-CN" dirty="0" err="1" smtClean="0"/>
              <a:t>halloc</a:t>
            </a:r>
            <a:r>
              <a:rPr lang="en-US" altLang="zh-CN" dirty="0" smtClean="0"/>
              <a:t> pool</a:t>
            </a:r>
            <a:r>
              <a:rPr lang="zh-CN" altLang="en-US" dirty="0" smtClean="0"/>
              <a:t>和</a:t>
            </a:r>
            <a:r>
              <a:rPr lang="en-US" altLang="zh-CN" dirty="0" err="1" smtClean="0"/>
              <a:t>halloc</a:t>
            </a:r>
            <a:r>
              <a:rPr lang="en-US" altLang="zh-CN" dirty="0" smtClean="0"/>
              <a:t> zone</a:t>
            </a:r>
            <a:r>
              <a:rPr lang="zh-CN" altLang="en-US" dirty="0" smtClean="0"/>
              <a:t>在所有测试中分配对象的延迟均小于</a:t>
            </a:r>
            <a:r>
              <a:rPr lang="en-US" altLang="zh-CN" dirty="0" smtClean="0"/>
              <a:t>1</a:t>
            </a:r>
            <a:r>
              <a:rPr lang="zh-CN" altLang="en-US" dirty="0" smtClean="0"/>
              <a:t>微秒，</a:t>
            </a:r>
            <a:endParaRPr lang="en-US" altLang="zh-CN" dirty="0" smtClean="0"/>
          </a:p>
          <a:p>
            <a:r>
              <a:rPr lang="zh-CN" altLang="en-US" dirty="0" smtClean="0"/>
              <a:t>但是</a:t>
            </a:r>
            <a:r>
              <a:rPr lang="en-US" altLang="zh-CN" dirty="0" err="1" smtClean="0"/>
              <a:t>halloc</a:t>
            </a:r>
            <a:r>
              <a:rPr lang="zh-CN" altLang="en-US" dirty="0" smtClean="0"/>
              <a:t>通用性比不上另两个</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40</a:t>
            </a:fld>
            <a:endParaRPr lang="zh-CN" altLang="en-US"/>
          </a:p>
        </p:txBody>
      </p:sp>
    </p:spTree>
    <p:extLst>
      <p:ext uri="{BB962C8B-B14F-4D97-AF65-F5344CB8AC3E}">
        <p14:creationId xmlns:p14="http://schemas.microsoft.com/office/powerpoint/2010/main" val="12361700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最后测试了恢复时间</a:t>
            </a:r>
            <a:endParaRPr lang="en-US" altLang="zh-CN" dirty="0" smtClean="0"/>
          </a:p>
          <a:p>
            <a:endParaRPr lang="en-US" altLang="zh-CN" dirty="0" smtClean="0"/>
          </a:p>
          <a:p>
            <a:endParaRPr lang="en-US" altLang="zh-CN" dirty="0" smtClean="0"/>
          </a:p>
          <a:p>
            <a:r>
              <a:rPr lang="zh-CN" altLang="en-US" dirty="0" smtClean="0"/>
              <a:t>实验写入</a:t>
            </a:r>
            <a:r>
              <a:rPr lang="en-US" altLang="zh-CN" dirty="0" smtClean="0"/>
              <a:t>32GB</a:t>
            </a:r>
            <a:r>
              <a:rPr lang="zh-CN" altLang="en-US" dirty="0" smtClean="0"/>
              <a:t>数据，</a:t>
            </a:r>
            <a:r>
              <a:rPr lang="en-US" altLang="zh-CN" dirty="0" smtClean="0"/>
              <a:t>7000</a:t>
            </a:r>
            <a:r>
              <a:rPr lang="zh-CN" altLang="en-US" dirty="0" smtClean="0"/>
              <a:t>万个</a:t>
            </a:r>
            <a:r>
              <a:rPr lang="en-US" altLang="zh-CN" dirty="0" err="1" smtClean="0"/>
              <a:t>kv</a:t>
            </a:r>
            <a:r>
              <a:rPr lang="zh-CN" altLang="en-US" dirty="0" smtClean="0"/>
              <a:t>对</a:t>
            </a:r>
            <a:endParaRPr lang="en-US" altLang="zh-CN" dirty="0" smtClean="0"/>
          </a:p>
          <a:p>
            <a:endParaRPr lang="en-US" altLang="zh-CN" dirty="0" smtClean="0"/>
          </a:p>
          <a:p>
            <a:r>
              <a:rPr lang="zh-CN" altLang="en-US" dirty="0" smtClean="0"/>
              <a:t>（实验保证所有数据都在</a:t>
            </a:r>
            <a:r>
              <a:rPr lang="en-US" altLang="zh-CN" dirty="0" smtClean="0"/>
              <a:t>XP</a:t>
            </a:r>
            <a:r>
              <a:rPr lang="zh-CN" altLang="en-US" dirty="0" smtClean="0"/>
              <a:t>的</a:t>
            </a:r>
            <a:r>
              <a:rPr lang="en-US" altLang="zh-CN" dirty="0" smtClean="0"/>
              <a:t>GI</a:t>
            </a:r>
            <a:r>
              <a:rPr lang="zh-CN" altLang="en-US" dirty="0" smtClean="0"/>
              <a:t>上，对于两个</a:t>
            </a:r>
            <a:r>
              <a:rPr lang="en-US" altLang="zh-CN" dirty="0" smtClean="0"/>
              <a:t>XS</a:t>
            </a:r>
            <a:r>
              <a:rPr lang="zh-CN" altLang="en-US" dirty="0" smtClean="0"/>
              <a:t>，保证没有刷新和压缩，保证运行时至少有</a:t>
            </a:r>
            <a:r>
              <a:rPr lang="en-US" altLang="zh-CN" dirty="0" smtClean="0"/>
              <a:t>32GB</a:t>
            </a:r>
            <a:r>
              <a:rPr lang="zh-CN" altLang="en-US" dirty="0" smtClean="0"/>
              <a:t>的</a:t>
            </a:r>
            <a:r>
              <a:rPr lang="en-US" altLang="zh-CN" dirty="0" smtClean="0"/>
              <a:t>WAL)</a:t>
            </a:r>
          </a:p>
          <a:p>
            <a:endParaRPr lang="en-US" altLang="zh-CN" dirty="0" smtClean="0"/>
          </a:p>
          <a:p>
            <a:endParaRPr lang="en-US" altLang="zh-CN" dirty="0" smtClean="0"/>
          </a:p>
          <a:p>
            <a:r>
              <a:rPr lang="zh-CN" altLang="en-US" dirty="0" smtClean="0"/>
              <a:t>如图，</a:t>
            </a:r>
            <a:r>
              <a:rPr lang="en-US" altLang="zh-CN" dirty="0" smtClean="0"/>
              <a:t>XP</a:t>
            </a:r>
            <a:r>
              <a:rPr lang="zh-CN" altLang="en-US" dirty="0" smtClean="0"/>
              <a:t>通过重建索引可以实现近秒级的启动，</a:t>
            </a:r>
            <a:r>
              <a:rPr lang="en-US" altLang="zh-CN" dirty="0" smtClean="0"/>
              <a:t>XS</a:t>
            </a:r>
            <a:r>
              <a:rPr lang="zh-CN" altLang="en-US" dirty="0" smtClean="0"/>
              <a:t>需要分钟级，（主要是</a:t>
            </a:r>
            <a:r>
              <a:rPr lang="en-US" altLang="zh-CN" dirty="0" smtClean="0"/>
              <a:t>baseline</a:t>
            </a:r>
            <a:r>
              <a:rPr lang="zh-CN" altLang="en-US" dirty="0" smtClean="0"/>
              <a:t>只支持单线程恢复，</a:t>
            </a:r>
            <a:r>
              <a:rPr lang="en-US" altLang="zh-CN" dirty="0" smtClean="0"/>
              <a:t>XP</a:t>
            </a:r>
            <a:r>
              <a:rPr lang="zh-CN" altLang="en-US" dirty="0" smtClean="0"/>
              <a:t>可以并行恢复）</a:t>
            </a:r>
            <a:endParaRPr lang="en-US" altLang="zh-CN" dirty="0" smtClean="0"/>
          </a:p>
          <a:p>
            <a:endParaRPr lang="en-US" altLang="zh-CN" dirty="0" smtClean="0"/>
          </a:p>
          <a:p>
            <a:r>
              <a:rPr lang="zh-CN" altLang="en-US" dirty="0" smtClean="0"/>
              <a:t>实际应用中，</a:t>
            </a:r>
            <a:r>
              <a:rPr lang="en-US" altLang="zh-CN" dirty="0" err="1" smtClean="0"/>
              <a:t>memtable</a:t>
            </a:r>
            <a:r>
              <a:rPr lang="zh-CN" altLang="en-US" dirty="0" smtClean="0"/>
              <a:t>没这么大，恢复也可以秒级以下，</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41</a:t>
            </a:fld>
            <a:endParaRPr lang="zh-CN" altLang="en-US"/>
          </a:p>
        </p:txBody>
      </p:sp>
    </p:spTree>
    <p:extLst>
      <p:ext uri="{BB962C8B-B14F-4D97-AF65-F5344CB8AC3E}">
        <p14:creationId xmlns:p14="http://schemas.microsoft.com/office/powerpoint/2010/main" val="31579857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最后结果表明他们的设计可以显著提高基于</a:t>
            </a:r>
            <a:r>
              <a:rPr lang="en-US" altLang="zh-CN" dirty="0" err="1" smtClean="0"/>
              <a:t>lsm</a:t>
            </a:r>
            <a:r>
              <a:rPr lang="zh-CN" altLang="en-US" dirty="0" smtClean="0"/>
              <a:t>输的</a:t>
            </a:r>
            <a:r>
              <a:rPr lang="en-US" altLang="zh-CN" dirty="0" err="1" smtClean="0"/>
              <a:t>oltp</a:t>
            </a:r>
            <a:r>
              <a:rPr lang="zh-CN" altLang="en-US" dirty="0" smtClean="0"/>
              <a:t>存储引擎性能</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42</a:t>
            </a:fld>
            <a:endParaRPr lang="zh-CN" altLang="en-US"/>
          </a:p>
        </p:txBody>
      </p:sp>
    </p:spTree>
    <p:extLst>
      <p:ext uri="{BB962C8B-B14F-4D97-AF65-F5344CB8AC3E}">
        <p14:creationId xmlns:p14="http://schemas.microsoft.com/office/powerpoint/2010/main" val="771067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为了应对这些</a:t>
            </a:r>
            <a:r>
              <a:rPr lang="en-US" altLang="zh-CN" dirty="0" smtClean="0"/>
              <a:t>challenges</a:t>
            </a:r>
            <a:r>
              <a:rPr lang="zh-CN" altLang="en-US" dirty="0" smtClean="0"/>
              <a:t>，文章提出了优化的基于</a:t>
            </a:r>
            <a:r>
              <a:rPr lang="en-US" altLang="zh-CN" dirty="0" smtClean="0"/>
              <a:t>pm</a:t>
            </a:r>
            <a:r>
              <a:rPr lang="zh-CN" altLang="en-US" dirty="0" smtClean="0"/>
              <a:t>的半持久化内存表来替换传统的</a:t>
            </a:r>
            <a:r>
              <a:rPr lang="en-US" altLang="zh-CN" dirty="0" smtClean="0"/>
              <a:t>DRAM</a:t>
            </a:r>
            <a:r>
              <a:rPr lang="zh-CN" altLang="en-US" dirty="0" smtClean="0"/>
              <a:t>中的内存表，</a:t>
            </a:r>
            <a:endParaRPr lang="en-US" altLang="zh-CN" dirty="0" smtClean="0"/>
          </a:p>
          <a:p>
            <a:r>
              <a:rPr lang="zh-CN" altLang="en-US" dirty="0" smtClean="0"/>
              <a:t>使用</a:t>
            </a:r>
            <a:r>
              <a:rPr lang="en-US" altLang="zh-CN" dirty="0" smtClean="0"/>
              <a:t>ROR</a:t>
            </a:r>
            <a:r>
              <a:rPr lang="zh-CN" altLang="en-US" dirty="0" smtClean="0"/>
              <a:t>，也就是这个</a:t>
            </a:r>
            <a:r>
              <a:rPr lang="en-US" altLang="zh-CN" dirty="0" smtClean="0"/>
              <a:t>Reorder Ring</a:t>
            </a:r>
            <a:r>
              <a:rPr lang="zh-CN" altLang="en-US" dirty="0" smtClean="0"/>
              <a:t>，这种无锁免日志算法，去除传统方案依赖于</a:t>
            </a:r>
            <a:r>
              <a:rPr lang="en-US" altLang="zh-CN" dirty="0" smtClean="0"/>
              <a:t>WAL</a:t>
            </a:r>
            <a:r>
              <a:rPr lang="zh-CN" altLang="en-US" dirty="0" smtClean="0"/>
              <a:t>来保持事务的</a:t>
            </a:r>
            <a:r>
              <a:rPr lang="en-US" altLang="zh-CN" dirty="0" smtClean="0"/>
              <a:t>ACID</a:t>
            </a:r>
            <a:r>
              <a:rPr lang="zh-CN" altLang="en-US" dirty="0" smtClean="0"/>
              <a:t>，</a:t>
            </a:r>
            <a:endParaRPr lang="en-US" altLang="zh-CN" dirty="0" smtClean="0"/>
          </a:p>
          <a:p>
            <a:r>
              <a:rPr lang="zh-CN" altLang="en-US" dirty="0" smtClean="0"/>
              <a:t>设计了全局有序的</a:t>
            </a:r>
            <a:r>
              <a:rPr lang="en-US" altLang="zh-CN" dirty="0" smtClean="0"/>
              <a:t>Global Index</a:t>
            </a:r>
            <a:r>
              <a:rPr lang="zh-CN" altLang="en-US" dirty="0" smtClean="0"/>
              <a:t>持久化索引以及内存合并策略替换传统的</a:t>
            </a:r>
            <a:r>
              <a:rPr lang="en-US" altLang="zh-CN" dirty="0" err="1" smtClean="0"/>
              <a:t>lsm</a:t>
            </a:r>
            <a:r>
              <a:rPr lang="zh-CN" altLang="en-US" dirty="0" smtClean="0"/>
              <a:t>树中的</a:t>
            </a:r>
            <a:r>
              <a:rPr lang="en-US" altLang="zh-CN" dirty="0" smtClean="0"/>
              <a:t>L0</a:t>
            </a:r>
            <a:r>
              <a:rPr lang="zh-CN" altLang="en-US" dirty="0" smtClean="0"/>
              <a:t>，提高查询效率以及降低了</a:t>
            </a:r>
            <a:r>
              <a:rPr lang="en-US" altLang="zh-CN" dirty="0" smtClean="0"/>
              <a:t>L0</a:t>
            </a:r>
            <a:r>
              <a:rPr lang="zh-CN" altLang="en-US" dirty="0" smtClean="0"/>
              <a:t>数据维护的</a:t>
            </a:r>
            <a:r>
              <a:rPr lang="en-US" altLang="zh-CN" dirty="0" err="1" smtClean="0"/>
              <a:t>cpu</a:t>
            </a:r>
            <a:r>
              <a:rPr lang="zh-CN" altLang="en-US" dirty="0" smtClean="0"/>
              <a:t>和</a:t>
            </a:r>
            <a:r>
              <a:rPr lang="en-US" altLang="zh-CN" dirty="0" err="1" smtClean="0"/>
              <a:t>io</a:t>
            </a:r>
            <a:r>
              <a:rPr lang="zh-CN" altLang="en-US" dirty="0" smtClean="0"/>
              <a:t>开销，</a:t>
            </a:r>
            <a:endParaRPr lang="en-US" altLang="zh-CN" dirty="0" smtClean="0"/>
          </a:p>
          <a:p>
            <a:r>
              <a:rPr lang="zh-CN" altLang="en-US" dirty="0" smtClean="0"/>
              <a:t>设计了</a:t>
            </a:r>
            <a:r>
              <a:rPr lang="en-US" altLang="zh-CN" dirty="0" smtClean="0"/>
              <a:t>pm</a:t>
            </a:r>
            <a:r>
              <a:rPr lang="zh-CN" altLang="en-US" dirty="0" smtClean="0"/>
              <a:t>专用的内存管理器</a:t>
            </a:r>
            <a:r>
              <a:rPr lang="en-US" altLang="zh-CN" dirty="0" err="1" smtClean="0"/>
              <a:t>Halloc</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799652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这是他们的系统架构，其中所有的持久内存都由</a:t>
            </a:r>
            <a:r>
              <a:rPr lang="en-US" altLang="zh-CN" dirty="0" err="1" smtClean="0"/>
              <a:t>Halloc</a:t>
            </a:r>
            <a:r>
              <a:rPr lang="zh-CN" altLang="en-US" dirty="0" smtClean="0"/>
              <a:t>管理</a:t>
            </a:r>
            <a:endParaRPr lang="en-US" altLang="zh-CN" dirty="0" smtClean="0"/>
          </a:p>
          <a:p>
            <a:r>
              <a:rPr lang="zh-CN" altLang="en-US" dirty="0" smtClean="0"/>
              <a:t>更新的</a:t>
            </a:r>
            <a:r>
              <a:rPr lang="en-US" altLang="zh-CN" dirty="0" smtClean="0"/>
              <a:t>entry</a:t>
            </a:r>
            <a:r>
              <a:rPr lang="zh-CN" altLang="en-US" dirty="0" smtClean="0"/>
              <a:t>先通过</a:t>
            </a:r>
            <a:r>
              <a:rPr lang="en-US" altLang="zh-CN" dirty="0" smtClean="0"/>
              <a:t>ROR</a:t>
            </a:r>
            <a:r>
              <a:rPr lang="zh-CN" altLang="en-US" dirty="0" smtClean="0"/>
              <a:t>批处理并排队，插入到</a:t>
            </a:r>
            <a:r>
              <a:rPr lang="en-US" altLang="zh-CN" dirty="0" smtClean="0"/>
              <a:t>active</a:t>
            </a:r>
            <a:r>
              <a:rPr lang="zh-CN" altLang="en-US" dirty="0" smtClean="0"/>
              <a:t>的</a:t>
            </a:r>
            <a:r>
              <a:rPr lang="en-US" altLang="zh-CN" dirty="0" err="1" smtClean="0"/>
              <a:t>spm</a:t>
            </a:r>
            <a:r>
              <a:rPr lang="zh-CN" altLang="en-US" dirty="0" smtClean="0"/>
              <a:t>中，当</a:t>
            </a:r>
            <a:r>
              <a:rPr lang="en-US" altLang="zh-CN" dirty="0" err="1" smtClean="0"/>
              <a:t>spm</a:t>
            </a:r>
            <a:r>
              <a:rPr lang="zh-CN" altLang="en-US" dirty="0" smtClean="0"/>
              <a:t>满了，它会变成</a:t>
            </a:r>
            <a:r>
              <a:rPr lang="en-US" altLang="zh-CN" dirty="0" smtClean="0"/>
              <a:t>immutable</a:t>
            </a:r>
            <a:r>
              <a:rPr lang="zh-CN" altLang="en-US" dirty="0" smtClean="0"/>
              <a:t>状态不可变，并通过轻量级压缩到他们提出的</a:t>
            </a:r>
            <a:r>
              <a:rPr lang="en-US" altLang="zh-CN" dirty="0" smtClean="0"/>
              <a:t>L0</a:t>
            </a:r>
            <a:r>
              <a:rPr lang="zh-CN" altLang="en-US" dirty="0" smtClean="0"/>
              <a:t>中，也就是</a:t>
            </a:r>
            <a:r>
              <a:rPr lang="en-US" altLang="zh-CN" dirty="0" smtClean="0"/>
              <a:t>Global Index</a:t>
            </a:r>
            <a:r>
              <a:rPr lang="zh-CN" altLang="en-US" dirty="0" smtClean="0"/>
              <a:t>，由于这个</a:t>
            </a:r>
            <a:r>
              <a:rPr lang="en-US" altLang="zh-CN" dirty="0" smtClean="0"/>
              <a:t>L0</a:t>
            </a:r>
            <a:r>
              <a:rPr lang="zh-CN" altLang="en-US" dirty="0" smtClean="0"/>
              <a:t>保证了</a:t>
            </a:r>
            <a:r>
              <a:rPr lang="en-US" altLang="zh-CN" dirty="0" smtClean="0"/>
              <a:t>PM</a:t>
            </a:r>
            <a:r>
              <a:rPr lang="zh-CN" altLang="en-US" dirty="0" smtClean="0"/>
              <a:t>的持久性，因此不用刷新到</a:t>
            </a:r>
            <a:r>
              <a:rPr lang="en-US" altLang="zh-CN" dirty="0" err="1" smtClean="0"/>
              <a:t>ssd</a:t>
            </a:r>
            <a:r>
              <a:rPr lang="zh-CN" altLang="en-US" dirty="0" smtClean="0"/>
              <a:t>；</a:t>
            </a:r>
            <a:endParaRPr lang="en-US" altLang="zh-CN" dirty="0" smtClean="0"/>
          </a:p>
          <a:p>
            <a:r>
              <a:rPr lang="zh-CN" altLang="en-US" dirty="0" smtClean="0"/>
              <a:t>当</a:t>
            </a:r>
            <a:r>
              <a:rPr lang="en-US" altLang="zh-CN" dirty="0" smtClean="0"/>
              <a:t>L0</a:t>
            </a:r>
            <a:r>
              <a:rPr lang="zh-CN" altLang="en-US" dirty="0" smtClean="0"/>
              <a:t>满了，他会创建一个不可变的快照，并将其压缩到</a:t>
            </a:r>
            <a:r>
              <a:rPr lang="en-US" altLang="zh-CN" dirty="0" smtClean="0"/>
              <a:t>SSD</a:t>
            </a:r>
            <a:r>
              <a:rPr lang="zh-CN" altLang="en-US" dirty="0" smtClean="0"/>
              <a:t>的</a:t>
            </a:r>
            <a:r>
              <a:rPr lang="en-US" altLang="zh-CN" dirty="0" smtClean="0"/>
              <a:t>L1</a:t>
            </a:r>
            <a:r>
              <a:rPr lang="zh-CN" altLang="en-US" dirty="0" smtClean="0"/>
              <a:t>中，不会阻塞前台写入，</a:t>
            </a:r>
            <a:endParaRPr lang="en-US" altLang="zh-CN" dirty="0" smtClean="0"/>
          </a:p>
          <a:p>
            <a:r>
              <a:rPr lang="zh-CN" altLang="en-US" dirty="0" smtClean="0"/>
              <a:t>查询会查找</a:t>
            </a:r>
            <a:r>
              <a:rPr lang="en-US" altLang="zh-CN" dirty="0" err="1" smtClean="0"/>
              <a:t>spm</a:t>
            </a:r>
            <a:r>
              <a:rPr lang="zh-CN" altLang="en-US" dirty="0" smtClean="0"/>
              <a:t>、</a:t>
            </a:r>
            <a:r>
              <a:rPr lang="en-US" altLang="zh-CN" dirty="0" smtClean="0"/>
              <a:t>L0</a:t>
            </a:r>
            <a:r>
              <a:rPr lang="zh-CN" altLang="en-US" dirty="0" smtClean="0"/>
              <a:t>、以及其他的</a:t>
            </a:r>
            <a:r>
              <a:rPr lang="en-US" altLang="zh-CN" dirty="0" err="1" smtClean="0"/>
              <a:t>ssd</a:t>
            </a:r>
            <a:r>
              <a:rPr lang="zh-CN" altLang="en-US" dirty="0" smtClean="0"/>
              <a:t>中的其他</a:t>
            </a:r>
            <a:r>
              <a:rPr lang="en-US" altLang="zh-CN" dirty="0" smtClean="0"/>
              <a:t>level</a:t>
            </a:r>
            <a:r>
              <a:rPr lang="zh-CN" altLang="en-US" dirty="0" smtClean="0"/>
              <a:t>来查找给定</a:t>
            </a:r>
            <a:r>
              <a:rPr lang="en-US" altLang="zh-CN" dirty="0" smtClean="0"/>
              <a:t>key</a:t>
            </a:r>
            <a:r>
              <a:rPr lang="zh-CN" altLang="en-US" dirty="0" smtClean="0"/>
              <a:t>的最新版本，直到匹配为止</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3828523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然后他们这种设计带来了几个不错的效果：</a:t>
            </a:r>
            <a:endParaRPr lang="en-US" altLang="zh-CN" dirty="0" smtClean="0"/>
          </a:p>
          <a:p>
            <a:r>
              <a:rPr lang="en-US" altLang="zh-CN" dirty="0" smtClean="0"/>
              <a:t>1.</a:t>
            </a:r>
            <a:r>
              <a:rPr lang="zh-CN" altLang="en-US" dirty="0" smtClean="0"/>
              <a:t>避免了写</a:t>
            </a:r>
            <a:r>
              <a:rPr lang="en-US" altLang="zh-CN" dirty="0" smtClean="0"/>
              <a:t>WAL</a:t>
            </a:r>
            <a:r>
              <a:rPr lang="zh-CN" altLang="en-US" dirty="0" smtClean="0"/>
              <a:t>，可以通过</a:t>
            </a:r>
            <a:r>
              <a:rPr lang="en-US" altLang="zh-CN" dirty="0" smtClean="0"/>
              <a:t>ROR</a:t>
            </a:r>
            <a:r>
              <a:rPr lang="zh-CN" altLang="en-US" dirty="0" smtClean="0"/>
              <a:t>和</a:t>
            </a:r>
            <a:r>
              <a:rPr lang="en-US" altLang="zh-CN" dirty="0" err="1" smtClean="0"/>
              <a:t>spm</a:t>
            </a:r>
            <a:r>
              <a:rPr lang="zh-CN" altLang="en-US" dirty="0" smtClean="0"/>
              <a:t>快速恢复</a:t>
            </a:r>
            <a:endParaRPr lang="en-US" altLang="zh-CN" dirty="0" smtClean="0"/>
          </a:p>
          <a:p>
            <a:r>
              <a:rPr lang="en-US" altLang="zh-CN" dirty="0" smtClean="0"/>
              <a:t>2.L0</a:t>
            </a:r>
            <a:r>
              <a:rPr lang="zh-CN" altLang="en-US" dirty="0" smtClean="0"/>
              <a:t>已经保证了持久化，不需要刷新到</a:t>
            </a:r>
            <a:r>
              <a:rPr lang="en-US" altLang="zh-CN" dirty="0" err="1" smtClean="0"/>
              <a:t>ssd</a:t>
            </a:r>
            <a:r>
              <a:rPr lang="zh-CN" altLang="en-US" dirty="0" smtClean="0"/>
              <a:t>中，避免写带宽占用</a:t>
            </a:r>
            <a:endParaRPr lang="en-US" altLang="zh-CN" dirty="0" smtClean="0"/>
          </a:p>
          <a:p>
            <a:r>
              <a:rPr lang="en-US" altLang="zh-CN" dirty="0" smtClean="0"/>
              <a:t>3.L0</a:t>
            </a:r>
            <a:r>
              <a:rPr lang="zh-CN" altLang="en-US" dirty="0" smtClean="0"/>
              <a:t>全局有序，对于</a:t>
            </a:r>
            <a:r>
              <a:rPr lang="en-US" altLang="zh-CN" dirty="0" smtClean="0"/>
              <a:t>L0</a:t>
            </a:r>
            <a:r>
              <a:rPr lang="zh-CN" altLang="en-US" dirty="0" smtClean="0"/>
              <a:t>的读放大也变小了</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426781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接下来分别介绍一下这四个</a:t>
            </a:r>
            <a:r>
              <a:rPr lang="en-US" altLang="zh-CN" dirty="0" smtClean="0"/>
              <a:t>Design</a:t>
            </a:r>
          </a:p>
          <a:p>
            <a:r>
              <a:rPr lang="zh-CN" altLang="en-US" dirty="0" smtClean="0"/>
              <a:t>先是半持久化内存表，简称</a:t>
            </a:r>
            <a:r>
              <a:rPr lang="en-US" altLang="zh-CN" dirty="0" err="1" smtClean="0"/>
              <a:t>spm</a:t>
            </a:r>
            <a:r>
              <a:rPr lang="zh-CN" altLang="en-US" dirty="0" smtClean="0"/>
              <a:t>，这是他的结构图</a:t>
            </a:r>
            <a:endParaRPr lang="en-US" altLang="zh-CN" dirty="0" smtClean="0"/>
          </a:p>
          <a:p>
            <a:r>
              <a:rPr lang="zh-CN" altLang="en-US" dirty="0" smtClean="0"/>
              <a:t>因为持久化索引的更新一般涉及</a:t>
            </a:r>
            <a:r>
              <a:rPr lang="en-US" altLang="zh-CN" dirty="0" smtClean="0"/>
              <a:t>PM</a:t>
            </a:r>
            <a:r>
              <a:rPr lang="zh-CN" altLang="en-US" dirty="0" smtClean="0"/>
              <a:t>中多个超过</a:t>
            </a:r>
            <a:r>
              <a:rPr lang="en-US" altLang="zh-CN" dirty="0" smtClean="0"/>
              <a:t>8</a:t>
            </a:r>
            <a:r>
              <a:rPr lang="zh-CN" altLang="en-US" dirty="0" smtClean="0"/>
              <a:t>字节的小的随机写，导致写放大和额外的负担来保证</a:t>
            </a:r>
            <a:r>
              <a:rPr lang="en-US" altLang="zh-CN" dirty="0" smtClean="0"/>
              <a:t>PM</a:t>
            </a:r>
            <a:r>
              <a:rPr lang="zh-CN" altLang="en-US" dirty="0" smtClean="0"/>
              <a:t>中索引的一致性，文章提出的</a:t>
            </a:r>
            <a:r>
              <a:rPr lang="en-US" altLang="zh-CN" dirty="0" err="1" smtClean="0"/>
              <a:t>spm</a:t>
            </a:r>
            <a:r>
              <a:rPr lang="zh-CN" altLang="en-US" dirty="0" smtClean="0"/>
              <a:t>用了两个优化来解决这个问题：</a:t>
            </a:r>
            <a:endParaRPr lang="en-US" altLang="zh-CN" dirty="0" smtClean="0"/>
          </a:p>
          <a:p>
            <a:r>
              <a:rPr lang="en-US" altLang="zh-CN" dirty="0" smtClean="0"/>
              <a:t>1.</a:t>
            </a:r>
            <a:r>
              <a:rPr lang="zh-CN" altLang="en-US" dirty="0" smtClean="0"/>
              <a:t>保证索引节点在易失性内存中。一个事实是工业中基于</a:t>
            </a:r>
            <a:r>
              <a:rPr lang="en-US" altLang="zh-CN" dirty="0" err="1" smtClean="0"/>
              <a:t>lsm</a:t>
            </a:r>
            <a:r>
              <a:rPr lang="zh-CN" altLang="en-US" dirty="0" smtClean="0"/>
              <a:t>树的</a:t>
            </a:r>
            <a:r>
              <a:rPr lang="en-US" altLang="zh-CN" dirty="0" err="1" smtClean="0"/>
              <a:t>oltp</a:t>
            </a:r>
            <a:r>
              <a:rPr lang="zh-CN" altLang="en-US" dirty="0" smtClean="0"/>
              <a:t>引擎不会保留很大的单个</a:t>
            </a:r>
            <a:r>
              <a:rPr lang="en-US" altLang="zh-CN" dirty="0" err="1" smtClean="0"/>
              <a:t>memtable</a:t>
            </a:r>
            <a:r>
              <a:rPr lang="zh-CN" altLang="en-US" dirty="0" smtClean="0"/>
              <a:t>，主要有两点原因：</a:t>
            </a:r>
            <a:endParaRPr lang="en-US" altLang="zh-CN" dirty="0" smtClean="0"/>
          </a:p>
          <a:p>
            <a:r>
              <a:rPr lang="zh-CN" altLang="en-US" dirty="0" smtClean="0"/>
              <a:t>一是：用户不会买很大的内存的数据库实例，一般都是</a:t>
            </a:r>
            <a:r>
              <a:rPr lang="en-US" altLang="zh-CN" dirty="0" smtClean="0"/>
              <a:t>8-32g</a:t>
            </a:r>
          </a:p>
          <a:p>
            <a:r>
              <a:rPr lang="zh-CN" altLang="en-US" dirty="0" smtClean="0"/>
              <a:t>二是：小的</a:t>
            </a:r>
            <a:r>
              <a:rPr lang="en-US" altLang="zh-CN" dirty="0" err="1" smtClean="0"/>
              <a:t>memtable</a:t>
            </a:r>
            <a:r>
              <a:rPr lang="zh-CN" altLang="en-US" dirty="0" smtClean="0"/>
              <a:t>可以减少每次刷新的数据大小，减小</a:t>
            </a:r>
            <a:r>
              <a:rPr lang="en-US" altLang="zh-CN" dirty="0" err="1" smtClean="0"/>
              <a:t>io</a:t>
            </a:r>
            <a:r>
              <a:rPr lang="zh-CN" altLang="en-US" dirty="0" smtClean="0"/>
              <a:t>开销</a:t>
            </a:r>
            <a:endParaRPr lang="en-US" altLang="zh-CN" dirty="0" smtClean="0"/>
          </a:p>
          <a:p>
            <a:r>
              <a:rPr lang="zh-CN" altLang="en-US" dirty="0" smtClean="0"/>
              <a:t>他们是受到这个事实的启发才这么设计的</a:t>
            </a:r>
            <a:endParaRPr lang="en-US" altLang="zh-CN" dirty="0" smtClean="0"/>
          </a:p>
          <a:p>
            <a:r>
              <a:rPr lang="zh-CN" altLang="en-US" dirty="0" smtClean="0"/>
              <a:t>他们的实验表明，一个</a:t>
            </a:r>
            <a:r>
              <a:rPr lang="en-US" altLang="zh-CN" dirty="0" smtClean="0"/>
              <a:t>259MB</a:t>
            </a:r>
            <a:r>
              <a:rPr lang="zh-CN" altLang="en-US" dirty="0" smtClean="0"/>
              <a:t>的</a:t>
            </a:r>
            <a:r>
              <a:rPr lang="en-US" altLang="zh-CN" dirty="0" err="1" smtClean="0"/>
              <a:t>memtable</a:t>
            </a:r>
            <a:r>
              <a:rPr lang="zh-CN" altLang="en-US" dirty="0" smtClean="0"/>
              <a:t>，在</a:t>
            </a:r>
            <a:r>
              <a:rPr lang="en-US" altLang="zh-CN" dirty="0" smtClean="0"/>
              <a:t>PM</a:t>
            </a:r>
            <a:r>
              <a:rPr lang="zh-CN" altLang="en-US" dirty="0" smtClean="0"/>
              <a:t>中扫描他来重建易失性的索引节点不到</a:t>
            </a:r>
            <a:r>
              <a:rPr lang="en-US" altLang="zh-CN" dirty="0" smtClean="0"/>
              <a:t>10</a:t>
            </a:r>
            <a:r>
              <a:rPr lang="zh-CN" altLang="en-US" dirty="0" smtClean="0"/>
              <a:t>毫秒，他们觉得这个时间是在可容忍范围内，</a:t>
            </a:r>
            <a:endParaRPr lang="en-US" altLang="zh-CN" dirty="0" smtClean="0"/>
          </a:p>
          <a:p>
            <a:endParaRPr lang="en-US" altLang="zh-CN" dirty="0" smtClean="0"/>
          </a:p>
          <a:p>
            <a:r>
              <a:rPr lang="en-US" altLang="zh-CN" dirty="0" smtClean="0"/>
              <a:t>(</a:t>
            </a:r>
            <a:r>
              <a:rPr lang="zh-CN" altLang="en-US" dirty="0" smtClean="0"/>
              <a:t>先不讲）他们用的</a:t>
            </a:r>
            <a:r>
              <a:rPr lang="zh-CN" altLang="en-US" sz="1200" b="0" i="0" kern="1200" dirty="0" smtClean="0">
                <a:solidFill>
                  <a:schemeClr val="tx1"/>
                </a:solidFill>
                <a:effectLst/>
                <a:latin typeface="+mn-lt"/>
                <a:ea typeface="+mn-ea"/>
                <a:cs typeface="+mn-cs"/>
              </a:rPr>
              <a:t>基于</a:t>
            </a:r>
            <a:r>
              <a:rPr lang="en-US" altLang="zh-CN" sz="1200" b="0" i="0" kern="1200" dirty="0" smtClean="0">
                <a:solidFill>
                  <a:schemeClr val="tx1"/>
                </a:solidFill>
                <a:effectLst/>
                <a:latin typeface="+mn-lt"/>
                <a:ea typeface="+mn-ea"/>
                <a:cs typeface="+mn-cs"/>
              </a:rPr>
              <a:t>OLC</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ART</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EBR</a:t>
            </a:r>
            <a:r>
              <a:rPr lang="zh-CN" altLang="en-US" sz="1200" b="0" i="0" kern="1200" dirty="0" smtClean="0">
                <a:solidFill>
                  <a:schemeClr val="tx1"/>
                </a:solidFill>
                <a:effectLst/>
                <a:latin typeface="+mn-lt"/>
                <a:ea typeface="+mn-ea"/>
                <a:cs typeface="+mn-cs"/>
              </a:rPr>
              <a:t>作为易失性内存索引因为</a:t>
            </a:r>
            <a:r>
              <a:rPr lang="en-US" altLang="zh-CN" sz="1200" b="0" i="0" kern="1200" dirty="0" smtClean="0">
                <a:solidFill>
                  <a:schemeClr val="tx1"/>
                </a:solidFill>
                <a:effectLst/>
                <a:latin typeface="+mn-lt"/>
                <a:ea typeface="+mn-ea"/>
                <a:cs typeface="+mn-cs"/>
              </a:rPr>
              <a:t>ART</a:t>
            </a:r>
            <a:r>
              <a:rPr lang="zh-CN" altLang="en-US" sz="1200" b="0" i="0" kern="1200" dirty="0" smtClean="0">
                <a:solidFill>
                  <a:schemeClr val="tx1"/>
                </a:solidFill>
                <a:effectLst/>
                <a:latin typeface="+mn-lt"/>
                <a:ea typeface="+mn-ea"/>
                <a:cs typeface="+mn-cs"/>
              </a:rPr>
              <a:t>这种前缀树很好的做快速匹配。</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具体来说，只有一个版本的值，例如图中这个</a:t>
            </a:r>
            <a:r>
              <a:rPr lang="en-US" altLang="zh-CN" sz="1200" b="0" i="0" kern="1200" dirty="0" smtClean="0">
                <a:solidFill>
                  <a:schemeClr val="tx1"/>
                </a:solidFill>
                <a:effectLst/>
                <a:latin typeface="+mn-lt"/>
                <a:ea typeface="+mn-ea"/>
                <a:cs typeface="+mn-cs"/>
              </a:rPr>
              <a:t>9</a:t>
            </a:r>
            <a:r>
              <a:rPr lang="zh-CN" altLang="en-US" sz="1200" b="0" i="0" kern="1200" dirty="0" smtClean="0">
                <a:solidFill>
                  <a:schemeClr val="tx1"/>
                </a:solidFill>
                <a:effectLst/>
                <a:latin typeface="+mn-lt"/>
                <a:ea typeface="+mn-ea"/>
                <a:cs typeface="+mn-cs"/>
              </a:rPr>
              <a:t>，将直接在索引中存储一个指向</a:t>
            </a:r>
            <a:r>
              <a:rPr lang="en-US" altLang="zh-CN" sz="1200" b="0" i="0" kern="1200" dirty="0" smtClean="0">
                <a:solidFill>
                  <a:schemeClr val="tx1"/>
                </a:solidFill>
                <a:effectLst/>
                <a:latin typeface="+mn-lt"/>
                <a:ea typeface="+mn-ea"/>
                <a:cs typeface="+mn-cs"/>
              </a:rPr>
              <a:t>pm</a:t>
            </a:r>
            <a:r>
              <a:rPr lang="zh-CN" altLang="en-US" sz="1200" b="0" i="0" kern="1200" dirty="0" smtClean="0">
                <a:solidFill>
                  <a:schemeClr val="tx1"/>
                </a:solidFill>
                <a:effectLst/>
                <a:latin typeface="+mn-lt"/>
                <a:ea typeface="+mn-ea"/>
                <a:cs typeface="+mn-cs"/>
              </a:rPr>
              <a:t>具体位置的指针，紫色的就是</a:t>
            </a:r>
            <a:r>
              <a:rPr lang="en-US" altLang="zh-CN" sz="1200" b="0" i="0" kern="1200" dirty="0" smtClean="0">
                <a:solidFill>
                  <a:schemeClr val="tx1"/>
                </a:solidFill>
                <a:effectLst/>
                <a:latin typeface="+mn-lt"/>
                <a:ea typeface="+mn-ea"/>
                <a:cs typeface="+mn-cs"/>
              </a:rPr>
              <a:t>pm</a:t>
            </a:r>
            <a:r>
              <a:rPr lang="zh-CN" altLang="en-US" sz="1200" b="0" i="0" kern="1200" dirty="0" smtClean="0">
                <a:solidFill>
                  <a:schemeClr val="tx1"/>
                </a:solidFill>
                <a:effectLst/>
                <a:latin typeface="+mn-lt"/>
                <a:ea typeface="+mn-ea"/>
                <a:cs typeface="+mn-cs"/>
              </a:rPr>
              <a:t>中的</a:t>
            </a:r>
            <a:r>
              <a:rPr lang="en-US" altLang="zh-CN" sz="1200" b="0" i="0" kern="1200" dirty="0" err="1" smtClean="0">
                <a:solidFill>
                  <a:schemeClr val="tx1"/>
                </a:solidFill>
                <a:effectLst/>
                <a:latin typeface="+mn-lt"/>
                <a:ea typeface="+mn-ea"/>
                <a:cs typeface="+mn-cs"/>
              </a:rPr>
              <a:t>kv</a:t>
            </a:r>
            <a:r>
              <a:rPr lang="zh-CN" altLang="en-US" sz="1200" b="0" i="0" kern="1200" dirty="0" smtClean="0">
                <a:solidFill>
                  <a:schemeClr val="tx1"/>
                </a:solidFill>
                <a:effectLst/>
                <a:latin typeface="+mn-lt"/>
                <a:ea typeface="+mn-ea"/>
                <a:cs typeface="+mn-cs"/>
              </a:rPr>
              <a:t>对；对于有多个版本的值，如图中版本为</a:t>
            </a:r>
            <a:r>
              <a:rPr lang="en-US" altLang="zh-CN" sz="1200" b="0" i="0" kern="1200" dirty="0" smtClean="0">
                <a:solidFill>
                  <a:schemeClr val="tx1"/>
                </a:solidFill>
                <a:effectLst/>
                <a:latin typeface="+mn-lt"/>
                <a:ea typeface="+mn-ea"/>
                <a:cs typeface="+mn-cs"/>
              </a:rPr>
              <a:t>123</a:t>
            </a:r>
            <a:r>
              <a:rPr lang="zh-CN" altLang="en-US" sz="1200" b="0" i="0" kern="1200" dirty="0" smtClean="0">
                <a:solidFill>
                  <a:schemeClr val="tx1"/>
                </a:solidFill>
                <a:effectLst/>
                <a:latin typeface="+mn-lt"/>
                <a:ea typeface="+mn-ea"/>
                <a:cs typeface="+mn-cs"/>
              </a:rPr>
              <a:t>，版本为</a:t>
            </a:r>
            <a:r>
              <a:rPr lang="en-US" altLang="zh-CN" sz="1200" b="0" i="0" kern="1200" dirty="0" smtClean="0">
                <a:solidFill>
                  <a:schemeClr val="tx1"/>
                </a:solidFill>
                <a:effectLst/>
                <a:latin typeface="+mn-lt"/>
                <a:ea typeface="+mn-ea"/>
                <a:cs typeface="+mn-cs"/>
              </a:rPr>
              <a:t>58</a:t>
            </a:r>
            <a:r>
              <a:rPr lang="zh-CN" altLang="en-US" sz="1200" b="0" i="0" kern="1200" dirty="0" smtClean="0">
                <a:solidFill>
                  <a:schemeClr val="tx1"/>
                </a:solidFill>
                <a:effectLst/>
                <a:latin typeface="+mn-lt"/>
                <a:ea typeface="+mn-ea"/>
                <a:cs typeface="+mn-cs"/>
              </a:rPr>
              <a:t>的叶节点，存储在一个有序数组中，其指针附加到树的叶节点。</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由于索引是易失性的，</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并不存储在索引中，索引在重启时通过扫描</a:t>
            </a:r>
            <a:r>
              <a:rPr lang="en-US" altLang="zh-CN" sz="1200" b="0" i="0" kern="1200" dirty="0" smtClean="0">
                <a:solidFill>
                  <a:schemeClr val="tx1"/>
                </a:solidFill>
                <a:effectLst/>
                <a:latin typeface="+mn-lt"/>
                <a:ea typeface="+mn-ea"/>
                <a:cs typeface="+mn-cs"/>
              </a:rPr>
              <a:t>pm</a:t>
            </a:r>
            <a:r>
              <a:rPr lang="zh-CN" altLang="en-US" sz="1200" b="0" i="0" kern="1200" dirty="0" smtClean="0">
                <a:solidFill>
                  <a:schemeClr val="tx1"/>
                </a:solidFill>
                <a:effectLst/>
                <a:latin typeface="+mn-lt"/>
                <a:ea typeface="+mn-ea"/>
                <a:cs typeface="+mn-cs"/>
              </a:rPr>
              <a:t>中的</a:t>
            </a:r>
            <a:r>
              <a:rPr lang="en-US" altLang="zh-CN" sz="1200" b="0" i="0" kern="1200" dirty="0" err="1" smtClean="0">
                <a:solidFill>
                  <a:schemeClr val="tx1"/>
                </a:solidFill>
                <a:effectLst/>
                <a:latin typeface="+mn-lt"/>
                <a:ea typeface="+mn-ea"/>
                <a:cs typeface="+mn-cs"/>
              </a:rPr>
              <a:t>kv</a:t>
            </a:r>
            <a:r>
              <a:rPr lang="zh-CN" altLang="en-US" sz="1200" b="0" i="0" kern="1200" dirty="0" smtClean="0">
                <a:solidFill>
                  <a:schemeClr val="tx1"/>
                </a:solidFill>
                <a:effectLst/>
                <a:latin typeface="+mn-lt"/>
                <a:ea typeface="+mn-ea"/>
                <a:cs typeface="+mn-cs"/>
              </a:rPr>
              <a:t>对重建，前面说重建时间很短</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批量顺序写入以降低写放大。在这个</a:t>
            </a:r>
            <a:r>
              <a:rPr lang="en-US" altLang="zh-CN" sz="1200" b="0" i="0" kern="1200" dirty="0" smtClean="0">
                <a:solidFill>
                  <a:schemeClr val="tx1"/>
                </a:solidFill>
                <a:effectLst/>
                <a:latin typeface="+mn-lt"/>
                <a:ea typeface="+mn-ea"/>
                <a:cs typeface="+mn-cs"/>
              </a:rPr>
              <a:t>pm</a:t>
            </a:r>
            <a:r>
              <a:rPr lang="zh-CN" altLang="en-US" sz="1200" b="0" i="0" kern="1200" dirty="0" smtClean="0">
                <a:solidFill>
                  <a:schemeClr val="tx1"/>
                </a:solidFill>
                <a:effectLst/>
                <a:latin typeface="+mn-lt"/>
                <a:ea typeface="+mn-ea"/>
                <a:cs typeface="+mn-cs"/>
              </a:rPr>
              <a:t>中，小的随机写会被他的主控</a:t>
            </a:r>
            <a:r>
              <a:rPr lang="en-US" altLang="zh-CN" sz="1200" b="0" i="0" kern="1200" dirty="0" smtClean="0">
                <a:solidFill>
                  <a:schemeClr val="tx1"/>
                </a:solidFill>
                <a:effectLst/>
                <a:latin typeface="+mn-lt"/>
                <a:ea typeface="+mn-ea"/>
                <a:cs typeface="+mn-cs"/>
              </a:rPr>
              <a:t>controller</a:t>
            </a:r>
            <a:r>
              <a:rPr lang="zh-CN" altLang="en-US" sz="1200" b="0" i="0" kern="1200" dirty="0" smtClean="0">
                <a:solidFill>
                  <a:schemeClr val="tx1"/>
                </a:solidFill>
                <a:effectLst/>
                <a:latin typeface="+mn-lt"/>
                <a:ea typeface="+mn-ea"/>
                <a:cs typeface="+mn-cs"/>
              </a:rPr>
              <a:t>转换成随机的</a:t>
            </a:r>
            <a:r>
              <a:rPr lang="en-US" altLang="zh-CN" sz="1200" b="0" i="0" kern="1200" dirty="0" smtClean="0">
                <a:solidFill>
                  <a:schemeClr val="tx1"/>
                </a:solidFill>
                <a:effectLst/>
                <a:latin typeface="+mn-lt"/>
                <a:ea typeface="+mn-ea"/>
                <a:cs typeface="+mn-cs"/>
              </a:rPr>
              <a:t>256</a:t>
            </a:r>
            <a:r>
              <a:rPr lang="zh-CN" altLang="en-US" sz="1200" b="0" i="0" kern="1200" dirty="0" smtClean="0">
                <a:solidFill>
                  <a:schemeClr val="tx1"/>
                </a:solidFill>
                <a:effectLst/>
                <a:latin typeface="+mn-lt"/>
                <a:ea typeface="+mn-ea"/>
                <a:cs typeface="+mn-cs"/>
              </a:rPr>
              <a:t>字节的大块写，造成写放大，消耗</a:t>
            </a:r>
            <a:r>
              <a:rPr lang="en-US" altLang="zh-CN" sz="1200" b="0" i="0" kern="1200" dirty="0" smtClean="0">
                <a:solidFill>
                  <a:schemeClr val="tx1"/>
                </a:solidFill>
                <a:effectLst/>
                <a:latin typeface="+mn-lt"/>
                <a:ea typeface="+mn-ea"/>
                <a:cs typeface="+mn-cs"/>
              </a:rPr>
              <a:t>pm</a:t>
            </a:r>
            <a:r>
              <a:rPr lang="zh-CN" altLang="en-US" sz="1200" b="0" i="0" kern="1200" dirty="0" smtClean="0">
                <a:solidFill>
                  <a:schemeClr val="tx1"/>
                </a:solidFill>
                <a:effectLst/>
                <a:latin typeface="+mn-lt"/>
                <a:ea typeface="+mn-ea"/>
                <a:cs typeface="+mn-cs"/>
              </a:rPr>
              <a:t>硬件的带宽资源。为避免该问题，</a:t>
            </a:r>
            <a:r>
              <a:rPr lang="en-US" altLang="zh-CN" sz="1200" b="0" i="0" kern="1200" dirty="0" err="1" smtClean="0">
                <a:solidFill>
                  <a:schemeClr val="tx1"/>
                </a:solidFill>
                <a:effectLst/>
                <a:latin typeface="+mn-lt"/>
                <a:ea typeface="+mn-ea"/>
                <a:cs typeface="+mn-cs"/>
              </a:rPr>
              <a:t>spm</a:t>
            </a:r>
            <a:r>
              <a:rPr lang="zh-CN" altLang="en-US" sz="1200" b="0" i="0" kern="1200" dirty="0" smtClean="0">
                <a:solidFill>
                  <a:schemeClr val="tx1"/>
                </a:solidFill>
                <a:effectLst/>
                <a:latin typeface="+mn-lt"/>
                <a:ea typeface="+mn-ea"/>
                <a:cs typeface="+mn-cs"/>
              </a:rPr>
              <a:t>通过将小的写打包成大块的写</a:t>
            </a:r>
            <a:r>
              <a:rPr lang="en-US" altLang="zh-CN" sz="1200" b="0" i="0" kern="1200" dirty="0" err="1" smtClean="0">
                <a:solidFill>
                  <a:schemeClr val="tx1"/>
                </a:solidFill>
                <a:effectLst/>
                <a:latin typeface="+mn-lt"/>
                <a:ea typeface="+mn-ea"/>
                <a:cs typeface="+mn-cs"/>
              </a:rPr>
              <a:t>WriteBatch</a:t>
            </a:r>
            <a:r>
              <a:rPr lang="zh-CN" altLang="en-US" sz="1200" b="0" i="0" kern="1200" dirty="0" smtClean="0">
                <a:solidFill>
                  <a:schemeClr val="tx1"/>
                </a:solidFill>
                <a:effectLst/>
                <a:latin typeface="+mn-lt"/>
                <a:ea typeface="+mn-ea"/>
                <a:cs typeface="+mn-cs"/>
              </a:rPr>
              <a:t>，并且顺序地将这个</a:t>
            </a:r>
            <a:r>
              <a:rPr lang="en-US" altLang="zh-CN" sz="1200" b="0" i="0" kern="1200" dirty="0" smtClean="0">
                <a:solidFill>
                  <a:schemeClr val="tx1"/>
                </a:solidFill>
                <a:effectLst/>
                <a:latin typeface="+mn-lt"/>
                <a:ea typeface="+mn-ea"/>
                <a:cs typeface="+mn-cs"/>
              </a:rPr>
              <a:t>batch</a:t>
            </a:r>
            <a:r>
              <a:rPr lang="zh-CN" altLang="en-US" sz="1200" b="0" i="0" kern="1200" dirty="0" smtClean="0">
                <a:solidFill>
                  <a:schemeClr val="tx1"/>
                </a:solidFill>
                <a:effectLst/>
                <a:latin typeface="+mn-lt"/>
                <a:ea typeface="+mn-ea"/>
                <a:cs typeface="+mn-cs"/>
              </a:rPr>
              <a:t>写入到</a:t>
            </a:r>
            <a:r>
              <a:rPr lang="en-US" altLang="zh-CN" sz="1200" b="0" i="0" kern="1200" dirty="0" smtClean="0">
                <a:solidFill>
                  <a:schemeClr val="tx1"/>
                </a:solidFill>
                <a:effectLst/>
                <a:latin typeface="+mn-lt"/>
                <a:ea typeface="+mn-ea"/>
                <a:cs typeface="+mn-cs"/>
              </a:rPr>
              <a:t>pm</a:t>
            </a:r>
            <a:r>
              <a:rPr lang="zh-CN" altLang="en-US" sz="1200" b="0" i="0" kern="1200" dirty="0" smtClean="0">
                <a:solidFill>
                  <a:schemeClr val="tx1"/>
                </a:solidFill>
                <a:effectLst/>
                <a:latin typeface="+mn-lt"/>
                <a:ea typeface="+mn-ea"/>
                <a:cs typeface="+mn-cs"/>
              </a:rPr>
              <a:t>中，之后分别将其中的记录写入到易失性的索引中。如图所示，</a:t>
            </a:r>
            <a:r>
              <a:rPr lang="en-US" altLang="zh-CN" sz="1200" b="0" i="0" kern="1200" dirty="0" smtClean="0">
                <a:solidFill>
                  <a:schemeClr val="tx1"/>
                </a:solidFill>
                <a:effectLst/>
                <a:latin typeface="+mn-lt"/>
                <a:ea typeface="+mn-ea"/>
                <a:cs typeface="+mn-cs"/>
              </a:rPr>
              <a:t>batch</a:t>
            </a:r>
            <a:r>
              <a:rPr lang="zh-CN" altLang="en-US" sz="1200" b="0" i="0" kern="1200" dirty="0" smtClean="0">
                <a:solidFill>
                  <a:schemeClr val="tx1"/>
                </a:solidFill>
                <a:effectLst/>
                <a:latin typeface="+mn-lt"/>
                <a:ea typeface="+mn-ea"/>
                <a:cs typeface="+mn-cs"/>
              </a:rPr>
              <a:t>表示一个大块的</a:t>
            </a:r>
            <a:r>
              <a:rPr lang="en-US" altLang="zh-CN" sz="1200" b="0" i="0" kern="1200" dirty="0" err="1" smtClean="0">
                <a:solidFill>
                  <a:schemeClr val="tx1"/>
                </a:solidFill>
                <a:effectLst/>
                <a:latin typeface="+mn-lt"/>
                <a:ea typeface="+mn-ea"/>
                <a:cs typeface="+mn-cs"/>
              </a:rPr>
              <a:t>writebatch</a:t>
            </a:r>
            <a:r>
              <a:rPr lang="zh-CN" altLang="en-US" sz="1200" b="0" i="0" kern="1200" dirty="0" smtClean="0">
                <a:solidFill>
                  <a:schemeClr val="tx1"/>
                </a:solidFill>
                <a:effectLst/>
                <a:latin typeface="+mn-lt"/>
                <a:ea typeface="+mn-ea"/>
                <a:cs typeface="+mn-cs"/>
              </a:rPr>
              <a:t>写入，</a:t>
            </a:r>
            <a:r>
              <a:rPr lang="en-US" altLang="zh-CN" sz="1200" b="0" i="0" kern="1200" dirty="0" smtClean="0">
                <a:solidFill>
                  <a:schemeClr val="tx1"/>
                </a:solidFill>
                <a:effectLst/>
                <a:latin typeface="+mn-lt"/>
                <a:ea typeface="+mn-ea"/>
                <a:cs typeface="+mn-cs"/>
              </a:rPr>
              <a:t>slot</a:t>
            </a:r>
            <a:r>
              <a:rPr lang="zh-CN" altLang="en-US" sz="1200" b="0" i="0" kern="1200" dirty="0" smtClean="0">
                <a:solidFill>
                  <a:schemeClr val="tx1"/>
                </a:solidFill>
                <a:effectLst/>
                <a:latin typeface="+mn-lt"/>
                <a:ea typeface="+mn-ea"/>
                <a:cs typeface="+mn-cs"/>
              </a:rPr>
              <a:t>用于记录从</a:t>
            </a:r>
            <a:r>
              <a:rPr lang="en-US" altLang="zh-CN" sz="1200" b="0" i="0" kern="1200" dirty="0" err="1" smtClean="0">
                <a:solidFill>
                  <a:schemeClr val="tx1"/>
                </a:solidFill>
                <a:effectLst/>
                <a:latin typeface="+mn-lt"/>
                <a:ea typeface="+mn-ea"/>
                <a:cs typeface="+mn-cs"/>
              </a:rPr>
              <a:t>Halloc</a:t>
            </a:r>
            <a:r>
              <a:rPr lang="zh-CN" altLang="en-US" sz="1200" b="0" i="0" kern="1200" dirty="0" smtClean="0">
                <a:solidFill>
                  <a:schemeClr val="tx1"/>
                </a:solidFill>
                <a:effectLst/>
                <a:latin typeface="+mn-lt"/>
                <a:ea typeface="+mn-ea"/>
                <a:cs typeface="+mn-cs"/>
              </a:rPr>
              <a:t>分配器中分配的</a:t>
            </a:r>
            <a:r>
              <a:rPr lang="en-US" altLang="zh-CN" sz="1200" b="0" i="0" kern="1200" dirty="0" smtClean="0">
                <a:solidFill>
                  <a:schemeClr val="tx1"/>
                </a:solidFill>
                <a:effectLst/>
                <a:latin typeface="+mn-lt"/>
                <a:ea typeface="+mn-ea"/>
                <a:cs typeface="+mn-cs"/>
              </a:rPr>
              <a:t>zone</a:t>
            </a:r>
            <a:r>
              <a:rPr lang="zh-CN" altLang="en-US" sz="1200" b="0" i="0" kern="1200" dirty="0" smtClean="0">
                <a:solidFill>
                  <a:schemeClr val="tx1"/>
                </a:solidFill>
                <a:effectLst/>
                <a:latin typeface="+mn-lt"/>
                <a:ea typeface="+mn-ea"/>
                <a:cs typeface="+mn-cs"/>
              </a:rPr>
              <a:t>对象的</a:t>
            </a:r>
            <a:r>
              <a:rPr lang="en-US" altLang="zh-CN" sz="1200" b="0" i="0" kern="1200" dirty="0" smtClean="0">
                <a:solidFill>
                  <a:schemeClr val="tx1"/>
                </a:solidFill>
                <a:effectLst/>
                <a:latin typeface="+mn-lt"/>
                <a:ea typeface="+mn-ea"/>
                <a:cs typeface="+mn-cs"/>
              </a:rPr>
              <a:t>id</a:t>
            </a:r>
            <a:r>
              <a:rPr lang="zh-CN" altLang="en-US" sz="1200" b="0" i="0" kern="1200" dirty="0" smtClean="0">
                <a:solidFill>
                  <a:schemeClr val="tx1"/>
                </a:solidFill>
                <a:effectLst/>
                <a:latin typeface="+mn-lt"/>
                <a:ea typeface="+mn-ea"/>
                <a:cs typeface="+mn-cs"/>
              </a:rPr>
              <a:t>，后面会提到。这些</a:t>
            </a:r>
            <a:r>
              <a:rPr lang="en-US" altLang="zh-CN" sz="1200" b="0" i="0" kern="1200" dirty="0" smtClean="0">
                <a:solidFill>
                  <a:schemeClr val="tx1"/>
                </a:solidFill>
                <a:effectLst/>
                <a:latin typeface="+mn-lt"/>
                <a:ea typeface="+mn-ea"/>
                <a:cs typeface="+mn-cs"/>
              </a:rPr>
              <a:t>batch</a:t>
            </a:r>
            <a:r>
              <a:rPr lang="zh-CN" altLang="en-US" sz="1200" b="0" i="0" kern="1200" dirty="0" smtClean="0">
                <a:solidFill>
                  <a:schemeClr val="tx1"/>
                </a:solidFill>
                <a:effectLst/>
                <a:latin typeface="+mn-lt"/>
                <a:ea typeface="+mn-ea"/>
                <a:cs typeface="+mn-cs"/>
              </a:rPr>
              <a:t>逻辑上连接在一起，可以正确的恢复。</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这里的</a:t>
            </a:r>
            <a:r>
              <a:rPr lang="en-US" altLang="zh-CN" sz="1200" b="0" i="0" kern="1200" dirty="0" smtClean="0">
                <a:solidFill>
                  <a:schemeClr val="tx1"/>
                </a:solidFill>
                <a:effectLst/>
                <a:latin typeface="+mn-lt"/>
                <a:ea typeface="+mn-ea"/>
                <a:cs typeface="+mn-cs"/>
              </a:rPr>
              <a:t>batch size</a:t>
            </a:r>
            <a:r>
              <a:rPr lang="zh-CN" altLang="en-US" sz="1200" b="0" i="0" kern="1200" dirty="0" smtClean="0">
                <a:solidFill>
                  <a:schemeClr val="tx1"/>
                </a:solidFill>
                <a:effectLst/>
                <a:latin typeface="+mn-lt"/>
                <a:ea typeface="+mn-ea"/>
                <a:cs typeface="+mn-cs"/>
              </a:rPr>
              <a:t>是一个可以调参的地方</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4208495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说一下第二个</a:t>
            </a:r>
            <a:r>
              <a:rPr lang="en-US" altLang="zh-CN" dirty="0" smtClean="0"/>
              <a:t>Design</a:t>
            </a:r>
            <a:r>
              <a:rPr lang="en-US" altLang="zh-CN" baseline="0" dirty="0" smtClean="0"/>
              <a:t> </a:t>
            </a:r>
            <a:r>
              <a:rPr lang="en-US" altLang="zh-CN" baseline="0" dirty="0" err="1" smtClean="0"/>
              <a:t>ror</a:t>
            </a:r>
            <a:endParaRPr lang="en-US" altLang="zh-CN" dirty="0" smtClean="0"/>
          </a:p>
          <a:p>
            <a:r>
              <a:rPr lang="zh-CN" altLang="en-US" dirty="0" smtClean="0"/>
              <a:t>传统方法是，写入额外的日志以保证</a:t>
            </a:r>
            <a:r>
              <a:rPr lang="en-US" altLang="zh-CN" dirty="0" err="1" smtClean="0"/>
              <a:t>oltp</a:t>
            </a:r>
            <a:r>
              <a:rPr lang="zh-CN" altLang="en-US" dirty="0" smtClean="0"/>
              <a:t>工作负载中事务的原子性，</a:t>
            </a:r>
            <a:r>
              <a:rPr lang="en-US" altLang="zh-CN" dirty="0" err="1" smtClean="0"/>
              <a:t>ror</a:t>
            </a:r>
            <a:r>
              <a:rPr lang="zh-CN" altLang="en-US" dirty="0" smtClean="0"/>
              <a:t>是一个基于并发环</a:t>
            </a:r>
            <a:r>
              <a:rPr lang="en-US" altLang="zh-CN" dirty="0" smtClean="0"/>
              <a:t>concurrent ring</a:t>
            </a:r>
            <a:r>
              <a:rPr lang="zh-CN" altLang="en-US" dirty="0" smtClean="0"/>
              <a:t>的无事务日志提交的算法，用于</a:t>
            </a:r>
            <a:r>
              <a:rPr lang="en-US" altLang="zh-CN" dirty="0" smtClean="0"/>
              <a:t>pm</a:t>
            </a:r>
            <a:r>
              <a:rPr lang="zh-CN" altLang="en-US" dirty="0" smtClean="0"/>
              <a:t>中的持久事务处理</a:t>
            </a:r>
            <a:endParaRPr lang="en-US" altLang="zh-CN" dirty="0" smtClean="0"/>
          </a:p>
          <a:p>
            <a:r>
              <a:rPr lang="en-US" altLang="zh-CN" dirty="0" err="1" smtClean="0"/>
              <a:t>Ror</a:t>
            </a:r>
            <a:r>
              <a:rPr lang="zh-CN" altLang="en-US" dirty="0" smtClean="0"/>
              <a:t>用了三个关键技术，</a:t>
            </a:r>
            <a:r>
              <a:rPr lang="en-US" altLang="zh-CN" dirty="0" err="1" smtClean="0"/>
              <a:t>chainlog</a:t>
            </a:r>
            <a:r>
              <a:rPr lang="zh-CN" altLang="en-US" dirty="0" smtClean="0"/>
              <a:t>、</a:t>
            </a:r>
            <a:r>
              <a:rPr lang="en-US" altLang="zh-CN" dirty="0" smtClean="0"/>
              <a:t>batching</a:t>
            </a:r>
            <a:r>
              <a:rPr lang="zh-CN" altLang="en-US" dirty="0" smtClean="0"/>
              <a:t>和</a:t>
            </a:r>
            <a:r>
              <a:rPr lang="en-US" altLang="zh-CN" dirty="0" smtClean="0"/>
              <a:t>concurrent ring</a:t>
            </a:r>
          </a:p>
          <a:p>
            <a:r>
              <a:rPr lang="en-US" altLang="zh-CN" dirty="0" smtClean="0"/>
              <a:t>Cl</a:t>
            </a:r>
            <a:r>
              <a:rPr lang="zh-CN" altLang="en-US" dirty="0" smtClean="0"/>
              <a:t>保证了对</a:t>
            </a:r>
            <a:r>
              <a:rPr lang="en-US" altLang="zh-CN" dirty="0" smtClean="0"/>
              <a:t>pm</a:t>
            </a:r>
            <a:r>
              <a:rPr lang="zh-CN" altLang="en-US" dirty="0" smtClean="0"/>
              <a:t>的无日志原子多字写入</a:t>
            </a:r>
            <a:endParaRPr lang="en-US" altLang="zh-CN" dirty="0" smtClean="0"/>
          </a:p>
          <a:p>
            <a:r>
              <a:rPr lang="en-US" altLang="zh-CN" dirty="0" smtClean="0"/>
              <a:t>Batching</a:t>
            </a:r>
            <a:r>
              <a:rPr lang="zh-CN" altLang="en-US" dirty="0" smtClean="0"/>
              <a:t>将多个小事务合并成大事务</a:t>
            </a:r>
            <a:endParaRPr lang="en-US" altLang="zh-CN" dirty="0" smtClean="0"/>
          </a:p>
          <a:p>
            <a:r>
              <a:rPr lang="en-US" altLang="zh-CN" dirty="0" smtClean="0"/>
              <a:t>Concurrent ring</a:t>
            </a:r>
            <a:r>
              <a:rPr lang="zh-CN" altLang="en-US" dirty="0" smtClean="0"/>
              <a:t>是基于数组的，通过重新排列</a:t>
            </a:r>
            <a:r>
              <a:rPr lang="en-US" altLang="zh-CN" dirty="0" err="1" smtClean="0"/>
              <a:t>chainlog</a:t>
            </a:r>
            <a:r>
              <a:rPr lang="zh-CN" altLang="en-US" dirty="0" smtClean="0"/>
              <a:t>项来实现并发持久性</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336226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atin typeface="+mn-ea"/>
                <a:ea typeface="+mn-ea"/>
              </a:defRPr>
            </a:lvl1pPr>
          </a:lstStyle>
          <a:p>
            <a:fld id="{C71CA1CB-313E-44EC-AF0C-DF20A1F22FD1}" type="datetime1">
              <a:rPr lang="zh-CN" altLang="en-US" smtClean="0"/>
              <a:t>2022/11/25</a:t>
            </a:fld>
            <a:endParaRPr lang="zh-CN" altLang="en-US"/>
          </a:p>
        </p:txBody>
      </p:sp>
      <p:sp>
        <p:nvSpPr>
          <p:cNvPr id="5" name="页脚占位符 4"/>
          <p:cNvSpPr>
            <a:spLocks noGrp="1"/>
          </p:cNvSpPr>
          <p:nvPr>
            <p:ph type="ftr" sz="quarter" idx="11"/>
          </p:nvPr>
        </p:nvSpPr>
        <p:spPr/>
        <p:txBody>
          <a:bodyPr/>
          <a:lstStyle>
            <a:lvl1pPr>
              <a:defRPr>
                <a:latin typeface="+mn-ea"/>
                <a:ea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ea typeface="+mn-ea"/>
              </a:defRPr>
            </a:lvl1pPr>
          </a:lstStyle>
          <a:p>
            <a:fld id="{565CE74E-AB26-4998-AD42-012C4C1AD076}" type="slidenum">
              <a:rPr lang="zh-CN" altLang="en-US" smtClean="0"/>
              <a:pPr/>
              <a:t>‹#›</a:t>
            </a:fld>
            <a:endParaRPr lang="zh-CN" altLang="en-US" dirty="0"/>
          </a:p>
        </p:txBody>
      </p:sp>
      <p:sp>
        <p:nvSpPr>
          <p:cNvPr id="8" name="矩形 7"/>
          <p:cNvSpPr/>
          <p:nvPr userDrawn="1"/>
        </p:nvSpPr>
        <p:spPr>
          <a:xfrm>
            <a:off x="1524001" y="1031875"/>
            <a:ext cx="9144635" cy="93980"/>
          </a:xfrm>
          <a:prstGeom prst="rect">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矩形 8"/>
          <p:cNvSpPr/>
          <p:nvPr userDrawn="1"/>
        </p:nvSpPr>
        <p:spPr>
          <a:xfrm>
            <a:off x="1524001" y="5876925"/>
            <a:ext cx="9144635" cy="76200"/>
          </a:xfrm>
          <a:prstGeom prst="rect">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AA69999-7227-4761-A794-CDCE8DB214AC}" type="datetime1">
              <a:rPr lang="zh-CN" altLang="en-US" smtClean="0"/>
              <a:t>2022/11/25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2"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D6EB4E9-1CA7-4089-BB00-431F787E9D7B}" type="datetime1">
              <a:rPr lang="zh-CN" altLang="en-US" smtClean="0"/>
              <a:t>2022/11/25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55469" y="365129"/>
            <a:ext cx="10198331" cy="1325563"/>
          </a:xfrm>
        </p:spPr>
        <p:txBody>
          <a:bodyPr/>
          <a:lstStyle>
            <a:lvl1pPr>
              <a:defRPr>
                <a:latin typeface="+mn-ea"/>
                <a:ea typeface="+mn-ea"/>
              </a:defRPr>
            </a:lvl1pPr>
          </a:lstStyle>
          <a:p>
            <a:r>
              <a:rPr lang="zh-CN" altLang="en-US" dirty="0"/>
              <a:t>单击此处编辑母版标题样式</a:t>
            </a:r>
          </a:p>
        </p:txBody>
      </p:sp>
      <p:sp>
        <p:nvSpPr>
          <p:cNvPr id="3" name="内容占位符 2"/>
          <p:cNvSpPr>
            <a:spLocks noGrp="1"/>
          </p:cNvSpPr>
          <p:nvPr>
            <p:ph idx="1"/>
          </p:nvPr>
        </p:nvSpPr>
        <p:spPr>
          <a:xfrm>
            <a:off x="1155470" y="1825625"/>
            <a:ext cx="10198332" cy="4351338"/>
          </a:xfrm>
        </p:spPr>
        <p:txBody>
          <a:bodyPr/>
          <a:lstStyle>
            <a:lvl1pPr marL="228600" indent="-228600">
              <a:buFont typeface="Wingdings" panose="05000000000000000000" pitchFamily="2" charset="2"/>
              <a:buChar char="Ø"/>
              <a:defRPr>
                <a:latin typeface="+mn-ea"/>
                <a:ea typeface="+mn-ea"/>
              </a:defRPr>
            </a:lvl1pPr>
            <a:lvl2pPr marL="685800" indent="-228600">
              <a:buFont typeface="Wingdings" panose="05000000000000000000" pitchFamily="2" charset="2"/>
              <a:buChar char="Ø"/>
              <a:defRPr>
                <a:latin typeface="+mn-ea"/>
                <a:ea typeface="+mn-ea"/>
              </a:defRPr>
            </a:lvl2pPr>
            <a:lvl3pPr marL="1143000" indent="-228600">
              <a:buFont typeface="Wingdings" panose="05000000000000000000" pitchFamily="2" charset="2"/>
              <a:buChar char="Ø"/>
              <a:defRPr>
                <a:latin typeface="+mn-ea"/>
                <a:ea typeface="+mn-ea"/>
              </a:defRPr>
            </a:lvl3pPr>
            <a:lvl4pPr marL="1600200" indent="-228600">
              <a:buFont typeface="Wingdings" panose="05000000000000000000" pitchFamily="2" charset="2"/>
              <a:buChar char="Ø"/>
              <a:defRPr>
                <a:latin typeface="+mn-ea"/>
                <a:ea typeface="+mn-ea"/>
              </a:defRPr>
            </a:lvl4pPr>
            <a:lvl5pPr marL="2057400" indent="-228600">
              <a:buFont typeface="Wingdings" panose="05000000000000000000" pitchFamily="2" charset="2"/>
              <a:buChar char="Ø"/>
              <a:defRPr>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331763B7-F2C7-4E19-99E9-6FFB7EA04A36}" type="datetime1">
              <a:rPr lang="zh-CN" altLang="en-US" smtClean="0"/>
              <a:t>2022/11/25</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r>
              <a:rPr lang="en-US" altLang="zh-CN" dirty="0" smtClean="0"/>
              <a:t>/30</a:t>
            </a:r>
            <a:endParaRPr lang="zh-CN" altLang="en-US" dirty="0"/>
          </a:p>
        </p:txBody>
      </p:sp>
      <p:sp>
        <p:nvSpPr>
          <p:cNvPr id="8" name="矩形 7"/>
          <p:cNvSpPr/>
          <p:nvPr userDrawn="1"/>
        </p:nvSpPr>
        <p:spPr>
          <a:xfrm>
            <a:off x="1155471" y="1378532"/>
            <a:ext cx="1562735" cy="75565"/>
          </a:xfrm>
          <a:prstGeom prst="rect">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188E406-DB9F-4811-83E6-DA195D3B2D36}" type="datetime1">
              <a:rPr lang="zh-CN" altLang="en-US" smtClean="0"/>
              <a:t>2022/11/25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E2C3532-9634-4202-8D41-8B3EF5C23AA2}" type="datetime1">
              <a:rPr lang="zh-CN" altLang="en-US" smtClean="0"/>
              <a:t>2022/11/25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9" name="矩形 8"/>
          <p:cNvSpPr/>
          <p:nvPr userDrawn="1"/>
        </p:nvSpPr>
        <p:spPr>
          <a:xfrm>
            <a:off x="838203" y="1386844"/>
            <a:ext cx="1562735" cy="75565"/>
          </a:xfrm>
          <a:prstGeom prst="rect">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4D2345D-CA7D-4270-A32B-F73528B05E9D}" type="datetime1">
              <a:rPr lang="zh-CN" altLang="en-US" smtClean="0"/>
              <a:t>2022/11/25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0" name="矩形 9"/>
          <p:cNvSpPr/>
          <p:nvPr userDrawn="1"/>
        </p:nvSpPr>
        <p:spPr>
          <a:xfrm>
            <a:off x="838203" y="1386844"/>
            <a:ext cx="1562735" cy="75565"/>
          </a:xfrm>
          <a:prstGeom prst="rect">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291F7E6-CC7C-457C-90CD-A0DFDD5D1826}" type="datetime1">
              <a:rPr lang="zh-CN" altLang="en-US" smtClean="0"/>
              <a:t>2022/11/25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9" name="矩形 8"/>
          <p:cNvSpPr/>
          <p:nvPr userDrawn="1"/>
        </p:nvSpPr>
        <p:spPr>
          <a:xfrm>
            <a:off x="838203" y="1386844"/>
            <a:ext cx="1562735" cy="75565"/>
          </a:xfrm>
          <a:prstGeom prst="rect">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E38F029-E631-4198-95BF-FE426C2EE6D9}" type="datetime1">
              <a:rPr lang="zh-CN" altLang="en-US" smtClean="0"/>
              <a:t>2022/11/25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4848419-E6B3-4557-AE8D-8A797C502227}" type="datetime1">
              <a:rPr lang="zh-CN" altLang="en-US" smtClean="0"/>
              <a:t>2022/11/25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5E5050E-44CD-4617-AE7F-B7EE6301E424}" type="datetime1">
              <a:rPr lang="zh-CN" altLang="en-US" smtClean="0"/>
              <a:t>2022/11/25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89B89-3360-4629-9EE2-094561BA9392}" type="datetime1">
              <a:rPr lang="zh-CN" altLang="en-US" smtClean="0"/>
              <a:t>2022/11/25</a:t>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050271"/>
            <a:ext cx="12223115" cy="4761950"/>
          </a:xfrm>
        </p:spPr>
        <p:txBody>
          <a:bodyPr>
            <a:normAutofit/>
          </a:bodyPr>
          <a:lstStyle/>
          <a:p>
            <a:r>
              <a:rPr kumimoji="1" lang="en-US" altLang="zh-CN" sz="3200" dirty="0">
                <a:latin typeface="+mj-ea"/>
              </a:rPr>
              <a:t>Revisiting the Design of LSM-tree Based OLTP Storage Engine</a:t>
            </a:r>
            <a:br>
              <a:rPr kumimoji="1" lang="en-US" altLang="zh-CN" sz="3200" dirty="0">
                <a:latin typeface="+mj-ea"/>
              </a:rPr>
            </a:br>
            <a:r>
              <a:rPr kumimoji="1" lang="en-US" altLang="zh-CN" sz="3200" dirty="0">
                <a:latin typeface="+mj-ea"/>
              </a:rPr>
              <a:t>with Persistent </a:t>
            </a:r>
            <a:r>
              <a:rPr kumimoji="1" lang="en-US" altLang="zh-CN" sz="3200" dirty="0" smtClean="0">
                <a:latin typeface="+mj-ea"/>
              </a:rPr>
              <a:t>Memory</a:t>
            </a:r>
            <a:br>
              <a:rPr kumimoji="1" lang="en-US" altLang="zh-CN" sz="3200" dirty="0" smtClean="0">
                <a:latin typeface="+mj-ea"/>
              </a:rPr>
            </a:br>
            <a:r>
              <a:rPr kumimoji="1" lang="en-US" altLang="zh-CN" sz="3200" dirty="0">
                <a:latin typeface="+mj-ea"/>
              </a:rPr>
              <a:t/>
            </a:r>
            <a:br>
              <a:rPr kumimoji="1" lang="en-US" altLang="zh-CN" sz="3200" dirty="0">
                <a:latin typeface="+mj-ea"/>
              </a:rPr>
            </a:br>
            <a:r>
              <a:rPr kumimoji="1" lang="en-US" altLang="zh-CN" sz="3200" dirty="0">
                <a:latin typeface="+mj-ea"/>
              </a:rPr>
              <a:t/>
            </a:r>
            <a:br>
              <a:rPr kumimoji="1" lang="en-US" altLang="zh-CN" sz="3200" dirty="0">
                <a:latin typeface="+mj-ea"/>
              </a:rPr>
            </a:br>
            <a:r>
              <a:rPr kumimoji="1" lang="en-US" altLang="zh-CN" sz="2000" dirty="0" err="1">
                <a:latin typeface="+mj-ea"/>
              </a:rPr>
              <a:t>Baoyue</a:t>
            </a:r>
            <a:r>
              <a:rPr kumimoji="1" lang="en-US" altLang="zh-CN" sz="2000" dirty="0">
                <a:latin typeface="+mj-ea"/>
              </a:rPr>
              <a:t> Yan, </a:t>
            </a:r>
            <a:r>
              <a:rPr kumimoji="1" lang="en-US" altLang="zh-CN" sz="2000" dirty="0" err="1">
                <a:latin typeface="+mj-ea"/>
              </a:rPr>
              <a:t>Xuntao</a:t>
            </a:r>
            <a:r>
              <a:rPr kumimoji="1" lang="en-US" altLang="zh-CN" sz="2000" dirty="0">
                <a:latin typeface="+mj-ea"/>
              </a:rPr>
              <a:t> Cheng, Bo Jiang, </a:t>
            </a:r>
            <a:r>
              <a:rPr kumimoji="1" lang="en-US" altLang="zh-CN" sz="2000" dirty="0" err="1">
                <a:latin typeface="+mj-ea"/>
              </a:rPr>
              <a:t>Shibin</a:t>
            </a:r>
            <a:r>
              <a:rPr kumimoji="1" lang="en-US" altLang="zh-CN" sz="2000" dirty="0">
                <a:latin typeface="+mj-ea"/>
              </a:rPr>
              <a:t> Chen, </a:t>
            </a:r>
            <a:r>
              <a:rPr kumimoji="1" lang="en-US" altLang="zh-CN" sz="2000" dirty="0" err="1">
                <a:latin typeface="+mj-ea"/>
              </a:rPr>
              <a:t>Canfang</a:t>
            </a:r>
            <a:r>
              <a:rPr kumimoji="1" lang="en-US" altLang="zh-CN" sz="2000" dirty="0">
                <a:latin typeface="+mj-ea"/>
              </a:rPr>
              <a:t> Shang,</a:t>
            </a:r>
            <a:br>
              <a:rPr kumimoji="1" lang="en-US" altLang="zh-CN" sz="2000" dirty="0">
                <a:latin typeface="+mj-ea"/>
              </a:rPr>
            </a:br>
            <a:r>
              <a:rPr kumimoji="1" lang="en-US" altLang="zh-CN" sz="2000" dirty="0" err="1">
                <a:latin typeface="+mj-ea"/>
              </a:rPr>
              <a:t>Jianying</a:t>
            </a:r>
            <a:r>
              <a:rPr kumimoji="1" lang="en-US" altLang="zh-CN" sz="2000" dirty="0">
                <a:latin typeface="+mj-ea"/>
              </a:rPr>
              <a:t> Wang, </a:t>
            </a:r>
            <a:r>
              <a:rPr kumimoji="1" lang="en-US" altLang="zh-CN" sz="2000" dirty="0" err="1">
                <a:latin typeface="+mj-ea"/>
              </a:rPr>
              <a:t>Gui</a:t>
            </a:r>
            <a:r>
              <a:rPr kumimoji="1" lang="en-US" altLang="zh-CN" sz="2000" dirty="0">
                <a:latin typeface="+mj-ea"/>
              </a:rPr>
              <a:t> Huang, </a:t>
            </a:r>
            <a:r>
              <a:rPr kumimoji="1" lang="en-US" altLang="zh-CN" sz="2000" dirty="0" err="1">
                <a:latin typeface="+mj-ea"/>
              </a:rPr>
              <a:t>Xinjun</a:t>
            </a:r>
            <a:r>
              <a:rPr kumimoji="1" lang="en-US" altLang="zh-CN" sz="2000" dirty="0">
                <a:latin typeface="+mj-ea"/>
              </a:rPr>
              <a:t> Yang, Wei Cao, </a:t>
            </a:r>
            <a:r>
              <a:rPr kumimoji="1" lang="en-US" altLang="zh-CN" sz="2000" dirty="0" err="1">
                <a:latin typeface="+mj-ea"/>
              </a:rPr>
              <a:t>Feifei</a:t>
            </a:r>
            <a:r>
              <a:rPr kumimoji="1" lang="en-US" altLang="zh-CN" sz="2000" dirty="0">
                <a:latin typeface="+mj-ea"/>
              </a:rPr>
              <a:t> </a:t>
            </a:r>
            <a:r>
              <a:rPr kumimoji="1" lang="en-US" altLang="zh-CN" sz="2000" dirty="0" smtClean="0">
                <a:latin typeface="+mj-ea"/>
              </a:rPr>
              <a:t>Li</a:t>
            </a:r>
            <a:br>
              <a:rPr kumimoji="1" lang="en-US" altLang="zh-CN" sz="2000" dirty="0" smtClean="0">
                <a:latin typeface="+mj-ea"/>
              </a:rPr>
            </a:br>
            <a:r>
              <a:rPr kumimoji="1" lang="en-US" altLang="zh-CN" sz="2000" dirty="0" err="1" smtClean="0">
                <a:latin typeface="+mj-ea"/>
              </a:rPr>
              <a:t>Beihang</a:t>
            </a:r>
            <a:r>
              <a:rPr kumimoji="1" lang="en-US" altLang="zh-CN" sz="2000" dirty="0" smtClean="0">
                <a:latin typeface="+mj-ea"/>
              </a:rPr>
              <a:t> </a:t>
            </a:r>
            <a:r>
              <a:rPr kumimoji="1" lang="en-US" altLang="zh-CN" sz="2000" dirty="0">
                <a:latin typeface="+mj-ea"/>
              </a:rPr>
              <a:t>University and </a:t>
            </a:r>
            <a:r>
              <a:rPr kumimoji="1" lang="en-US" altLang="zh-CN" sz="2000" dirty="0" smtClean="0">
                <a:latin typeface="+mj-ea"/>
              </a:rPr>
              <a:t>AZFT</a:t>
            </a:r>
            <a:br>
              <a:rPr kumimoji="1" lang="en-US" altLang="zh-CN" sz="2000" dirty="0" smtClean="0">
                <a:latin typeface="+mj-ea"/>
              </a:rPr>
            </a:br>
            <a:r>
              <a:rPr kumimoji="1" lang="en-US" altLang="zh-CN" sz="2000" dirty="0" smtClean="0">
                <a:latin typeface="+mj-ea"/>
              </a:rPr>
              <a:t/>
            </a:r>
            <a:br>
              <a:rPr kumimoji="1" lang="en-US" altLang="zh-CN" sz="2000" dirty="0" smtClean="0">
                <a:latin typeface="+mj-ea"/>
              </a:rPr>
            </a:br>
            <a:r>
              <a:rPr kumimoji="1" lang="en-US" altLang="zh-CN" sz="2000" dirty="0" smtClean="0">
                <a:latin typeface="+mj-ea"/>
              </a:rPr>
              <a:t/>
            </a:r>
            <a:br>
              <a:rPr kumimoji="1" lang="en-US" altLang="zh-CN" sz="2000" dirty="0" smtClean="0">
                <a:latin typeface="+mj-ea"/>
              </a:rPr>
            </a:br>
            <a:r>
              <a:rPr kumimoji="1" lang="en-US" altLang="zh-CN" sz="2000" dirty="0" smtClean="0">
                <a:latin typeface="+mn-ea"/>
              </a:rPr>
              <a:t>VLDB 2021</a:t>
            </a:r>
            <a:endParaRPr kumimoji="1" lang="en-GB" altLang="zh-CN" sz="2000" dirty="0">
              <a:latin typeface="+mj-ea"/>
            </a:endParaRPr>
          </a:p>
        </p:txBody>
      </p:sp>
      <p:sp>
        <p:nvSpPr>
          <p:cNvPr id="9" name="灯片编号占位符 8"/>
          <p:cNvSpPr>
            <a:spLocks noGrp="1"/>
          </p:cNvSpPr>
          <p:nvPr>
            <p:ph type="sldNum" sz="quarter" idx="12"/>
          </p:nvPr>
        </p:nvSpPr>
        <p:spPr/>
        <p:txBody>
          <a:bodyPr/>
          <a:lstStyle/>
          <a:p>
            <a:fld id="{565CE74E-AB26-4998-AD42-012C4C1AD076}" type="slidenum">
              <a:rPr lang="zh-CN" altLang="en-US" smtClean="0"/>
              <a:pPr/>
              <a:t>1</a:t>
            </a:fld>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Reorder </a:t>
            </a:r>
            <a:r>
              <a:rPr lang="en-US" altLang="zh-CN" dirty="0" smtClean="0"/>
              <a:t>Ring : </a:t>
            </a:r>
            <a:r>
              <a:rPr lang="en-US" altLang="zh-CN" dirty="0" err="1" smtClean="0"/>
              <a:t>ChainLog</a:t>
            </a:r>
            <a:endParaRPr lang="zh-CN" altLang="en-US" dirty="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10</a:t>
            </a:fld>
            <a:r>
              <a:rPr lang="en-US" altLang="zh-CN" smtClean="0"/>
              <a:t>/30</a:t>
            </a:r>
            <a:endParaRPr lang="zh-CN" altLang="en-US" dirty="0"/>
          </a:p>
        </p:txBody>
      </p:sp>
      <p:pic>
        <p:nvPicPr>
          <p:cNvPr id="5" name="图片 4"/>
          <p:cNvPicPr>
            <a:picLocks noChangeAspect="1"/>
          </p:cNvPicPr>
          <p:nvPr/>
        </p:nvPicPr>
        <p:blipFill>
          <a:blip r:embed="rId3"/>
          <a:stretch>
            <a:fillRect/>
          </a:stretch>
        </p:blipFill>
        <p:spPr>
          <a:xfrm>
            <a:off x="1155469" y="2102734"/>
            <a:ext cx="6181151" cy="2954044"/>
          </a:xfrm>
          <a:prstGeom prst="rect">
            <a:avLst/>
          </a:prstGeom>
        </p:spPr>
      </p:pic>
      <mc:AlternateContent xmlns:mc="http://schemas.openxmlformats.org/markup-compatibility/2006" xmlns:a14="http://schemas.microsoft.com/office/drawing/2010/main">
        <mc:Choice Requires="a14">
          <p:sp>
            <p:nvSpPr>
              <p:cNvPr id="7" name="内容占位符 2"/>
              <p:cNvSpPr>
                <a:spLocks noGrp="1"/>
              </p:cNvSpPr>
              <p:nvPr>
                <p:ph idx="1"/>
              </p:nvPr>
            </p:nvSpPr>
            <p:spPr>
              <a:xfrm>
                <a:off x="7336620" y="1825625"/>
                <a:ext cx="4017180" cy="4351338"/>
              </a:xfrm>
            </p:spPr>
            <p:txBody>
              <a:bodyPr>
                <a:normAutofit/>
              </a:bodyPr>
              <a:lstStyle/>
              <a:p>
                <a:r>
                  <a:rPr lang="en-US" altLang="zh-CN" sz="2400" dirty="0" smtClean="0"/>
                  <a:t>Transaction </a:t>
                </a:r>
                <a:r>
                  <a:rPr lang="en-US" altLang="zh-CN" sz="2400" dirty="0"/>
                  <a:t>buffers </a:t>
                </a:r>
                <a:r>
                  <a:rPr lang="en-US" altLang="zh-CN" sz="2400" dirty="0" smtClean="0"/>
                  <a:t>are </a:t>
                </a:r>
                <a:r>
                  <a:rPr lang="en-US" altLang="zh-CN" sz="2400" dirty="0"/>
                  <a:t>firstly batched </a:t>
                </a:r>
                <a:r>
                  <a:rPr lang="en-US" altLang="zh-CN" sz="2400" dirty="0" smtClean="0"/>
                  <a:t>as</a:t>
                </a:r>
              </a:p>
              <a:p>
                <a:pPr marL="0" indent="0">
                  <a:buNone/>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b="0" i="1" smtClean="0">
                              <a:latin typeface="Cambria Math" panose="02040503050406030204" pitchFamily="18" charset="0"/>
                            </a:rPr>
                            <m:t>𝑘</m:t>
                          </m:r>
                        </m:sub>
                      </m:sSub>
                      <m:r>
                        <a:rPr lang="en-US" altLang="zh-CN" sz="2400" b="0" i="1" smtClean="0">
                          <a:latin typeface="Cambria Math" panose="02040503050406030204" pitchFamily="18" charset="0"/>
                        </a:rPr>
                        <m:t>}</m:t>
                      </m:r>
                    </m:oMath>
                  </m:oMathPara>
                </a14:m>
                <a:endParaRPr lang="en-US" altLang="zh-CN" sz="2400" dirty="0" smtClean="0"/>
              </a:p>
              <a:p>
                <a:endParaRPr lang="en-US" altLang="zh-CN" sz="2400" dirty="0" smtClean="0"/>
              </a:p>
              <a:p>
                <a:r>
                  <a:rPr lang="en-US" altLang="zh-CN" sz="2400" dirty="0" err="1" smtClean="0"/>
                  <a:t>Memtable</a:t>
                </a:r>
                <a:r>
                  <a:rPr lang="en-US" altLang="zh-CN" sz="2400" dirty="0" smtClean="0"/>
                  <a:t> set </a:t>
                </a:r>
                <a:endParaRPr lang="en-US" altLang="zh-CN" sz="2400"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𝑀</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𝑛</m:t>
                          </m:r>
                        </m:sub>
                      </m:sSub>
                      <m:r>
                        <a:rPr lang="en-US" altLang="zh-CN" sz="2400" i="1">
                          <a:latin typeface="Cambria Math" panose="02040503050406030204" pitchFamily="18" charset="0"/>
                        </a:rPr>
                        <m:t>}</m:t>
                      </m:r>
                    </m:oMath>
                  </m:oMathPara>
                </a14:m>
                <a:endParaRPr lang="en-US" altLang="zh-CN" sz="2400" dirty="0" smtClean="0"/>
              </a:p>
              <a:p>
                <a:endParaRPr lang="en-US" altLang="zh-CN" sz="2400" dirty="0" smtClean="0"/>
              </a:p>
              <a:p>
                <a:r>
                  <a:rPr lang="en-US" altLang="zh-CN" sz="2400" dirty="0" err="1" smtClean="0"/>
                  <a:t>ChainLog</a:t>
                </a:r>
                <a:r>
                  <a:rPr lang="en-US" altLang="zh-CN" sz="2400" dirty="0" smtClean="0"/>
                  <a:t> </a:t>
                </a:r>
                <a:endParaRPr lang="en-US" altLang="zh-CN" sz="24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𝑅</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𝑖</m:t>
                          </m:r>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𝑖</m:t>
                          </m:r>
                          <m:r>
                            <a:rPr lang="en-US" altLang="zh-CN" sz="2400" i="1">
                              <a:latin typeface="Cambria Math" panose="02040503050406030204" pitchFamily="18" charset="0"/>
                            </a:rPr>
                            <m:t>𝑘</m:t>
                          </m:r>
                        </m:sub>
                      </m:sSub>
                      <m:r>
                        <a:rPr lang="en-US" altLang="zh-CN" sz="2400" i="1">
                          <a:latin typeface="Cambria Math" panose="02040503050406030204" pitchFamily="18" charset="0"/>
                        </a:rPr>
                        <m:t>}</m:t>
                      </m:r>
                    </m:oMath>
                  </m:oMathPara>
                </a14:m>
                <a:endParaRPr lang="en-US" altLang="zh-CN" sz="2400" dirty="0" smtClean="0"/>
              </a:p>
            </p:txBody>
          </p:sp>
        </mc:Choice>
        <mc:Fallback xmlns="">
          <p:sp>
            <p:nvSpPr>
              <p:cNvPr id="7" name="内容占位符 2"/>
              <p:cNvSpPr>
                <a:spLocks noGrp="1" noRot="1" noChangeAspect="1" noMove="1" noResize="1" noEditPoints="1" noAdjustHandles="1" noChangeArrowheads="1" noChangeShapeType="1" noTextEdit="1"/>
              </p:cNvSpPr>
              <p:nvPr>
                <p:ph idx="1"/>
              </p:nvPr>
            </p:nvSpPr>
            <p:spPr>
              <a:xfrm>
                <a:off x="7336620" y="1825625"/>
                <a:ext cx="4017180" cy="4351338"/>
              </a:xfrm>
              <a:blipFill rotWithShape="0">
                <a:blip r:embed="rId4"/>
                <a:stretch>
                  <a:fillRect l="-2124" t="-1821" r="-16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77040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Reorder </a:t>
            </a:r>
            <a:r>
              <a:rPr lang="en-US" altLang="zh-CN" dirty="0" smtClean="0"/>
              <a:t>Ring : </a:t>
            </a:r>
            <a:r>
              <a:rPr lang="en-US" altLang="zh-CN" dirty="0" err="1" smtClean="0"/>
              <a:t>ChainLog</a:t>
            </a:r>
            <a:endParaRPr lang="zh-CN" altLang="en-US" dirty="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11</a:t>
            </a:fld>
            <a:r>
              <a:rPr lang="en-US" altLang="zh-CN" smtClean="0"/>
              <a:t>/30</a:t>
            </a:r>
            <a:endParaRPr lang="zh-CN" altLang="en-US" dirty="0"/>
          </a:p>
        </p:txBody>
      </p:sp>
      <mc:AlternateContent xmlns:mc="http://schemas.openxmlformats.org/markup-compatibility/2006" xmlns:a14="http://schemas.microsoft.com/office/drawing/2010/main">
        <mc:Choice Requires="a14">
          <p:sp>
            <p:nvSpPr>
              <p:cNvPr id="7" name="内容占位符 2"/>
              <p:cNvSpPr>
                <a:spLocks noGrp="1"/>
              </p:cNvSpPr>
              <p:nvPr>
                <p:ph idx="1"/>
              </p:nvPr>
            </p:nvSpPr>
            <p:spPr>
              <a:xfrm>
                <a:off x="1155469" y="1825625"/>
                <a:ext cx="9847311" cy="4351338"/>
              </a:xfrm>
            </p:spPr>
            <p:txBody>
              <a:bodyPr>
                <a:noAutofit/>
              </a:bodyPr>
              <a:lstStyle/>
              <a:p>
                <a:pPr marL="0" indent="0">
                  <a:buNone/>
                </a:pPr>
                <a:r>
                  <a:rPr lang="en-US" altLang="zh-CN" sz="2400" dirty="0" smtClean="0"/>
                  <a:t>The </a:t>
                </a:r>
                <a14:m>
                  <m:oMath xmlns:m="http://schemas.openxmlformats.org/officeDocument/2006/math">
                    <m:sSub>
                      <m:sSubPr>
                        <m:ctrlPr>
                          <a:rPr lang="en-US" altLang="zh-CN" sz="2400" i="1">
                            <a:latin typeface="Cambria Math" panose="02040503050406030204" pitchFamily="18" charset="0"/>
                          </a:rPr>
                        </m:ctrlPr>
                      </m:sSubPr>
                      <m:e>
                        <m:r>
                          <a:rPr lang="en-US" altLang="zh-CN" sz="2400" i="1" smtClean="0">
                            <a:latin typeface="Cambria Math" panose="02040503050406030204" pitchFamily="18" charset="0"/>
                          </a:rPr>
                          <m:t>𝑅</m:t>
                        </m:r>
                      </m:e>
                      <m:sub>
                        <m:r>
                          <a:rPr lang="en-US" altLang="zh-CN" sz="2400" i="1">
                            <a:latin typeface="Cambria Math" panose="02040503050406030204" pitchFamily="18" charset="0"/>
                          </a:rPr>
                          <m:t>𝑖</m:t>
                        </m:r>
                      </m:sub>
                    </m:sSub>
                  </m:oMath>
                </a14:m>
                <a:r>
                  <a:rPr lang="ko-KR" altLang="en-US" sz="2400" dirty="0"/>
                  <a:t> </a:t>
                </a:r>
                <a:r>
                  <a:rPr lang="en-US" altLang="zh-CN" sz="2400" dirty="0"/>
                  <a:t>should satisfy </a:t>
                </a:r>
                <a:r>
                  <a:rPr lang="en-US" altLang="zh-CN" sz="2400" dirty="0" smtClean="0"/>
                  <a:t>the following </a:t>
                </a:r>
                <a:r>
                  <a:rPr lang="en-US" altLang="zh-CN" sz="2400" dirty="0"/>
                  <a:t>two conditions</a:t>
                </a:r>
                <a:r>
                  <a:rPr lang="en-US" altLang="zh-CN" sz="2400" dirty="0" smtClean="0"/>
                  <a:t>:</a:t>
                </a:r>
              </a:p>
              <a:p>
                <a:pPr marL="0" indent="0">
                  <a:buNone/>
                </a:pPr>
                <a:endParaRPr lang="en-US" altLang="zh-CN" sz="2400" dirty="0"/>
              </a:p>
              <a:p>
                <a:r>
                  <a:rPr lang="en-US" altLang="zh-CN" sz="2400" b="1" dirty="0"/>
                  <a:t>Atomicity</a:t>
                </a:r>
                <a:r>
                  <a:rPr lang="en-US" altLang="zh-CN" sz="2400" dirty="0"/>
                  <a:t>. The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𝑖</m:t>
                        </m:r>
                      </m:sub>
                    </m:sSub>
                    <m:r>
                      <a:rPr lang="en-US" altLang="zh-CN" sz="2400" b="0" i="0" smtClean="0">
                        <a:latin typeface="Cambria Math" panose="02040503050406030204" pitchFamily="18" charset="0"/>
                      </a:rPr>
                      <m:t> </m:t>
                    </m:r>
                  </m:oMath>
                </a14:m>
                <a:r>
                  <a:rPr lang="en-US" altLang="zh-CN" sz="2400" dirty="0" smtClean="0"/>
                  <a:t>is </a:t>
                </a:r>
                <a:r>
                  <a:rPr lang="en-US" altLang="zh-CN" sz="2400" dirty="0"/>
                  <a:t>atomically persisted </a:t>
                </a:r>
                <a:r>
                  <a:rPr lang="en-US" altLang="zh-CN" sz="2400" dirty="0" smtClean="0"/>
                  <a:t>if  </a:t>
                </a:r>
                <a14:m>
                  <m:oMath xmlns:m="http://schemas.openxmlformats.org/officeDocument/2006/math">
                    <m:r>
                      <m:rPr>
                        <m:nor/>
                      </m:rPr>
                      <a:rPr lang="en-US" altLang="zh-CN" sz="2400" dirty="0"/>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𝑖𝑘</m:t>
                        </m:r>
                      </m:sub>
                    </m:sSub>
                    <m:r>
                      <m:rPr>
                        <m:nor/>
                      </m:rPr>
                      <a:rPr lang="ko-KR" altLang="en-US" sz="2400" dirty="0"/>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𝑅</m:t>
                        </m:r>
                      </m:e>
                      <m:sub>
                        <m:r>
                          <a:rPr lang="en-US" altLang="zh-CN" sz="2400" b="0" i="1" smtClean="0">
                            <a:latin typeface="Cambria Math" panose="02040503050406030204" pitchFamily="18" charset="0"/>
                          </a:rPr>
                          <m:t>𝑖</m:t>
                        </m:r>
                      </m:sub>
                    </m:sSub>
                  </m:oMath>
                </a14:m>
                <a:r>
                  <a:rPr lang="en-US" altLang="zh-CN" sz="2400" dirty="0" smtClean="0"/>
                  <a:t> are atomically </a:t>
                </a:r>
                <a:r>
                  <a:rPr lang="en-US" altLang="zh-CN" sz="2400" dirty="0"/>
                  <a:t>persisted</a:t>
                </a:r>
                <a:r>
                  <a:rPr lang="en-US" altLang="zh-CN" sz="2400" dirty="0" smtClean="0"/>
                  <a:t>.</a:t>
                </a:r>
              </a:p>
              <a:p>
                <a:endParaRPr lang="en-US" altLang="zh-CN" sz="2400" dirty="0" smtClean="0"/>
              </a:p>
              <a:p>
                <a:r>
                  <a:rPr lang="en-US" altLang="zh-CN" sz="2400" b="1" dirty="0"/>
                  <a:t>Monotonicity</a:t>
                </a:r>
                <a:r>
                  <a:rPr lang="en-US" altLang="zh-CN" sz="2400" dirty="0"/>
                  <a:t>. </a:t>
                </a:r>
                <a:r>
                  <a:rPr lang="en-US" altLang="zh-CN" sz="2400" dirty="0" smtClean="0"/>
                  <a:t>If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𝑖</m:t>
                        </m:r>
                      </m:sub>
                    </m:sSub>
                    <m:r>
                      <a:rPr lang="en-US" altLang="zh-CN" sz="2400" b="0" i="0" smtClean="0">
                        <a:latin typeface="Cambria Math" panose="02040503050406030204" pitchFamily="18" charset="0"/>
                      </a:rPr>
                      <m:t> </m:t>
                    </m:r>
                  </m:oMath>
                </a14:m>
                <a:r>
                  <a:rPr lang="en-US" altLang="zh-CN" sz="2400" dirty="0" smtClean="0"/>
                  <a:t>is </a:t>
                </a:r>
                <a:r>
                  <a:rPr lang="en-US" altLang="zh-CN" sz="2400" dirty="0"/>
                  <a:t>granted </a:t>
                </a:r>
                <a:r>
                  <a:rPr lang="en-US" altLang="zh-CN" sz="2400" dirty="0" smtClean="0"/>
                  <a:t>before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b="0" i="1" smtClean="0">
                            <a:latin typeface="Cambria Math" panose="02040503050406030204" pitchFamily="18" charset="0"/>
                          </a:rPr>
                          <m:t>𝑗</m:t>
                        </m:r>
                      </m:sub>
                    </m:sSub>
                    <m:r>
                      <a:rPr lang="en-US" altLang="zh-CN" sz="2400" b="0" i="0" smtClean="0">
                        <a:latin typeface="Cambria Math" panose="02040503050406030204" pitchFamily="18" charset="0"/>
                      </a:rPr>
                      <m:t> </m:t>
                    </m:r>
                  </m:oMath>
                </a14:m>
                <a:r>
                  <a:rPr lang="en-US" altLang="ko-KR" sz="2400" dirty="0" smtClean="0"/>
                  <a:t>, </a:t>
                </a:r>
                <a:r>
                  <a:rPr lang="en-US" altLang="zh-CN" sz="2400" dirty="0"/>
                  <a:t>then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𝑖</m:t>
                        </m:r>
                      </m:sub>
                    </m:sSub>
                    <m:r>
                      <a:rPr lang="en-US" altLang="zh-CN" sz="2400" b="0" i="0" smtClean="0">
                        <a:latin typeface="Cambria Math" panose="02040503050406030204" pitchFamily="18" charset="0"/>
                      </a:rPr>
                      <m:t> </m:t>
                    </m:r>
                  </m:oMath>
                </a14:m>
                <a:r>
                  <a:rPr lang="en-US" altLang="zh-CN" sz="2400" dirty="0" smtClean="0"/>
                  <a:t>shall be persisted </a:t>
                </a:r>
                <a:r>
                  <a:rPr lang="en-US" altLang="zh-CN" sz="2400" dirty="0"/>
                  <a:t>before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b="0" i="1" smtClean="0">
                            <a:latin typeface="Cambria Math" panose="02040503050406030204" pitchFamily="18" charset="0"/>
                          </a:rPr>
                          <m:t>𝑗</m:t>
                        </m:r>
                      </m:sub>
                    </m:sSub>
                  </m:oMath>
                </a14:m>
                <a:r>
                  <a:rPr lang="en-US" altLang="ko-KR" sz="2400" dirty="0" smtClean="0"/>
                  <a:t>.</a:t>
                </a:r>
                <a:endParaRPr lang="en-US" altLang="zh-CN" sz="2400" dirty="0" smtClean="0"/>
              </a:p>
            </p:txBody>
          </p:sp>
        </mc:Choice>
        <mc:Fallback xmlns="">
          <p:sp>
            <p:nvSpPr>
              <p:cNvPr id="7" name="内容占位符 2"/>
              <p:cNvSpPr>
                <a:spLocks noGrp="1" noRot="1" noChangeAspect="1" noMove="1" noResize="1" noEditPoints="1" noAdjustHandles="1" noChangeArrowheads="1" noChangeShapeType="1" noTextEdit="1"/>
              </p:cNvSpPr>
              <p:nvPr>
                <p:ph idx="1"/>
              </p:nvPr>
            </p:nvSpPr>
            <p:spPr>
              <a:xfrm>
                <a:off x="1155469" y="1825625"/>
                <a:ext cx="9847311" cy="4351338"/>
              </a:xfrm>
              <a:blipFill rotWithShape="0">
                <a:blip r:embed="rId3"/>
                <a:stretch>
                  <a:fillRect l="-991" t="-1821" r="-24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784848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Reorder </a:t>
            </a:r>
            <a:r>
              <a:rPr lang="en-US" altLang="zh-CN" dirty="0" smtClean="0"/>
              <a:t>Ring : </a:t>
            </a:r>
            <a:r>
              <a:rPr lang="en-US" altLang="zh-CN" dirty="0" err="1" smtClean="0"/>
              <a:t>ChainLog</a:t>
            </a:r>
            <a:endParaRPr lang="zh-CN" altLang="en-US" dirty="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12</a:t>
            </a:fld>
            <a:r>
              <a:rPr lang="en-US" altLang="zh-CN" smtClean="0"/>
              <a:t>/30</a:t>
            </a:r>
            <a:endParaRPr lang="zh-CN" altLang="en-US" dirty="0"/>
          </a:p>
        </p:txBody>
      </p:sp>
      <p:pic>
        <p:nvPicPr>
          <p:cNvPr id="6" name="图片 5"/>
          <p:cNvPicPr>
            <a:picLocks noChangeAspect="1"/>
          </p:cNvPicPr>
          <p:nvPr/>
        </p:nvPicPr>
        <p:blipFill>
          <a:blip r:embed="rId3"/>
          <a:stretch>
            <a:fillRect/>
          </a:stretch>
        </p:blipFill>
        <p:spPr>
          <a:xfrm>
            <a:off x="2038112" y="2020238"/>
            <a:ext cx="8433044" cy="3962112"/>
          </a:xfrm>
          <a:prstGeom prst="rect">
            <a:avLst/>
          </a:prstGeom>
        </p:spPr>
      </p:pic>
    </p:spTree>
    <p:extLst>
      <p:ext uri="{BB962C8B-B14F-4D97-AF65-F5344CB8AC3E}">
        <p14:creationId xmlns:p14="http://schemas.microsoft.com/office/powerpoint/2010/main" val="2571135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Reorder </a:t>
            </a:r>
            <a:r>
              <a:rPr lang="en-US" altLang="zh-CN" dirty="0" smtClean="0"/>
              <a:t>Ring : </a:t>
            </a:r>
            <a:r>
              <a:rPr lang="en-US" altLang="zh-CN" dirty="0" err="1" smtClean="0"/>
              <a:t>ChainLog</a:t>
            </a:r>
            <a:endParaRPr lang="zh-CN" altLang="en-US" dirty="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13</a:t>
            </a:fld>
            <a:r>
              <a:rPr lang="en-US" altLang="zh-CN" smtClean="0"/>
              <a:t>/30</a:t>
            </a:r>
            <a:endParaRPr lang="zh-CN" altLang="en-US" dirty="0"/>
          </a:p>
        </p:txBody>
      </p:sp>
      <p:pic>
        <p:nvPicPr>
          <p:cNvPr id="4" name="图片 3"/>
          <p:cNvPicPr>
            <a:picLocks noChangeAspect="1"/>
          </p:cNvPicPr>
          <p:nvPr/>
        </p:nvPicPr>
        <p:blipFill>
          <a:blip r:embed="rId3"/>
          <a:stretch>
            <a:fillRect/>
          </a:stretch>
        </p:blipFill>
        <p:spPr>
          <a:xfrm>
            <a:off x="2259091" y="1690692"/>
            <a:ext cx="7991085" cy="4095732"/>
          </a:xfrm>
          <a:prstGeom prst="rect">
            <a:avLst/>
          </a:prstGeom>
        </p:spPr>
      </p:pic>
    </p:spTree>
    <p:extLst>
      <p:ext uri="{BB962C8B-B14F-4D97-AF65-F5344CB8AC3E}">
        <p14:creationId xmlns:p14="http://schemas.microsoft.com/office/powerpoint/2010/main" val="2060696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Reorder </a:t>
            </a:r>
            <a:r>
              <a:rPr lang="en-US" altLang="zh-CN" dirty="0" smtClean="0"/>
              <a:t>Ring : Batching</a:t>
            </a:r>
            <a:endParaRPr lang="zh-CN" altLang="en-US" dirty="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14</a:t>
            </a:fld>
            <a:r>
              <a:rPr lang="en-US" altLang="zh-CN" smtClean="0"/>
              <a:t>/30</a:t>
            </a:r>
            <a:endParaRPr lang="zh-CN" altLang="en-US" dirty="0"/>
          </a:p>
        </p:txBody>
      </p:sp>
      <p:pic>
        <p:nvPicPr>
          <p:cNvPr id="6" name="图片 5"/>
          <p:cNvPicPr>
            <a:picLocks noChangeAspect="1"/>
          </p:cNvPicPr>
          <p:nvPr/>
        </p:nvPicPr>
        <p:blipFill>
          <a:blip r:embed="rId3"/>
          <a:stretch>
            <a:fillRect/>
          </a:stretch>
        </p:blipFill>
        <p:spPr>
          <a:xfrm>
            <a:off x="1829295" y="2102611"/>
            <a:ext cx="8850677" cy="3841824"/>
          </a:xfrm>
          <a:prstGeom prst="rect">
            <a:avLst/>
          </a:prstGeom>
        </p:spPr>
      </p:pic>
    </p:spTree>
    <p:extLst>
      <p:ext uri="{BB962C8B-B14F-4D97-AF65-F5344CB8AC3E}">
        <p14:creationId xmlns:p14="http://schemas.microsoft.com/office/powerpoint/2010/main" val="12301633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Reorder </a:t>
            </a:r>
            <a:r>
              <a:rPr lang="en-US" altLang="zh-CN" dirty="0" smtClean="0"/>
              <a:t>Ring : Concurrent Ring</a:t>
            </a:r>
            <a:endParaRPr lang="zh-CN" altLang="en-US" dirty="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15</a:t>
            </a:fld>
            <a:r>
              <a:rPr lang="en-US" altLang="zh-CN" smtClean="0"/>
              <a:t>/30</a:t>
            </a:r>
            <a:endParaRPr lang="zh-CN" altLang="en-US" dirty="0"/>
          </a:p>
        </p:txBody>
      </p:sp>
      <mc:AlternateContent xmlns:mc="http://schemas.openxmlformats.org/markup-compatibility/2006" xmlns:a14="http://schemas.microsoft.com/office/drawing/2010/main">
        <mc:Choice Requires="a14">
          <p:sp>
            <p:nvSpPr>
              <p:cNvPr id="5" name="内容占位符 2"/>
              <p:cNvSpPr>
                <a:spLocks noGrp="1"/>
              </p:cNvSpPr>
              <p:nvPr>
                <p:ph idx="1"/>
              </p:nvPr>
            </p:nvSpPr>
            <p:spPr>
              <a:xfrm>
                <a:off x="1155469" y="1993692"/>
                <a:ext cx="9847311" cy="3882451"/>
              </a:xfrm>
            </p:spPr>
            <p:txBody>
              <a:bodyPr>
                <a:noAutofit/>
              </a:bodyPr>
              <a:lstStyle/>
              <a:p>
                <a:pPr marL="0" indent="0">
                  <a:buNone/>
                </a:pPr>
                <a:r>
                  <a:rPr lang="en-US" altLang="zh-CN" sz="2400" dirty="0" smtClean="0"/>
                  <a:t>To write a </a:t>
                </a:r>
                <a:r>
                  <a:rPr lang="en-US" altLang="zh-CN" sz="2400" dirty="0" err="1"/>
                  <a:t>ChainLog</a:t>
                </a:r>
                <a:r>
                  <a:rPr lang="en-US" altLang="zh-CN" sz="2400" dirty="0"/>
                  <a:t> item, the thread </a:t>
                </a:r>
                <a:r>
                  <a:rPr lang="en-US" altLang="zh-CN" sz="2400" dirty="0" smtClean="0"/>
                  <a:t>shall perform </a:t>
                </a:r>
                <a:r>
                  <a:rPr lang="en-US" altLang="zh-CN" sz="2400" dirty="0"/>
                  <a:t>the following steps serially</a:t>
                </a:r>
                <a:r>
                  <a:rPr lang="en-US" altLang="zh-CN" sz="2400" dirty="0" smtClean="0"/>
                  <a:t>:</a:t>
                </a:r>
              </a:p>
              <a:p>
                <a:pPr marL="0" indent="0">
                  <a:buNone/>
                </a:pPr>
                <a:r>
                  <a:rPr lang="en-US" altLang="zh-CN" sz="2400" dirty="0" smtClean="0"/>
                  <a:t>① </a:t>
                </a:r>
                <a:r>
                  <a:rPr lang="en-US" altLang="zh-CN" sz="2400" dirty="0"/>
                  <a:t>gets a handle for </a:t>
                </a:r>
                <a:r>
                  <a:rPr lang="en-US" altLang="zh-CN" sz="2400" dirty="0" err="1" smtClean="0"/>
                  <a:t>ChainLog</a:t>
                </a:r>
                <a:r>
                  <a:rPr lang="en-US" altLang="zh-CN" sz="2400" dirty="0" smtClean="0"/>
                  <a:t> item </a:t>
                </a:r>
                <a14:m>
                  <m:oMath xmlns:m="http://schemas.openxmlformats.org/officeDocument/2006/math">
                    <m:sSub>
                      <m:sSubPr>
                        <m:ctrlPr>
                          <a:rPr lang="en-US" altLang="zh-CN" sz="2400" i="1">
                            <a:latin typeface="Cambria Math" panose="02040503050406030204" pitchFamily="18" charset="0"/>
                          </a:rPr>
                        </m:ctrlPr>
                      </m:sSubPr>
                      <m:e>
                        <m:r>
                          <a:rPr lang="en-US" altLang="zh-CN" sz="2400" i="1" smtClean="0">
                            <a:latin typeface="Cambria Math" panose="02040503050406030204" pitchFamily="18" charset="0"/>
                          </a:rPr>
                          <m:t>𝑅</m:t>
                        </m:r>
                      </m:e>
                      <m:sub>
                        <m:r>
                          <a:rPr lang="en-US" altLang="zh-CN" sz="2400" i="1">
                            <a:latin typeface="Cambria Math" panose="02040503050406030204" pitchFamily="18" charset="0"/>
                          </a:rPr>
                          <m:t>𝑖</m:t>
                        </m:r>
                      </m:sub>
                    </m:sSub>
                    <m:r>
                      <a:rPr lang="en-US" altLang="zh-CN" sz="2400" b="0" i="0" smtClean="0">
                        <a:latin typeface="Cambria Math" panose="02040503050406030204" pitchFamily="18" charset="0"/>
                      </a:rPr>
                      <m:t> </m:t>
                    </m:r>
                  </m:oMath>
                </a14:m>
                <a:r>
                  <a:rPr lang="en-US" altLang="zh-CN" sz="2400" dirty="0" smtClean="0"/>
                  <a:t>from </a:t>
                </a:r>
                <a:r>
                  <a:rPr lang="en-US" altLang="zh-CN" sz="2400" dirty="0"/>
                  <a:t>ring; </a:t>
                </a:r>
                <a:endParaRPr lang="en-US" altLang="zh-CN" sz="2400" dirty="0" smtClean="0"/>
              </a:p>
              <a:p>
                <a:pPr marL="0" indent="0">
                  <a:buNone/>
                </a:pPr>
                <a:r>
                  <a:rPr lang="en-US" altLang="zh-CN" sz="2400" dirty="0" smtClean="0"/>
                  <a:t>② </a:t>
                </a:r>
                <a:r>
                  <a:rPr lang="en-US" altLang="zh-CN" sz="2400" dirty="0"/>
                  <a:t>initializes the </a:t>
                </a:r>
                <a:r>
                  <a:rPr lang="en-US" altLang="zh-CN" sz="2400" dirty="0" err="1"/>
                  <a:t>ChainLog</a:t>
                </a:r>
                <a:r>
                  <a:rPr lang="en-US" altLang="zh-CN" sz="2400" dirty="0"/>
                  <a:t> descriptor for </a:t>
                </a:r>
                <a:r>
                  <a:rPr lang="en-US" altLang="zh-CN" sz="2400" dirty="0" smtClean="0"/>
                  <a:t>the handle</a:t>
                </a:r>
                <a:r>
                  <a:rPr lang="en-US" altLang="zh-CN" sz="2400" dirty="0"/>
                  <a:t>; </a:t>
                </a:r>
                <a:endParaRPr lang="en-US" altLang="zh-CN" sz="2400" dirty="0" smtClean="0"/>
              </a:p>
              <a:p>
                <a:pPr marL="0" indent="0">
                  <a:buNone/>
                </a:pPr>
                <a:r>
                  <a:rPr lang="en-US" altLang="zh-CN" sz="2400" dirty="0" smtClean="0"/>
                  <a:t>③ </a:t>
                </a:r>
                <a:r>
                  <a:rPr lang="en-US" altLang="zh-CN" sz="2400" dirty="0"/>
                  <a:t>grants memory space for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𝑖</m:t>
                        </m:r>
                      </m:sub>
                    </m:sSub>
                  </m:oMath>
                </a14:m>
                <a:r>
                  <a:rPr lang="en-US" altLang="ko-KR" sz="2400" dirty="0"/>
                  <a:t>; </a:t>
                </a:r>
                <a:endParaRPr lang="en-US" altLang="ko-KR" sz="2400" dirty="0" smtClean="0"/>
              </a:p>
              <a:p>
                <a:pPr marL="0" indent="0">
                  <a:buNone/>
                </a:pPr>
                <a:r>
                  <a:rPr lang="en-US" altLang="ko-KR" sz="2400" dirty="0" smtClean="0"/>
                  <a:t>④ </a:t>
                </a:r>
                <a:r>
                  <a:rPr lang="en-US" altLang="zh-CN" sz="2400" dirty="0"/>
                  <a:t>writes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𝑖</m:t>
                        </m:r>
                      </m:sub>
                    </m:sSub>
                    <m:r>
                      <a:rPr lang="en-US" altLang="zh-CN" sz="2400" b="0" i="0" smtClean="0">
                        <a:latin typeface="Cambria Math" panose="02040503050406030204" pitchFamily="18" charset="0"/>
                      </a:rPr>
                      <m:t> </m:t>
                    </m:r>
                  </m:oMath>
                </a14:m>
                <a:r>
                  <a:rPr lang="en-US" altLang="zh-CN" sz="2400" dirty="0" smtClean="0"/>
                  <a:t>to </a:t>
                </a:r>
                <a:r>
                  <a:rPr lang="en-US" altLang="zh-CN" sz="2400" dirty="0"/>
                  <a:t>PM; </a:t>
                </a:r>
                <a:endParaRPr lang="en-US" altLang="zh-CN" sz="2400" dirty="0" smtClean="0"/>
              </a:p>
              <a:p>
                <a:pPr marL="0" indent="0">
                  <a:buNone/>
                </a:pPr>
                <a:r>
                  <a:rPr lang="en-US" altLang="zh-CN" sz="2400" dirty="0" smtClean="0"/>
                  <a:t>⑤ finishes the </a:t>
                </a:r>
                <a:r>
                  <a:rPr lang="en-US" altLang="zh-CN" sz="2400" dirty="0"/>
                  <a:t>write of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𝑖</m:t>
                        </m:r>
                      </m:sub>
                    </m:sSub>
                  </m:oMath>
                </a14:m>
                <a:r>
                  <a:rPr lang="en-US" altLang="ko-KR" sz="2400" dirty="0" smtClean="0"/>
                  <a:t>.</a:t>
                </a:r>
              </a:p>
              <a:p>
                <a:pPr marL="0" indent="0">
                  <a:buNone/>
                </a:pPr>
                <a:endParaRPr lang="en-US" altLang="ko-KR" sz="2400" dirty="0" smtClean="0"/>
              </a:p>
              <a:p>
                <a:pPr marL="0" indent="0">
                  <a:buNone/>
                </a:pPr>
                <a:r>
                  <a:rPr lang="en-US" altLang="zh-CN" sz="2400" b="1" dirty="0"/>
                  <a:t>Monotonicity</a:t>
                </a:r>
                <a:r>
                  <a:rPr lang="en-US" altLang="zh-CN" sz="2400" dirty="0"/>
                  <a:t>. If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𝑖</m:t>
                        </m:r>
                      </m:sub>
                    </m:sSub>
                    <m:r>
                      <a:rPr lang="en-US" altLang="zh-CN" sz="2400">
                        <a:latin typeface="Cambria Math" panose="02040503050406030204" pitchFamily="18" charset="0"/>
                      </a:rPr>
                      <m:t> </m:t>
                    </m:r>
                  </m:oMath>
                </a14:m>
                <a:r>
                  <a:rPr lang="en-US" altLang="zh-CN" sz="2400" dirty="0"/>
                  <a:t>is granted before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𝑗</m:t>
                        </m:r>
                      </m:sub>
                    </m:sSub>
                    <m:r>
                      <a:rPr lang="en-US" altLang="zh-CN" sz="2400">
                        <a:latin typeface="Cambria Math" panose="02040503050406030204" pitchFamily="18" charset="0"/>
                      </a:rPr>
                      <m:t> </m:t>
                    </m:r>
                  </m:oMath>
                </a14:m>
                <a:r>
                  <a:rPr lang="en-US" altLang="ko-KR" sz="2400" dirty="0"/>
                  <a:t>, </a:t>
                </a:r>
                <a:r>
                  <a:rPr lang="en-US" altLang="zh-CN" sz="2400" dirty="0"/>
                  <a:t>then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𝑖</m:t>
                        </m:r>
                      </m:sub>
                    </m:sSub>
                    <m:r>
                      <a:rPr lang="en-US" altLang="zh-CN" sz="2400">
                        <a:latin typeface="Cambria Math" panose="02040503050406030204" pitchFamily="18" charset="0"/>
                      </a:rPr>
                      <m:t> </m:t>
                    </m:r>
                  </m:oMath>
                </a14:m>
                <a:r>
                  <a:rPr lang="en-US" altLang="zh-CN" sz="2400" dirty="0"/>
                  <a:t>shall be persisted before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𝑗</m:t>
                        </m:r>
                      </m:sub>
                    </m:sSub>
                  </m:oMath>
                </a14:m>
                <a:endParaRPr lang="en-US" altLang="zh-CN" sz="2400" dirty="0"/>
              </a:p>
              <a:p>
                <a:pPr marL="0" indent="0">
                  <a:buNone/>
                </a:pPr>
                <a:endParaRPr lang="en-US" altLang="zh-CN" sz="2400" dirty="0" smtClean="0"/>
              </a:p>
            </p:txBody>
          </p:sp>
        </mc:Choice>
        <mc:Fallback xmlns="">
          <p:sp>
            <p:nvSpPr>
              <p:cNvPr id="5" name="内容占位符 2"/>
              <p:cNvSpPr>
                <a:spLocks noGrp="1" noRot="1" noChangeAspect="1" noMove="1" noResize="1" noEditPoints="1" noAdjustHandles="1" noChangeArrowheads="1" noChangeShapeType="1" noTextEdit="1"/>
              </p:cNvSpPr>
              <p:nvPr>
                <p:ph idx="1"/>
              </p:nvPr>
            </p:nvSpPr>
            <p:spPr>
              <a:xfrm>
                <a:off x="1155469" y="1993692"/>
                <a:ext cx="9847311" cy="3882451"/>
              </a:xfrm>
              <a:blipFill rotWithShape="0">
                <a:blip r:embed="rId3"/>
                <a:stretch>
                  <a:fillRect l="-991" t="-20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703711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Global Index</a:t>
            </a:r>
            <a:endParaRPr lang="zh-CN" altLang="en-US" dirty="0"/>
          </a:p>
        </p:txBody>
      </p:sp>
      <p:sp>
        <p:nvSpPr>
          <p:cNvPr id="3" name="内容占位符 2"/>
          <p:cNvSpPr>
            <a:spLocks noGrp="1"/>
          </p:cNvSpPr>
          <p:nvPr>
            <p:ph idx="1"/>
          </p:nvPr>
        </p:nvSpPr>
        <p:spPr>
          <a:xfrm>
            <a:off x="6458986" y="2563877"/>
            <a:ext cx="4894814" cy="2919292"/>
          </a:xfrm>
        </p:spPr>
        <p:txBody>
          <a:bodyPr>
            <a:normAutofit/>
          </a:bodyPr>
          <a:lstStyle/>
          <a:p>
            <a:r>
              <a:rPr lang="en-US" altLang="zh-CN" sz="2400" dirty="0" smtClean="0"/>
              <a:t>The </a:t>
            </a:r>
            <a:r>
              <a:rPr lang="en-US" altLang="zh-CN" sz="2400" dirty="0"/>
              <a:t>GI employs the same volatile index as semi-persistent </a:t>
            </a:r>
            <a:r>
              <a:rPr lang="en-US" altLang="zh-CN" sz="2400" dirty="0" err="1"/>
              <a:t>memtable</a:t>
            </a:r>
            <a:r>
              <a:rPr lang="en-US" altLang="zh-CN" sz="2400" dirty="0"/>
              <a:t>, where KV pairs are persisted in </a:t>
            </a:r>
            <a:r>
              <a:rPr lang="en-US" altLang="zh-CN" sz="2400" dirty="0" smtClean="0"/>
              <a:t>PM.</a:t>
            </a:r>
          </a:p>
          <a:p>
            <a:endParaRPr lang="en-US" altLang="zh-CN" sz="2400" dirty="0" smtClean="0"/>
          </a:p>
          <a:p>
            <a:r>
              <a:rPr lang="en-US" altLang="zh-CN" sz="2400" dirty="0"/>
              <a:t>When the memory size of GI exceeds the space limit, its snapshot is created and merged into SSD with L1.</a:t>
            </a:r>
            <a:endParaRPr lang="en-US" altLang="zh-CN" sz="2400" dirty="0" smtClean="0"/>
          </a:p>
          <a:p>
            <a:endParaRPr lang="en-US" altLang="zh-CN" sz="2400" dirty="0" smtClean="0"/>
          </a:p>
          <a:p>
            <a:endParaRPr lang="en-US" altLang="zh-CN" sz="2400" dirty="0" smtClean="0"/>
          </a:p>
          <a:p>
            <a:pPr marL="0" indent="0">
              <a:buNone/>
            </a:pPr>
            <a:endParaRPr lang="en-US" altLang="zh-CN" sz="2400" dirty="0" smtClean="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16</a:t>
            </a:fld>
            <a:r>
              <a:rPr lang="en-US" altLang="zh-CN" smtClean="0"/>
              <a:t>/30</a:t>
            </a:r>
            <a:endParaRPr lang="zh-CN" altLang="en-US" dirty="0"/>
          </a:p>
        </p:txBody>
      </p:sp>
      <p:pic>
        <p:nvPicPr>
          <p:cNvPr id="6" name="图片 5"/>
          <p:cNvPicPr>
            <a:picLocks noChangeAspect="1"/>
          </p:cNvPicPr>
          <p:nvPr/>
        </p:nvPicPr>
        <p:blipFill>
          <a:blip r:embed="rId3"/>
          <a:stretch>
            <a:fillRect/>
          </a:stretch>
        </p:blipFill>
        <p:spPr>
          <a:xfrm>
            <a:off x="181107" y="2473884"/>
            <a:ext cx="6277879" cy="3009285"/>
          </a:xfrm>
          <a:prstGeom prst="rect">
            <a:avLst/>
          </a:prstGeom>
        </p:spPr>
      </p:pic>
    </p:spTree>
    <p:extLst>
      <p:ext uri="{BB962C8B-B14F-4D97-AF65-F5344CB8AC3E}">
        <p14:creationId xmlns:p14="http://schemas.microsoft.com/office/powerpoint/2010/main" val="26217302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Global Index : In-memory Compaction</a:t>
            </a:r>
            <a:endParaRPr lang="zh-CN" altLang="en-US" dirty="0"/>
          </a:p>
        </p:txBody>
      </p:sp>
      <p:sp>
        <p:nvSpPr>
          <p:cNvPr id="3" name="内容占位符 2"/>
          <p:cNvSpPr>
            <a:spLocks noGrp="1"/>
          </p:cNvSpPr>
          <p:nvPr>
            <p:ph idx="1"/>
          </p:nvPr>
        </p:nvSpPr>
        <p:spPr>
          <a:xfrm>
            <a:off x="5479206" y="1690692"/>
            <a:ext cx="5874594" cy="4665662"/>
          </a:xfrm>
        </p:spPr>
        <p:txBody>
          <a:bodyPr>
            <a:normAutofit/>
          </a:bodyPr>
          <a:lstStyle/>
          <a:p>
            <a:r>
              <a:rPr lang="en-US" altLang="zh-CN" sz="2400" dirty="0" smtClean="0"/>
              <a:t>The </a:t>
            </a:r>
            <a:r>
              <a:rPr lang="en-US" altLang="zh-CN" sz="2400" dirty="0"/>
              <a:t>GI employs the same volatile index as semi-persistent </a:t>
            </a:r>
            <a:r>
              <a:rPr lang="en-US" altLang="zh-CN" sz="2400" dirty="0" err="1"/>
              <a:t>memtable</a:t>
            </a:r>
            <a:r>
              <a:rPr lang="en-US" altLang="zh-CN" sz="2400" dirty="0"/>
              <a:t>, where KV pairs are persisted in PM</a:t>
            </a:r>
            <a:r>
              <a:rPr lang="en-US" altLang="zh-CN" sz="2400" dirty="0" smtClean="0"/>
              <a:t>.</a:t>
            </a:r>
          </a:p>
          <a:p>
            <a:endParaRPr lang="en-US" altLang="zh-CN" sz="2400" dirty="0" smtClean="0"/>
          </a:p>
          <a:p>
            <a:r>
              <a:rPr lang="en-US" altLang="zh-CN" sz="2400" dirty="0" smtClean="0"/>
              <a:t>The </a:t>
            </a:r>
            <a:r>
              <a:rPr lang="en-US" altLang="zh-CN" sz="2400" dirty="0"/>
              <a:t>key in GI is stored in the leaf node and all multi-versioned values are stored in a sorted array attached to the leaf node</a:t>
            </a:r>
            <a:r>
              <a:rPr lang="en-US" altLang="zh-CN" sz="2400" dirty="0" smtClean="0"/>
              <a:t>.</a:t>
            </a:r>
          </a:p>
          <a:p>
            <a:endParaRPr lang="en-US" altLang="zh-CN" sz="2400" dirty="0" smtClean="0"/>
          </a:p>
          <a:p>
            <a:r>
              <a:rPr lang="en-US" altLang="zh-CN" sz="2400" dirty="0" smtClean="0"/>
              <a:t>A </a:t>
            </a:r>
            <a:r>
              <a:rPr lang="en-US" altLang="zh-CN" sz="2400" dirty="0"/>
              <a:t>key is firstly inserted into GI if it does not exist</a:t>
            </a:r>
            <a:r>
              <a:rPr lang="en-US" altLang="zh-CN" sz="2400" dirty="0" smtClean="0"/>
              <a:t>.</a:t>
            </a:r>
            <a:r>
              <a:rPr lang="en-US" altLang="zh-CN" sz="2400" dirty="0"/>
              <a:t> Then stale values belonging to the key are purged from GI while the new values are inserted to the sorted array of the leaf.</a:t>
            </a:r>
            <a:endParaRPr lang="en-US" altLang="zh-CN" sz="2400" dirty="0" smtClean="0"/>
          </a:p>
          <a:p>
            <a:endParaRPr lang="en-US" altLang="zh-CN" sz="2400" dirty="0" smtClean="0"/>
          </a:p>
          <a:p>
            <a:pPr marL="0" indent="0">
              <a:buNone/>
            </a:pPr>
            <a:endParaRPr lang="en-US" altLang="zh-CN" sz="2400" dirty="0" smtClean="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17</a:t>
            </a:fld>
            <a:r>
              <a:rPr lang="en-US" altLang="zh-CN" smtClean="0"/>
              <a:t>/30</a:t>
            </a:r>
            <a:endParaRPr lang="zh-CN" altLang="en-US" dirty="0"/>
          </a:p>
        </p:txBody>
      </p:sp>
      <p:pic>
        <p:nvPicPr>
          <p:cNvPr id="4" name="图片 3"/>
          <p:cNvPicPr>
            <a:picLocks noChangeAspect="1"/>
          </p:cNvPicPr>
          <p:nvPr/>
        </p:nvPicPr>
        <p:blipFill>
          <a:blip r:embed="rId3"/>
          <a:stretch>
            <a:fillRect/>
          </a:stretch>
        </p:blipFill>
        <p:spPr>
          <a:xfrm>
            <a:off x="1155469" y="2223068"/>
            <a:ext cx="4323737" cy="3495435"/>
          </a:xfrm>
          <a:prstGeom prst="rect">
            <a:avLst/>
          </a:prstGeom>
        </p:spPr>
      </p:pic>
    </p:spTree>
    <p:extLst>
      <p:ext uri="{BB962C8B-B14F-4D97-AF65-F5344CB8AC3E}">
        <p14:creationId xmlns:p14="http://schemas.microsoft.com/office/powerpoint/2010/main" val="42315219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Global Index : </a:t>
            </a:r>
            <a:r>
              <a:rPr lang="en-US" altLang="zh-CN" dirty="0" smtClean="0"/>
              <a:t>Snapshot</a:t>
            </a:r>
            <a:endParaRPr lang="zh-CN" altLang="en-US" dirty="0"/>
          </a:p>
        </p:txBody>
      </p:sp>
      <p:sp>
        <p:nvSpPr>
          <p:cNvPr id="3" name="内容占位符 2"/>
          <p:cNvSpPr>
            <a:spLocks noGrp="1"/>
          </p:cNvSpPr>
          <p:nvPr>
            <p:ph idx="1"/>
          </p:nvPr>
        </p:nvSpPr>
        <p:spPr>
          <a:xfrm>
            <a:off x="1155469" y="1690692"/>
            <a:ext cx="10198331" cy="4665662"/>
          </a:xfrm>
        </p:spPr>
        <p:txBody>
          <a:bodyPr>
            <a:normAutofit/>
          </a:bodyPr>
          <a:lstStyle/>
          <a:p>
            <a:endParaRPr lang="en-US" altLang="zh-CN" dirty="0" smtClean="0"/>
          </a:p>
          <a:p>
            <a:r>
              <a:rPr lang="en-US" altLang="zh-CN" dirty="0" smtClean="0"/>
              <a:t>The </a:t>
            </a:r>
            <a:r>
              <a:rPr lang="en-US" altLang="zh-CN" dirty="0"/>
              <a:t>snapshot is implemented by freezing the current GI and creating a new one</a:t>
            </a:r>
            <a:r>
              <a:rPr lang="en-US" altLang="zh-CN" dirty="0" smtClean="0"/>
              <a:t>.</a:t>
            </a:r>
          </a:p>
          <a:p>
            <a:endParaRPr lang="en-US" altLang="zh-CN" dirty="0" smtClean="0"/>
          </a:p>
          <a:p>
            <a:r>
              <a:rPr lang="en-US" altLang="zh-CN" dirty="0"/>
              <a:t>All records in frozen GI are managed by </a:t>
            </a:r>
            <a:r>
              <a:rPr lang="en-US" altLang="zh-CN" dirty="0" err="1" smtClean="0"/>
              <a:t>Halloc</a:t>
            </a:r>
            <a:r>
              <a:rPr lang="en-US" altLang="zh-CN" dirty="0" smtClean="0"/>
              <a:t>.</a:t>
            </a:r>
          </a:p>
          <a:p>
            <a:endParaRPr lang="en-US" altLang="zh-CN" dirty="0" smtClean="0"/>
          </a:p>
          <a:p>
            <a:r>
              <a:rPr lang="en-US" altLang="zh-CN" dirty="0"/>
              <a:t>The design </a:t>
            </a:r>
            <a:r>
              <a:rPr lang="en-US" altLang="zh-CN" dirty="0" smtClean="0"/>
              <a:t>incurs more </a:t>
            </a:r>
            <a:r>
              <a:rPr lang="en-US" altLang="zh-CN" dirty="0"/>
              <a:t>overheads on reading as reading may cross two indexes.</a:t>
            </a:r>
            <a:endParaRPr lang="en-US" altLang="zh-CN" sz="2400" dirty="0" smtClean="0"/>
          </a:p>
          <a:p>
            <a:pPr marL="0" indent="0">
              <a:buNone/>
            </a:pPr>
            <a:endParaRPr lang="en-US" altLang="zh-CN" sz="2400" dirty="0" smtClean="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18</a:t>
            </a:fld>
            <a:r>
              <a:rPr lang="en-US" altLang="zh-CN" smtClean="0"/>
              <a:t>/30</a:t>
            </a:r>
            <a:endParaRPr lang="zh-CN" altLang="en-US" dirty="0"/>
          </a:p>
        </p:txBody>
      </p:sp>
    </p:spTree>
    <p:extLst>
      <p:ext uri="{BB962C8B-B14F-4D97-AF65-F5344CB8AC3E}">
        <p14:creationId xmlns:p14="http://schemas.microsoft.com/office/powerpoint/2010/main" val="11534997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Global Index : PM→ SSD Compaction</a:t>
            </a:r>
            <a:endParaRPr lang="zh-CN" altLang="en-US" dirty="0"/>
          </a:p>
        </p:txBody>
      </p:sp>
      <p:sp>
        <p:nvSpPr>
          <p:cNvPr id="3" name="内容占位符 2"/>
          <p:cNvSpPr>
            <a:spLocks noGrp="1"/>
          </p:cNvSpPr>
          <p:nvPr>
            <p:ph idx="1"/>
          </p:nvPr>
        </p:nvSpPr>
        <p:spPr>
          <a:xfrm>
            <a:off x="1155469" y="1690692"/>
            <a:ext cx="10198331" cy="4665662"/>
          </a:xfrm>
        </p:spPr>
        <p:txBody>
          <a:bodyPr>
            <a:normAutofit/>
          </a:bodyPr>
          <a:lstStyle/>
          <a:p>
            <a:endParaRPr lang="en-US" altLang="zh-CN" dirty="0" smtClean="0"/>
          </a:p>
          <a:p>
            <a:r>
              <a:rPr lang="en-US" altLang="zh-CN" dirty="0" smtClean="0"/>
              <a:t>The </a:t>
            </a:r>
            <a:r>
              <a:rPr lang="en-US" altLang="zh-CN" dirty="0"/>
              <a:t>GI is globally sorted and the snapshot of GI is immutable when performing </a:t>
            </a:r>
            <a:r>
              <a:rPr lang="en-US" altLang="zh-CN" dirty="0" smtClean="0"/>
              <a:t>compaction.</a:t>
            </a:r>
          </a:p>
          <a:p>
            <a:endParaRPr lang="en-US" altLang="zh-CN" dirty="0" smtClean="0"/>
          </a:p>
          <a:p>
            <a:endParaRPr lang="en-US" altLang="zh-CN" dirty="0" smtClean="0"/>
          </a:p>
          <a:p>
            <a:r>
              <a:rPr lang="en-US" altLang="zh-CN" dirty="0" smtClean="0"/>
              <a:t>The </a:t>
            </a:r>
            <a:r>
              <a:rPr lang="en-US" altLang="zh-CN" dirty="0"/>
              <a:t>range of GI can be conveniently </a:t>
            </a:r>
            <a:r>
              <a:rPr lang="en-US" altLang="zh-CN" dirty="0" smtClean="0"/>
              <a:t>split</a:t>
            </a:r>
            <a:r>
              <a:rPr lang="en-US" altLang="zh-CN" dirty="0"/>
              <a:t>.</a:t>
            </a:r>
            <a:endParaRPr lang="en-US" altLang="zh-CN" dirty="0" smtClean="0"/>
          </a:p>
          <a:p>
            <a:pPr marL="0" indent="0">
              <a:buNone/>
            </a:pPr>
            <a:endParaRPr lang="en-US" altLang="zh-CN" sz="2400" dirty="0" smtClean="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19</a:t>
            </a:fld>
            <a:r>
              <a:rPr lang="en-US" altLang="zh-CN" smtClean="0"/>
              <a:t>/30</a:t>
            </a:r>
            <a:endParaRPr lang="zh-CN" altLang="en-US" dirty="0"/>
          </a:p>
        </p:txBody>
      </p:sp>
    </p:spTree>
    <p:extLst>
      <p:ext uri="{BB962C8B-B14F-4D97-AF65-F5344CB8AC3E}">
        <p14:creationId xmlns:p14="http://schemas.microsoft.com/office/powerpoint/2010/main" val="1809387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C58BBA-CBD8-4C35-AE6D-94881D125B64}"/>
              </a:ext>
            </a:extLst>
          </p:cNvPr>
          <p:cNvSpPr>
            <a:spLocks noGrp="1"/>
          </p:cNvSpPr>
          <p:nvPr>
            <p:ph type="title"/>
          </p:nvPr>
        </p:nvSpPr>
        <p:spPr/>
        <p:txBody>
          <a:bodyPr/>
          <a:lstStyle/>
          <a:p>
            <a:r>
              <a:rPr lang="en-US" altLang="zh-CN" dirty="0" smtClean="0"/>
              <a:t>Background</a:t>
            </a:r>
            <a:endParaRPr lang="zh-CN" altLang="en-US" dirty="0"/>
          </a:p>
        </p:txBody>
      </p:sp>
      <p:sp>
        <p:nvSpPr>
          <p:cNvPr id="3" name="内容占位符 2">
            <a:extLst>
              <a:ext uri="{FF2B5EF4-FFF2-40B4-BE49-F238E27FC236}">
                <a16:creationId xmlns:a16="http://schemas.microsoft.com/office/drawing/2014/main" id="{97F51EE2-DEDA-4BAC-97B8-FBCFD5D1AF90}"/>
              </a:ext>
            </a:extLst>
          </p:cNvPr>
          <p:cNvSpPr>
            <a:spLocks noGrp="1"/>
          </p:cNvSpPr>
          <p:nvPr>
            <p:ph idx="1"/>
          </p:nvPr>
        </p:nvSpPr>
        <p:spPr/>
        <p:txBody>
          <a:bodyPr/>
          <a:lstStyle/>
          <a:p>
            <a:endParaRPr lang="en-US" altLang="zh-CN" dirty="0" smtClean="0"/>
          </a:p>
          <a:p>
            <a:r>
              <a:rPr lang="en-US" altLang="zh-CN" dirty="0" smtClean="0"/>
              <a:t>Many </a:t>
            </a:r>
            <a:r>
              <a:rPr lang="en-US" altLang="zh-CN" dirty="0"/>
              <a:t>DBaaS systems for OLTP workloads rely on </a:t>
            </a:r>
            <a:r>
              <a:rPr lang="en-US" altLang="zh-CN" dirty="0" smtClean="0"/>
              <a:t>synchronized logging </a:t>
            </a:r>
            <a:r>
              <a:rPr lang="en-US" altLang="zh-CN" dirty="0"/>
              <a:t>for durable </a:t>
            </a:r>
            <a:r>
              <a:rPr lang="en-US" altLang="zh-CN" dirty="0" smtClean="0"/>
              <a:t>transactions.</a:t>
            </a:r>
          </a:p>
          <a:p>
            <a:pPr marL="0" indent="0">
              <a:buNone/>
            </a:pPr>
            <a:endParaRPr lang="en-US" altLang="zh-CN" dirty="0"/>
          </a:p>
          <a:p>
            <a:r>
              <a:rPr lang="en-US" altLang="zh-CN" dirty="0"/>
              <a:t>LSM-tree </a:t>
            </a:r>
            <a:r>
              <a:rPr lang="en-US" altLang="zh-CN" dirty="0" smtClean="0"/>
              <a:t>based </a:t>
            </a:r>
            <a:r>
              <a:rPr lang="en-US" altLang="zh-CN" dirty="0"/>
              <a:t>key-value storage </a:t>
            </a:r>
            <a:r>
              <a:rPr lang="en-US" altLang="zh-CN" dirty="0" smtClean="0"/>
              <a:t>engines have </a:t>
            </a:r>
            <a:r>
              <a:rPr lang="en-US" altLang="zh-CN" dirty="0"/>
              <a:t>been widely used in DBaaS for various </a:t>
            </a:r>
            <a:r>
              <a:rPr lang="en-US" altLang="zh-CN" dirty="0" smtClean="0"/>
              <a:t>workloads. These engines </a:t>
            </a:r>
            <a:r>
              <a:rPr lang="en-US" altLang="zh-CN" dirty="0"/>
              <a:t>are deployed on the conventional DRAM-SSD storage hierarchy.</a:t>
            </a:r>
          </a:p>
          <a:p>
            <a:endParaRPr lang="en-US" altLang="zh-CN" dirty="0" smtClean="0"/>
          </a:p>
        </p:txBody>
      </p:sp>
      <p:sp>
        <p:nvSpPr>
          <p:cNvPr id="9" name="灯片编号占位符 8"/>
          <p:cNvSpPr>
            <a:spLocks noGrp="1"/>
          </p:cNvSpPr>
          <p:nvPr>
            <p:ph type="sldNum" sz="quarter" idx="12"/>
          </p:nvPr>
        </p:nvSpPr>
        <p:spPr/>
        <p:txBody>
          <a:bodyPr/>
          <a:lstStyle/>
          <a:p>
            <a:fld id="{565CE74E-AB26-4998-AD42-012C4C1AD076}" type="slidenum">
              <a:rPr lang="zh-CN" altLang="en-US" smtClean="0"/>
              <a:pPr/>
              <a:t>2</a:t>
            </a:fld>
            <a:r>
              <a:rPr lang="en-US" altLang="zh-CN" smtClean="0"/>
              <a:t>/30</a:t>
            </a:r>
            <a:endParaRPr lang="zh-CN" altLang="en-US" dirty="0"/>
          </a:p>
        </p:txBody>
      </p:sp>
    </p:spTree>
    <p:extLst>
      <p:ext uri="{BB962C8B-B14F-4D97-AF65-F5344CB8AC3E}">
        <p14:creationId xmlns:p14="http://schemas.microsoft.com/office/powerpoint/2010/main" val="14411676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Global Index : Consistency</a:t>
            </a:r>
            <a:endParaRPr lang="zh-CN" altLang="en-US" dirty="0"/>
          </a:p>
        </p:txBody>
      </p:sp>
      <p:sp>
        <p:nvSpPr>
          <p:cNvPr id="3" name="内容占位符 2"/>
          <p:cNvSpPr>
            <a:spLocks noGrp="1"/>
          </p:cNvSpPr>
          <p:nvPr>
            <p:ph idx="1"/>
          </p:nvPr>
        </p:nvSpPr>
        <p:spPr>
          <a:xfrm>
            <a:off x="1155469" y="1690692"/>
            <a:ext cx="10198331" cy="4665662"/>
          </a:xfrm>
        </p:spPr>
        <p:txBody>
          <a:bodyPr>
            <a:normAutofit/>
          </a:bodyPr>
          <a:lstStyle/>
          <a:p>
            <a:endParaRPr lang="en-US" altLang="zh-CN" dirty="0" smtClean="0"/>
          </a:p>
          <a:p>
            <a:r>
              <a:rPr lang="en-US" altLang="zh-CN" dirty="0" smtClean="0"/>
              <a:t>Maintain </a:t>
            </a:r>
            <a:r>
              <a:rPr lang="en-US" altLang="zh-CN" dirty="0"/>
              <a:t>the manifest log in SSD to record database </a:t>
            </a:r>
            <a:r>
              <a:rPr lang="en-US" altLang="zh-CN" dirty="0" smtClean="0"/>
              <a:t>state.</a:t>
            </a:r>
          </a:p>
          <a:p>
            <a:endParaRPr lang="en-US" altLang="zh-CN" dirty="0" smtClean="0"/>
          </a:p>
          <a:p>
            <a:r>
              <a:rPr lang="en-US" altLang="zh-CN" dirty="0"/>
              <a:t>When a system crashes during compaction from PM to SSD, the data records in PM are removed by replaying manifest logs</a:t>
            </a:r>
            <a:r>
              <a:rPr lang="en-US" altLang="zh-CN" dirty="0" smtClean="0"/>
              <a:t>.</a:t>
            </a:r>
          </a:p>
          <a:p>
            <a:endParaRPr lang="en-US" altLang="zh-CN" sz="2400" dirty="0"/>
          </a:p>
          <a:p>
            <a:r>
              <a:rPr lang="en-US" altLang="zh-CN" dirty="0"/>
              <a:t>The index nodes for records in PM are rebuilt upon startup.</a:t>
            </a:r>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20</a:t>
            </a:fld>
            <a:r>
              <a:rPr lang="en-US" altLang="zh-CN" smtClean="0"/>
              <a:t>/30</a:t>
            </a:r>
            <a:endParaRPr lang="zh-CN" altLang="en-US" dirty="0"/>
          </a:p>
        </p:txBody>
      </p:sp>
    </p:spTree>
    <p:extLst>
      <p:ext uri="{BB962C8B-B14F-4D97-AF65-F5344CB8AC3E}">
        <p14:creationId xmlns:p14="http://schemas.microsoft.com/office/powerpoint/2010/main" val="20524669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Halloc</a:t>
            </a:r>
            <a:endParaRPr lang="zh-CN" altLang="en-US" dirty="0"/>
          </a:p>
        </p:txBody>
      </p:sp>
      <p:sp>
        <p:nvSpPr>
          <p:cNvPr id="3" name="内容占位符 2"/>
          <p:cNvSpPr>
            <a:spLocks noGrp="1"/>
          </p:cNvSpPr>
          <p:nvPr>
            <p:ph idx="1"/>
          </p:nvPr>
        </p:nvSpPr>
        <p:spPr/>
        <p:txBody>
          <a:bodyPr/>
          <a:lstStyle/>
          <a:p>
            <a:r>
              <a:rPr lang="en-US" altLang="zh-CN" dirty="0" smtClean="0"/>
              <a:t>The </a:t>
            </a:r>
            <a:r>
              <a:rPr lang="en-US" altLang="zh-CN" dirty="0"/>
              <a:t>specifically designed PM </a:t>
            </a:r>
            <a:r>
              <a:rPr lang="en-US" altLang="zh-CN" dirty="0" smtClean="0"/>
              <a:t>allocator.</a:t>
            </a:r>
            <a:endParaRPr lang="en-US" altLang="zh-CN" dirty="0"/>
          </a:p>
          <a:p>
            <a:endParaRPr lang="en-US" altLang="zh-CN" dirty="0" smtClean="0"/>
          </a:p>
          <a:p>
            <a:r>
              <a:rPr lang="en-US" altLang="zh-CN" dirty="0" smtClean="0"/>
              <a:t>Three key designs in </a:t>
            </a:r>
            <a:r>
              <a:rPr lang="en-US" altLang="zh-CN" dirty="0" err="1" smtClean="0"/>
              <a:t>Halloc</a:t>
            </a:r>
            <a:r>
              <a:rPr lang="en-US" altLang="zh-CN" dirty="0" smtClean="0"/>
              <a:t>:</a:t>
            </a:r>
            <a:endParaRPr lang="en-US" altLang="zh-CN" dirty="0"/>
          </a:p>
          <a:p>
            <a:pPr lvl="1">
              <a:buFont typeface="Arial" panose="020B0604020202020204" pitchFamily="34" charset="0"/>
              <a:buChar char="•"/>
            </a:pPr>
            <a:r>
              <a:rPr lang="en-US" altLang="zh-CN" dirty="0" smtClean="0"/>
              <a:t>Pool based objects preservation.</a:t>
            </a:r>
            <a:endParaRPr lang="en-US" altLang="zh-CN" dirty="0"/>
          </a:p>
          <a:p>
            <a:pPr lvl="1">
              <a:buFont typeface="Arial" panose="020B0604020202020204" pitchFamily="34" charset="0"/>
              <a:buChar char="•"/>
            </a:pPr>
            <a:r>
              <a:rPr lang="en-US" altLang="zh-CN" dirty="0" smtClean="0"/>
              <a:t>Application-aware </a:t>
            </a:r>
            <a:r>
              <a:rPr lang="en-US" altLang="zh-CN" dirty="0"/>
              <a:t>memory </a:t>
            </a:r>
            <a:r>
              <a:rPr lang="en-US" altLang="zh-CN" dirty="0" smtClean="0"/>
              <a:t>management.</a:t>
            </a:r>
            <a:r>
              <a:rPr lang="en-US" altLang="zh-CN" dirty="0"/>
              <a:t> </a:t>
            </a:r>
            <a:endParaRPr lang="en-US" altLang="zh-CN" dirty="0" smtClean="0"/>
          </a:p>
          <a:p>
            <a:pPr lvl="1">
              <a:buFont typeface="Arial" panose="020B0604020202020204" pitchFamily="34" charset="0"/>
              <a:buChar char="•"/>
            </a:pPr>
            <a:r>
              <a:rPr lang="en-US" altLang="zh-CN" dirty="0" smtClean="0"/>
              <a:t>Unified memory allocation.</a:t>
            </a:r>
            <a:endParaRPr lang="en-US" altLang="zh-CN" dirty="0"/>
          </a:p>
        </p:txBody>
      </p:sp>
      <p:sp>
        <p:nvSpPr>
          <p:cNvPr id="12" name="灯片编号占位符 11"/>
          <p:cNvSpPr>
            <a:spLocks noGrp="1"/>
          </p:cNvSpPr>
          <p:nvPr>
            <p:ph type="sldNum" sz="quarter" idx="12"/>
          </p:nvPr>
        </p:nvSpPr>
        <p:spPr/>
        <p:txBody>
          <a:bodyPr/>
          <a:lstStyle/>
          <a:p>
            <a:fld id="{565CE74E-AB26-4998-AD42-012C4C1AD076}" type="slidenum">
              <a:rPr lang="zh-CN" altLang="en-US" smtClean="0"/>
              <a:pPr/>
              <a:t>21</a:t>
            </a:fld>
            <a:r>
              <a:rPr lang="en-US" altLang="zh-CN" smtClean="0"/>
              <a:t>/30</a:t>
            </a:r>
            <a:endParaRPr lang="zh-CN" altLang="en-US" dirty="0"/>
          </a:p>
        </p:txBody>
      </p:sp>
    </p:spTree>
    <p:extLst>
      <p:ext uri="{BB962C8B-B14F-4D97-AF65-F5344CB8AC3E}">
        <p14:creationId xmlns:p14="http://schemas.microsoft.com/office/powerpoint/2010/main" val="26949691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Halloc</a:t>
            </a:r>
            <a:r>
              <a:rPr lang="en-US" altLang="zh-CN" dirty="0" smtClean="0"/>
              <a:t> </a:t>
            </a:r>
            <a:r>
              <a:rPr lang="en-US" altLang="zh-CN" dirty="0"/>
              <a:t>: Pool Based Objects Preservation</a:t>
            </a:r>
            <a:endParaRPr lang="zh-CN" altLang="en-US" dirty="0"/>
          </a:p>
        </p:txBody>
      </p:sp>
      <p:sp>
        <p:nvSpPr>
          <p:cNvPr id="3" name="内容占位符 2"/>
          <p:cNvSpPr>
            <a:spLocks noGrp="1"/>
          </p:cNvSpPr>
          <p:nvPr>
            <p:ph idx="1"/>
          </p:nvPr>
        </p:nvSpPr>
        <p:spPr>
          <a:xfrm>
            <a:off x="1155469" y="1525822"/>
            <a:ext cx="10198332" cy="2656434"/>
          </a:xfrm>
        </p:spPr>
        <p:txBody>
          <a:bodyPr/>
          <a:lstStyle/>
          <a:p>
            <a:r>
              <a:rPr lang="en-US" altLang="zh-CN" dirty="0" smtClean="0"/>
              <a:t>Employ </a:t>
            </a:r>
            <a:r>
              <a:rPr lang="en-US" altLang="zh-CN" dirty="0"/>
              <a:t>persistent objects pool to preserve </a:t>
            </a:r>
            <a:r>
              <a:rPr lang="en-US" altLang="zh-CN" dirty="0" smtClean="0"/>
              <a:t>non-overlapping </a:t>
            </a:r>
            <a:r>
              <a:rPr lang="en-US" altLang="zh-CN" dirty="0"/>
              <a:t>memory space between pools</a:t>
            </a:r>
            <a:r>
              <a:rPr lang="en-US" altLang="zh-CN" dirty="0" smtClean="0"/>
              <a:t>.</a:t>
            </a:r>
          </a:p>
          <a:p>
            <a:r>
              <a:rPr lang="en-US" altLang="zh-CN" dirty="0"/>
              <a:t>An object pool consists of </a:t>
            </a:r>
            <a:r>
              <a:rPr lang="en-US" altLang="zh-CN" dirty="0" smtClean="0"/>
              <a:t>:</a:t>
            </a:r>
            <a:endParaRPr lang="en-US" altLang="zh-CN" dirty="0"/>
          </a:p>
          <a:p>
            <a:pPr lvl="1">
              <a:buFont typeface="Arial" panose="020B0604020202020204" pitchFamily="34" charset="0"/>
              <a:buChar char="•"/>
            </a:pPr>
            <a:r>
              <a:rPr lang="en-US" altLang="zh-CN" dirty="0" smtClean="0"/>
              <a:t>A metadata region to store the description of pool.</a:t>
            </a:r>
            <a:r>
              <a:rPr lang="en-US" altLang="zh-CN" dirty="0"/>
              <a:t> </a:t>
            </a:r>
            <a:endParaRPr lang="en-US" altLang="zh-CN" dirty="0" smtClean="0"/>
          </a:p>
          <a:p>
            <a:pPr lvl="1">
              <a:buFont typeface="Arial" panose="020B0604020202020204" pitchFamily="34" charset="0"/>
              <a:buChar char="•"/>
            </a:pPr>
            <a:r>
              <a:rPr lang="en-US" altLang="zh-CN" dirty="0"/>
              <a:t>A</a:t>
            </a:r>
            <a:r>
              <a:rPr lang="en-US" altLang="zh-CN" dirty="0" smtClean="0"/>
              <a:t>n </a:t>
            </a:r>
            <a:r>
              <a:rPr lang="en-US" altLang="zh-CN" dirty="0"/>
              <a:t>objects array</a:t>
            </a:r>
            <a:r>
              <a:rPr lang="en-US" altLang="zh-CN" dirty="0" smtClean="0"/>
              <a:t>.</a:t>
            </a:r>
          </a:p>
          <a:p>
            <a:pPr lvl="1">
              <a:buFont typeface="Arial" panose="020B0604020202020204" pitchFamily="34" charset="0"/>
              <a:buChar char="•"/>
            </a:pPr>
            <a:r>
              <a:rPr lang="en-US" altLang="zh-CN" dirty="0"/>
              <a:t>A</a:t>
            </a:r>
            <a:r>
              <a:rPr lang="en-US" altLang="zh-CN" dirty="0" smtClean="0"/>
              <a:t> </a:t>
            </a:r>
            <a:r>
              <a:rPr lang="en-US" altLang="zh-CN" dirty="0"/>
              <a:t>log-free </a:t>
            </a:r>
            <a:r>
              <a:rPr lang="en-US" altLang="zh-CN" dirty="0" err="1"/>
              <a:t>freelist</a:t>
            </a:r>
            <a:r>
              <a:rPr lang="en-US" altLang="zh-CN" dirty="0"/>
              <a:t> (persistent linked list) to track freed </a:t>
            </a:r>
            <a:r>
              <a:rPr lang="en-US" altLang="zh-CN" dirty="0" smtClean="0"/>
              <a:t>objects.</a:t>
            </a:r>
            <a:endParaRPr lang="en-US" altLang="zh-CN" dirty="0"/>
          </a:p>
        </p:txBody>
      </p:sp>
      <p:sp>
        <p:nvSpPr>
          <p:cNvPr id="12" name="灯片编号占位符 11"/>
          <p:cNvSpPr>
            <a:spLocks noGrp="1"/>
          </p:cNvSpPr>
          <p:nvPr>
            <p:ph type="sldNum" sz="quarter" idx="12"/>
          </p:nvPr>
        </p:nvSpPr>
        <p:spPr/>
        <p:txBody>
          <a:bodyPr/>
          <a:lstStyle/>
          <a:p>
            <a:fld id="{565CE74E-AB26-4998-AD42-012C4C1AD076}" type="slidenum">
              <a:rPr lang="zh-CN" altLang="en-US" smtClean="0"/>
              <a:pPr/>
              <a:t>22</a:t>
            </a:fld>
            <a:r>
              <a:rPr lang="en-US" altLang="zh-CN" smtClean="0"/>
              <a:t>/30</a:t>
            </a:r>
            <a:endParaRPr lang="zh-CN" altLang="en-US" dirty="0"/>
          </a:p>
        </p:txBody>
      </p:sp>
      <p:pic>
        <p:nvPicPr>
          <p:cNvPr id="4" name="图片 3"/>
          <p:cNvPicPr>
            <a:picLocks noChangeAspect="1"/>
          </p:cNvPicPr>
          <p:nvPr/>
        </p:nvPicPr>
        <p:blipFill>
          <a:blip r:embed="rId3"/>
          <a:stretch>
            <a:fillRect/>
          </a:stretch>
        </p:blipFill>
        <p:spPr>
          <a:xfrm>
            <a:off x="1155469" y="4182256"/>
            <a:ext cx="9782175" cy="2105025"/>
          </a:xfrm>
          <a:prstGeom prst="rect">
            <a:avLst/>
          </a:prstGeom>
        </p:spPr>
      </p:pic>
    </p:spTree>
    <p:extLst>
      <p:ext uri="{BB962C8B-B14F-4D97-AF65-F5344CB8AC3E}">
        <p14:creationId xmlns:p14="http://schemas.microsoft.com/office/powerpoint/2010/main" val="7948450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Halloc</a:t>
            </a:r>
            <a:r>
              <a:rPr lang="en-US" altLang="zh-CN" dirty="0" smtClean="0"/>
              <a:t> </a:t>
            </a:r>
            <a:r>
              <a:rPr lang="en-US" altLang="zh-CN" dirty="0"/>
              <a:t>: Pool Based Objects Preservation</a:t>
            </a:r>
            <a:endParaRPr lang="zh-CN" altLang="en-US" dirty="0"/>
          </a:p>
        </p:txBody>
      </p:sp>
      <p:sp>
        <p:nvSpPr>
          <p:cNvPr id="3" name="内容占位符 2"/>
          <p:cNvSpPr>
            <a:spLocks noGrp="1"/>
          </p:cNvSpPr>
          <p:nvPr>
            <p:ph idx="1"/>
          </p:nvPr>
        </p:nvSpPr>
        <p:spPr/>
        <p:txBody>
          <a:bodyPr/>
          <a:lstStyle/>
          <a:p>
            <a:r>
              <a:rPr lang="en-US" altLang="zh-CN" dirty="0" smtClean="0"/>
              <a:t>Reserve </a:t>
            </a:r>
            <a:r>
              <a:rPr lang="en-US" altLang="zh-CN" dirty="0"/>
              <a:t>one bit for each object index of </a:t>
            </a:r>
            <a:r>
              <a:rPr lang="en-US" altLang="zh-CN" dirty="0" err="1" smtClean="0"/>
              <a:t>freelist</a:t>
            </a:r>
            <a:r>
              <a:rPr lang="en-US" altLang="zh-CN" dirty="0" smtClean="0"/>
              <a:t>.</a:t>
            </a:r>
          </a:p>
          <a:p>
            <a:endParaRPr lang="en-US" altLang="zh-CN" dirty="0" smtClean="0"/>
          </a:p>
          <a:p>
            <a:r>
              <a:rPr lang="en-US" altLang="zh-CN" dirty="0" smtClean="0"/>
              <a:t>Design </a:t>
            </a:r>
            <a:r>
              <a:rPr lang="en-US" altLang="zh-CN" dirty="0"/>
              <a:t>four interfaces to guarantee the atomic object allocation/</a:t>
            </a:r>
            <a:r>
              <a:rPr lang="en-US" altLang="zh-CN" dirty="0" err="1"/>
              <a:t>deallocation</a:t>
            </a:r>
            <a:r>
              <a:rPr lang="en-US" altLang="zh-CN" dirty="0" smtClean="0"/>
              <a:t>:</a:t>
            </a:r>
            <a:endParaRPr lang="en-US" altLang="zh-CN" dirty="0"/>
          </a:p>
          <a:p>
            <a:pPr lvl="1">
              <a:buFont typeface="Arial" panose="020B0604020202020204" pitchFamily="34" charset="0"/>
              <a:buChar char="•"/>
            </a:pPr>
            <a:r>
              <a:rPr lang="en-US" altLang="zh-CN" b="1" dirty="0" smtClean="0"/>
              <a:t>Get</a:t>
            </a:r>
            <a:r>
              <a:rPr lang="en-US" altLang="zh-CN" dirty="0" smtClean="0"/>
              <a:t> </a:t>
            </a:r>
            <a:r>
              <a:rPr lang="en-US" altLang="zh-CN" dirty="0"/>
              <a:t>to get a free object from </a:t>
            </a:r>
            <a:r>
              <a:rPr lang="en-US" altLang="zh-CN" dirty="0" err="1"/>
              <a:t>freelist</a:t>
            </a:r>
            <a:r>
              <a:rPr lang="en-US" altLang="zh-CN" dirty="0"/>
              <a:t>. </a:t>
            </a:r>
            <a:endParaRPr lang="en-US" altLang="zh-CN" dirty="0" smtClean="0"/>
          </a:p>
          <a:p>
            <a:pPr lvl="1">
              <a:buFont typeface="Arial" panose="020B0604020202020204" pitchFamily="34" charset="0"/>
              <a:buChar char="•"/>
            </a:pPr>
            <a:r>
              <a:rPr lang="en-US" altLang="zh-CN" b="1" dirty="0"/>
              <a:t>Commit</a:t>
            </a:r>
            <a:r>
              <a:rPr lang="en-US" altLang="zh-CN" dirty="0"/>
              <a:t> </a:t>
            </a:r>
            <a:r>
              <a:rPr lang="en-US" altLang="zh-CN" dirty="0" smtClean="0"/>
              <a:t>to persist object.</a:t>
            </a:r>
          </a:p>
          <a:p>
            <a:pPr lvl="1">
              <a:buFont typeface="Arial" panose="020B0604020202020204" pitchFamily="34" charset="0"/>
              <a:buChar char="•"/>
            </a:pPr>
            <a:r>
              <a:rPr lang="en-US" altLang="zh-CN" b="1" dirty="0"/>
              <a:t>Check</a:t>
            </a:r>
            <a:r>
              <a:rPr lang="en-US" altLang="zh-CN" dirty="0"/>
              <a:t> to check whether the given object is </a:t>
            </a:r>
            <a:r>
              <a:rPr lang="en-US" altLang="zh-CN" dirty="0" smtClean="0"/>
              <a:t>committed.</a:t>
            </a:r>
          </a:p>
          <a:p>
            <a:pPr lvl="1">
              <a:buFont typeface="Arial" panose="020B0604020202020204" pitchFamily="34" charset="0"/>
              <a:buChar char="•"/>
            </a:pPr>
            <a:r>
              <a:rPr lang="en-US" altLang="zh-CN" b="1" dirty="0" smtClean="0"/>
              <a:t>Release</a:t>
            </a:r>
            <a:r>
              <a:rPr lang="en-US" altLang="zh-CN" dirty="0" smtClean="0"/>
              <a:t> </a:t>
            </a:r>
            <a:r>
              <a:rPr lang="en-US" altLang="zh-CN" dirty="0"/>
              <a:t>to release an object.</a:t>
            </a:r>
          </a:p>
        </p:txBody>
      </p:sp>
      <p:sp>
        <p:nvSpPr>
          <p:cNvPr id="12" name="灯片编号占位符 11"/>
          <p:cNvSpPr>
            <a:spLocks noGrp="1"/>
          </p:cNvSpPr>
          <p:nvPr>
            <p:ph type="sldNum" sz="quarter" idx="12"/>
          </p:nvPr>
        </p:nvSpPr>
        <p:spPr/>
        <p:txBody>
          <a:bodyPr/>
          <a:lstStyle/>
          <a:p>
            <a:fld id="{565CE74E-AB26-4998-AD42-012C4C1AD076}" type="slidenum">
              <a:rPr lang="zh-CN" altLang="en-US" smtClean="0"/>
              <a:pPr/>
              <a:t>23</a:t>
            </a:fld>
            <a:r>
              <a:rPr lang="en-US" altLang="zh-CN" smtClean="0"/>
              <a:t>/30</a:t>
            </a:r>
            <a:endParaRPr lang="zh-CN" altLang="en-US" dirty="0"/>
          </a:p>
        </p:txBody>
      </p:sp>
    </p:spTree>
    <p:extLst>
      <p:ext uri="{BB962C8B-B14F-4D97-AF65-F5344CB8AC3E}">
        <p14:creationId xmlns:p14="http://schemas.microsoft.com/office/powerpoint/2010/main" val="30064028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Halloc</a:t>
            </a:r>
            <a:r>
              <a:rPr lang="en-US" altLang="zh-CN" dirty="0" smtClean="0"/>
              <a:t> </a:t>
            </a:r>
            <a:r>
              <a:rPr lang="en-US" altLang="zh-CN" dirty="0"/>
              <a:t>: Pool Based Objects Preservation</a:t>
            </a:r>
            <a:endParaRPr lang="zh-CN" altLang="en-US" dirty="0"/>
          </a:p>
        </p:txBody>
      </p:sp>
      <p:sp>
        <p:nvSpPr>
          <p:cNvPr id="3" name="内容占位符 2"/>
          <p:cNvSpPr>
            <a:spLocks noGrp="1"/>
          </p:cNvSpPr>
          <p:nvPr>
            <p:ph idx="1"/>
          </p:nvPr>
        </p:nvSpPr>
        <p:spPr>
          <a:xfrm>
            <a:off x="1155469" y="4051698"/>
            <a:ext cx="10029825" cy="2487218"/>
          </a:xfrm>
        </p:spPr>
        <p:txBody>
          <a:bodyPr>
            <a:normAutofit/>
          </a:bodyPr>
          <a:lstStyle/>
          <a:p>
            <a:pPr marL="0" indent="0">
              <a:buNone/>
            </a:pPr>
            <a:endParaRPr lang="en-US" altLang="zh-CN" dirty="0" smtClean="0"/>
          </a:p>
          <a:p>
            <a:pPr lvl="1">
              <a:buFont typeface="Arial" panose="020B0604020202020204" pitchFamily="34" charset="0"/>
              <a:buChar char="•"/>
            </a:pPr>
            <a:r>
              <a:rPr lang="en-US" altLang="zh-CN" b="1" dirty="0" smtClean="0"/>
              <a:t>Get</a:t>
            </a:r>
            <a:r>
              <a:rPr lang="en-US" altLang="zh-CN" dirty="0" smtClean="0"/>
              <a:t> </a:t>
            </a:r>
            <a:r>
              <a:rPr lang="en-US" altLang="zh-CN" dirty="0"/>
              <a:t>to get a free object from </a:t>
            </a:r>
            <a:r>
              <a:rPr lang="en-US" altLang="zh-CN" dirty="0" err="1"/>
              <a:t>freelist</a:t>
            </a:r>
            <a:r>
              <a:rPr lang="en-US" altLang="zh-CN" dirty="0"/>
              <a:t>. </a:t>
            </a:r>
            <a:endParaRPr lang="en-US" altLang="zh-CN" dirty="0" smtClean="0"/>
          </a:p>
          <a:p>
            <a:pPr lvl="1">
              <a:buFont typeface="Arial" panose="020B0604020202020204" pitchFamily="34" charset="0"/>
              <a:buChar char="•"/>
            </a:pPr>
            <a:r>
              <a:rPr lang="en-US" altLang="zh-CN" b="1" dirty="0"/>
              <a:t>Commit</a:t>
            </a:r>
            <a:r>
              <a:rPr lang="en-US" altLang="zh-CN" dirty="0"/>
              <a:t> </a:t>
            </a:r>
            <a:r>
              <a:rPr lang="en-US" altLang="zh-CN" dirty="0" smtClean="0"/>
              <a:t>to persist object.</a:t>
            </a:r>
          </a:p>
          <a:p>
            <a:pPr lvl="1">
              <a:buFont typeface="Arial" panose="020B0604020202020204" pitchFamily="34" charset="0"/>
              <a:buChar char="•"/>
            </a:pPr>
            <a:r>
              <a:rPr lang="en-US" altLang="zh-CN" b="1" dirty="0"/>
              <a:t>Check</a:t>
            </a:r>
            <a:r>
              <a:rPr lang="en-US" altLang="zh-CN" dirty="0"/>
              <a:t> to check whether the given object is </a:t>
            </a:r>
            <a:r>
              <a:rPr lang="en-US" altLang="zh-CN" dirty="0" smtClean="0"/>
              <a:t>committed.</a:t>
            </a:r>
          </a:p>
          <a:p>
            <a:pPr lvl="1">
              <a:buFont typeface="Arial" panose="020B0604020202020204" pitchFamily="34" charset="0"/>
              <a:buChar char="•"/>
            </a:pPr>
            <a:r>
              <a:rPr lang="en-US" altLang="zh-CN" b="1" dirty="0" smtClean="0"/>
              <a:t>Release</a:t>
            </a:r>
            <a:r>
              <a:rPr lang="en-US" altLang="zh-CN" dirty="0" smtClean="0"/>
              <a:t> </a:t>
            </a:r>
            <a:r>
              <a:rPr lang="en-US" altLang="zh-CN" dirty="0"/>
              <a:t>to release an object.</a:t>
            </a:r>
          </a:p>
        </p:txBody>
      </p:sp>
      <p:sp>
        <p:nvSpPr>
          <p:cNvPr id="12" name="灯片编号占位符 11"/>
          <p:cNvSpPr>
            <a:spLocks noGrp="1"/>
          </p:cNvSpPr>
          <p:nvPr>
            <p:ph type="sldNum" sz="quarter" idx="12"/>
          </p:nvPr>
        </p:nvSpPr>
        <p:spPr/>
        <p:txBody>
          <a:bodyPr/>
          <a:lstStyle/>
          <a:p>
            <a:fld id="{565CE74E-AB26-4998-AD42-012C4C1AD076}" type="slidenum">
              <a:rPr lang="zh-CN" altLang="en-US" smtClean="0"/>
              <a:pPr/>
              <a:t>24</a:t>
            </a:fld>
            <a:r>
              <a:rPr lang="en-US" altLang="zh-CN" smtClean="0"/>
              <a:t>/30</a:t>
            </a:r>
            <a:endParaRPr lang="zh-CN" altLang="en-US" dirty="0"/>
          </a:p>
        </p:txBody>
      </p:sp>
      <p:pic>
        <p:nvPicPr>
          <p:cNvPr id="4" name="图片 3"/>
          <p:cNvPicPr>
            <a:picLocks noChangeAspect="1"/>
          </p:cNvPicPr>
          <p:nvPr/>
        </p:nvPicPr>
        <p:blipFill>
          <a:blip r:embed="rId3"/>
          <a:stretch>
            <a:fillRect/>
          </a:stretch>
        </p:blipFill>
        <p:spPr>
          <a:xfrm>
            <a:off x="1155469" y="1689896"/>
            <a:ext cx="10029825" cy="2828925"/>
          </a:xfrm>
          <a:prstGeom prst="rect">
            <a:avLst/>
          </a:prstGeom>
        </p:spPr>
      </p:pic>
    </p:spTree>
    <p:extLst>
      <p:ext uri="{BB962C8B-B14F-4D97-AF65-F5344CB8AC3E}">
        <p14:creationId xmlns:p14="http://schemas.microsoft.com/office/powerpoint/2010/main" val="19716823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Halloc</a:t>
            </a:r>
            <a:r>
              <a:rPr lang="en-US" altLang="zh-CN" dirty="0" smtClean="0"/>
              <a:t> </a:t>
            </a:r>
            <a:r>
              <a:rPr lang="en-US" altLang="zh-CN" dirty="0"/>
              <a:t>: Pool Based Objects Preservation</a:t>
            </a:r>
            <a:endParaRPr lang="zh-CN" altLang="en-US" dirty="0"/>
          </a:p>
        </p:txBody>
      </p:sp>
      <p:sp>
        <p:nvSpPr>
          <p:cNvPr id="12" name="灯片编号占位符 11"/>
          <p:cNvSpPr>
            <a:spLocks noGrp="1"/>
          </p:cNvSpPr>
          <p:nvPr>
            <p:ph type="sldNum" sz="quarter" idx="12"/>
          </p:nvPr>
        </p:nvSpPr>
        <p:spPr/>
        <p:txBody>
          <a:bodyPr/>
          <a:lstStyle/>
          <a:p>
            <a:fld id="{565CE74E-AB26-4998-AD42-012C4C1AD076}" type="slidenum">
              <a:rPr lang="zh-CN" altLang="en-US" smtClean="0"/>
              <a:pPr/>
              <a:t>25</a:t>
            </a:fld>
            <a:r>
              <a:rPr lang="en-US" altLang="zh-CN" smtClean="0"/>
              <a:t>/30</a:t>
            </a:r>
            <a:endParaRPr lang="zh-CN" altLang="en-US" dirty="0"/>
          </a:p>
        </p:txBody>
      </p:sp>
      <p:sp>
        <p:nvSpPr>
          <p:cNvPr id="6" name="内容占位符 2"/>
          <p:cNvSpPr txBox="1">
            <a:spLocks/>
          </p:cNvSpPr>
          <p:nvPr/>
        </p:nvSpPr>
        <p:spPr>
          <a:xfrm>
            <a:off x="1155468" y="1690692"/>
            <a:ext cx="1019833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To recover an objects pool during </a:t>
            </a:r>
            <a:r>
              <a:rPr lang="en-US" altLang="zh-CN" dirty="0" smtClean="0"/>
              <a:t>startup :</a:t>
            </a:r>
          </a:p>
          <a:p>
            <a:pPr marL="0" indent="0">
              <a:buNone/>
            </a:pPr>
            <a:endParaRPr lang="en-US" altLang="zh-CN" dirty="0" smtClean="0"/>
          </a:p>
          <a:p>
            <a:r>
              <a:rPr lang="en-US" altLang="zh-CN" dirty="0" smtClean="0"/>
              <a:t>The </a:t>
            </a:r>
            <a:r>
              <a:rPr lang="en-US" altLang="zh-CN" dirty="0" err="1" smtClean="0"/>
              <a:t>freelist</a:t>
            </a:r>
            <a:r>
              <a:rPr lang="en-US" altLang="zh-CN" dirty="0" smtClean="0"/>
              <a:t> is traversed and objects are marked.</a:t>
            </a:r>
            <a:endParaRPr lang="en-US" altLang="zh-CN" dirty="0"/>
          </a:p>
          <a:p>
            <a:r>
              <a:rPr lang="en-US" altLang="zh-CN" dirty="0"/>
              <a:t>O</a:t>
            </a:r>
            <a:r>
              <a:rPr lang="en-US" altLang="zh-CN" dirty="0" smtClean="0"/>
              <a:t>bjects </a:t>
            </a:r>
            <a:r>
              <a:rPr lang="en-US" altLang="zh-CN" dirty="0"/>
              <a:t>that can be reached from </a:t>
            </a:r>
            <a:r>
              <a:rPr lang="en-US" altLang="zh-CN" dirty="0" err="1"/>
              <a:t>freelist</a:t>
            </a:r>
            <a:r>
              <a:rPr lang="en-US" altLang="zh-CN" dirty="0"/>
              <a:t> are </a:t>
            </a:r>
            <a:r>
              <a:rPr lang="en-US" altLang="zh-CN" dirty="0" smtClean="0"/>
              <a:t>marked.</a:t>
            </a:r>
          </a:p>
          <a:p>
            <a:r>
              <a:rPr lang="en-US" altLang="zh-CN" dirty="0" smtClean="0"/>
              <a:t>An object </a:t>
            </a:r>
            <a:r>
              <a:rPr lang="en-US" altLang="zh-CN" dirty="0"/>
              <a:t>that is not committed and not reachable in </a:t>
            </a:r>
            <a:r>
              <a:rPr lang="en-US" altLang="zh-CN" dirty="0" err="1"/>
              <a:t>freelist</a:t>
            </a:r>
            <a:r>
              <a:rPr lang="en-US" altLang="zh-CN" dirty="0"/>
              <a:t> is marked as a leaked object and </a:t>
            </a:r>
            <a:r>
              <a:rPr lang="en-US" altLang="zh-CN" dirty="0" smtClean="0"/>
              <a:t>reclaimed.</a:t>
            </a:r>
            <a:endParaRPr lang="en-US" altLang="zh-CN" dirty="0"/>
          </a:p>
        </p:txBody>
      </p:sp>
    </p:spTree>
    <p:extLst>
      <p:ext uri="{BB962C8B-B14F-4D97-AF65-F5344CB8AC3E}">
        <p14:creationId xmlns:p14="http://schemas.microsoft.com/office/powerpoint/2010/main" val="15037453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Halloc</a:t>
            </a:r>
            <a:r>
              <a:rPr lang="en-US" altLang="zh-CN" dirty="0" smtClean="0"/>
              <a:t> </a:t>
            </a:r>
            <a:r>
              <a:rPr lang="en-US" altLang="zh-CN" dirty="0"/>
              <a:t>: </a:t>
            </a:r>
            <a:r>
              <a:rPr lang="en-US" altLang="zh-CN" sz="4000" dirty="0"/>
              <a:t>Application-aware Memory Management</a:t>
            </a:r>
            <a:endParaRPr lang="zh-CN" altLang="en-US" sz="4000" dirty="0"/>
          </a:p>
        </p:txBody>
      </p:sp>
      <p:sp>
        <p:nvSpPr>
          <p:cNvPr id="12" name="灯片编号占位符 11"/>
          <p:cNvSpPr>
            <a:spLocks noGrp="1"/>
          </p:cNvSpPr>
          <p:nvPr>
            <p:ph type="sldNum" sz="quarter" idx="12"/>
          </p:nvPr>
        </p:nvSpPr>
        <p:spPr/>
        <p:txBody>
          <a:bodyPr/>
          <a:lstStyle/>
          <a:p>
            <a:fld id="{565CE74E-AB26-4998-AD42-012C4C1AD076}" type="slidenum">
              <a:rPr lang="zh-CN" altLang="en-US" smtClean="0"/>
              <a:pPr/>
              <a:t>26</a:t>
            </a:fld>
            <a:r>
              <a:rPr lang="en-US" altLang="zh-CN" smtClean="0"/>
              <a:t>/30</a:t>
            </a:r>
            <a:endParaRPr lang="zh-CN" altLang="en-US" dirty="0"/>
          </a:p>
        </p:txBody>
      </p:sp>
      <p:sp>
        <p:nvSpPr>
          <p:cNvPr id="6" name="内容占位符 2"/>
          <p:cNvSpPr txBox="1">
            <a:spLocks/>
          </p:cNvSpPr>
          <p:nvPr/>
        </p:nvSpPr>
        <p:spPr>
          <a:xfrm>
            <a:off x="1155468" y="1690692"/>
            <a:ext cx="1019833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smtClean="0"/>
          </a:p>
          <a:p>
            <a:pPr marL="0" indent="0">
              <a:buNone/>
            </a:pPr>
            <a:r>
              <a:rPr lang="en-US" altLang="zh-CN" dirty="0" err="1" smtClean="0"/>
              <a:t>Halloc</a:t>
            </a:r>
            <a:r>
              <a:rPr lang="en-US" altLang="zh-CN" dirty="0" smtClean="0"/>
              <a:t> </a:t>
            </a:r>
            <a:r>
              <a:rPr lang="en-US" altLang="zh-CN" dirty="0"/>
              <a:t>provides two memory management pools for the LSM-tree: </a:t>
            </a:r>
          </a:p>
          <a:p>
            <a:pPr marL="0" indent="0">
              <a:buNone/>
            </a:pPr>
            <a:endParaRPr lang="en-US" altLang="zh-CN" dirty="0" smtClean="0"/>
          </a:p>
          <a:p>
            <a:r>
              <a:rPr lang="en-US" altLang="zh-CN" dirty="0" smtClean="0"/>
              <a:t>customized objects pool.</a:t>
            </a:r>
          </a:p>
          <a:p>
            <a:r>
              <a:rPr lang="en-US" altLang="zh-CN" dirty="0" smtClean="0"/>
              <a:t>zone </a:t>
            </a:r>
            <a:r>
              <a:rPr lang="en-US" altLang="zh-CN" dirty="0"/>
              <a:t>pool</a:t>
            </a:r>
            <a:r>
              <a:rPr lang="en-US" altLang="zh-CN" dirty="0" smtClean="0"/>
              <a:t>.</a:t>
            </a:r>
            <a:endParaRPr lang="en-US" altLang="zh-CN" dirty="0"/>
          </a:p>
        </p:txBody>
      </p:sp>
    </p:spTree>
    <p:extLst>
      <p:ext uri="{BB962C8B-B14F-4D97-AF65-F5344CB8AC3E}">
        <p14:creationId xmlns:p14="http://schemas.microsoft.com/office/powerpoint/2010/main" val="23036495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Halloc</a:t>
            </a:r>
            <a:r>
              <a:rPr lang="en-US" altLang="zh-CN" dirty="0" smtClean="0"/>
              <a:t> </a:t>
            </a:r>
            <a:r>
              <a:rPr lang="en-US" altLang="zh-CN" dirty="0"/>
              <a:t>: </a:t>
            </a:r>
            <a:r>
              <a:rPr lang="en-US" altLang="zh-CN" sz="4000" dirty="0"/>
              <a:t>Application-aware Memory Management</a:t>
            </a:r>
            <a:endParaRPr lang="zh-CN" altLang="en-US" sz="4000" dirty="0"/>
          </a:p>
        </p:txBody>
      </p:sp>
      <p:sp>
        <p:nvSpPr>
          <p:cNvPr id="12" name="灯片编号占位符 11"/>
          <p:cNvSpPr>
            <a:spLocks noGrp="1"/>
          </p:cNvSpPr>
          <p:nvPr>
            <p:ph type="sldNum" sz="quarter" idx="12"/>
          </p:nvPr>
        </p:nvSpPr>
        <p:spPr/>
        <p:txBody>
          <a:bodyPr/>
          <a:lstStyle/>
          <a:p>
            <a:fld id="{565CE74E-AB26-4998-AD42-012C4C1AD076}" type="slidenum">
              <a:rPr lang="zh-CN" altLang="en-US" smtClean="0"/>
              <a:pPr/>
              <a:t>27</a:t>
            </a:fld>
            <a:r>
              <a:rPr lang="en-US" altLang="zh-CN" smtClean="0"/>
              <a:t>/30</a:t>
            </a:r>
            <a:endParaRPr lang="zh-CN" altLang="en-US" dirty="0"/>
          </a:p>
        </p:txBody>
      </p:sp>
      <p:sp>
        <p:nvSpPr>
          <p:cNvPr id="6" name="内容占位符 2"/>
          <p:cNvSpPr txBox="1">
            <a:spLocks/>
          </p:cNvSpPr>
          <p:nvPr/>
        </p:nvSpPr>
        <p:spPr>
          <a:xfrm>
            <a:off x="1155469" y="4749727"/>
            <a:ext cx="10198332" cy="155257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smtClean="0"/>
              <a:t>customized </a:t>
            </a:r>
            <a:r>
              <a:rPr lang="en-US" altLang="zh-CN" dirty="0"/>
              <a:t>objects pool </a:t>
            </a:r>
            <a:r>
              <a:rPr lang="en-US" altLang="zh-CN" dirty="0" smtClean="0"/>
              <a:t>: </a:t>
            </a:r>
          </a:p>
          <a:p>
            <a:r>
              <a:rPr lang="en-US" altLang="zh-CN" dirty="0"/>
              <a:t>the </a:t>
            </a:r>
            <a:r>
              <a:rPr lang="en-US" altLang="zh-CN" dirty="0" err="1"/>
              <a:t>Subtable</a:t>
            </a:r>
            <a:r>
              <a:rPr lang="en-US" altLang="zh-CN" dirty="0"/>
              <a:t> </a:t>
            </a:r>
            <a:r>
              <a:rPr lang="en-US" altLang="zh-CN" dirty="0" smtClean="0"/>
              <a:t>pool(</a:t>
            </a:r>
            <a:r>
              <a:rPr lang="en-US" altLang="zh-CN" dirty="0" err="1" smtClean="0"/>
              <a:t>subt</a:t>
            </a:r>
            <a:r>
              <a:rPr lang="en-US" altLang="zh-CN" dirty="0" smtClean="0"/>
              <a:t>) , am: active </a:t>
            </a:r>
            <a:r>
              <a:rPr lang="en-US" altLang="zh-CN" dirty="0" err="1" smtClean="0"/>
              <a:t>memtable</a:t>
            </a:r>
            <a:r>
              <a:rPr lang="en-US" altLang="zh-CN" dirty="0" smtClean="0"/>
              <a:t>, </a:t>
            </a:r>
            <a:r>
              <a:rPr lang="en-US" altLang="zh-CN" dirty="0" err="1" smtClean="0"/>
              <a:t>im</a:t>
            </a:r>
            <a:r>
              <a:rPr lang="en-US" altLang="zh-CN" dirty="0" smtClean="0"/>
              <a:t>: immutable </a:t>
            </a:r>
            <a:r>
              <a:rPr lang="en-US" altLang="zh-CN" dirty="0" err="1" smtClean="0"/>
              <a:t>memtable</a:t>
            </a:r>
            <a:r>
              <a:rPr lang="en-US" altLang="zh-CN" dirty="0" smtClean="0"/>
              <a:t>; </a:t>
            </a:r>
          </a:p>
          <a:p>
            <a:r>
              <a:rPr lang="en-US" altLang="zh-CN" dirty="0"/>
              <a:t>the </a:t>
            </a:r>
            <a:r>
              <a:rPr lang="en-US" altLang="zh-CN" dirty="0" err="1"/>
              <a:t>memtable</a:t>
            </a:r>
            <a:r>
              <a:rPr lang="en-US" altLang="zh-CN" dirty="0"/>
              <a:t> </a:t>
            </a:r>
            <a:r>
              <a:rPr lang="en-US" altLang="zh-CN" dirty="0" smtClean="0"/>
              <a:t>pool(</a:t>
            </a:r>
            <a:r>
              <a:rPr lang="en-US" altLang="zh-CN" dirty="0" err="1" smtClean="0"/>
              <a:t>memt</a:t>
            </a:r>
            <a:r>
              <a:rPr lang="en-US" altLang="zh-CN" dirty="0" smtClean="0"/>
              <a:t>).</a:t>
            </a:r>
            <a:endParaRPr lang="en-US" altLang="zh-CN" dirty="0"/>
          </a:p>
        </p:txBody>
      </p:sp>
      <p:pic>
        <p:nvPicPr>
          <p:cNvPr id="3" name="图片 2"/>
          <p:cNvPicPr>
            <a:picLocks noChangeAspect="1"/>
          </p:cNvPicPr>
          <p:nvPr/>
        </p:nvPicPr>
        <p:blipFill>
          <a:blip r:embed="rId3"/>
          <a:stretch>
            <a:fillRect/>
          </a:stretch>
        </p:blipFill>
        <p:spPr>
          <a:xfrm>
            <a:off x="2508140" y="1690692"/>
            <a:ext cx="7492987" cy="2880785"/>
          </a:xfrm>
          <a:prstGeom prst="rect">
            <a:avLst/>
          </a:prstGeom>
        </p:spPr>
      </p:pic>
    </p:spTree>
    <p:extLst>
      <p:ext uri="{BB962C8B-B14F-4D97-AF65-F5344CB8AC3E}">
        <p14:creationId xmlns:p14="http://schemas.microsoft.com/office/powerpoint/2010/main" val="23333139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Halloc</a:t>
            </a:r>
            <a:r>
              <a:rPr lang="en-US" altLang="zh-CN" dirty="0" smtClean="0"/>
              <a:t> </a:t>
            </a:r>
            <a:r>
              <a:rPr lang="en-US" altLang="zh-CN" dirty="0"/>
              <a:t>: </a:t>
            </a:r>
            <a:r>
              <a:rPr lang="en-US" altLang="zh-CN" sz="4000" dirty="0"/>
              <a:t>Application-aware Memory Management</a:t>
            </a:r>
            <a:endParaRPr lang="zh-CN" altLang="en-US" sz="4000" dirty="0"/>
          </a:p>
        </p:txBody>
      </p:sp>
      <p:sp>
        <p:nvSpPr>
          <p:cNvPr id="12" name="灯片编号占位符 11"/>
          <p:cNvSpPr>
            <a:spLocks noGrp="1"/>
          </p:cNvSpPr>
          <p:nvPr>
            <p:ph type="sldNum" sz="quarter" idx="12"/>
          </p:nvPr>
        </p:nvSpPr>
        <p:spPr/>
        <p:txBody>
          <a:bodyPr/>
          <a:lstStyle/>
          <a:p>
            <a:fld id="{565CE74E-AB26-4998-AD42-012C4C1AD076}" type="slidenum">
              <a:rPr lang="zh-CN" altLang="en-US" smtClean="0"/>
              <a:pPr/>
              <a:t>28</a:t>
            </a:fld>
            <a:r>
              <a:rPr lang="en-US" altLang="zh-CN" smtClean="0"/>
              <a:t>/30</a:t>
            </a:r>
            <a:endParaRPr lang="zh-CN" altLang="en-US" dirty="0"/>
          </a:p>
        </p:txBody>
      </p:sp>
      <p:sp>
        <p:nvSpPr>
          <p:cNvPr id="6" name="内容占位符 2"/>
          <p:cNvSpPr txBox="1">
            <a:spLocks/>
          </p:cNvSpPr>
          <p:nvPr/>
        </p:nvSpPr>
        <p:spPr>
          <a:xfrm>
            <a:off x="1155469" y="1690692"/>
            <a:ext cx="10198332" cy="46116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smtClean="0"/>
              <a:t>Zone </a:t>
            </a:r>
            <a:r>
              <a:rPr lang="en-US" altLang="zh-CN" dirty="0"/>
              <a:t>pool </a:t>
            </a:r>
            <a:r>
              <a:rPr lang="en-US" altLang="zh-CN" dirty="0" smtClean="0"/>
              <a:t>: </a:t>
            </a:r>
          </a:p>
          <a:p>
            <a:pPr marL="0" indent="0">
              <a:buNone/>
            </a:pPr>
            <a:endParaRPr lang="en-US" altLang="zh-CN" dirty="0" smtClean="0"/>
          </a:p>
          <a:p>
            <a:r>
              <a:rPr lang="en-US" altLang="zh-CN" dirty="0" smtClean="0"/>
              <a:t>A </a:t>
            </a:r>
            <a:r>
              <a:rPr lang="en-US" altLang="zh-CN" dirty="0"/>
              <a:t>built-in pool in </a:t>
            </a:r>
            <a:r>
              <a:rPr lang="en-US" altLang="zh-CN" dirty="0" err="1"/>
              <a:t>Halloc</a:t>
            </a:r>
            <a:r>
              <a:rPr lang="en-US" altLang="zh-CN" dirty="0"/>
              <a:t> to allow applications to manage their own runtime memory</a:t>
            </a:r>
            <a:r>
              <a:rPr lang="en-US" altLang="zh-CN" dirty="0" smtClean="0"/>
              <a:t>.</a:t>
            </a:r>
          </a:p>
          <a:p>
            <a:r>
              <a:rPr lang="en-US" altLang="zh-CN" dirty="0" smtClean="0"/>
              <a:t>The </a:t>
            </a:r>
            <a:r>
              <a:rPr lang="en-US" altLang="zh-CN" dirty="0"/>
              <a:t>zone objects allocated for </a:t>
            </a:r>
            <a:r>
              <a:rPr lang="en-US" altLang="zh-CN" dirty="0" err="1"/>
              <a:t>memtable</a:t>
            </a:r>
            <a:r>
              <a:rPr lang="en-US" altLang="zh-CN" dirty="0"/>
              <a:t> follows the append-only and batch reclaiming memory allocation </a:t>
            </a:r>
            <a:r>
              <a:rPr lang="en-US" altLang="zh-CN" dirty="0" smtClean="0"/>
              <a:t>scheme.</a:t>
            </a:r>
          </a:p>
          <a:p>
            <a:r>
              <a:rPr lang="en-US" altLang="zh-CN" dirty="0"/>
              <a:t>The zone objects allocated for volatile manager are further split into smaller units for random </a:t>
            </a:r>
            <a:r>
              <a:rPr lang="en-US" altLang="zh-CN" dirty="0" smtClean="0"/>
              <a:t>allocation/</a:t>
            </a:r>
            <a:r>
              <a:rPr lang="en-US" altLang="zh-CN" dirty="0" err="1" smtClean="0"/>
              <a:t>deallocation</a:t>
            </a:r>
            <a:r>
              <a:rPr lang="en-US" altLang="zh-CN" dirty="0" smtClean="0"/>
              <a:t>.</a:t>
            </a:r>
            <a:endParaRPr lang="en-US" altLang="zh-CN" dirty="0"/>
          </a:p>
        </p:txBody>
      </p:sp>
    </p:spTree>
    <p:extLst>
      <p:ext uri="{BB962C8B-B14F-4D97-AF65-F5344CB8AC3E}">
        <p14:creationId xmlns:p14="http://schemas.microsoft.com/office/powerpoint/2010/main" val="33287946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Halloc</a:t>
            </a:r>
            <a:r>
              <a:rPr lang="en-US" altLang="zh-CN" dirty="0" smtClean="0"/>
              <a:t> : Unified </a:t>
            </a:r>
            <a:r>
              <a:rPr lang="en-US" altLang="zh-CN" dirty="0"/>
              <a:t>Memory </a:t>
            </a:r>
            <a:r>
              <a:rPr lang="en-US" altLang="zh-CN" dirty="0" smtClean="0"/>
              <a:t>Allocation</a:t>
            </a:r>
            <a:endParaRPr lang="zh-CN" altLang="en-US" sz="4000" dirty="0"/>
          </a:p>
        </p:txBody>
      </p:sp>
      <p:sp>
        <p:nvSpPr>
          <p:cNvPr id="12" name="灯片编号占位符 11"/>
          <p:cNvSpPr>
            <a:spLocks noGrp="1"/>
          </p:cNvSpPr>
          <p:nvPr>
            <p:ph type="sldNum" sz="quarter" idx="12"/>
          </p:nvPr>
        </p:nvSpPr>
        <p:spPr/>
        <p:txBody>
          <a:bodyPr/>
          <a:lstStyle/>
          <a:p>
            <a:fld id="{565CE74E-AB26-4998-AD42-012C4C1AD076}" type="slidenum">
              <a:rPr lang="zh-CN" altLang="en-US" smtClean="0"/>
              <a:pPr/>
              <a:t>29</a:t>
            </a:fld>
            <a:r>
              <a:rPr lang="en-US" altLang="zh-CN" smtClean="0"/>
              <a:t>/30</a:t>
            </a:r>
            <a:endParaRPr lang="zh-CN" altLang="en-US" dirty="0"/>
          </a:p>
        </p:txBody>
      </p:sp>
      <p:pic>
        <p:nvPicPr>
          <p:cNvPr id="5" name="图片 4"/>
          <p:cNvPicPr>
            <a:picLocks noChangeAspect="1"/>
          </p:cNvPicPr>
          <p:nvPr/>
        </p:nvPicPr>
        <p:blipFill>
          <a:blip r:embed="rId3"/>
          <a:stretch>
            <a:fillRect/>
          </a:stretch>
        </p:blipFill>
        <p:spPr>
          <a:xfrm>
            <a:off x="1766655" y="2170377"/>
            <a:ext cx="8975957" cy="3450934"/>
          </a:xfrm>
          <a:prstGeom prst="rect">
            <a:avLst/>
          </a:prstGeom>
        </p:spPr>
      </p:pic>
    </p:spTree>
    <p:extLst>
      <p:ext uri="{BB962C8B-B14F-4D97-AF65-F5344CB8AC3E}">
        <p14:creationId xmlns:p14="http://schemas.microsoft.com/office/powerpoint/2010/main" val="35461663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C58BBA-CBD8-4C35-AE6D-94881D125B64}"/>
              </a:ext>
            </a:extLst>
          </p:cNvPr>
          <p:cNvSpPr>
            <a:spLocks noGrp="1"/>
          </p:cNvSpPr>
          <p:nvPr>
            <p:ph type="title"/>
          </p:nvPr>
        </p:nvSpPr>
        <p:spPr/>
        <p:txBody>
          <a:bodyPr/>
          <a:lstStyle/>
          <a:p>
            <a:r>
              <a:rPr lang="en-US" altLang="zh-CN" dirty="0" smtClean="0"/>
              <a:t>Background</a:t>
            </a:r>
            <a:endParaRPr lang="zh-CN" altLang="en-US" dirty="0"/>
          </a:p>
        </p:txBody>
      </p:sp>
      <p:sp>
        <p:nvSpPr>
          <p:cNvPr id="9" name="灯片编号占位符 8"/>
          <p:cNvSpPr>
            <a:spLocks noGrp="1"/>
          </p:cNvSpPr>
          <p:nvPr>
            <p:ph type="sldNum" sz="quarter" idx="12"/>
          </p:nvPr>
        </p:nvSpPr>
        <p:spPr/>
        <p:txBody>
          <a:bodyPr/>
          <a:lstStyle/>
          <a:p>
            <a:fld id="{565CE74E-AB26-4998-AD42-012C4C1AD076}" type="slidenum">
              <a:rPr lang="zh-CN" altLang="en-US" smtClean="0"/>
              <a:pPr/>
              <a:t>3</a:t>
            </a:fld>
            <a:r>
              <a:rPr lang="en-US" altLang="zh-CN" smtClean="0"/>
              <a:t>/30</a:t>
            </a:r>
            <a:endParaRPr lang="zh-CN" altLang="en-US" dirty="0"/>
          </a:p>
        </p:txBody>
      </p:sp>
      <p:sp>
        <p:nvSpPr>
          <p:cNvPr id="10" name="内容占位符 2">
            <a:extLst>
              <a:ext uri="{FF2B5EF4-FFF2-40B4-BE49-F238E27FC236}">
                <a16:creationId xmlns:a16="http://schemas.microsoft.com/office/drawing/2014/main" id="{97F51EE2-DEDA-4BAC-97B8-FBCFD5D1AF90}"/>
              </a:ext>
            </a:extLst>
          </p:cNvPr>
          <p:cNvSpPr>
            <a:spLocks noGrp="1"/>
          </p:cNvSpPr>
          <p:nvPr>
            <p:ph idx="1"/>
          </p:nvPr>
        </p:nvSpPr>
        <p:spPr>
          <a:xfrm>
            <a:off x="1155470" y="1690692"/>
            <a:ext cx="10198330" cy="4486271"/>
          </a:xfrm>
        </p:spPr>
        <p:txBody>
          <a:bodyPr>
            <a:normAutofit/>
          </a:bodyPr>
          <a:lstStyle/>
          <a:p>
            <a:pPr marL="0" indent="0">
              <a:buNone/>
            </a:pPr>
            <a:r>
              <a:rPr lang="en-US" altLang="zh-CN" dirty="0"/>
              <a:t>Persistent </a:t>
            </a:r>
            <a:r>
              <a:rPr lang="en-US" altLang="zh-CN" dirty="0" smtClean="0"/>
              <a:t>Memory (DCPMM)</a:t>
            </a:r>
            <a:r>
              <a:rPr lang="zh-CN" altLang="en-US" dirty="0" smtClean="0"/>
              <a:t>：</a:t>
            </a:r>
            <a:endParaRPr lang="en-US" altLang="zh-CN" dirty="0" smtClean="0"/>
          </a:p>
          <a:p>
            <a:pPr marL="0" indent="0">
              <a:buNone/>
            </a:pPr>
            <a:endParaRPr lang="en-US" altLang="zh-CN" dirty="0"/>
          </a:p>
          <a:p>
            <a:r>
              <a:rPr lang="en-US" altLang="zh-CN" b="1" dirty="0" smtClean="0"/>
              <a:t>Memory </a:t>
            </a:r>
            <a:r>
              <a:rPr lang="en-US" altLang="zh-CN" b="1" dirty="0"/>
              <a:t>mode </a:t>
            </a:r>
            <a:r>
              <a:rPr lang="en-US" altLang="zh-CN" dirty="0"/>
              <a:t>for DRAM </a:t>
            </a:r>
            <a:r>
              <a:rPr lang="en-US" altLang="zh-CN" dirty="0" smtClean="0"/>
              <a:t>extensions without persistence</a:t>
            </a:r>
            <a:r>
              <a:rPr lang="en-US" altLang="zh-CN" dirty="0"/>
              <a:t>.</a:t>
            </a:r>
            <a:endParaRPr lang="en-US" altLang="zh-CN" dirty="0" smtClean="0"/>
          </a:p>
          <a:p>
            <a:endParaRPr lang="en-US" altLang="zh-CN" dirty="0" smtClean="0"/>
          </a:p>
          <a:p>
            <a:r>
              <a:rPr lang="en-US" altLang="zh-CN" b="1" dirty="0"/>
              <a:t>App Direct mode</a:t>
            </a:r>
            <a:r>
              <a:rPr lang="en-US" altLang="zh-CN" dirty="0"/>
              <a:t> functioned as DAX </a:t>
            </a:r>
            <a:r>
              <a:rPr lang="en-US" altLang="zh-CN" dirty="0" smtClean="0"/>
              <a:t>persistent devices.</a:t>
            </a:r>
          </a:p>
          <a:p>
            <a:pPr marL="0" indent="0">
              <a:buNone/>
            </a:pPr>
            <a:endParaRPr lang="en-US" altLang="zh-CN" sz="2400" dirty="0" smtClean="0"/>
          </a:p>
        </p:txBody>
      </p:sp>
    </p:spTree>
    <p:extLst>
      <p:ext uri="{BB962C8B-B14F-4D97-AF65-F5344CB8AC3E}">
        <p14:creationId xmlns:p14="http://schemas.microsoft.com/office/powerpoint/2010/main" val="29647608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Evaluation</a:t>
            </a:r>
            <a:endParaRPr lang="zh-CN" altLang="en-US" dirty="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30</a:t>
            </a:fld>
            <a:r>
              <a:rPr lang="en-US" altLang="zh-CN" smtClean="0"/>
              <a:t>/30</a:t>
            </a:r>
            <a:endParaRPr lang="zh-CN" altLang="en-US" dirty="0"/>
          </a:p>
        </p:txBody>
      </p:sp>
      <p:pic>
        <p:nvPicPr>
          <p:cNvPr id="6" name="图片 5"/>
          <p:cNvPicPr>
            <a:picLocks noChangeAspect="1"/>
          </p:cNvPicPr>
          <p:nvPr/>
        </p:nvPicPr>
        <p:blipFill>
          <a:blip r:embed="rId3"/>
          <a:stretch>
            <a:fillRect/>
          </a:stretch>
        </p:blipFill>
        <p:spPr>
          <a:xfrm>
            <a:off x="1155469" y="1888761"/>
            <a:ext cx="5820946" cy="3922040"/>
          </a:xfrm>
          <a:prstGeom prst="rect">
            <a:avLst/>
          </a:prstGeom>
        </p:spPr>
      </p:pic>
    </p:spTree>
    <p:extLst>
      <p:ext uri="{BB962C8B-B14F-4D97-AF65-F5344CB8AC3E}">
        <p14:creationId xmlns:p14="http://schemas.microsoft.com/office/powerpoint/2010/main" val="1440399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 : Overall Performance</a:t>
            </a:r>
            <a:endParaRPr lang="zh-CN" altLang="en-US" dirty="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31</a:t>
            </a:fld>
            <a:r>
              <a:rPr lang="en-US" altLang="zh-CN" smtClean="0"/>
              <a:t>/30</a:t>
            </a:r>
            <a:endParaRPr lang="zh-CN" altLang="en-US" dirty="0"/>
          </a:p>
        </p:txBody>
      </p:sp>
      <p:pic>
        <p:nvPicPr>
          <p:cNvPr id="3" name="图片 2"/>
          <p:cNvPicPr>
            <a:picLocks noChangeAspect="1"/>
          </p:cNvPicPr>
          <p:nvPr/>
        </p:nvPicPr>
        <p:blipFill>
          <a:blip r:embed="rId3"/>
          <a:stretch>
            <a:fillRect/>
          </a:stretch>
        </p:blipFill>
        <p:spPr>
          <a:xfrm>
            <a:off x="256309" y="1821357"/>
            <a:ext cx="5143500" cy="1562100"/>
          </a:xfrm>
          <a:prstGeom prst="rect">
            <a:avLst/>
          </a:prstGeom>
        </p:spPr>
      </p:pic>
      <p:pic>
        <p:nvPicPr>
          <p:cNvPr id="4" name="图片 3"/>
          <p:cNvPicPr>
            <a:picLocks noChangeAspect="1"/>
          </p:cNvPicPr>
          <p:nvPr/>
        </p:nvPicPr>
        <p:blipFill>
          <a:blip r:embed="rId4"/>
          <a:stretch>
            <a:fillRect/>
          </a:stretch>
        </p:blipFill>
        <p:spPr>
          <a:xfrm>
            <a:off x="256309" y="3514122"/>
            <a:ext cx="11618595" cy="2389796"/>
          </a:xfrm>
          <a:prstGeom prst="rect">
            <a:avLst/>
          </a:prstGeom>
        </p:spPr>
      </p:pic>
      <p:sp>
        <p:nvSpPr>
          <p:cNvPr id="9" name="内容占位符 2"/>
          <p:cNvSpPr txBox="1">
            <a:spLocks/>
          </p:cNvSpPr>
          <p:nvPr/>
        </p:nvSpPr>
        <p:spPr>
          <a:xfrm>
            <a:off x="5399808" y="1821357"/>
            <a:ext cx="6475095" cy="182122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smtClean="0"/>
              <a:t>XS: baseline(DRAM-SSD</a:t>
            </a:r>
            <a:r>
              <a:rPr lang="zh-CN" altLang="en-US" sz="2000" dirty="0" smtClean="0"/>
              <a:t>架构</a:t>
            </a:r>
            <a:r>
              <a:rPr lang="en-US" altLang="zh-CN" sz="2000" dirty="0" smtClean="0"/>
              <a:t>), </a:t>
            </a:r>
            <a:r>
              <a:rPr lang="zh-CN" altLang="en-US" sz="2000" dirty="0" smtClean="0"/>
              <a:t>且所有数据放在</a:t>
            </a:r>
            <a:r>
              <a:rPr lang="en-US" altLang="zh-CN" sz="2000" dirty="0" smtClean="0"/>
              <a:t>ESSD</a:t>
            </a:r>
            <a:r>
              <a:rPr lang="zh-CN" altLang="en-US" sz="2000" dirty="0" smtClean="0"/>
              <a:t>中；</a:t>
            </a:r>
            <a:endParaRPr lang="en-US" altLang="zh-CN" sz="2000" dirty="0" smtClean="0"/>
          </a:p>
          <a:p>
            <a:r>
              <a:rPr lang="en-US" altLang="zh-CN" sz="2000" dirty="0" smtClean="0"/>
              <a:t>XP: </a:t>
            </a:r>
            <a:r>
              <a:rPr lang="zh-CN" altLang="en-US" sz="2000" dirty="0" smtClean="0"/>
              <a:t>改进的方案</a:t>
            </a:r>
            <a:r>
              <a:rPr lang="en-US" altLang="zh-CN" sz="2000" dirty="0"/>
              <a:t>(</a:t>
            </a:r>
            <a:r>
              <a:rPr lang="en-US" altLang="zh-CN" sz="2000" dirty="0" smtClean="0"/>
              <a:t>PM-SSD</a:t>
            </a:r>
            <a:r>
              <a:rPr lang="zh-CN" altLang="en-US" sz="2000" dirty="0" smtClean="0"/>
              <a:t>架构</a:t>
            </a:r>
            <a:r>
              <a:rPr lang="en-US" altLang="zh-CN" sz="2000" dirty="0" smtClean="0"/>
              <a:t>), </a:t>
            </a:r>
            <a:r>
              <a:rPr lang="zh-CN" altLang="en-US" sz="2000" dirty="0" smtClean="0"/>
              <a:t>且有由</a:t>
            </a:r>
            <a:r>
              <a:rPr lang="en-US" altLang="zh-CN" sz="2000" dirty="0" err="1"/>
              <a:t>Halloc</a:t>
            </a:r>
            <a:r>
              <a:rPr lang="zh-CN" altLang="en-US" sz="2000" dirty="0" smtClean="0"/>
              <a:t>管理的</a:t>
            </a:r>
            <a:r>
              <a:rPr lang="en-US" altLang="zh-CN" sz="2000" dirty="0" smtClean="0"/>
              <a:t>200GB</a:t>
            </a:r>
            <a:r>
              <a:rPr lang="zh-CN" altLang="en-US" sz="2000" dirty="0" smtClean="0"/>
              <a:t>的</a:t>
            </a:r>
            <a:r>
              <a:rPr lang="en-US" altLang="zh-CN" sz="2000" dirty="0" smtClean="0"/>
              <a:t>PM</a:t>
            </a:r>
            <a:r>
              <a:rPr lang="zh-CN" altLang="en-US" sz="2000" dirty="0" smtClean="0"/>
              <a:t>空间；</a:t>
            </a:r>
            <a:endParaRPr lang="en-US" altLang="zh-CN" sz="2000" dirty="0" smtClean="0"/>
          </a:p>
          <a:p>
            <a:r>
              <a:rPr lang="en-US" altLang="zh-CN" sz="2000" dirty="0" smtClean="0"/>
              <a:t>XS-PM: baseline</a:t>
            </a:r>
            <a:r>
              <a:rPr lang="zh-CN" altLang="en-US" sz="2000" dirty="0" smtClean="0"/>
              <a:t>，且所有数据放在</a:t>
            </a:r>
            <a:r>
              <a:rPr lang="en-US" altLang="zh-CN" sz="2000" dirty="0" smtClean="0"/>
              <a:t>PM</a:t>
            </a:r>
            <a:r>
              <a:rPr lang="zh-CN" altLang="en-US" sz="2000" dirty="0" smtClean="0"/>
              <a:t>中；</a:t>
            </a:r>
            <a:endParaRPr lang="en-US" altLang="zh-CN" sz="2000" dirty="0" smtClean="0"/>
          </a:p>
          <a:p>
            <a:r>
              <a:rPr lang="en-US" altLang="zh-CN" sz="2000" dirty="0" smtClean="0"/>
              <a:t>XP-PM: </a:t>
            </a:r>
            <a:r>
              <a:rPr lang="zh-CN" altLang="en-US" sz="2000" dirty="0" smtClean="0"/>
              <a:t>改进的方案，且将原先放在</a:t>
            </a:r>
            <a:r>
              <a:rPr lang="en-US" altLang="zh-CN" sz="2000" dirty="0" smtClean="0"/>
              <a:t>ESSD</a:t>
            </a:r>
            <a:r>
              <a:rPr lang="zh-CN" altLang="en-US" sz="2000" dirty="0" smtClean="0"/>
              <a:t>中的数据放在</a:t>
            </a:r>
            <a:r>
              <a:rPr lang="en-US" altLang="zh-CN" sz="2000" dirty="0" smtClean="0"/>
              <a:t>PM</a:t>
            </a:r>
            <a:r>
              <a:rPr lang="zh-CN" altLang="en-US" sz="2000" dirty="0" smtClean="0"/>
              <a:t>中</a:t>
            </a:r>
            <a:r>
              <a:rPr lang="zh-CN" altLang="en-US" sz="2000" dirty="0"/>
              <a:t>。</a:t>
            </a:r>
            <a:endParaRPr lang="en-US" altLang="zh-CN" sz="2000" dirty="0"/>
          </a:p>
        </p:txBody>
      </p:sp>
    </p:spTree>
    <p:extLst>
      <p:ext uri="{BB962C8B-B14F-4D97-AF65-F5344CB8AC3E}">
        <p14:creationId xmlns:p14="http://schemas.microsoft.com/office/powerpoint/2010/main" val="1737123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 : Overall Performance</a:t>
            </a:r>
            <a:endParaRPr lang="zh-CN" altLang="en-US" dirty="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32</a:t>
            </a:fld>
            <a:r>
              <a:rPr lang="en-US" altLang="zh-CN" smtClean="0"/>
              <a:t>/30</a:t>
            </a:r>
            <a:endParaRPr lang="zh-CN" altLang="en-US" dirty="0"/>
          </a:p>
        </p:txBody>
      </p:sp>
      <p:pic>
        <p:nvPicPr>
          <p:cNvPr id="5" name="图片 4"/>
          <p:cNvPicPr>
            <a:picLocks noChangeAspect="1"/>
          </p:cNvPicPr>
          <p:nvPr/>
        </p:nvPicPr>
        <p:blipFill>
          <a:blip r:embed="rId3"/>
          <a:stretch>
            <a:fillRect/>
          </a:stretch>
        </p:blipFill>
        <p:spPr>
          <a:xfrm>
            <a:off x="3278071" y="1690692"/>
            <a:ext cx="5953125" cy="4095750"/>
          </a:xfrm>
          <a:prstGeom prst="rect">
            <a:avLst/>
          </a:prstGeom>
        </p:spPr>
      </p:pic>
    </p:spTree>
    <p:extLst>
      <p:ext uri="{BB962C8B-B14F-4D97-AF65-F5344CB8AC3E}">
        <p14:creationId xmlns:p14="http://schemas.microsoft.com/office/powerpoint/2010/main" val="20589083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 : Overall Performance</a:t>
            </a:r>
            <a:endParaRPr lang="zh-CN" altLang="en-US" dirty="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33</a:t>
            </a:fld>
            <a:r>
              <a:rPr lang="en-US" altLang="zh-CN" smtClean="0"/>
              <a:t>/30</a:t>
            </a:r>
            <a:endParaRPr lang="zh-CN" altLang="en-US" dirty="0"/>
          </a:p>
        </p:txBody>
      </p:sp>
      <p:pic>
        <p:nvPicPr>
          <p:cNvPr id="3" name="图片 2"/>
          <p:cNvPicPr>
            <a:picLocks noChangeAspect="1"/>
          </p:cNvPicPr>
          <p:nvPr/>
        </p:nvPicPr>
        <p:blipFill>
          <a:blip r:embed="rId3"/>
          <a:stretch>
            <a:fillRect/>
          </a:stretch>
        </p:blipFill>
        <p:spPr>
          <a:xfrm>
            <a:off x="1215909" y="1800850"/>
            <a:ext cx="10077450" cy="4095750"/>
          </a:xfrm>
          <a:prstGeom prst="rect">
            <a:avLst/>
          </a:prstGeom>
        </p:spPr>
      </p:pic>
    </p:spTree>
    <p:extLst>
      <p:ext uri="{BB962C8B-B14F-4D97-AF65-F5344CB8AC3E}">
        <p14:creationId xmlns:p14="http://schemas.microsoft.com/office/powerpoint/2010/main" val="36157010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 : Overall Performance</a:t>
            </a:r>
            <a:endParaRPr lang="zh-CN" altLang="en-US" dirty="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34</a:t>
            </a:fld>
            <a:r>
              <a:rPr lang="en-US" altLang="zh-CN" smtClean="0"/>
              <a:t>/30</a:t>
            </a:r>
            <a:endParaRPr lang="zh-CN" altLang="en-US" dirty="0"/>
          </a:p>
        </p:txBody>
      </p:sp>
      <p:pic>
        <p:nvPicPr>
          <p:cNvPr id="4" name="图片 3"/>
          <p:cNvPicPr>
            <a:picLocks noChangeAspect="1"/>
          </p:cNvPicPr>
          <p:nvPr/>
        </p:nvPicPr>
        <p:blipFill>
          <a:blip r:embed="rId3"/>
          <a:stretch>
            <a:fillRect/>
          </a:stretch>
        </p:blipFill>
        <p:spPr>
          <a:xfrm>
            <a:off x="1306396" y="1993457"/>
            <a:ext cx="9896475" cy="3800475"/>
          </a:xfrm>
          <a:prstGeom prst="rect">
            <a:avLst/>
          </a:prstGeom>
        </p:spPr>
      </p:pic>
    </p:spTree>
    <p:extLst>
      <p:ext uri="{BB962C8B-B14F-4D97-AF65-F5344CB8AC3E}">
        <p14:creationId xmlns:p14="http://schemas.microsoft.com/office/powerpoint/2010/main" val="18230081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 : Overall Performance</a:t>
            </a:r>
            <a:endParaRPr lang="zh-CN" altLang="en-US" dirty="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35</a:t>
            </a:fld>
            <a:r>
              <a:rPr lang="en-US" altLang="zh-CN" smtClean="0"/>
              <a:t>/30</a:t>
            </a:r>
            <a:endParaRPr lang="zh-CN" altLang="en-US" dirty="0"/>
          </a:p>
        </p:txBody>
      </p:sp>
      <p:pic>
        <p:nvPicPr>
          <p:cNvPr id="3" name="图片 2"/>
          <p:cNvPicPr>
            <a:picLocks noChangeAspect="1"/>
          </p:cNvPicPr>
          <p:nvPr/>
        </p:nvPicPr>
        <p:blipFill>
          <a:blip r:embed="rId3"/>
          <a:stretch>
            <a:fillRect/>
          </a:stretch>
        </p:blipFill>
        <p:spPr>
          <a:xfrm>
            <a:off x="1855634" y="1690505"/>
            <a:ext cx="4019550" cy="1543050"/>
          </a:xfrm>
          <a:prstGeom prst="rect">
            <a:avLst/>
          </a:prstGeom>
        </p:spPr>
      </p:pic>
      <p:pic>
        <p:nvPicPr>
          <p:cNvPr id="5" name="图片 4"/>
          <p:cNvPicPr>
            <a:picLocks noChangeAspect="1"/>
          </p:cNvPicPr>
          <p:nvPr/>
        </p:nvPicPr>
        <p:blipFill>
          <a:blip r:embed="rId4"/>
          <a:stretch>
            <a:fillRect/>
          </a:stretch>
        </p:blipFill>
        <p:spPr>
          <a:xfrm>
            <a:off x="1855634" y="3233367"/>
            <a:ext cx="8798000" cy="3122987"/>
          </a:xfrm>
          <a:prstGeom prst="rect">
            <a:avLst/>
          </a:prstGeom>
        </p:spPr>
      </p:pic>
    </p:spTree>
    <p:extLst>
      <p:ext uri="{BB962C8B-B14F-4D97-AF65-F5344CB8AC3E}">
        <p14:creationId xmlns:p14="http://schemas.microsoft.com/office/powerpoint/2010/main" val="16185780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 : </a:t>
            </a:r>
            <a:r>
              <a:rPr lang="en-US" altLang="zh-CN" dirty="0" smtClean="0"/>
              <a:t>Semi-persistent </a:t>
            </a:r>
            <a:r>
              <a:rPr lang="en-US" altLang="zh-CN" dirty="0" err="1"/>
              <a:t>Memtable</a:t>
            </a:r>
            <a:endParaRPr lang="zh-CN" altLang="en-US" dirty="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36</a:t>
            </a:fld>
            <a:r>
              <a:rPr lang="en-US" altLang="zh-CN" smtClean="0"/>
              <a:t>/30</a:t>
            </a:r>
            <a:endParaRPr lang="zh-CN" altLang="en-US" dirty="0"/>
          </a:p>
        </p:txBody>
      </p:sp>
      <p:sp>
        <p:nvSpPr>
          <p:cNvPr id="6" name="内容占位符 2"/>
          <p:cNvSpPr txBox="1">
            <a:spLocks/>
          </p:cNvSpPr>
          <p:nvPr/>
        </p:nvSpPr>
        <p:spPr>
          <a:xfrm>
            <a:off x="1155469" y="1690693"/>
            <a:ext cx="10198331" cy="44103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smtClean="0"/>
              <a:t>SLM: </a:t>
            </a:r>
            <a:r>
              <a:rPr lang="zh-CN" altLang="en-US" sz="2000" dirty="0" smtClean="0"/>
              <a:t>基于</a:t>
            </a:r>
            <a:r>
              <a:rPr lang="en-US" altLang="zh-CN" sz="2000" dirty="0" smtClean="0"/>
              <a:t>DRAM</a:t>
            </a:r>
            <a:r>
              <a:rPr lang="zh-CN" altLang="en-US" sz="2000" dirty="0" smtClean="0"/>
              <a:t>的</a:t>
            </a:r>
            <a:r>
              <a:rPr lang="en-US" altLang="zh-CN" sz="2000" dirty="0" err="1" smtClean="0"/>
              <a:t>skiplist</a:t>
            </a:r>
            <a:endParaRPr lang="en-US" altLang="zh-CN" sz="2000" dirty="0" smtClean="0"/>
          </a:p>
          <a:p>
            <a:r>
              <a:rPr lang="en-US" altLang="zh-CN" sz="2000" dirty="0" smtClean="0"/>
              <a:t>SPM: </a:t>
            </a:r>
            <a:r>
              <a:rPr lang="zh-CN" altLang="en-US" sz="2000" dirty="0" smtClean="0"/>
              <a:t>半持久化内存表</a:t>
            </a:r>
            <a:r>
              <a:rPr lang="en-US" altLang="zh-CN" sz="2000" dirty="0" smtClean="0"/>
              <a:t>Semi-persistent </a:t>
            </a:r>
            <a:r>
              <a:rPr lang="en-US" altLang="zh-CN" sz="2000" dirty="0" err="1" smtClean="0"/>
              <a:t>Memtable</a:t>
            </a:r>
            <a:endParaRPr lang="en-US" altLang="zh-CN" sz="2000" dirty="0" smtClean="0"/>
          </a:p>
          <a:p>
            <a:r>
              <a:rPr lang="en-US" altLang="zh-CN" sz="2000" dirty="0" smtClean="0"/>
              <a:t>FFM: </a:t>
            </a:r>
            <a:r>
              <a:rPr lang="zh-CN" altLang="en-US" sz="2000" dirty="0" smtClean="0"/>
              <a:t>基于</a:t>
            </a:r>
            <a:r>
              <a:rPr lang="en-US" altLang="zh-CN" sz="2000" dirty="0" smtClean="0"/>
              <a:t>FAST&amp;FAIR(</a:t>
            </a:r>
            <a:r>
              <a:rPr lang="zh-CN" altLang="en-US" sz="2000" dirty="0" smtClean="0"/>
              <a:t>一个持久化</a:t>
            </a:r>
            <a:r>
              <a:rPr lang="en-US" altLang="zh-CN" sz="2000" dirty="0" smtClean="0"/>
              <a:t>B+</a:t>
            </a:r>
            <a:r>
              <a:rPr lang="zh-CN" altLang="en-US" sz="2000" dirty="0" smtClean="0"/>
              <a:t>树</a:t>
            </a:r>
            <a:r>
              <a:rPr lang="en-US" altLang="zh-CN" sz="2000" dirty="0" smtClean="0"/>
              <a:t>)</a:t>
            </a:r>
            <a:r>
              <a:rPr lang="zh-CN" altLang="en-US" sz="2000" dirty="0" smtClean="0"/>
              <a:t>的</a:t>
            </a:r>
            <a:r>
              <a:rPr lang="en-US" altLang="zh-CN" sz="2000" dirty="0" err="1" smtClean="0"/>
              <a:t>memtable</a:t>
            </a:r>
            <a:endParaRPr lang="en-US" altLang="zh-CN" sz="2000" dirty="0" smtClean="0"/>
          </a:p>
          <a:p>
            <a:r>
              <a:rPr lang="en-US" altLang="zh-CN" sz="2000" dirty="0" smtClean="0"/>
              <a:t>FPM: </a:t>
            </a:r>
            <a:r>
              <a:rPr lang="zh-CN" altLang="en-US" sz="2000" dirty="0" smtClean="0"/>
              <a:t>基于</a:t>
            </a:r>
            <a:r>
              <a:rPr lang="en-US" altLang="zh-CN" sz="2000" dirty="0" err="1" smtClean="0"/>
              <a:t>FPTree</a:t>
            </a:r>
            <a:r>
              <a:rPr lang="en-US" altLang="zh-CN" sz="2000" dirty="0" smtClean="0"/>
              <a:t>(</a:t>
            </a:r>
            <a:r>
              <a:rPr lang="zh-CN" altLang="en-US" sz="2000" dirty="0" smtClean="0"/>
              <a:t>一个在内部节点在</a:t>
            </a:r>
            <a:r>
              <a:rPr lang="en-US" altLang="zh-CN" sz="2000" dirty="0" smtClean="0"/>
              <a:t>DRAM</a:t>
            </a:r>
            <a:r>
              <a:rPr lang="zh-CN" altLang="en-US" sz="2000" dirty="0" smtClean="0"/>
              <a:t>的持久</a:t>
            </a:r>
            <a:r>
              <a:rPr lang="en-US" altLang="zh-CN" sz="2000" dirty="0" smtClean="0"/>
              <a:t>B+</a:t>
            </a:r>
            <a:r>
              <a:rPr lang="zh-CN" altLang="en-US" sz="2000" dirty="0" smtClean="0"/>
              <a:t>树</a:t>
            </a:r>
            <a:r>
              <a:rPr lang="en-US" altLang="zh-CN" sz="2000" dirty="0" smtClean="0"/>
              <a:t>)</a:t>
            </a:r>
            <a:r>
              <a:rPr lang="zh-CN" altLang="en-US" sz="2000" dirty="0" smtClean="0"/>
              <a:t>的变种实现的</a:t>
            </a:r>
            <a:r>
              <a:rPr lang="en-US" altLang="zh-CN" sz="2000" dirty="0" err="1" smtClean="0"/>
              <a:t>memtable</a:t>
            </a:r>
            <a:endParaRPr lang="en-US" altLang="zh-CN" sz="2000" dirty="0" smtClean="0"/>
          </a:p>
          <a:p>
            <a:r>
              <a:rPr lang="en-US" altLang="zh-CN" sz="2000" dirty="0" smtClean="0"/>
              <a:t>SPM-D: </a:t>
            </a:r>
            <a:r>
              <a:rPr lang="zh-CN" altLang="en-US" sz="2000" dirty="0" smtClean="0"/>
              <a:t>本文方案，使用</a:t>
            </a:r>
            <a:r>
              <a:rPr lang="en-US" altLang="zh-CN" sz="2000" dirty="0" smtClean="0"/>
              <a:t>DRAM</a:t>
            </a:r>
            <a:r>
              <a:rPr lang="zh-CN" altLang="en-US" sz="2000" dirty="0" smtClean="0"/>
              <a:t>存储索引节点</a:t>
            </a:r>
            <a:endParaRPr lang="en-US" altLang="zh-CN" sz="2000" dirty="0" smtClean="0"/>
          </a:p>
          <a:p>
            <a:r>
              <a:rPr lang="en-US" altLang="zh-CN" sz="2000" dirty="0" smtClean="0"/>
              <a:t>SPM-P: </a:t>
            </a:r>
            <a:r>
              <a:rPr lang="zh-CN" altLang="en-US" sz="2000" dirty="0" smtClean="0"/>
              <a:t>本文方案，使用</a:t>
            </a:r>
            <a:r>
              <a:rPr lang="en-US" altLang="zh-CN" sz="2000" dirty="0" smtClean="0"/>
              <a:t>PM</a:t>
            </a:r>
            <a:r>
              <a:rPr lang="zh-CN" altLang="en-US" sz="2000" dirty="0" smtClean="0"/>
              <a:t>存储索引节点</a:t>
            </a:r>
            <a:endParaRPr lang="en-US" altLang="zh-CN" sz="2000" dirty="0" smtClean="0"/>
          </a:p>
          <a:p>
            <a:endParaRPr lang="en-US" altLang="zh-CN" sz="2000" dirty="0"/>
          </a:p>
          <a:p>
            <a:pPr marL="0" indent="0">
              <a:buNone/>
            </a:pPr>
            <a:r>
              <a:rPr lang="en-US" altLang="zh-CN" sz="2400" dirty="0"/>
              <a:t>I</a:t>
            </a:r>
            <a:r>
              <a:rPr lang="en-US" altLang="zh-CN" sz="2400" dirty="0" smtClean="0"/>
              <a:t>nsert </a:t>
            </a:r>
            <a:r>
              <a:rPr lang="en-US" altLang="zh-CN" sz="2400" dirty="0"/>
              <a:t>30 million records with 8-byte key and 32-byte value (1.5GB dataset in total), which is translated into the 50-byte record with 17-byte internal key and 33-byte value in the </a:t>
            </a:r>
            <a:r>
              <a:rPr lang="en-US" altLang="zh-CN" sz="2400" dirty="0" err="1"/>
              <a:t>memtable</a:t>
            </a:r>
            <a:r>
              <a:rPr lang="en-US" altLang="zh-CN" sz="2000" dirty="0"/>
              <a:t>.</a:t>
            </a:r>
          </a:p>
        </p:txBody>
      </p:sp>
    </p:spTree>
    <p:extLst>
      <p:ext uri="{BB962C8B-B14F-4D97-AF65-F5344CB8AC3E}">
        <p14:creationId xmlns:p14="http://schemas.microsoft.com/office/powerpoint/2010/main" val="38085431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 : </a:t>
            </a:r>
            <a:r>
              <a:rPr lang="en-US" altLang="zh-CN" dirty="0" smtClean="0"/>
              <a:t>Semi-persistent </a:t>
            </a:r>
            <a:r>
              <a:rPr lang="en-US" altLang="zh-CN" dirty="0" err="1"/>
              <a:t>Memtable</a:t>
            </a:r>
            <a:endParaRPr lang="zh-CN" altLang="en-US" dirty="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37</a:t>
            </a:fld>
            <a:r>
              <a:rPr lang="en-US" altLang="zh-CN" smtClean="0"/>
              <a:t>/30</a:t>
            </a:r>
            <a:endParaRPr lang="zh-CN" altLang="en-US" dirty="0"/>
          </a:p>
        </p:txBody>
      </p:sp>
      <p:pic>
        <p:nvPicPr>
          <p:cNvPr id="3" name="图片 2"/>
          <p:cNvPicPr>
            <a:picLocks noChangeAspect="1"/>
          </p:cNvPicPr>
          <p:nvPr/>
        </p:nvPicPr>
        <p:blipFill>
          <a:blip r:embed="rId3"/>
          <a:stretch>
            <a:fillRect/>
          </a:stretch>
        </p:blipFill>
        <p:spPr>
          <a:xfrm>
            <a:off x="496808" y="4050982"/>
            <a:ext cx="11515652" cy="2135708"/>
          </a:xfrm>
          <a:prstGeom prst="rect">
            <a:avLst/>
          </a:prstGeom>
        </p:spPr>
      </p:pic>
      <p:sp>
        <p:nvSpPr>
          <p:cNvPr id="7" name="内容占位符 2"/>
          <p:cNvSpPr txBox="1">
            <a:spLocks/>
          </p:cNvSpPr>
          <p:nvPr/>
        </p:nvSpPr>
        <p:spPr>
          <a:xfrm>
            <a:off x="1155469" y="1690693"/>
            <a:ext cx="10198331" cy="236028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smtClean="0"/>
              <a:t>SLM: </a:t>
            </a:r>
            <a:r>
              <a:rPr lang="zh-CN" altLang="en-US" sz="2000" dirty="0" smtClean="0"/>
              <a:t>基于</a:t>
            </a:r>
            <a:r>
              <a:rPr lang="en-US" altLang="zh-CN" sz="2000" dirty="0" smtClean="0"/>
              <a:t>DRAM</a:t>
            </a:r>
            <a:r>
              <a:rPr lang="zh-CN" altLang="en-US" sz="2000" dirty="0" smtClean="0"/>
              <a:t>的</a:t>
            </a:r>
            <a:r>
              <a:rPr lang="en-US" altLang="zh-CN" sz="2000" dirty="0" err="1" smtClean="0"/>
              <a:t>skiplist</a:t>
            </a:r>
            <a:endParaRPr lang="en-US" altLang="zh-CN" sz="2000" dirty="0" smtClean="0"/>
          </a:p>
          <a:p>
            <a:r>
              <a:rPr lang="en-US" altLang="zh-CN" sz="2000" dirty="0" smtClean="0"/>
              <a:t>SPM: </a:t>
            </a:r>
            <a:r>
              <a:rPr lang="zh-CN" altLang="en-US" sz="2000" dirty="0" smtClean="0"/>
              <a:t>半持久化内存表</a:t>
            </a:r>
            <a:r>
              <a:rPr lang="en-US" altLang="zh-CN" sz="2000" dirty="0" smtClean="0"/>
              <a:t>Semi-persistent </a:t>
            </a:r>
            <a:r>
              <a:rPr lang="en-US" altLang="zh-CN" sz="2000" dirty="0" err="1" smtClean="0"/>
              <a:t>Memtable</a:t>
            </a:r>
            <a:endParaRPr lang="en-US" altLang="zh-CN" sz="2000" dirty="0" smtClean="0"/>
          </a:p>
          <a:p>
            <a:r>
              <a:rPr lang="en-US" altLang="zh-CN" sz="2000" dirty="0" smtClean="0"/>
              <a:t>FFM: </a:t>
            </a:r>
            <a:r>
              <a:rPr lang="zh-CN" altLang="en-US" sz="2000" dirty="0" smtClean="0"/>
              <a:t>基于</a:t>
            </a:r>
            <a:r>
              <a:rPr lang="en-US" altLang="zh-CN" sz="2000" dirty="0" smtClean="0"/>
              <a:t>FAST&amp;FAIR(</a:t>
            </a:r>
            <a:r>
              <a:rPr lang="zh-CN" altLang="en-US" sz="2000" dirty="0" smtClean="0"/>
              <a:t>一个持久化</a:t>
            </a:r>
            <a:r>
              <a:rPr lang="en-US" altLang="zh-CN" sz="2000" dirty="0" smtClean="0"/>
              <a:t>B+</a:t>
            </a:r>
            <a:r>
              <a:rPr lang="zh-CN" altLang="en-US" sz="2000" dirty="0" smtClean="0"/>
              <a:t>树</a:t>
            </a:r>
            <a:r>
              <a:rPr lang="en-US" altLang="zh-CN" sz="2000" dirty="0" smtClean="0"/>
              <a:t>)</a:t>
            </a:r>
            <a:r>
              <a:rPr lang="zh-CN" altLang="en-US" sz="2000" dirty="0" smtClean="0"/>
              <a:t>的</a:t>
            </a:r>
            <a:r>
              <a:rPr lang="en-US" altLang="zh-CN" sz="2000" dirty="0" err="1" smtClean="0"/>
              <a:t>memtable</a:t>
            </a:r>
            <a:endParaRPr lang="en-US" altLang="zh-CN" sz="2000" dirty="0" smtClean="0"/>
          </a:p>
          <a:p>
            <a:r>
              <a:rPr lang="en-US" altLang="zh-CN" sz="2000" dirty="0" smtClean="0"/>
              <a:t>FPM: </a:t>
            </a:r>
            <a:r>
              <a:rPr lang="zh-CN" altLang="en-US" sz="2000" dirty="0" smtClean="0"/>
              <a:t>基于</a:t>
            </a:r>
            <a:r>
              <a:rPr lang="en-US" altLang="zh-CN" sz="2000" dirty="0" err="1" smtClean="0"/>
              <a:t>FPTree</a:t>
            </a:r>
            <a:r>
              <a:rPr lang="en-US" altLang="zh-CN" sz="2000" dirty="0" smtClean="0"/>
              <a:t>(</a:t>
            </a:r>
            <a:r>
              <a:rPr lang="zh-CN" altLang="en-US" sz="2000" dirty="0" smtClean="0"/>
              <a:t>一个在内部节点在</a:t>
            </a:r>
            <a:r>
              <a:rPr lang="en-US" altLang="zh-CN" sz="2000" dirty="0" smtClean="0"/>
              <a:t>DRAM</a:t>
            </a:r>
            <a:r>
              <a:rPr lang="zh-CN" altLang="en-US" sz="2000" dirty="0" smtClean="0"/>
              <a:t>的持久</a:t>
            </a:r>
            <a:r>
              <a:rPr lang="en-US" altLang="zh-CN" sz="2000" dirty="0" smtClean="0"/>
              <a:t>B+</a:t>
            </a:r>
            <a:r>
              <a:rPr lang="zh-CN" altLang="en-US" sz="2000" dirty="0" smtClean="0"/>
              <a:t>树</a:t>
            </a:r>
            <a:r>
              <a:rPr lang="en-US" altLang="zh-CN" sz="2000" dirty="0" smtClean="0"/>
              <a:t>)</a:t>
            </a:r>
            <a:r>
              <a:rPr lang="zh-CN" altLang="en-US" sz="2000" dirty="0" smtClean="0"/>
              <a:t>的变种实现的</a:t>
            </a:r>
            <a:r>
              <a:rPr lang="en-US" altLang="zh-CN" sz="2000" dirty="0" err="1" smtClean="0"/>
              <a:t>memtable</a:t>
            </a:r>
            <a:endParaRPr lang="en-US" altLang="zh-CN" sz="2000" dirty="0" smtClean="0"/>
          </a:p>
          <a:p>
            <a:r>
              <a:rPr lang="en-US" altLang="zh-CN" sz="2000" dirty="0" smtClean="0"/>
              <a:t>SPM-D: </a:t>
            </a:r>
            <a:r>
              <a:rPr lang="zh-CN" altLang="en-US" sz="2000" dirty="0" smtClean="0"/>
              <a:t>本文方案，使用</a:t>
            </a:r>
            <a:r>
              <a:rPr lang="en-US" altLang="zh-CN" sz="2000" dirty="0" smtClean="0"/>
              <a:t>DRAM</a:t>
            </a:r>
            <a:r>
              <a:rPr lang="zh-CN" altLang="en-US" sz="2000" dirty="0" smtClean="0"/>
              <a:t>存储索引节点</a:t>
            </a:r>
            <a:endParaRPr lang="en-US" altLang="zh-CN" sz="2000" dirty="0" smtClean="0"/>
          </a:p>
          <a:p>
            <a:r>
              <a:rPr lang="en-US" altLang="zh-CN" sz="2000" dirty="0" smtClean="0"/>
              <a:t>SPM-P: </a:t>
            </a:r>
            <a:r>
              <a:rPr lang="zh-CN" altLang="en-US" sz="2000" dirty="0" smtClean="0"/>
              <a:t>本文方案，使用</a:t>
            </a:r>
            <a:r>
              <a:rPr lang="en-US" altLang="zh-CN" sz="2000" dirty="0" smtClean="0"/>
              <a:t>PM</a:t>
            </a:r>
            <a:r>
              <a:rPr lang="zh-CN" altLang="en-US" sz="2000" dirty="0" smtClean="0"/>
              <a:t>存储索引节点</a:t>
            </a:r>
            <a:endParaRPr lang="en-US" altLang="zh-CN" sz="2000" dirty="0" smtClean="0"/>
          </a:p>
          <a:p>
            <a:endParaRPr lang="en-US" altLang="zh-CN" sz="2000" dirty="0"/>
          </a:p>
        </p:txBody>
      </p:sp>
    </p:spTree>
    <p:extLst>
      <p:ext uri="{BB962C8B-B14F-4D97-AF65-F5344CB8AC3E}">
        <p14:creationId xmlns:p14="http://schemas.microsoft.com/office/powerpoint/2010/main" val="37015898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 : </a:t>
            </a:r>
            <a:r>
              <a:rPr lang="en-US" altLang="zh-CN" dirty="0" smtClean="0"/>
              <a:t>Reorder Ring</a:t>
            </a:r>
            <a:endParaRPr lang="zh-CN" altLang="en-US" dirty="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38</a:t>
            </a:fld>
            <a:r>
              <a:rPr lang="en-US" altLang="zh-CN" smtClean="0"/>
              <a:t>/30</a:t>
            </a:r>
            <a:endParaRPr lang="zh-CN" altLang="en-US" dirty="0"/>
          </a:p>
        </p:txBody>
      </p:sp>
      <p:pic>
        <p:nvPicPr>
          <p:cNvPr id="4" name="图片 3"/>
          <p:cNvPicPr>
            <a:picLocks noChangeAspect="1"/>
          </p:cNvPicPr>
          <p:nvPr/>
        </p:nvPicPr>
        <p:blipFill>
          <a:blip r:embed="rId3"/>
          <a:stretch>
            <a:fillRect/>
          </a:stretch>
        </p:blipFill>
        <p:spPr>
          <a:xfrm>
            <a:off x="1839320" y="1690692"/>
            <a:ext cx="8830628" cy="4223344"/>
          </a:xfrm>
          <a:prstGeom prst="rect">
            <a:avLst/>
          </a:prstGeom>
        </p:spPr>
      </p:pic>
    </p:spTree>
    <p:extLst>
      <p:ext uri="{BB962C8B-B14F-4D97-AF65-F5344CB8AC3E}">
        <p14:creationId xmlns:p14="http://schemas.microsoft.com/office/powerpoint/2010/main" val="3841161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 : </a:t>
            </a:r>
            <a:r>
              <a:rPr lang="en-US" altLang="zh-CN" dirty="0" smtClean="0"/>
              <a:t>Global Index</a:t>
            </a:r>
            <a:endParaRPr lang="zh-CN" altLang="en-US" dirty="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39</a:t>
            </a:fld>
            <a:r>
              <a:rPr lang="en-US" altLang="zh-CN" smtClean="0"/>
              <a:t>/30</a:t>
            </a:r>
            <a:endParaRPr lang="zh-CN" altLang="en-US" dirty="0"/>
          </a:p>
        </p:txBody>
      </p:sp>
      <p:pic>
        <p:nvPicPr>
          <p:cNvPr id="3" name="图片 2"/>
          <p:cNvPicPr>
            <a:picLocks noChangeAspect="1"/>
          </p:cNvPicPr>
          <p:nvPr/>
        </p:nvPicPr>
        <p:blipFill>
          <a:blip r:embed="rId3"/>
          <a:stretch>
            <a:fillRect/>
          </a:stretch>
        </p:blipFill>
        <p:spPr>
          <a:xfrm>
            <a:off x="392524" y="3043004"/>
            <a:ext cx="11724219" cy="2558416"/>
          </a:xfrm>
          <a:prstGeom prst="rect">
            <a:avLst/>
          </a:prstGeom>
        </p:spPr>
      </p:pic>
      <p:sp>
        <p:nvSpPr>
          <p:cNvPr id="6" name="内容占位符 2"/>
          <p:cNvSpPr txBox="1">
            <a:spLocks/>
          </p:cNvSpPr>
          <p:nvPr/>
        </p:nvSpPr>
        <p:spPr>
          <a:xfrm>
            <a:off x="1155470" y="1821358"/>
            <a:ext cx="10719434" cy="12216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smtClean="0"/>
              <a:t>XS: baseline</a:t>
            </a:r>
            <a:r>
              <a:rPr lang="zh-CN" altLang="en-US" sz="2000" dirty="0" smtClean="0"/>
              <a:t>；</a:t>
            </a:r>
            <a:endParaRPr lang="en-US" altLang="zh-CN" sz="2000" dirty="0" smtClean="0"/>
          </a:p>
          <a:p>
            <a:r>
              <a:rPr lang="en-US" altLang="zh-CN" sz="2000" dirty="0" smtClean="0"/>
              <a:t>XP: </a:t>
            </a:r>
            <a:r>
              <a:rPr lang="zh-CN" altLang="en-US" sz="2000" dirty="0" smtClean="0"/>
              <a:t>改进的方案；</a:t>
            </a:r>
            <a:endParaRPr lang="en-US" altLang="zh-CN" sz="2000" dirty="0" smtClean="0"/>
          </a:p>
          <a:p>
            <a:r>
              <a:rPr lang="en-US" altLang="zh-CN" sz="2000" dirty="0" smtClean="0"/>
              <a:t>XS-PM: baseline</a:t>
            </a:r>
            <a:r>
              <a:rPr lang="zh-CN" altLang="en-US" sz="2000" dirty="0" smtClean="0"/>
              <a:t>中的</a:t>
            </a:r>
            <a:r>
              <a:rPr lang="en-US" altLang="zh-CN" sz="2000" dirty="0" smtClean="0"/>
              <a:t>L0</a:t>
            </a:r>
            <a:r>
              <a:rPr lang="zh-CN" altLang="en-US" sz="2000" dirty="0" smtClean="0"/>
              <a:t>和</a:t>
            </a:r>
            <a:r>
              <a:rPr lang="en-US" altLang="zh-CN" sz="2000" dirty="0" smtClean="0"/>
              <a:t>WAL</a:t>
            </a:r>
            <a:r>
              <a:rPr lang="zh-CN" altLang="en-US" sz="2000" dirty="0" smtClean="0"/>
              <a:t>放入</a:t>
            </a:r>
            <a:r>
              <a:rPr lang="en-US" altLang="zh-CN" sz="2000" dirty="0" smtClean="0"/>
              <a:t>PM</a:t>
            </a:r>
            <a:r>
              <a:rPr lang="zh-CN" altLang="en-US" sz="2000" dirty="0" smtClean="0"/>
              <a:t>。</a:t>
            </a:r>
            <a:endParaRPr lang="en-US" altLang="zh-CN" sz="2000" dirty="0" smtClean="0"/>
          </a:p>
        </p:txBody>
      </p:sp>
    </p:spTree>
    <p:extLst>
      <p:ext uri="{BB962C8B-B14F-4D97-AF65-F5344CB8AC3E}">
        <p14:creationId xmlns:p14="http://schemas.microsoft.com/office/powerpoint/2010/main" val="4180979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C58BBA-CBD8-4C35-AE6D-94881D125B64}"/>
              </a:ext>
            </a:extLst>
          </p:cNvPr>
          <p:cNvSpPr>
            <a:spLocks noGrp="1"/>
          </p:cNvSpPr>
          <p:nvPr>
            <p:ph type="title"/>
          </p:nvPr>
        </p:nvSpPr>
        <p:spPr/>
        <p:txBody>
          <a:bodyPr/>
          <a:lstStyle/>
          <a:p>
            <a:r>
              <a:rPr lang="en-US" altLang="zh-CN" dirty="0" smtClean="0"/>
              <a:t>Challenges</a:t>
            </a:r>
            <a:endParaRPr lang="zh-CN" altLang="en-US" dirty="0"/>
          </a:p>
        </p:txBody>
      </p:sp>
      <p:sp>
        <p:nvSpPr>
          <p:cNvPr id="9" name="灯片编号占位符 8"/>
          <p:cNvSpPr>
            <a:spLocks noGrp="1"/>
          </p:cNvSpPr>
          <p:nvPr>
            <p:ph type="sldNum" sz="quarter" idx="12"/>
          </p:nvPr>
        </p:nvSpPr>
        <p:spPr/>
        <p:txBody>
          <a:bodyPr/>
          <a:lstStyle/>
          <a:p>
            <a:fld id="{565CE74E-AB26-4998-AD42-012C4C1AD076}" type="slidenum">
              <a:rPr lang="zh-CN" altLang="en-US" smtClean="0"/>
              <a:pPr/>
              <a:t>4</a:t>
            </a:fld>
            <a:r>
              <a:rPr lang="en-US" altLang="zh-CN" smtClean="0"/>
              <a:t>/30</a:t>
            </a:r>
            <a:endParaRPr lang="zh-CN" altLang="en-US" dirty="0"/>
          </a:p>
        </p:txBody>
      </p:sp>
      <p:pic>
        <p:nvPicPr>
          <p:cNvPr id="5" name="图片 4"/>
          <p:cNvPicPr>
            <a:picLocks noChangeAspect="1"/>
          </p:cNvPicPr>
          <p:nvPr/>
        </p:nvPicPr>
        <p:blipFill>
          <a:blip r:embed="rId3"/>
          <a:stretch>
            <a:fillRect/>
          </a:stretch>
        </p:blipFill>
        <p:spPr>
          <a:xfrm>
            <a:off x="1155469" y="2124933"/>
            <a:ext cx="3748220" cy="3406437"/>
          </a:xfrm>
          <a:prstGeom prst="rect">
            <a:avLst/>
          </a:prstGeom>
        </p:spPr>
      </p:pic>
      <p:sp>
        <p:nvSpPr>
          <p:cNvPr id="10" name="内容占位符 2">
            <a:extLst>
              <a:ext uri="{FF2B5EF4-FFF2-40B4-BE49-F238E27FC236}">
                <a16:creationId xmlns:a16="http://schemas.microsoft.com/office/drawing/2014/main" id="{97F51EE2-DEDA-4BAC-97B8-FBCFD5D1AF90}"/>
              </a:ext>
            </a:extLst>
          </p:cNvPr>
          <p:cNvSpPr>
            <a:spLocks noGrp="1"/>
          </p:cNvSpPr>
          <p:nvPr>
            <p:ph idx="1"/>
          </p:nvPr>
        </p:nvSpPr>
        <p:spPr>
          <a:xfrm>
            <a:off x="4903688" y="1690692"/>
            <a:ext cx="6863591" cy="4486271"/>
          </a:xfrm>
        </p:spPr>
        <p:txBody>
          <a:bodyPr>
            <a:normAutofit/>
          </a:bodyPr>
          <a:lstStyle/>
          <a:p>
            <a:pPr marL="0" indent="0">
              <a:buNone/>
            </a:pPr>
            <a:r>
              <a:rPr lang="en-US" altLang="zh-CN" sz="2400" dirty="0"/>
              <a:t>LSM-tree Based OLTP </a:t>
            </a:r>
            <a:r>
              <a:rPr lang="en-US" altLang="zh-CN" sz="2400" dirty="0" smtClean="0"/>
              <a:t>Engines</a:t>
            </a:r>
            <a:r>
              <a:rPr lang="zh-CN" altLang="en-US" sz="2400" dirty="0" smtClean="0"/>
              <a:t>：</a:t>
            </a:r>
            <a:endParaRPr lang="en-US" altLang="zh-CN" sz="2400" dirty="0" smtClean="0"/>
          </a:p>
          <a:p>
            <a:r>
              <a:rPr lang="en-US" altLang="zh-CN" sz="2400" dirty="0" smtClean="0"/>
              <a:t>Appending and accumulating changes in </a:t>
            </a:r>
            <a:r>
              <a:rPr lang="en-US" altLang="zh-CN" sz="2400" dirty="0" err="1" smtClean="0"/>
              <a:t>memtables</a:t>
            </a:r>
            <a:r>
              <a:rPr lang="en-US" altLang="zh-CN" sz="2400" dirty="0" smtClean="0"/>
              <a:t> increases the workload for crash recoveries and disk space usages for logs.</a:t>
            </a:r>
          </a:p>
          <a:p>
            <a:endParaRPr lang="en-US" altLang="zh-CN" sz="2400" dirty="0" smtClean="0"/>
          </a:p>
          <a:p>
            <a:r>
              <a:rPr lang="en-US" altLang="zh-CN" sz="2400" dirty="0" smtClean="0"/>
              <a:t>The </a:t>
            </a:r>
            <a:r>
              <a:rPr lang="en-US" altLang="zh-CN" sz="2400" dirty="0" err="1" smtClean="0"/>
              <a:t>tiering</a:t>
            </a:r>
            <a:r>
              <a:rPr lang="en-US" altLang="zh-CN" sz="2400" dirty="0" smtClean="0"/>
              <a:t> compactions for the first level (L0) delivers a fast flush while trading off query latencies.</a:t>
            </a:r>
          </a:p>
          <a:p>
            <a:endParaRPr lang="en-US" altLang="zh-CN" sz="2400" dirty="0" smtClean="0"/>
          </a:p>
          <a:p>
            <a:r>
              <a:rPr lang="en-US" altLang="zh-CN" sz="2400" dirty="0" err="1" smtClean="0"/>
              <a:t>Memtables</a:t>
            </a:r>
            <a:r>
              <a:rPr lang="en-US" altLang="zh-CN" sz="2400" dirty="0" smtClean="0"/>
              <a:t> compete with other in-memory data structures for memory spaces.</a:t>
            </a:r>
          </a:p>
          <a:p>
            <a:endParaRPr lang="en-US" altLang="zh-CN" sz="2400" dirty="0" smtClean="0"/>
          </a:p>
        </p:txBody>
      </p:sp>
    </p:spTree>
    <p:extLst>
      <p:ext uri="{BB962C8B-B14F-4D97-AF65-F5344CB8AC3E}">
        <p14:creationId xmlns:p14="http://schemas.microsoft.com/office/powerpoint/2010/main" val="12824868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 : </a:t>
            </a:r>
            <a:r>
              <a:rPr lang="en-US" altLang="zh-CN" dirty="0" err="1" smtClean="0"/>
              <a:t>Halloc</a:t>
            </a:r>
            <a:endParaRPr lang="zh-CN" altLang="en-US" dirty="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40</a:t>
            </a:fld>
            <a:r>
              <a:rPr lang="en-US" altLang="zh-CN" smtClean="0"/>
              <a:t>/30</a:t>
            </a:r>
            <a:endParaRPr lang="zh-CN" altLang="en-US" dirty="0"/>
          </a:p>
        </p:txBody>
      </p:sp>
      <p:pic>
        <p:nvPicPr>
          <p:cNvPr id="4" name="图片 3"/>
          <p:cNvPicPr>
            <a:picLocks noChangeAspect="1"/>
          </p:cNvPicPr>
          <p:nvPr/>
        </p:nvPicPr>
        <p:blipFill>
          <a:blip r:embed="rId3"/>
          <a:stretch>
            <a:fillRect/>
          </a:stretch>
        </p:blipFill>
        <p:spPr>
          <a:xfrm>
            <a:off x="1813341" y="2829450"/>
            <a:ext cx="8424941" cy="3526904"/>
          </a:xfrm>
          <a:prstGeom prst="rect">
            <a:avLst/>
          </a:prstGeom>
        </p:spPr>
      </p:pic>
      <p:sp>
        <p:nvSpPr>
          <p:cNvPr id="7" name="内容占位符 2"/>
          <p:cNvSpPr txBox="1">
            <a:spLocks/>
          </p:cNvSpPr>
          <p:nvPr/>
        </p:nvSpPr>
        <p:spPr>
          <a:xfrm>
            <a:off x="1155469" y="1690692"/>
            <a:ext cx="10198331" cy="113875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err="1" smtClean="0"/>
              <a:t>Halloc</a:t>
            </a:r>
            <a:r>
              <a:rPr lang="en-US" altLang="zh-CN" dirty="0" smtClean="0"/>
              <a:t> </a:t>
            </a:r>
            <a:r>
              <a:rPr lang="en-US" altLang="zh-CN" dirty="0"/>
              <a:t>provides two memory management pools for the LSM-tree: </a:t>
            </a:r>
            <a:endParaRPr lang="en-US" altLang="zh-CN" dirty="0" smtClean="0"/>
          </a:p>
          <a:p>
            <a:r>
              <a:rPr lang="en-US" altLang="zh-CN" dirty="0" smtClean="0"/>
              <a:t>customized objects pool.</a:t>
            </a:r>
          </a:p>
          <a:p>
            <a:r>
              <a:rPr lang="en-US" altLang="zh-CN" dirty="0" smtClean="0"/>
              <a:t>zone </a:t>
            </a:r>
            <a:r>
              <a:rPr lang="en-US" altLang="zh-CN" dirty="0"/>
              <a:t>pool</a:t>
            </a:r>
            <a:r>
              <a:rPr lang="en-US" altLang="zh-CN" dirty="0" smtClean="0"/>
              <a:t>.</a:t>
            </a:r>
            <a:endParaRPr lang="en-US" altLang="zh-CN" dirty="0"/>
          </a:p>
        </p:txBody>
      </p:sp>
    </p:spTree>
    <p:extLst>
      <p:ext uri="{BB962C8B-B14F-4D97-AF65-F5344CB8AC3E}">
        <p14:creationId xmlns:p14="http://schemas.microsoft.com/office/powerpoint/2010/main" val="32221567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 : </a:t>
            </a:r>
            <a:r>
              <a:rPr lang="en-US" altLang="zh-CN" dirty="0" smtClean="0"/>
              <a:t>Recovery Time</a:t>
            </a:r>
            <a:endParaRPr lang="zh-CN" altLang="en-US" dirty="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41</a:t>
            </a:fld>
            <a:r>
              <a:rPr lang="en-US" altLang="zh-CN" smtClean="0"/>
              <a:t>/30</a:t>
            </a:r>
            <a:endParaRPr lang="zh-CN" altLang="en-US" dirty="0"/>
          </a:p>
        </p:txBody>
      </p:sp>
      <p:sp>
        <p:nvSpPr>
          <p:cNvPr id="7" name="内容占位符 2"/>
          <p:cNvSpPr txBox="1">
            <a:spLocks/>
          </p:cNvSpPr>
          <p:nvPr/>
        </p:nvSpPr>
        <p:spPr>
          <a:xfrm>
            <a:off x="1155469" y="1690692"/>
            <a:ext cx="10198331" cy="113875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err="1" smtClean="0"/>
              <a:t>Halloc</a:t>
            </a:r>
            <a:r>
              <a:rPr lang="en-US" altLang="zh-CN" dirty="0" smtClean="0"/>
              <a:t> </a:t>
            </a:r>
            <a:r>
              <a:rPr lang="en-US" altLang="zh-CN" dirty="0"/>
              <a:t>provides two memory management pools for the LSM-tree: </a:t>
            </a:r>
            <a:endParaRPr lang="en-US" altLang="zh-CN" dirty="0" smtClean="0"/>
          </a:p>
          <a:p>
            <a:r>
              <a:rPr lang="en-US" altLang="zh-CN" dirty="0" smtClean="0"/>
              <a:t>customized objects pool.</a:t>
            </a:r>
          </a:p>
          <a:p>
            <a:r>
              <a:rPr lang="en-US" altLang="zh-CN" dirty="0" smtClean="0"/>
              <a:t>zone </a:t>
            </a:r>
            <a:r>
              <a:rPr lang="en-US" altLang="zh-CN" dirty="0"/>
              <a:t>pool</a:t>
            </a:r>
            <a:r>
              <a:rPr lang="en-US" altLang="zh-CN" dirty="0" smtClean="0"/>
              <a:t>.</a:t>
            </a:r>
            <a:endParaRPr lang="en-US" altLang="zh-CN" dirty="0"/>
          </a:p>
        </p:txBody>
      </p:sp>
      <p:pic>
        <p:nvPicPr>
          <p:cNvPr id="3" name="图片 2"/>
          <p:cNvPicPr>
            <a:picLocks noChangeAspect="1"/>
          </p:cNvPicPr>
          <p:nvPr/>
        </p:nvPicPr>
        <p:blipFill>
          <a:blip r:embed="rId3"/>
          <a:stretch>
            <a:fillRect/>
          </a:stretch>
        </p:blipFill>
        <p:spPr>
          <a:xfrm>
            <a:off x="1155469" y="1690692"/>
            <a:ext cx="10106025" cy="4562475"/>
          </a:xfrm>
          <a:prstGeom prst="rect">
            <a:avLst/>
          </a:prstGeom>
        </p:spPr>
      </p:pic>
    </p:spTree>
    <p:extLst>
      <p:ext uri="{BB962C8B-B14F-4D97-AF65-F5344CB8AC3E}">
        <p14:creationId xmlns:p14="http://schemas.microsoft.com/office/powerpoint/2010/main" val="31176795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These </a:t>
            </a:r>
            <a:r>
              <a:rPr lang="en-US" altLang="zh-CN" sz="2400" dirty="0"/>
              <a:t>key designs can unleash the power of PM-SSD storage architecture to significantly improve the performance of LSM-tree based OLTP storage engines</a:t>
            </a:r>
            <a:r>
              <a:rPr lang="en-US" altLang="zh-CN" sz="2400" dirty="0" smtClean="0"/>
              <a:t>.</a:t>
            </a:r>
          </a:p>
          <a:p>
            <a:endParaRPr lang="en-US" altLang="zh-CN" sz="2400" dirty="0" smtClean="0"/>
          </a:p>
          <a:p>
            <a:r>
              <a:rPr lang="en-US" altLang="zh-CN" sz="2400" dirty="0"/>
              <a:t>T</a:t>
            </a:r>
            <a:r>
              <a:rPr lang="en-US" altLang="zh-CN" sz="2400" dirty="0" smtClean="0"/>
              <a:t>he </a:t>
            </a:r>
            <a:r>
              <a:rPr lang="en-US" altLang="zh-CN" sz="2400" dirty="0"/>
              <a:t>performance of </a:t>
            </a:r>
            <a:r>
              <a:rPr lang="en-US" altLang="zh-CN" sz="2400" dirty="0" smtClean="0"/>
              <a:t>the </a:t>
            </a:r>
            <a:r>
              <a:rPr lang="en-US" altLang="zh-CN" sz="2400" dirty="0"/>
              <a:t>proposal over </a:t>
            </a:r>
            <a:r>
              <a:rPr lang="en-US" altLang="zh-CN" sz="2400" dirty="0" smtClean="0"/>
              <a:t>PM-SSD </a:t>
            </a:r>
            <a:r>
              <a:rPr lang="en-US" altLang="zh-CN" sz="2400" dirty="0"/>
              <a:t>storage hierarchy outperforms the baseline over DRAM-SSD storage hierarchy by up to 3.8x in YCSB benchmark and by 2x in TPC-C benchmark.</a:t>
            </a:r>
            <a:endParaRPr lang="en-US" altLang="zh-CN" sz="2400" dirty="0" smtClean="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42</a:t>
            </a:fld>
            <a:r>
              <a:rPr lang="en-US" altLang="zh-CN" smtClean="0"/>
              <a:t>/30</a:t>
            </a:r>
            <a:endParaRPr lang="zh-CN" altLang="en-US" dirty="0"/>
          </a:p>
        </p:txBody>
      </p:sp>
    </p:spTree>
    <p:extLst>
      <p:ext uri="{BB962C8B-B14F-4D97-AF65-F5344CB8AC3E}">
        <p14:creationId xmlns:p14="http://schemas.microsoft.com/office/powerpoint/2010/main" val="8172916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Design</a:t>
            </a:r>
            <a:endParaRPr lang="zh-CN" altLang="en-US" dirty="0"/>
          </a:p>
        </p:txBody>
      </p:sp>
      <p:sp>
        <p:nvSpPr>
          <p:cNvPr id="3" name="内容占位符 2"/>
          <p:cNvSpPr>
            <a:spLocks noGrp="1"/>
          </p:cNvSpPr>
          <p:nvPr>
            <p:ph idx="1"/>
          </p:nvPr>
        </p:nvSpPr>
        <p:spPr/>
        <p:txBody>
          <a:bodyPr/>
          <a:lstStyle/>
          <a:p>
            <a:r>
              <a:rPr lang="en-US" altLang="zh-CN" dirty="0"/>
              <a:t>the Semi-persistent </a:t>
            </a:r>
            <a:r>
              <a:rPr lang="en-US" altLang="zh-CN" dirty="0" err="1" smtClean="0"/>
              <a:t>Memtable</a:t>
            </a:r>
            <a:endParaRPr lang="en-US" altLang="zh-CN" dirty="0"/>
          </a:p>
          <a:p>
            <a:r>
              <a:rPr lang="en-US" altLang="zh-CN" dirty="0"/>
              <a:t>the </a:t>
            </a:r>
            <a:r>
              <a:rPr lang="en-US" altLang="zh-CN" dirty="0" smtClean="0"/>
              <a:t>Reorder Ring </a:t>
            </a:r>
            <a:r>
              <a:rPr lang="en-US" altLang="zh-CN" dirty="0"/>
              <a:t>with </a:t>
            </a:r>
            <a:r>
              <a:rPr lang="en-US" altLang="zh-CN" dirty="0" err="1" smtClean="0"/>
              <a:t>ChainLog</a:t>
            </a:r>
            <a:r>
              <a:rPr lang="en-US" altLang="zh-CN" dirty="0" smtClean="0"/>
              <a:t> to </a:t>
            </a:r>
            <a:r>
              <a:rPr lang="en-US" altLang="zh-CN" dirty="0"/>
              <a:t>enable log-free </a:t>
            </a:r>
            <a:r>
              <a:rPr lang="en-US" altLang="zh-CN" dirty="0" smtClean="0"/>
              <a:t>transactions</a:t>
            </a:r>
          </a:p>
          <a:p>
            <a:r>
              <a:rPr lang="en-US" altLang="zh-CN" dirty="0"/>
              <a:t>the </a:t>
            </a:r>
            <a:r>
              <a:rPr lang="en-US" altLang="zh-CN" dirty="0" smtClean="0"/>
              <a:t>Global Index </a:t>
            </a:r>
            <a:r>
              <a:rPr lang="en-US" altLang="zh-CN" dirty="0"/>
              <a:t>to maintain a large globally sorted persistent level </a:t>
            </a:r>
            <a:r>
              <a:rPr lang="en-US" altLang="zh-CN" dirty="0" smtClean="0"/>
              <a:t>in PM </a:t>
            </a:r>
            <a:r>
              <a:rPr lang="en-US" altLang="zh-CN" dirty="0"/>
              <a:t>as the </a:t>
            </a:r>
            <a:r>
              <a:rPr lang="en-US" altLang="zh-CN" dirty="0" smtClean="0"/>
              <a:t>L</a:t>
            </a:r>
            <a:r>
              <a:rPr lang="en-US" altLang="ko-KR" dirty="0" smtClean="0"/>
              <a:t>0 </a:t>
            </a:r>
            <a:r>
              <a:rPr lang="en-US" altLang="zh-CN" dirty="0"/>
              <a:t>in </a:t>
            </a:r>
            <a:r>
              <a:rPr lang="en-US" altLang="zh-CN" dirty="0" smtClean="0"/>
              <a:t>LSM-tree</a:t>
            </a:r>
          </a:p>
          <a:p>
            <a:r>
              <a:rPr lang="en-US" altLang="zh-CN" dirty="0"/>
              <a:t>the specifically designed PM </a:t>
            </a:r>
            <a:r>
              <a:rPr lang="en-US" altLang="zh-CN" dirty="0" smtClean="0"/>
              <a:t>allocator </a:t>
            </a:r>
            <a:r>
              <a:rPr lang="en-US" altLang="zh-CN" dirty="0"/>
              <a:t>named </a:t>
            </a:r>
            <a:r>
              <a:rPr lang="en-US" altLang="zh-CN" dirty="0" err="1"/>
              <a:t>Halloc</a:t>
            </a:r>
            <a:endParaRPr lang="zh-CN" altLang="en-US" dirty="0"/>
          </a:p>
        </p:txBody>
      </p:sp>
      <p:sp>
        <p:nvSpPr>
          <p:cNvPr id="11" name="灯片编号占位符 10"/>
          <p:cNvSpPr>
            <a:spLocks noGrp="1"/>
          </p:cNvSpPr>
          <p:nvPr>
            <p:ph type="sldNum" sz="quarter" idx="12"/>
          </p:nvPr>
        </p:nvSpPr>
        <p:spPr/>
        <p:txBody>
          <a:bodyPr/>
          <a:lstStyle/>
          <a:p>
            <a:fld id="{565CE74E-AB26-4998-AD42-012C4C1AD076}" type="slidenum">
              <a:rPr lang="zh-CN" altLang="en-US" smtClean="0"/>
              <a:pPr/>
              <a:t>5</a:t>
            </a:fld>
            <a:r>
              <a:rPr lang="en-US" altLang="zh-CN" dirty="0" smtClean="0"/>
              <a:t>/30</a:t>
            </a:r>
            <a:endParaRPr lang="zh-CN" altLang="en-US" dirty="0"/>
          </a:p>
        </p:txBody>
      </p:sp>
    </p:spTree>
    <p:extLst>
      <p:ext uri="{BB962C8B-B14F-4D97-AF65-F5344CB8AC3E}">
        <p14:creationId xmlns:p14="http://schemas.microsoft.com/office/powerpoint/2010/main" val="32265357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Design</a:t>
            </a:r>
            <a:endParaRPr lang="zh-CN" altLang="en-US" dirty="0"/>
          </a:p>
        </p:txBody>
      </p:sp>
      <p:pic>
        <p:nvPicPr>
          <p:cNvPr id="6" name="图片 5"/>
          <p:cNvPicPr>
            <a:picLocks noChangeAspect="1"/>
          </p:cNvPicPr>
          <p:nvPr/>
        </p:nvPicPr>
        <p:blipFill>
          <a:blip r:embed="rId3"/>
          <a:stretch>
            <a:fillRect/>
          </a:stretch>
        </p:blipFill>
        <p:spPr>
          <a:xfrm>
            <a:off x="1287346" y="1690692"/>
            <a:ext cx="9934575" cy="4619625"/>
          </a:xfrm>
          <a:prstGeom prst="rect">
            <a:avLst/>
          </a:prstGeom>
        </p:spPr>
      </p:pic>
      <p:sp>
        <p:nvSpPr>
          <p:cNvPr id="8" name="灯片编号占位符 10"/>
          <p:cNvSpPr>
            <a:spLocks noGrp="1"/>
          </p:cNvSpPr>
          <p:nvPr>
            <p:ph type="sldNum" sz="quarter" idx="12"/>
          </p:nvPr>
        </p:nvSpPr>
        <p:spPr>
          <a:xfrm>
            <a:off x="8610600" y="6356354"/>
            <a:ext cx="2743200" cy="365125"/>
          </a:xfrm>
        </p:spPr>
        <p:txBody>
          <a:bodyPr/>
          <a:lstStyle/>
          <a:p>
            <a:fld id="{565CE74E-AB26-4998-AD42-012C4C1AD076}" type="slidenum">
              <a:rPr lang="zh-CN" altLang="en-US" smtClean="0"/>
              <a:pPr/>
              <a:t>6</a:t>
            </a:fld>
            <a:r>
              <a:rPr lang="en-US" altLang="zh-CN" dirty="0" smtClean="0"/>
              <a:t>/30</a:t>
            </a:r>
            <a:endParaRPr lang="zh-CN" altLang="en-US" dirty="0"/>
          </a:p>
        </p:txBody>
      </p:sp>
    </p:spTree>
    <p:extLst>
      <p:ext uri="{BB962C8B-B14F-4D97-AF65-F5344CB8AC3E}">
        <p14:creationId xmlns:p14="http://schemas.microsoft.com/office/powerpoint/2010/main" val="15538754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Design</a:t>
            </a:r>
            <a:endParaRPr lang="zh-CN" altLang="en-US" dirty="0"/>
          </a:p>
        </p:txBody>
      </p:sp>
      <p:sp>
        <p:nvSpPr>
          <p:cNvPr id="4" name="内容占位符 2"/>
          <p:cNvSpPr>
            <a:spLocks noGrp="1"/>
          </p:cNvSpPr>
          <p:nvPr>
            <p:ph idx="1"/>
          </p:nvPr>
        </p:nvSpPr>
        <p:spPr>
          <a:xfrm>
            <a:off x="1155470" y="1825625"/>
            <a:ext cx="10198332" cy="4351338"/>
          </a:xfrm>
        </p:spPr>
        <p:txBody>
          <a:bodyPr>
            <a:normAutofit/>
          </a:bodyPr>
          <a:lstStyle/>
          <a:p>
            <a:r>
              <a:rPr lang="en-US" altLang="zh-CN" sz="2400" dirty="0" smtClean="0"/>
              <a:t>Avoid </a:t>
            </a:r>
            <a:r>
              <a:rPr lang="en-US" altLang="zh-CN" sz="2400" dirty="0"/>
              <a:t>the overheads of both </a:t>
            </a:r>
            <a:r>
              <a:rPr lang="en-US" altLang="zh-CN" sz="2400" dirty="0" smtClean="0"/>
              <a:t>WAL </a:t>
            </a:r>
            <a:r>
              <a:rPr lang="en-US" altLang="zh-CN" sz="2400" dirty="0"/>
              <a:t>and </a:t>
            </a:r>
            <a:r>
              <a:rPr lang="en-US" altLang="zh-CN" sz="2400" dirty="0" smtClean="0"/>
              <a:t>additional </a:t>
            </a:r>
            <a:r>
              <a:rPr lang="en-US" altLang="zh-CN" sz="2400" dirty="0"/>
              <a:t>logging by PM programming libraries and achieve </a:t>
            </a:r>
            <a:r>
              <a:rPr lang="en-US" altLang="zh-CN" sz="2400" dirty="0" smtClean="0"/>
              <a:t>fast recovery </a:t>
            </a:r>
            <a:r>
              <a:rPr lang="en-US" altLang="zh-CN" sz="2400" dirty="0"/>
              <a:t>by reorder ring and semi-persistent </a:t>
            </a:r>
            <a:r>
              <a:rPr lang="en-US" altLang="zh-CN" sz="2400" dirty="0" err="1" smtClean="0"/>
              <a:t>memtable</a:t>
            </a:r>
            <a:r>
              <a:rPr lang="en-US" altLang="zh-CN" sz="2400" dirty="0" smtClean="0"/>
              <a:t>.</a:t>
            </a:r>
          </a:p>
          <a:p>
            <a:endParaRPr lang="en-US" altLang="zh-CN" sz="2400" dirty="0" smtClean="0"/>
          </a:p>
          <a:p>
            <a:r>
              <a:rPr lang="en-US" altLang="zh-CN" sz="2400" dirty="0" smtClean="0"/>
              <a:t>Semi-persistent </a:t>
            </a:r>
            <a:r>
              <a:rPr lang="en-US" altLang="zh-CN" sz="2400" dirty="0" err="1"/>
              <a:t>memtable</a:t>
            </a:r>
            <a:r>
              <a:rPr lang="en-US" altLang="zh-CN" sz="2400" dirty="0"/>
              <a:t> and proposed </a:t>
            </a:r>
            <a:r>
              <a:rPr lang="en-US" altLang="zh-CN" sz="2400" dirty="0" smtClean="0"/>
              <a:t>L</a:t>
            </a:r>
            <a:r>
              <a:rPr lang="en-US" altLang="ko-KR" sz="2400" dirty="0" smtClean="0"/>
              <a:t>0 </a:t>
            </a:r>
            <a:r>
              <a:rPr lang="en-US" altLang="zh-CN" sz="2400" dirty="0"/>
              <a:t>guarantee the </a:t>
            </a:r>
            <a:r>
              <a:rPr lang="en-US" altLang="zh-CN" sz="2400" dirty="0" smtClean="0"/>
              <a:t>persistence </a:t>
            </a:r>
            <a:r>
              <a:rPr lang="en-US" altLang="zh-CN" sz="2400" dirty="0"/>
              <a:t>in PM thereby no flushes to SSD are </a:t>
            </a:r>
            <a:r>
              <a:rPr lang="en-US" altLang="zh-CN" sz="2400" dirty="0" smtClean="0"/>
              <a:t>needed.</a:t>
            </a:r>
          </a:p>
          <a:p>
            <a:endParaRPr lang="en-US" altLang="zh-CN" sz="2400" dirty="0" smtClean="0"/>
          </a:p>
          <a:p>
            <a:r>
              <a:rPr lang="en-US" altLang="zh-CN" sz="2400" dirty="0"/>
              <a:t>T</a:t>
            </a:r>
            <a:r>
              <a:rPr lang="en-US" altLang="zh-CN" sz="2400" dirty="0" smtClean="0"/>
              <a:t>he </a:t>
            </a:r>
            <a:r>
              <a:rPr lang="en-US" altLang="zh-CN" sz="2400" dirty="0"/>
              <a:t>proposed </a:t>
            </a:r>
            <a:r>
              <a:rPr lang="en-US" altLang="ko-KR" sz="2400" dirty="0" smtClean="0"/>
              <a:t>L0 </a:t>
            </a:r>
            <a:r>
              <a:rPr lang="en-US" altLang="zh-CN" sz="2400" dirty="0"/>
              <a:t>is globally </a:t>
            </a:r>
            <a:r>
              <a:rPr lang="en-US" altLang="zh-CN" sz="2400" dirty="0" smtClean="0"/>
              <a:t>sorted, so </a:t>
            </a:r>
            <a:r>
              <a:rPr lang="en-US" altLang="zh-CN" sz="2400" dirty="0"/>
              <a:t>the read amplification for </a:t>
            </a:r>
            <a:r>
              <a:rPr lang="en-US" altLang="ko-KR" sz="2400" dirty="0" smtClean="0"/>
              <a:t>L0 </a:t>
            </a:r>
            <a:r>
              <a:rPr lang="en-US" altLang="zh-CN" sz="2400" dirty="0"/>
              <a:t>is reduced and no heavy </a:t>
            </a:r>
            <a:r>
              <a:rPr lang="en-US" altLang="zh-CN" sz="2400" dirty="0" smtClean="0"/>
              <a:t>background compaction </a:t>
            </a:r>
            <a:r>
              <a:rPr lang="en-US" altLang="zh-CN" sz="2400" dirty="0"/>
              <a:t>for </a:t>
            </a:r>
            <a:r>
              <a:rPr lang="en-US" altLang="ko-KR" sz="2400" dirty="0" smtClean="0"/>
              <a:t>L0 </a:t>
            </a:r>
            <a:r>
              <a:rPr lang="en-US" altLang="zh-CN" sz="2400" dirty="0"/>
              <a:t>is needed when compared with the </a:t>
            </a:r>
            <a:r>
              <a:rPr lang="en-US" altLang="zh-CN" sz="2400" dirty="0" smtClean="0"/>
              <a:t>conventional LSM-tree </a:t>
            </a:r>
            <a:r>
              <a:rPr lang="en-US" altLang="zh-CN" sz="2400" dirty="0"/>
              <a:t>based engines for DRAM-SSD storage </a:t>
            </a:r>
            <a:r>
              <a:rPr lang="en-US" altLang="zh-CN" sz="2400" dirty="0" smtClean="0"/>
              <a:t>architecture</a:t>
            </a:r>
            <a:endParaRPr lang="zh-CN" altLang="en-US" sz="2400" dirty="0"/>
          </a:p>
        </p:txBody>
      </p:sp>
    </p:spTree>
    <p:extLst>
      <p:ext uri="{BB962C8B-B14F-4D97-AF65-F5344CB8AC3E}">
        <p14:creationId xmlns:p14="http://schemas.microsoft.com/office/powerpoint/2010/main" val="2362446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Semi-persistent </a:t>
            </a:r>
            <a:r>
              <a:rPr lang="en-US" altLang="zh-CN" dirty="0" err="1"/>
              <a:t>Memtable</a:t>
            </a:r>
            <a:endParaRPr lang="zh-CN" altLang="en-US" dirty="0"/>
          </a:p>
        </p:txBody>
      </p:sp>
      <p:sp>
        <p:nvSpPr>
          <p:cNvPr id="3" name="内容占位符 2"/>
          <p:cNvSpPr>
            <a:spLocks noGrp="1"/>
          </p:cNvSpPr>
          <p:nvPr>
            <p:ph idx="1"/>
          </p:nvPr>
        </p:nvSpPr>
        <p:spPr>
          <a:xfrm>
            <a:off x="2109161" y="4814696"/>
            <a:ext cx="8290943" cy="1586247"/>
          </a:xfrm>
        </p:spPr>
        <p:txBody>
          <a:bodyPr/>
          <a:lstStyle/>
          <a:p>
            <a:r>
              <a:rPr lang="en-US" altLang="zh-CN" dirty="0"/>
              <a:t>Keeping Index Nodes Volatile</a:t>
            </a:r>
            <a:r>
              <a:rPr lang="en-US" altLang="zh-CN" dirty="0" smtClean="0"/>
              <a:t>.</a:t>
            </a:r>
          </a:p>
          <a:p>
            <a:endParaRPr lang="en-US" altLang="zh-CN" dirty="0" smtClean="0"/>
          </a:p>
          <a:p>
            <a:r>
              <a:rPr lang="en-US" altLang="zh-CN" dirty="0"/>
              <a:t>Batching to Reduce Write Amplification.</a:t>
            </a:r>
            <a:endParaRPr lang="zh-CN" altLang="en-US" dirty="0"/>
          </a:p>
        </p:txBody>
      </p:sp>
      <p:sp>
        <p:nvSpPr>
          <p:cNvPr id="9" name="灯片编号占位符 8"/>
          <p:cNvSpPr>
            <a:spLocks noGrp="1"/>
          </p:cNvSpPr>
          <p:nvPr>
            <p:ph type="sldNum" sz="quarter" idx="12"/>
          </p:nvPr>
        </p:nvSpPr>
        <p:spPr/>
        <p:txBody>
          <a:bodyPr/>
          <a:lstStyle/>
          <a:p>
            <a:fld id="{565CE74E-AB26-4998-AD42-012C4C1AD076}" type="slidenum">
              <a:rPr lang="zh-CN" altLang="en-US" smtClean="0"/>
              <a:pPr/>
              <a:t>8</a:t>
            </a:fld>
            <a:r>
              <a:rPr lang="en-US" altLang="zh-CN" smtClean="0"/>
              <a:t>/30</a:t>
            </a:r>
            <a:endParaRPr lang="zh-CN" altLang="en-US" dirty="0"/>
          </a:p>
        </p:txBody>
      </p:sp>
      <p:pic>
        <p:nvPicPr>
          <p:cNvPr id="5" name="图片 4"/>
          <p:cNvPicPr>
            <a:picLocks noChangeAspect="1"/>
          </p:cNvPicPr>
          <p:nvPr/>
        </p:nvPicPr>
        <p:blipFill>
          <a:blip r:embed="rId3"/>
          <a:stretch>
            <a:fillRect/>
          </a:stretch>
        </p:blipFill>
        <p:spPr>
          <a:xfrm>
            <a:off x="2109162" y="1679319"/>
            <a:ext cx="8290943" cy="3102161"/>
          </a:xfrm>
          <a:prstGeom prst="rect">
            <a:avLst/>
          </a:prstGeom>
        </p:spPr>
      </p:pic>
    </p:spTree>
    <p:extLst>
      <p:ext uri="{BB962C8B-B14F-4D97-AF65-F5344CB8AC3E}">
        <p14:creationId xmlns:p14="http://schemas.microsoft.com/office/powerpoint/2010/main" val="24853918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Reorder </a:t>
            </a:r>
            <a:r>
              <a:rPr lang="en-US" altLang="zh-CN" dirty="0" smtClean="0"/>
              <a:t>Ring</a:t>
            </a:r>
            <a:endParaRPr lang="zh-CN" altLang="en-US" dirty="0"/>
          </a:p>
        </p:txBody>
      </p:sp>
      <p:sp>
        <p:nvSpPr>
          <p:cNvPr id="3" name="内容占位符 2"/>
          <p:cNvSpPr>
            <a:spLocks noGrp="1"/>
          </p:cNvSpPr>
          <p:nvPr>
            <p:ph idx="1"/>
          </p:nvPr>
        </p:nvSpPr>
        <p:spPr/>
        <p:txBody>
          <a:bodyPr/>
          <a:lstStyle/>
          <a:p>
            <a:r>
              <a:rPr lang="en-US" altLang="zh-CN" dirty="0" smtClean="0"/>
              <a:t>A concurrent </a:t>
            </a:r>
            <a:r>
              <a:rPr lang="en-US" altLang="zh-CN" dirty="0"/>
              <a:t>ring based transaction log-free commit algorithm for persistent transaction processing in </a:t>
            </a:r>
            <a:r>
              <a:rPr lang="en-US" altLang="zh-CN" dirty="0" smtClean="0"/>
              <a:t>PMs.</a:t>
            </a:r>
          </a:p>
          <a:p>
            <a:endParaRPr lang="en-US" altLang="zh-CN" dirty="0" smtClean="0"/>
          </a:p>
          <a:p>
            <a:r>
              <a:rPr lang="en-US" altLang="zh-CN" dirty="0" smtClean="0"/>
              <a:t>Key techniques:</a:t>
            </a:r>
          </a:p>
          <a:p>
            <a:pPr lvl="1">
              <a:buFont typeface="Arial" panose="020B0604020202020204" pitchFamily="34" charset="0"/>
              <a:buChar char="•"/>
            </a:pPr>
            <a:r>
              <a:rPr lang="en-US" altLang="zh-CN" b="1" dirty="0" smtClean="0"/>
              <a:t>The </a:t>
            </a:r>
            <a:r>
              <a:rPr lang="en-US" altLang="zh-CN" b="1" dirty="0" err="1" smtClean="0"/>
              <a:t>ChainLog</a:t>
            </a:r>
            <a:r>
              <a:rPr lang="en-US" altLang="zh-CN" dirty="0" smtClean="0"/>
              <a:t> </a:t>
            </a:r>
            <a:r>
              <a:rPr lang="en-US" altLang="zh-CN" dirty="0"/>
              <a:t>guarantees log-free atomic multi-words writes to PM.</a:t>
            </a:r>
            <a:endParaRPr lang="en-US" altLang="zh-CN" dirty="0" smtClean="0"/>
          </a:p>
          <a:p>
            <a:pPr lvl="1">
              <a:buFont typeface="Arial" panose="020B0604020202020204" pitchFamily="34" charset="0"/>
              <a:buChar char="•"/>
            </a:pPr>
            <a:r>
              <a:rPr lang="en-US" altLang="zh-CN" b="1" dirty="0" smtClean="0"/>
              <a:t>The Batching </a:t>
            </a:r>
            <a:r>
              <a:rPr lang="en-US" altLang="zh-CN" dirty="0"/>
              <a:t>is used to merge small transaction buffers into large ones to avoid small random writes to the PM.</a:t>
            </a:r>
            <a:endParaRPr lang="en-US" altLang="zh-CN" dirty="0" smtClean="0"/>
          </a:p>
          <a:p>
            <a:pPr lvl="1">
              <a:buFont typeface="Arial" panose="020B0604020202020204" pitchFamily="34" charset="0"/>
              <a:buChar char="•"/>
            </a:pPr>
            <a:r>
              <a:rPr lang="en-US" altLang="zh-CN" dirty="0"/>
              <a:t>And the </a:t>
            </a:r>
            <a:r>
              <a:rPr lang="en-US" altLang="zh-CN" dirty="0" err="1"/>
              <a:t>arraybased</a:t>
            </a:r>
            <a:r>
              <a:rPr lang="en-US" altLang="zh-CN" dirty="0"/>
              <a:t> </a:t>
            </a:r>
            <a:r>
              <a:rPr lang="en-US" altLang="zh-CN" b="1" dirty="0"/>
              <a:t>concurrent ring </a:t>
            </a:r>
            <a:r>
              <a:rPr lang="en-US" altLang="zh-CN" dirty="0"/>
              <a:t>enables concurrent persistence by reordering </a:t>
            </a:r>
            <a:r>
              <a:rPr lang="en-US" altLang="zh-CN" dirty="0" err="1"/>
              <a:t>ChainLog</a:t>
            </a:r>
            <a:r>
              <a:rPr lang="en-US" altLang="zh-CN" dirty="0"/>
              <a:t> items to improve multi-core scalability.</a:t>
            </a:r>
            <a:endParaRPr lang="zh-CN" altLang="en-US" dirty="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9</a:t>
            </a:fld>
            <a:r>
              <a:rPr lang="en-US" altLang="zh-CN" smtClean="0"/>
              <a:t>/30</a:t>
            </a:r>
            <a:endParaRPr lang="zh-CN" altLang="en-US" dirty="0"/>
          </a:p>
        </p:txBody>
      </p:sp>
    </p:spTree>
    <p:extLst>
      <p:ext uri="{BB962C8B-B14F-4D97-AF65-F5344CB8AC3E}">
        <p14:creationId xmlns:p14="http://schemas.microsoft.com/office/powerpoint/2010/main" val="1658880067"/>
      </p:ext>
    </p:extLst>
  </p:cSld>
  <p:clrMapOvr>
    <a:masterClrMapping/>
  </p:clrMapOvr>
  <p:timing>
    <p:tnLst>
      <p:par>
        <p:cTn id="1" dur="indefinite" restart="never" nodeType="tmRoot"/>
      </p:par>
    </p:tnLst>
  </p:timing>
</p:sld>
</file>

<file path=ppt/theme/theme1.xml><?xml version="1.0" encoding="utf-8"?>
<a:theme xmlns:a="http://schemas.openxmlformats.org/drawingml/2006/main" name="茅草">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Tw Cen MT">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6171</TotalTime>
  <Words>6912</Words>
  <Application>Microsoft Office PowerPoint</Application>
  <PresentationFormat>宽屏</PresentationFormat>
  <Paragraphs>691</Paragraphs>
  <Slides>42</Slides>
  <Notes>42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42</vt:i4>
      </vt:variant>
    </vt:vector>
  </HeadingPairs>
  <TitlesOfParts>
    <vt:vector size="51" baseType="lpstr">
      <vt:lpstr>HY얕은샘물M</vt:lpstr>
      <vt:lpstr>Tw Cen MT</vt:lpstr>
      <vt:lpstr>华文仿宋</vt:lpstr>
      <vt:lpstr>宋体</vt:lpstr>
      <vt:lpstr>Arial</vt:lpstr>
      <vt:lpstr>Calibri</vt:lpstr>
      <vt:lpstr>Cambria Math</vt:lpstr>
      <vt:lpstr>Wingdings</vt:lpstr>
      <vt:lpstr>茅草</vt:lpstr>
      <vt:lpstr>Revisiting the Design of LSM-tree Based OLTP Storage Engine with Persistent Memory   Baoyue Yan, Xuntao Cheng, Bo Jiang, Shibin Chen, Canfang Shang, Jianying Wang, Gui Huang, Xinjun Yang, Wei Cao, Feifei Li Beihang University and AZFT   VLDB 2021</vt:lpstr>
      <vt:lpstr>Background</vt:lpstr>
      <vt:lpstr>Background</vt:lpstr>
      <vt:lpstr>Challenges</vt:lpstr>
      <vt:lpstr>Design</vt:lpstr>
      <vt:lpstr>Design</vt:lpstr>
      <vt:lpstr>Design</vt:lpstr>
      <vt:lpstr>Semi-persistent Memtable</vt:lpstr>
      <vt:lpstr>Reorder Ring</vt:lpstr>
      <vt:lpstr>Reorder Ring : ChainLog</vt:lpstr>
      <vt:lpstr>Reorder Ring : ChainLog</vt:lpstr>
      <vt:lpstr>Reorder Ring : ChainLog</vt:lpstr>
      <vt:lpstr>Reorder Ring : ChainLog</vt:lpstr>
      <vt:lpstr>Reorder Ring : Batching</vt:lpstr>
      <vt:lpstr>Reorder Ring : Concurrent Ring</vt:lpstr>
      <vt:lpstr>Global Index</vt:lpstr>
      <vt:lpstr>Global Index : In-memory Compaction</vt:lpstr>
      <vt:lpstr>Global Index : Snapshot</vt:lpstr>
      <vt:lpstr>Global Index : PM→ SSD Compaction</vt:lpstr>
      <vt:lpstr>Global Index : Consistency</vt:lpstr>
      <vt:lpstr>Halloc</vt:lpstr>
      <vt:lpstr>Halloc : Pool Based Objects Preservation</vt:lpstr>
      <vt:lpstr>Halloc : Pool Based Objects Preservation</vt:lpstr>
      <vt:lpstr>Halloc : Pool Based Objects Preservation</vt:lpstr>
      <vt:lpstr>Halloc : Pool Based Objects Preservation</vt:lpstr>
      <vt:lpstr>Halloc : Application-aware Memory Management</vt:lpstr>
      <vt:lpstr>Halloc : Application-aware Memory Management</vt:lpstr>
      <vt:lpstr>Halloc : Application-aware Memory Management</vt:lpstr>
      <vt:lpstr>Halloc : Unified Memory Allocation</vt:lpstr>
      <vt:lpstr>Evaluation</vt:lpstr>
      <vt:lpstr>Evaluation : Overall Performance</vt:lpstr>
      <vt:lpstr>Evaluation : Overall Performance</vt:lpstr>
      <vt:lpstr>Evaluation : Overall Performance</vt:lpstr>
      <vt:lpstr>Evaluation : Overall Performance</vt:lpstr>
      <vt:lpstr>Evaluation : Overall Performance</vt:lpstr>
      <vt:lpstr>Evaluation : Semi-persistent Memtable</vt:lpstr>
      <vt:lpstr>Evaluation : Semi-persistent Memtable</vt:lpstr>
      <vt:lpstr>Evaluation : Reorder Ring</vt:lpstr>
      <vt:lpstr>Evaluation : Global Index</vt:lpstr>
      <vt:lpstr>Evaluation : Halloc</vt:lpstr>
      <vt:lpstr>Evaluation : Recovery Time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 Performance Event</dc:title>
  <dc:creator>tianjiqx</dc:creator>
  <cp:lastModifiedBy>tier</cp:lastModifiedBy>
  <cp:revision>1201</cp:revision>
  <dcterms:created xsi:type="dcterms:W3CDTF">2021-06-17T05:24:37Z</dcterms:created>
  <dcterms:modified xsi:type="dcterms:W3CDTF">2022-11-25T07:10:12Z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1033-11.1.0.9604</vt:lpwstr>
  </property>
</Properties>
</file>