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328" r:id="rId4"/>
    <p:sldId id="329" r:id="rId5"/>
    <p:sldId id="327" r:id="rId6"/>
    <p:sldId id="277" r:id="rId7"/>
    <p:sldId id="331" r:id="rId8"/>
    <p:sldId id="330" r:id="rId9"/>
    <p:sldId id="332" r:id="rId10"/>
    <p:sldId id="333" r:id="rId11"/>
    <p:sldId id="334" r:id="rId12"/>
    <p:sldId id="335" r:id="rId13"/>
    <p:sldId id="342" r:id="rId14"/>
    <p:sldId id="341" r:id="rId15"/>
    <p:sldId id="337" r:id="rId16"/>
    <p:sldId id="348" r:id="rId17"/>
    <p:sldId id="347" r:id="rId18"/>
    <p:sldId id="349" r:id="rId19"/>
    <p:sldId id="344" r:id="rId20"/>
    <p:sldId id="340" r:id="rId21"/>
    <p:sldId id="34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510"/>
    <a:srgbClr val="C55911"/>
    <a:srgbClr val="E4604B"/>
    <a:srgbClr val="C55A11"/>
    <a:srgbClr val="729C7B"/>
    <a:srgbClr val="3557A4"/>
    <a:srgbClr val="35CCDD"/>
    <a:srgbClr val="45657A"/>
    <a:srgbClr val="A4C2BA"/>
    <a:srgbClr val="F9E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7" autoAdjust="0"/>
    <p:restoredTop sz="74735" autoAdjust="0"/>
  </p:normalViewPr>
  <p:slideViewPr>
    <p:cSldViewPr snapToGrid="0">
      <p:cViewPr>
        <p:scale>
          <a:sx n="86" d="100"/>
          <a:sy n="86" d="100"/>
        </p:scale>
        <p:origin x="115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D261A-E7CF-4FE2-A8D5-B2B504ACCECB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A6E4-9699-4C6D-8D01-F84BAF66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9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5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0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7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27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53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35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7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77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88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4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2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64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46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Andy </a:t>
            </a:r>
            <a:r>
              <a:rPr kumimoji="1" lang="en-US" altLang="zh-CN" dirty="0" err="1"/>
              <a:t>pavlo</a:t>
            </a:r>
            <a:r>
              <a:rPr kumimoji="1" lang="zh-CN" altLang="en-US" dirty="0"/>
              <a:t>自主优化主要分为三个模块：预测未来的负载是什么样的、选择优化措施、以及措施的最佳组合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91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8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从查询和行动计划中提取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，然后生成它们相应的输入特征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0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52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1686989" y="1005396"/>
            <a:ext cx="8975324" cy="48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558658-EE99-D646-8646-FCEE4D38D76D}"/>
              </a:ext>
            </a:extLst>
          </p:cNvPr>
          <p:cNvSpPr txBox="1"/>
          <p:nvPr/>
        </p:nvSpPr>
        <p:spPr>
          <a:xfrm>
            <a:off x="5379482" y="4756682"/>
            <a:ext cx="14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SIGMOD ’21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C51064-2124-8249-94EC-7FC60D6EC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0" y="2419350"/>
            <a:ext cx="7950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2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Singular OUs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dirty="0"/>
              <a:t>(1) rows of input tuples, (2) columns of input tuples, (3) average input tuple size, (4) estimated key cardinality , (5) payload size , (6) number of loops, (7) execution mode flag </a:t>
            </a: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Input Features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CE8674-C7FA-AE48-AAF3-15EDF6C9F912}"/>
              </a:ext>
            </a:extLst>
          </p:cNvPr>
          <p:cNvSpPr/>
          <p:nvPr/>
        </p:nvSpPr>
        <p:spPr>
          <a:xfrm>
            <a:off x="1528737" y="3205717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Other_13">
            <a:extLst>
              <a:ext uri="{FF2B5EF4-FFF2-40B4-BE49-F238E27FC236}">
                <a16:creationId xmlns:a16="http://schemas.microsoft.com/office/drawing/2014/main" id="{F4BEEE93-C9EC-B249-8115-7B9EFAC51E5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269107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BC800E33-DF6C-E747-8DED-374D643A4A32}"/>
              </a:ext>
            </a:extLst>
          </p:cNvPr>
          <p:cNvSpPr txBox="1"/>
          <p:nvPr/>
        </p:nvSpPr>
        <p:spPr>
          <a:xfrm>
            <a:off x="2030652" y="3190900"/>
            <a:ext cx="7926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Batch OUs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cs typeface="+mn-ea"/>
              </a:rPr>
              <a:t> </a:t>
            </a:r>
            <a:r>
              <a:rPr lang="en-US" altLang="zh-CN" dirty="0"/>
              <a:t>(1) the total number of bytes, (2) the total number of log buffers, (3) the log flush interval </a:t>
            </a:r>
            <a:endParaRPr lang="en-US" altLang="zh-CN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F1B1D7-4309-E341-9F92-BAAE356E7630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_13">
            <a:extLst>
              <a:ext uri="{FF2B5EF4-FFF2-40B4-BE49-F238E27FC236}">
                <a16:creationId xmlns:a16="http://schemas.microsoft.com/office/drawing/2014/main" id="{692C78C7-2A67-9C44-AD54-3CB3C28722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id="{EA3BBD1A-354B-774F-99A0-8E6EAFC233D0}"/>
              </a:ext>
            </a:extLst>
          </p:cNvPr>
          <p:cNvSpPr txBox="1"/>
          <p:nvPr/>
        </p:nvSpPr>
        <p:spPr>
          <a:xfrm>
            <a:off x="2030652" y="4499117"/>
            <a:ext cx="792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Contending OUs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  (1) number of tuples, (2) number of keys, (3) size of keys, (4) estimated cardinality of the keys, and (5) the number of parallel threads</a:t>
            </a:r>
          </a:p>
        </p:txBody>
      </p:sp>
    </p:spTree>
    <p:extLst>
      <p:ext uri="{BB962C8B-B14F-4D97-AF65-F5344CB8AC3E}">
        <p14:creationId xmlns:p14="http://schemas.microsoft.com/office/powerpoint/2010/main" val="288351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A vector of commonly available hardware metrics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Elapsed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CPU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CPU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CPU cycles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CPU 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CPU cache references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Disk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Disk block reads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Disk block writes (for logging)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Output Labels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02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MB2 normalizes OU-models’ output labels by tuple counts to improve their accuracy and efficiency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Output Label Normalization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71456B-6FE4-B342-9645-7A99DDE39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04" y="2636265"/>
            <a:ext cx="7536192" cy="2942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94A76B-12F4-C54B-936C-236183642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40" y="6082189"/>
            <a:ext cx="20574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4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MB2 trains multiple models per OU and then automatically selects the one with the best accuracy for each OU</a:t>
            </a:r>
            <a:endParaRPr lang="en-US" altLang="zh-CN" sz="20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Model Training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F67CA6-120C-7A41-AF33-5634055A9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34926"/>
            <a:ext cx="9017000" cy="23749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C237990-3D38-C144-A683-7E3600694A15}"/>
              </a:ext>
            </a:extLst>
          </p:cNvPr>
          <p:cNvSpPr/>
          <p:nvPr/>
        </p:nvSpPr>
        <p:spPr>
          <a:xfrm>
            <a:off x="3576918" y="3487025"/>
            <a:ext cx="3402106" cy="1922801"/>
          </a:xfrm>
          <a:prstGeom prst="rect">
            <a:avLst/>
          </a:prstGeom>
          <a:noFill/>
          <a:ln w="444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Interference Models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Use resource metrics from the OU-model outputs to approximate the interference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3036989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3100379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3022172"/>
            <a:ext cx="792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Input Features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b="1" dirty="0"/>
              <a:t>Summary Statistics </a:t>
            </a:r>
            <a:r>
              <a:rPr lang="en-US" altLang="zh-CN" dirty="0"/>
              <a:t>of the OU-model outputs for concurrent OUs in a forecasting interval (e.g. sum, mean, variance)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663BDC1-5F41-9A41-A1F4-24760E4808A2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Other_13">
            <a:extLst>
              <a:ext uri="{FF2B5EF4-FFF2-40B4-BE49-F238E27FC236}">
                <a16:creationId xmlns:a16="http://schemas.microsoft.com/office/drawing/2014/main" id="{F0B711EA-D697-8046-A9AC-561910EB4A9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4">
            <a:extLst>
              <a:ext uri="{FF2B5EF4-FFF2-40B4-BE49-F238E27FC236}">
                <a16:creationId xmlns:a16="http://schemas.microsoft.com/office/drawing/2014/main" id="{869646E8-0581-2E4E-9F02-A85184766B9B}"/>
              </a:ext>
            </a:extLst>
          </p:cNvPr>
          <p:cNvSpPr txBox="1"/>
          <p:nvPr/>
        </p:nvSpPr>
        <p:spPr>
          <a:xfrm>
            <a:off x="2030652" y="4499117"/>
            <a:ext cx="792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Output Labels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 Adjustment ratios between the actual metrics and </a:t>
            </a:r>
          </a:p>
          <a:p>
            <a:r>
              <a:rPr lang="en-US" altLang="zh-CN" dirty="0"/>
              <a:t>the OU-model’s prediction</a:t>
            </a:r>
          </a:p>
        </p:txBody>
      </p:sp>
    </p:spTree>
    <p:extLst>
      <p:ext uri="{BB962C8B-B14F-4D97-AF65-F5344CB8AC3E}">
        <p14:creationId xmlns:p14="http://schemas.microsoft.com/office/powerpoint/2010/main" val="197399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Interference Procedure </a:t>
            </a:r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D91A9A-DFCF-4546-9674-8ACA5B4B2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350" y="1555750"/>
            <a:ext cx="7607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1686989" y="1005396"/>
            <a:ext cx="8975324" cy="48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E41B65-E3EC-1C4F-A023-351CEAF3412C}"/>
              </a:ext>
            </a:extLst>
          </p:cNvPr>
          <p:cNvSpPr/>
          <p:nvPr/>
        </p:nvSpPr>
        <p:spPr>
          <a:xfrm>
            <a:off x="3354872" y="2782669"/>
            <a:ext cx="5639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LinLibertineTB"/>
              </a:rPr>
              <a:t>EXPERIMENTAL EVALUATION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912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Preparation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F166C49D-C473-8F43-A83C-74F5E7594AAA}"/>
              </a:ext>
            </a:extLst>
          </p:cNvPr>
          <p:cNvSpPr txBox="1"/>
          <p:nvPr/>
        </p:nvSpPr>
        <p:spPr>
          <a:xfrm>
            <a:off x="1968863" y="1605684"/>
            <a:ext cx="8694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DBMS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err="1"/>
              <a:t>NoisePage</a:t>
            </a:r>
            <a:r>
              <a:rPr lang="en-US" altLang="zh-CN" dirty="0"/>
              <a:t> (https://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cmu-db</a:t>
            </a:r>
            <a:r>
              <a:rPr lang="en-US" altLang="zh-CN" dirty="0"/>
              <a:t>/</a:t>
            </a:r>
            <a:r>
              <a:rPr lang="en-US" altLang="zh-CN" dirty="0" err="1"/>
              <a:t>noisepage</a:t>
            </a:r>
            <a:r>
              <a:rPr lang="en-US" altLang="zh-CN" dirty="0"/>
              <a:t>)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8C7F3-BF26-5A49-AEA4-71561C7C1F01}"/>
              </a:ext>
            </a:extLst>
          </p:cNvPr>
          <p:cNvSpPr/>
          <p:nvPr/>
        </p:nvSpPr>
        <p:spPr>
          <a:xfrm>
            <a:off x="1528737" y="307448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Other_13">
            <a:extLst>
              <a:ext uri="{FF2B5EF4-FFF2-40B4-BE49-F238E27FC236}">
                <a16:creationId xmlns:a16="http://schemas.microsoft.com/office/drawing/2014/main" id="{37A730CF-4FBA-DD44-A5E4-3076EC9CA1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137875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FA4959C-CFE3-6D44-A122-7411B9847DC6}"/>
              </a:ext>
            </a:extLst>
          </p:cNvPr>
          <p:cNvSpPr txBox="1"/>
          <p:nvPr/>
        </p:nvSpPr>
        <p:spPr>
          <a:xfrm>
            <a:off x="2030652" y="3059668"/>
            <a:ext cx="7926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Workload Generator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OLTP-Bench </a:t>
            </a:r>
            <a:endParaRPr lang="en-US" altLang="zh-CN" sz="2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4C0EFE-4EF4-364B-9F4D-32F5D51DD761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MH_Other_13">
            <a:extLst>
              <a:ext uri="{FF2B5EF4-FFF2-40B4-BE49-F238E27FC236}">
                <a16:creationId xmlns:a16="http://schemas.microsoft.com/office/drawing/2014/main" id="{7FEE8C5E-39C9-154D-941A-680CB26B87D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F361B18D-D726-B540-9C6B-B033E7DD0DE0}"/>
              </a:ext>
            </a:extLst>
          </p:cNvPr>
          <p:cNvSpPr txBox="1"/>
          <p:nvPr/>
        </p:nvSpPr>
        <p:spPr>
          <a:xfrm>
            <a:off x="2030652" y="4499117"/>
            <a:ext cx="79267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Evaluation Metrics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For OLAP:</a:t>
            </a:r>
            <a:r>
              <a:rPr lang="zh-CN" altLang="en-US" dirty="0"/>
              <a:t>  </a:t>
            </a:r>
            <a:r>
              <a:rPr lang="en-US" altLang="zh-CN" dirty="0"/>
              <a:t>|</a:t>
            </a:r>
            <a:r>
              <a:rPr lang="zh-CN" altLang="en-US" dirty="0"/>
              <a:t>𝐴𝑐𝑡𝑢𝑎𝑙 − 𝑃𝑟𝑒𝑑𝑖𝑐𝑡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𝐴𝑐𝑡𝑢𝑎𝑙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For OLTP: |</a:t>
            </a:r>
            <a:r>
              <a:rPr lang="zh-CN" altLang="en-US" dirty="0"/>
              <a:t>𝐴𝑐𝑡𝑢𝑎𝑙 − 𝑃𝑟𝑒𝑑𝑖𝑐𝑡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43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OU-Model Generalization 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F166C49D-C473-8F43-A83C-74F5E7594AAA}"/>
              </a:ext>
            </a:extLst>
          </p:cNvPr>
          <p:cNvSpPr txBox="1"/>
          <p:nvPr/>
        </p:nvSpPr>
        <p:spPr>
          <a:xfrm>
            <a:off x="1968863" y="1605684"/>
            <a:ext cx="8694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Evaluate</a:t>
            </a:r>
            <a:r>
              <a:rPr lang="zh-CN" altLang="en-US" sz="2400" dirty="0">
                <a:cs typeface="+mn-ea"/>
              </a:rPr>
              <a:t> </a:t>
            </a:r>
            <a:r>
              <a:rPr lang="en-US" altLang="zh-CN" sz="2400" dirty="0">
                <a:cs typeface="+mn-ea"/>
              </a:rPr>
              <a:t>the OU-models’ ability to predict query runtime and generalize across workloads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cs typeface="+mn-ea"/>
              </a:rPr>
              <a:t> Both OLAP and OLTP workloads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8C7F3-BF26-5A49-AEA4-71561C7C1F01}"/>
              </a:ext>
            </a:extLst>
          </p:cNvPr>
          <p:cNvSpPr/>
          <p:nvPr/>
        </p:nvSpPr>
        <p:spPr>
          <a:xfrm>
            <a:off x="1528737" y="3205717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Other_13">
            <a:extLst>
              <a:ext uri="{FF2B5EF4-FFF2-40B4-BE49-F238E27FC236}">
                <a16:creationId xmlns:a16="http://schemas.microsoft.com/office/drawing/2014/main" id="{37A730CF-4FBA-DD44-A5E4-3076EC9CA1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269107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FA4959C-CFE3-6D44-A122-7411B9847DC6}"/>
              </a:ext>
            </a:extLst>
          </p:cNvPr>
          <p:cNvSpPr txBox="1"/>
          <p:nvPr/>
        </p:nvSpPr>
        <p:spPr>
          <a:xfrm>
            <a:off x="2030652" y="3190900"/>
            <a:ext cx="792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MB2 always uses the same OU models generated offline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4C0EFE-4EF4-364B-9F4D-32F5D51DD761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MH_Other_13">
            <a:extLst>
              <a:ext uri="{FF2B5EF4-FFF2-40B4-BE49-F238E27FC236}">
                <a16:creationId xmlns:a16="http://schemas.microsoft.com/office/drawing/2014/main" id="{7FEE8C5E-39C9-154D-941A-680CB26B87D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F361B18D-D726-B540-9C6B-B033E7DD0DE0}"/>
              </a:ext>
            </a:extLst>
          </p:cNvPr>
          <p:cNvSpPr txBox="1"/>
          <p:nvPr/>
        </p:nvSpPr>
        <p:spPr>
          <a:xfrm>
            <a:off x="2030652" y="4499117"/>
            <a:ext cx="792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Baseline: </a:t>
            </a:r>
            <a:r>
              <a:rPr lang="en-US" altLang="zh-CN" sz="2400" dirty="0" err="1"/>
              <a:t>QPPNet</a:t>
            </a:r>
            <a:r>
              <a:rPr lang="en-US" altLang="zh-CN" sz="2400" dirty="0"/>
              <a:t> (VLDB’19)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 Train on one workload, evaluate on others (without data generation mechanism)</a:t>
            </a:r>
          </a:p>
        </p:txBody>
      </p:sp>
    </p:spTree>
    <p:extLst>
      <p:ext uri="{BB962C8B-B14F-4D97-AF65-F5344CB8AC3E}">
        <p14:creationId xmlns:p14="http://schemas.microsoft.com/office/powerpoint/2010/main" val="1886032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Query Latency Prediction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04413-0E2C-CC43-8146-10E27587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1959964"/>
            <a:ext cx="7797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935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 DBMS that can configure, tune, and optimize all system aspects without human intervention.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/>
              <a:t>Will support physical design, data placement, SQL</a:t>
            </a:r>
            <a:r>
              <a:rPr lang="zh-CN" altLang="en-US" sz="2400" dirty="0"/>
              <a:t> </a:t>
            </a:r>
            <a:r>
              <a:rPr lang="en-US" altLang="zh-CN" sz="2400" dirty="0"/>
              <a:t>tuning, knob configuration, provisioning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Self-Driving Database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85C903B5-4737-0B4B-BC30-213108D43EFF}"/>
              </a:ext>
            </a:extLst>
          </p:cNvPr>
          <p:cNvSpPr txBox="1"/>
          <p:nvPr/>
        </p:nvSpPr>
        <p:spPr>
          <a:xfrm>
            <a:off x="2025391" y="3437708"/>
            <a:ext cx="935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Why possible?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/>
              <a:t>More Data (for DBMSs)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/>
              <a:t>Better Hardware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/>
              <a:t>Advanced in AI/ML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FEA99F0-63E6-9746-AAE3-6DA31065CBCD}"/>
              </a:ext>
            </a:extLst>
          </p:cNvPr>
          <p:cNvSpPr/>
          <p:nvPr/>
        </p:nvSpPr>
        <p:spPr>
          <a:xfrm>
            <a:off x="1585266" y="3562839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">
            <a:extLst>
              <a:ext uri="{FF2B5EF4-FFF2-40B4-BE49-F238E27FC236}">
                <a16:creationId xmlns:a16="http://schemas.microsoft.com/office/drawing/2014/main" id="{D0A48DBA-05CB-7143-B738-750555D17AD0}"/>
              </a:ext>
            </a:extLst>
          </p:cNvPr>
          <p:cNvSpPr>
            <a:spLocks noChangeAspect="1"/>
          </p:cNvSpPr>
          <p:nvPr/>
        </p:nvSpPr>
        <p:spPr>
          <a:xfrm>
            <a:off x="1641794" y="3616847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71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Simulate a daily transactional-analytical workload cycle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cs typeface="+mn-ea"/>
              </a:rPr>
              <a:t>Alternate between TPC-C and TPC-H with </a:t>
            </a:r>
            <a:r>
              <a:rPr lang="en-US" altLang="zh-CN" dirty="0"/>
              <a:t>10 concurrent threads </a:t>
            </a:r>
            <a:endParaRPr lang="en-US" altLang="zh-CN" dirty="0">
              <a:cs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cs typeface="+mn-ea"/>
              </a:rPr>
              <a:t>Assume accurate workload forecasting prediction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cs typeface="+mn-ea"/>
              </a:rPr>
              <a:t>An Oracle planner changes a knob for TPC-H and builds and index for TPC-C</a:t>
            </a:r>
            <a:endParaRPr lang="en-US" altLang="zh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End-to-End Self-Driving Estimation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7AE105-B78D-804A-AA0C-F763E19CCB62}"/>
              </a:ext>
            </a:extLst>
          </p:cNvPr>
          <p:cNvSpPr/>
          <p:nvPr/>
        </p:nvSpPr>
        <p:spPr>
          <a:xfrm>
            <a:off x="1528737" y="3067217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MH_Other_13">
            <a:extLst>
              <a:ext uri="{FF2B5EF4-FFF2-40B4-BE49-F238E27FC236}">
                <a16:creationId xmlns:a16="http://schemas.microsoft.com/office/drawing/2014/main" id="{149A48AB-5859-304D-A6E5-BF48BDC2E62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130607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91718248-21FE-C648-94F6-89F71EFB1300}"/>
              </a:ext>
            </a:extLst>
          </p:cNvPr>
          <p:cNvSpPr txBox="1"/>
          <p:nvPr/>
        </p:nvSpPr>
        <p:spPr>
          <a:xfrm>
            <a:off x="2030652" y="3052400"/>
            <a:ext cx="79267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TPC-C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20 warehouses and adjust the number of customers per district to 50,000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Remove a secondary index on the CUSTOMER table for the (C_W_ID, C_D_ID, C_LAST) columns </a:t>
            </a:r>
            <a:endParaRPr lang="en-US" altLang="zh-CN" sz="2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EEF4368-ABE8-F24F-AA34-594A020069D0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Other_13">
            <a:extLst>
              <a:ext uri="{FF2B5EF4-FFF2-40B4-BE49-F238E27FC236}">
                <a16:creationId xmlns:a16="http://schemas.microsoft.com/office/drawing/2014/main" id="{C766DBA1-C1CA-FE4A-96DA-9CE5A3AADC0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F5A74B83-8019-7A48-84FA-5C79A88FE98C}"/>
              </a:ext>
            </a:extLst>
          </p:cNvPr>
          <p:cNvSpPr txBox="1"/>
          <p:nvPr/>
        </p:nvSpPr>
        <p:spPr>
          <a:xfrm>
            <a:off x="2030652" y="4499117"/>
            <a:ext cx="7926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TPC-H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1 GB dataset size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Sub-optimal knob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0239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Knob Changing and Index Creation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DEE5E3-21F0-5F42-88B6-36201EDC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30" y="2339854"/>
            <a:ext cx="7236539" cy="262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Self-Driving Components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1BB4F-75E0-694C-8F23-2522CE785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64" y="1870507"/>
            <a:ext cx="9811515" cy="34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8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744762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Workload Forecasting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AE06608-0812-244F-9765-2F20CA0E87C9}"/>
              </a:ext>
            </a:extLst>
          </p:cNvPr>
          <p:cNvSpPr txBox="1"/>
          <p:nvPr/>
        </p:nvSpPr>
        <p:spPr>
          <a:xfrm>
            <a:off x="1968863" y="1605684"/>
            <a:ext cx="869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QB5000 (SIGMOD’18)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744B4ED-500D-8146-9152-299DDBE91A2D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">
            <a:extLst>
              <a:ext uri="{FF2B5EF4-FFF2-40B4-BE49-F238E27FC236}">
                <a16:creationId xmlns:a16="http://schemas.microsoft.com/office/drawing/2014/main" id="{B0567E17-8482-3845-AA5A-97E8415A74C8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0DF01F-ED3C-514B-81D2-393B88880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2490689"/>
            <a:ext cx="11557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Generate behavior models that predict the cost and benefit for self-driving actions.</a:t>
            </a:r>
          </a:p>
          <a:p>
            <a:endParaRPr lang="zh-CN" altLang="en-US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Behavior Modeling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C430E-0156-2546-B686-17998C59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40" y="2920827"/>
            <a:ext cx="9782807" cy="26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8" y="280051"/>
            <a:ext cx="378718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Challenges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016364-AEC1-4405-BB63-4352B2D3E49B}"/>
              </a:ext>
            </a:extLst>
          </p:cNvPr>
          <p:cNvGrpSpPr/>
          <p:nvPr/>
        </p:nvGrpSpPr>
        <p:grpSpPr>
          <a:xfrm>
            <a:off x="1534114" y="1856612"/>
            <a:ext cx="8344363" cy="1015663"/>
            <a:chOff x="1551280" y="2306064"/>
            <a:chExt cx="8344363" cy="1015663"/>
          </a:xfrm>
        </p:grpSpPr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43E2791E-3D51-4D3B-BE9F-EA134DC80F43}"/>
                </a:ext>
              </a:extLst>
            </p:cNvPr>
            <p:cNvSpPr/>
            <p:nvPr/>
          </p:nvSpPr>
          <p:spPr>
            <a:xfrm>
              <a:off x="1551280" y="2307249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1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C7CA2E15-40C9-4EC4-8E93-140AB4C3B631}"/>
                </a:ext>
              </a:extLst>
            </p:cNvPr>
            <p:cNvSpPr txBox="1"/>
            <p:nvPr/>
          </p:nvSpPr>
          <p:spPr>
            <a:xfrm>
              <a:off x="1968864" y="2306064"/>
              <a:ext cx="79267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+mn-ea"/>
                  <a:cs typeface="+mn-ea"/>
                </a:rPr>
                <a:t>High Dimensionality </a:t>
              </a:r>
            </a:p>
            <a:p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2000" b="1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DCD0EE-FDD2-4F2D-A1BE-BDD12339ECEA}"/>
              </a:ext>
            </a:extLst>
          </p:cNvPr>
          <p:cNvGrpSpPr/>
          <p:nvPr/>
        </p:nvGrpSpPr>
        <p:grpSpPr>
          <a:xfrm>
            <a:off x="1534114" y="2635135"/>
            <a:ext cx="8344363" cy="707886"/>
            <a:chOff x="1551280" y="3084587"/>
            <a:chExt cx="8344363" cy="707886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68F20B87-688B-4B79-BF5F-2B49CEC071E3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2</a:t>
              </a:r>
            </a:p>
          </p:txBody>
        </p:sp>
        <p:sp>
          <p:nvSpPr>
            <p:cNvPr id="14" name="文本框 4">
              <a:extLst>
                <a:ext uri="{FF2B5EF4-FFF2-40B4-BE49-F238E27FC236}">
                  <a16:creationId xmlns:a16="http://schemas.microsoft.com/office/drawing/2014/main" id="{2D9C94E6-2B57-4499-B0D5-3AED2DF1DEFE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latin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Concurrent Operations </a:t>
              </a:r>
            </a:p>
            <a:p>
              <a:endParaRPr lang="zh-CN" altLang="en-US" dirty="0"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B15A5F-6F71-43D2-96CF-C2B245FE1B6F}"/>
              </a:ext>
            </a:extLst>
          </p:cNvPr>
          <p:cNvGrpSpPr/>
          <p:nvPr/>
        </p:nvGrpSpPr>
        <p:grpSpPr>
          <a:xfrm>
            <a:off x="1534114" y="3410845"/>
            <a:ext cx="8344363" cy="1015663"/>
            <a:chOff x="1551280" y="3084587"/>
            <a:chExt cx="8344363" cy="1015663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D27A6E49-2F69-4858-A9E5-6C2E721CA237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3</a:t>
              </a:r>
            </a:p>
          </p:txBody>
        </p:sp>
        <p:sp>
          <p:nvSpPr>
            <p:cNvPr id="18" name="文本框 4">
              <a:extLst>
                <a:ext uri="{FF2B5EF4-FFF2-40B4-BE49-F238E27FC236}">
                  <a16:creationId xmlns:a16="http://schemas.microsoft.com/office/drawing/2014/main" id="{E076BECE-5699-42BD-AB9F-8654D4F31BAA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+mn-ea"/>
                  <a:cs typeface="+mn-ea"/>
                </a:rPr>
                <a:t>Data</a:t>
              </a:r>
              <a:r>
                <a:rPr lang="zh-CN" altLang="en-US" sz="2000" b="1" dirty="0">
                  <a:latin typeface="+mn-ea"/>
                  <a:cs typeface="+mn-ea"/>
                </a:rPr>
                <a:t> </a:t>
              </a:r>
              <a:r>
                <a:rPr lang="en-US" altLang="zh-CN" sz="2000" b="1" dirty="0">
                  <a:latin typeface="+mn-ea"/>
                  <a:cs typeface="+mn-ea"/>
                </a:rPr>
                <a:t>Collection and Training </a:t>
              </a:r>
            </a:p>
            <a:p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2000" b="1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7D24C1-E73E-4B59-BFF0-C2835D3B071E}"/>
              </a:ext>
            </a:extLst>
          </p:cNvPr>
          <p:cNvGrpSpPr/>
          <p:nvPr/>
        </p:nvGrpSpPr>
        <p:grpSpPr>
          <a:xfrm>
            <a:off x="1528738" y="4184556"/>
            <a:ext cx="8344363" cy="707886"/>
            <a:chOff x="1551280" y="3084587"/>
            <a:chExt cx="8344363" cy="707886"/>
          </a:xfrm>
        </p:grpSpPr>
        <p:sp>
          <p:nvSpPr>
            <p:cNvPr id="21" name="菱形 20">
              <a:extLst>
                <a:ext uri="{FF2B5EF4-FFF2-40B4-BE49-F238E27FC236}">
                  <a16:creationId xmlns:a16="http://schemas.microsoft.com/office/drawing/2014/main" id="{B9BC0082-22EC-4E2A-8D0E-620F2A1BE857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4</a:t>
              </a:r>
            </a:p>
          </p:txBody>
        </p:sp>
        <p:sp>
          <p:nvSpPr>
            <p:cNvPr id="22" name="文本框 4">
              <a:extLst>
                <a:ext uri="{FF2B5EF4-FFF2-40B4-BE49-F238E27FC236}">
                  <a16:creationId xmlns:a16="http://schemas.microsoft.com/office/drawing/2014/main" id="{4A20C1D3-9867-4514-99FD-411033F653BE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+mn-ea"/>
                  <a:cs typeface="+mn-ea"/>
                </a:rPr>
                <a:t>Generalizability</a:t>
              </a:r>
              <a:r>
                <a:rPr lang="en-US" altLang="zh-CN" dirty="0"/>
                <a:t> 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2000" b="1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5FF0BC-1881-429E-A4AB-0579226EF1C3}"/>
              </a:ext>
            </a:extLst>
          </p:cNvPr>
          <p:cNvGrpSpPr/>
          <p:nvPr/>
        </p:nvGrpSpPr>
        <p:grpSpPr>
          <a:xfrm>
            <a:off x="1528738" y="4956268"/>
            <a:ext cx="8344363" cy="402109"/>
            <a:chOff x="1551280" y="3084587"/>
            <a:chExt cx="8344363" cy="402109"/>
          </a:xfrm>
        </p:grpSpPr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17EBEECD-4D3B-4836-9B9A-A5C04CD115C6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5</a:t>
              </a:r>
            </a:p>
          </p:txBody>
        </p:sp>
        <p:sp>
          <p:nvSpPr>
            <p:cNvPr id="25" name="文本框 4">
              <a:extLst>
                <a:ext uri="{FF2B5EF4-FFF2-40B4-BE49-F238E27FC236}">
                  <a16:creationId xmlns:a16="http://schemas.microsoft.com/office/drawing/2014/main" id="{FA60BB93-53D3-4999-99F7-961F13C4FB58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err="1">
                  <a:latin typeface="+mn-ea"/>
                  <a:cs typeface="+mn-ea"/>
                </a:rPr>
                <a:t>Explainability</a:t>
              </a:r>
              <a:r>
                <a:rPr lang="en-US" altLang="zh-CN" sz="2000" b="1" dirty="0">
                  <a:latin typeface="+mn-ea"/>
                  <a:cs typeface="+mn-ea"/>
                </a:rPr>
                <a:t> 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2AA45C-87B1-1749-839E-F9583B552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01" y="1854613"/>
            <a:ext cx="3263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MB2 trains OU-models for each OU with the data generated by OU-runners and builds interference models for concurrent OUs based on system resource utilization. </a:t>
            </a:r>
            <a:endParaRPr lang="en-US" altLang="zh-CN" sz="24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MB2 </a:t>
            </a:r>
            <a:r>
              <a:rPr lang="en-US" altLang="zh-CN" sz="2800" b="1" dirty="0">
                <a:latin typeface="+mn-ea"/>
                <a:cs typeface="+mn-ea"/>
              </a:rPr>
              <a:t>System Architecture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D0CE78-949D-E94B-81A3-A0D9D3061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969" y="2621347"/>
            <a:ext cx="5848062" cy="37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MB2 records the OUs for all input tasks, and uses the OU-models and interference models to predict the DBMS’s behavior.</a:t>
            </a:r>
            <a:endParaRPr lang="en-US" altLang="zh-CN" sz="24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MB2 </a:t>
            </a:r>
            <a:r>
              <a:rPr lang="en-US" altLang="zh-CN" sz="2800" b="1" dirty="0">
                <a:latin typeface="+mn-ea"/>
                <a:cs typeface="+mn-ea"/>
              </a:rPr>
              <a:t>Inference Procedure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E9BD3-78F1-A740-992C-21482484E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18" y="2349102"/>
            <a:ext cx="4606564" cy="40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The main idea is to decompose the DBMS into independent operating units (OUs). An OU represents a step that the DBMS performs to complete a specific task.</a:t>
            </a:r>
          </a:p>
          <a:p>
            <a:r>
              <a:rPr lang="en-US" altLang="zh-CN" sz="2400" dirty="0"/>
              <a:t> </a:t>
            </a: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OU-MODELS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CE8674-C7FA-AE48-AAF3-15EDF6C9F912}"/>
              </a:ext>
            </a:extLst>
          </p:cNvPr>
          <p:cNvSpPr/>
          <p:nvPr/>
        </p:nvSpPr>
        <p:spPr>
          <a:xfrm>
            <a:off x="1528737" y="3004976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Other_13">
            <a:extLst>
              <a:ext uri="{FF2B5EF4-FFF2-40B4-BE49-F238E27FC236}">
                <a16:creationId xmlns:a16="http://schemas.microsoft.com/office/drawing/2014/main" id="{F4BEEE93-C9EC-B249-8115-7B9EFAC51E5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068366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BC800E33-DF6C-E747-8DED-374D643A4A32}"/>
              </a:ext>
            </a:extLst>
          </p:cNvPr>
          <p:cNvSpPr txBox="1"/>
          <p:nvPr/>
        </p:nvSpPr>
        <p:spPr>
          <a:xfrm>
            <a:off x="2030652" y="2990159"/>
            <a:ext cx="792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  <a:sym typeface="+mn-lt"/>
              </a:rPr>
              <a:t>Category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35BB4F-BA7E-EB48-8098-FDCAF71E5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068" y="3682657"/>
            <a:ext cx="7556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2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9917</TotalTime>
  <Words>680</Words>
  <Application>Microsoft Macintosh PowerPoint</Application>
  <PresentationFormat>宽屏</PresentationFormat>
  <Paragraphs>115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楷体</vt:lpstr>
      <vt:lpstr>微软雅黑</vt:lpstr>
      <vt:lpstr>字魂59号-创粗黑</vt:lpstr>
      <vt:lpstr>LinLibertineTB</vt:lpstr>
      <vt:lpstr>TypeLand.com 康熙字典體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You Shuhong</cp:lastModifiedBy>
  <cp:revision>279</cp:revision>
  <dcterms:created xsi:type="dcterms:W3CDTF">2019-05-30T09:09:05Z</dcterms:created>
  <dcterms:modified xsi:type="dcterms:W3CDTF">2022-10-28T04:59:56Z</dcterms:modified>
</cp:coreProperties>
</file>