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328" r:id="rId3"/>
    <p:sldId id="330" r:id="rId4"/>
    <p:sldId id="336" r:id="rId5"/>
    <p:sldId id="338" r:id="rId6"/>
    <p:sldId id="333" r:id="rId7"/>
    <p:sldId id="335" r:id="rId8"/>
    <p:sldId id="337" r:id="rId9"/>
    <p:sldId id="339" r:id="rId10"/>
    <p:sldId id="340" r:id="rId11"/>
    <p:sldId id="331" r:id="rId12"/>
    <p:sldId id="327" r:id="rId13"/>
    <p:sldId id="341" r:id="rId14"/>
    <p:sldId id="329" r:id="rId15"/>
    <p:sldId id="343" r:id="rId16"/>
    <p:sldId id="344" r:id="rId17"/>
    <p:sldId id="345" r:id="rId18"/>
    <p:sldId id="346" r:id="rId19"/>
    <p:sldId id="349" r:id="rId20"/>
    <p:sldId id="350" r:id="rId21"/>
    <p:sldId id="351" r:id="rId22"/>
    <p:sldId id="352" r:id="rId23"/>
    <p:sldId id="354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EE32540-164E-4103-93B7-B3F1216137B1}">
          <p14:sldIdLst>
            <p14:sldId id="256"/>
            <p14:sldId id="328"/>
            <p14:sldId id="330"/>
            <p14:sldId id="336"/>
            <p14:sldId id="338"/>
            <p14:sldId id="333"/>
            <p14:sldId id="335"/>
            <p14:sldId id="337"/>
            <p14:sldId id="339"/>
            <p14:sldId id="340"/>
            <p14:sldId id="331"/>
            <p14:sldId id="327"/>
            <p14:sldId id="341"/>
            <p14:sldId id="329"/>
            <p14:sldId id="343"/>
            <p14:sldId id="344"/>
            <p14:sldId id="345"/>
            <p14:sldId id="346"/>
            <p14:sldId id="349"/>
            <p14:sldId id="350"/>
            <p14:sldId id="351"/>
            <p14:sldId id="352"/>
            <p14:sldId id="35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00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 autoAdjust="0"/>
    <p:restoredTop sz="92095" autoAdjust="0"/>
  </p:normalViewPr>
  <p:slideViewPr>
    <p:cSldViewPr snapToGrid="0">
      <p:cViewPr varScale="1">
        <p:scale>
          <a:sx n="99" d="100"/>
          <a:sy n="99" d="100"/>
        </p:scale>
        <p:origin x="13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329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7627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456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524001" y="1031875"/>
            <a:ext cx="9144635" cy="93980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" name="矩形 8"/>
          <p:cNvSpPr/>
          <p:nvPr userDrawn="1"/>
        </p:nvSpPr>
        <p:spPr>
          <a:xfrm>
            <a:off x="1524001" y="5876925"/>
            <a:ext cx="9144635" cy="76200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5469" y="365129"/>
            <a:ext cx="10198331" cy="1325563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55470" y="1825625"/>
            <a:ext cx="10198332" cy="435133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>
                <a:latin typeface="+mn-ea"/>
                <a:ea typeface="+mn-ea"/>
              </a:defRPr>
            </a:lvl1pPr>
            <a:lvl2pPr marL="685800" indent="-228600">
              <a:buFont typeface="Wingdings" panose="05000000000000000000" pitchFamily="2" charset="2"/>
              <a:buChar char="Ø"/>
              <a:defRPr>
                <a:latin typeface="+mn-ea"/>
                <a:ea typeface="+mn-ea"/>
              </a:defRPr>
            </a:lvl2pPr>
            <a:lvl3pPr marL="1143000" indent="-228600">
              <a:buFont typeface="Wingdings" panose="05000000000000000000" pitchFamily="2" charset="2"/>
              <a:buChar char="Ø"/>
              <a:defRPr>
                <a:latin typeface="+mn-ea"/>
                <a:ea typeface="+mn-ea"/>
              </a:defRPr>
            </a:lvl3pPr>
            <a:lvl4pPr marL="1600200" indent="-228600">
              <a:buFont typeface="Wingdings" panose="05000000000000000000" pitchFamily="2" charset="2"/>
              <a:buChar char="Ø"/>
              <a:defRPr>
                <a:latin typeface="+mn-ea"/>
                <a:ea typeface="+mn-ea"/>
              </a:defRPr>
            </a:lvl4pPr>
            <a:lvl5pPr marL="2057400" indent="-228600">
              <a:buFont typeface="Wingdings" panose="05000000000000000000" pitchFamily="2" charset="2"/>
              <a:buChar char="Ø"/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55471" y="1378532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838203" y="1386844"/>
            <a:ext cx="1562735" cy="75565"/>
          </a:xfrm>
          <a:prstGeom prst="rect">
            <a:avLst/>
          </a:prstGeom>
          <a:solidFill>
            <a:srgbClr val="B700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2022/3/29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47" y="88904"/>
            <a:ext cx="902335" cy="902335"/>
          </a:xfrm>
          <a:prstGeom prst="rect">
            <a:avLst/>
          </a:prstGeom>
        </p:spPr>
      </p:pic>
      <p:pic>
        <p:nvPicPr>
          <p:cNvPr id="9" name="图片 3076" descr="logo"/>
          <p:cNvPicPr>
            <a:picLocks noChangeAspect="1" noChangeArrowheads="1"/>
          </p:cNvPicPr>
          <p:nvPr userDrawn="1"/>
        </p:nvPicPr>
        <p:blipFill>
          <a:blip r:embed="rId14" cstate="screen"/>
          <a:srcRect/>
          <a:stretch>
            <a:fillRect/>
          </a:stretch>
        </p:blipFill>
        <p:spPr bwMode="auto">
          <a:xfrm>
            <a:off x="11303637" y="5953125"/>
            <a:ext cx="803911" cy="8039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Ø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525" y="1244600"/>
            <a:ext cx="12223115" cy="23876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+mj-ea"/>
              </a:rPr>
              <a:t>Two-phase Locking</a:t>
            </a:r>
            <a:endParaRPr kumimoji="1" lang="en-GB" altLang="zh-CN" dirty="0">
              <a:latin typeface="+mj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82818-43DD-42E6-9252-28B0B6E4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 Wait Time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C0D81-F3EA-4A81-AEA6-E6BDD671D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关于</a:t>
            </a:r>
            <a:r>
              <a:rPr lang="en-US" altLang="zh-CN" dirty="0"/>
              <a:t>2PL</a:t>
            </a:r>
            <a:r>
              <a:rPr lang="zh-CN" altLang="en-US" dirty="0"/>
              <a:t>的大部分工作都集中在锁的</a:t>
            </a:r>
            <a:r>
              <a:rPr lang="en-US" altLang="zh-CN" dirty="0"/>
              <a:t>wait time</a:t>
            </a:r>
            <a:r>
              <a:rPr lang="zh-CN" altLang="en-US" dirty="0"/>
              <a:t>上，而几乎所有减少</a:t>
            </a:r>
            <a:r>
              <a:rPr lang="en-US" altLang="zh-CN" dirty="0"/>
              <a:t>wait time</a:t>
            </a:r>
            <a:r>
              <a:rPr lang="zh-CN" altLang="en-US" dirty="0"/>
              <a:t>的工作都涉及到事务的</a:t>
            </a:r>
            <a:r>
              <a:rPr lang="en-US" altLang="zh-CN" dirty="0"/>
              <a:t>reschedule</a:t>
            </a:r>
            <a:r>
              <a:rPr lang="zh-CN" altLang="en-US" dirty="0"/>
              <a:t>，这里讲的工作都不会对事务的顺序进行调换，更激进的策略会调换事务内部的执行逻辑来获得更多的并行度</a:t>
            </a:r>
            <a:r>
              <a:rPr lang="en-US" altLang="zh-CN" dirty="0"/>
              <a:t>[1]</a:t>
            </a:r>
            <a:r>
              <a:rPr lang="zh-CN" altLang="en-US" dirty="0"/>
              <a:t>。</a:t>
            </a:r>
            <a:r>
              <a:rPr lang="en-US" altLang="zh-CN" dirty="0"/>
              <a:t>lock violation</a:t>
            </a:r>
            <a:r>
              <a:rPr lang="zh-CN" altLang="en-US" dirty="0"/>
              <a:t>和</a:t>
            </a:r>
            <a:r>
              <a:rPr lang="en-US" altLang="zh-CN" dirty="0"/>
              <a:t>transaction chopping</a:t>
            </a:r>
            <a:r>
              <a:rPr lang="zh-CN" altLang="en-US" dirty="0"/>
              <a:t>这样技术的最极端情况就是</a:t>
            </a:r>
            <a:r>
              <a:rPr lang="en-US" altLang="zh-CN" dirty="0"/>
              <a:t>deterministic concurrency control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12B4E13-9D1F-4AA8-A1B2-EAD4E776720A}"/>
              </a:ext>
            </a:extLst>
          </p:cNvPr>
          <p:cNvSpPr txBox="1"/>
          <p:nvPr/>
        </p:nvSpPr>
        <p:spPr>
          <a:xfrm>
            <a:off x="1155468" y="6295019"/>
            <a:ext cx="614068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[1] Leveraging Lock Contention to Improve OLTP Application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1437466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764BA6-9C8D-4B34-82EE-C006E4859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Deadlock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8469F3-BAF6-423A-97D5-A4CB71F56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死锁预防</a:t>
            </a:r>
            <a:r>
              <a:rPr lang="en-US" altLang="zh-CN" dirty="0"/>
              <a:t>(Deadlock Prevention)</a:t>
            </a:r>
          </a:p>
          <a:p>
            <a:pPr marL="0" indent="0">
              <a:buNone/>
            </a:pPr>
            <a:r>
              <a:rPr lang="zh-CN" altLang="en-US" dirty="0"/>
              <a:t>通过某种顺序破除锁的环</a:t>
            </a:r>
            <a:r>
              <a:rPr lang="en-US" altLang="zh-CN" dirty="0"/>
              <a:t>, </a:t>
            </a:r>
            <a:r>
              <a:rPr lang="zh-CN" altLang="en-US" dirty="0"/>
              <a:t>如时间戳的顺序</a:t>
            </a:r>
            <a:r>
              <a:rPr lang="en-US" altLang="zh-CN" dirty="0"/>
              <a:t>Wait-die, Wound-Wait;</a:t>
            </a:r>
            <a:r>
              <a:rPr lang="zh-CN" altLang="en-US" dirty="0"/>
              <a:t> </a:t>
            </a:r>
            <a:r>
              <a:rPr lang="en-US" altLang="zh-CN" dirty="0"/>
              <a:t> Timeout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死锁检测</a:t>
            </a:r>
            <a:r>
              <a:rPr lang="en-US" altLang="zh-CN" dirty="0"/>
              <a:t>(Deadlock Detection)</a:t>
            </a:r>
          </a:p>
          <a:p>
            <a:pPr marL="0" indent="0">
              <a:buNone/>
            </a:pPr>
            <a:r>
              <a:rPr lang="zh-CN" altLang="en-US" dirty="0"/>
              <a:t>环路检测或者检测危险结构。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4769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18F123-B4DB-4344-BA0A-EA54FFA04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Deadlock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7DEBB1-BA2C-48A9-A31E-F9661E8A0D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470" y="1825625"/>
            <a:ext cx="10198330" cy="4351338"/>
          </a:xfrm>
        </p:spPr>
        <p:txBody>
          <a:bodyPr/>
          <a:lstStyle/>
          <a:p>
            <a:r>
              <a:rPr lang="zh-CN" altLang="en-US" dirty="0"/>
              <a:t>死锁对于访问的密度变化更</a:t>
            </a:r>
            <a:br>
              <a:rPr lang="en-US" altLang="zh-CN" dirty="0"/>
            </a:br>
            <a:r>
              <a:rPr lang="zh-CN" altLang="en-US" dirty="0"/>
              <a:t>加敏感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</a:t>
            </a:r>
            <a:r>
              <a:rPr lang="en-US" altLang="zh-CN" baseline="-25000" dirty="0" err="1"/>
              <a:t>conflict</a:t>
            </a:r>
            <a:r>
              <a:rPr lang="en-US" altLang="zh-CN" baseline="-25000" dirty="0"/>
              <a:t> </a:t>
            </a:r>
            <a:r>
              <a:rPr lang="en-US" altLang="zh-CN" dirty="0"/>
              <a:t>= </a:t>
            </a:r>
            <a:r>
              <a:rPr lang="en-US" altLang="zh-CN" dirty="0">
                <a:solidFill>
                  <a:srgbClr val="FF0000"/>
                </a:solidFill>
              </a:rPr>
              <a:t>NK</a:t>
            </a:r>
            <a:r>
              <a:rPr lang="en-US" altLang="zh-CN" baseline="30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/2D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 err="1"/>
              <a:t>P</a:t>
            </a:r>
            <a:r>
              <a:rPr lang="en-US" altLang="zh-CN" baseline="-25000" dirty="0" err="1"/>
              <a:t>deadlock</a:t>
            </a:r>
            <a:r>
              <a:rPr lang="en-US" altLang="zh-CN" dirty="0"/>
              <a:t> = </a:t>
            </a:r>
            <a:r>
              <a:rPr lang="en-US" altLang="zh-CN" dirty="0">
                <a:solidFill>
                  <a:srgbClr val="FF0000"/>
                </a:solidFill>
              </a:rPr>
              <a:t>NK</a:t>
            </a:r>
            <a:r>
              <a:rPr lang="en-US" altLang="zh-CN" baseline="30000" dirty="0">
                <a:solidFill>
                  <a:srgbClr val="FF0000"/>
                </a:solidFill>
              </a:rPr>
              <a:t>4</a:t>
            </a:r>
            <a:r>
              <a:rPr lang="en-US" altLang="zh-CN" dirty="0">
                <a:solidFill>
                  <a:srgbClr val="FF0000"/>
                </a:solidFill>
              </a:rPr>
              <a:t>/4D</a:t>
            </a:r>
            <a:r>
              <a:rPr lang="en-US" altLang="zh-CN" baseline="30000" dirty="0">
                <a:solidFill>
                  <a:srgbClr val="FF0000"/>
                </a:solidFill>
              </a:rPr>
              <a:t>2</a:t>
            </a:r>
          </a:p>
          <a:p>
            <a:r>
              <a:rPr lang="zh-CN" altLang="en-US" dirty="0"/>
              <a:t>死锁的损耗在高冲突情况下</a:t>
            </a:r>
            <a:br>
              <a:rPr lang="en-US" altLang="zh-CN" dirty="0"/>
            </a:br>
            <a:r>
              <a:rPr lang="zh-CN" altLang="en-US" dirty="0"/>
              <a:t>并不比</a:t>
            </a:r>
            <a:r>
              <a:rPr lang="en-US" altLang="zh-CN" dirty="0"/>
              <a:t>wait</a:t>
            </a:r>
            <a:r>
              <a:rPr lang="zh-CN" altLang="en-US" dirty="0"/>
              <a:t>来的少，如右图</a:t>
            </a:r>
            <a:r>
              <a:rPr lang="en-US" altLang="zh-CN" dirty="0"/>
              <a:t>[1]</a:t>
            </a:r>
            <a:br>
              <a:rPr lang="en-US" altLang="zh-CN" dirty="0"/>
            </a:br>
            <a:r>
              <a:rPr lang="zh-CN" altLang="en-US" dirty="0"/>
              <a:t>所示，我们可以注意到</a:t>
            </a:r>
            <a:r>
              <a:rPr lang="en-US" altLang="zh-CN" dirty="0"/>
              <a:t>wait </a:t>
            </a:r>
            <a:br>
              <a:rPr lang="en-US" altLang="zh-CN" dirty="0"/>
            </a:br>
            <a:r>
              <a:rPr lang="en-US" altLang="zh-CN" dirty="0"/>
              <a:t>die</a:t>
            </a:r>
            <a:r>
              <a:rPr lang="zh-CN" altLang="en-US" dirty="0"/>
              <a:t>策略中大部分的时间其实浪费在</a:t>
            </a:r>
            <a:r>
              <a:rPr lang="en-US" altLang="zh-CN" dirty="0"/>
              <a:t>abort</a:t>
            </a:r>
            <a:r>
              <a:rPr lang="zh-CN" altLang="en-US" dirty="0"/>
              <a:t>里，也就是死锁导致的问题中了。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A635E16-FAC8-49E4-B9D9-4A934BBE1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23048"/>
            <a:ext cx="5257800" cy="280359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6B5AF2F0-000E-463D-BB81-941D544D8072}"/>
              </a:ext>
            </a:extLst>
          </p:cNvPr>
          <p:cNvSpPr txBox="1"/>
          <p:nvPr/>
        </p:nvSpPr>
        <p:spPr>
          <a:xfrm>
            <a:off x="1241194" y="5942594"/>
            <a:ext cx="748370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[1] Staring into the Abyss: An Evaluation of Concurrency Control with One Thousand Cores</a:t>
            </a:r>
          </a:p>
        </p:txBody>
      </p:sp>
    </p:spTree>
    <p:extLst>
      <p:ext uri="{BB962C8B-B14F-4D97-AF65-F5344CB8AC3E}">
        <p14:creationId xmlns:p14="http://schemas.microsoft.com/office/powerpoint/2010/main" val="35745182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956983-6992-48CF-81A9-4E388D85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Deadlock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E972A2-5451-4582-9A12-62FACD29C2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死锁与</a:t>
            </a:r>
            <a:r>
              <a:rPr lang="en-US" altLang="zh-CN" dirty="0"/>
              <a:t>concurrency</a:t>
            </a:r>
            <a:r>
              <a:rPr lang="zh-CN" altLang="en-US" dirty="0"/>
              <a:t>也有关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D263B0C-C969-4108-9DD8-96134278D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5469" y="2424112"/>
            <a:ext cx="4966470" cy="272891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46EC48C-577D-4020-883A-3867324AC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8215" y="2424112"/>
            <a:ext cx="4739311" cy="272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47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34D4AF-D699-4CAD-93A1-8D072781C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 Lock Thrashing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A8941D-44DF-4222-9A80-641F4049D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Lock Thrashing</a:t>
            </a:r>
            <a:r>
              <a:rPr lang="zh-CN" altLang="en-US" dirty="0"/>
              <a:t>指的是系统的</a:t>
            </a:r>
            <a:r>
              <a:rPr lang="en-US" altLang="zh-CN" dirty="0"/>
              <a:t>contention</a:t>
            </a:r>
            <a:r>
              <a:rPr lang="zh-CN" altLang="en-US" dirty="0"/>
              <a:t>超过一定限度以后，大部分</a:t>
            </a:r>
            <a:r>
              <a:rPr lang="en-US" altLang="zh-CN" dirty="0"/>
              <a:t>transaction</a:t>
            </a:r>
            <a:r>
              <a:rPr lang="zh-CN" altLang="en-US" dirty="0"/>
              <a:t>都被</a:t>
            </a:r>
            <a:r>
              <a:rPr lang="en-US" altLang="zh-CN" dirty="0"/>
              <a:t>block</a:t>
            </a:r>
            <a:r>
              <a:rPr lang="zh-CN" altLang="en-US" dirty="0"/>
              <a:t>住的现象。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7BF52CC-AC6F-4E76-A34A-D2C5E05C21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098" y="3205956"/>
            <a:ext cx="3105150" cy="23622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85B271B-A8D2-49C2-90B7-91816175C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5876" y="2820194"/>
            <a:ext cx="57721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637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D19AF-4018-4E6E-945E-97AEF0BE6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 Lock Thrashing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91B503-65A8-4678-AE79-C9F93D9FA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470" y="1825625"/>
            <a:ext cx="5205411" cy="4351338"/>
          </a:xfrm>
        </p:spPr>
        <p:txBody>
          <a:bodyPr/>
          <a:lstStyle/>
          <a:p>
            <a:r>
              <a:rPr lang="en-US" altLang="zh-CN" dirty="0"/>
              <a:t>Lock Thrashing</a:t>
            </a:r>
            <a:r>
              <a:rPr lang="zh-CN" altLang="en-US" dirty="0"/>
              <a:t>的数学解释</a:t>
            </a:r>
            <a:r>
              <a:rPr lang="en-US" altLang="zh-CN" dirty="0"/>
              <a:t>[1] </a:t>
            </a:r>
            <a:r>
              <a:rPr lang="zh-CN" altLang="en-US" dirty="0"/>
              <a:t>模型是相对简单的，假设均匀分布，同时每个访问之间的等待时间相等。</a:t>
            </a:r>
            <a:r>
              <a:rPr lang="en-US" altLang="zh-CN" dirty="0"/>
              <a:t>Alpha</a:t>
            </a:r>
            <a:r>
              <a:rPr lang="zh-CN" altLang="en-US" dirty="0"/>
              <a:t>与获取一个锁需要等待的时间成正比，</a:t>
            </a:r>
            <a:r>
              <a:rPr lang="en-US" altLang="zh-CN" dirty="0"/>
              <a:t>Beta</a:t>
            </a:r>
            <a:r>
              <a:rPr lang="zh-CN" altLang="en-US" dirty="0"/>
              <a:t>与整个事务里等待的时间成正比。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004E09-4645-4FEC-B268-E7EE75DE1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0881" y="1825625"/>
            <a:ext cx="5403966" cy="399392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1BD428D-E6EA-4A7D-B2C5-73FED848A804}"/>
              </a:ext>
            </a:extLst>
          </p:cNvPr>
          <p:cNvSpPr txBox="1"/>
          <p:nvPr/>
        </p:nvSpPr>
        <p:spPr>
          <a:xfrm>
            <a:off x="1155469" y="6311896"/>
            <a:ext cx="520541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[1] Two-phase locking performance and its thrashing behavior</a:t>
            </a:r>
          </a:p>
        </p:txBody>
      </p:sp>
    </p:spTree>
    <p:extLst>
      <p:ext uri="{BB962C8B-B14F-4D97-AF65-F5344CB8AC3E}">
        <p14:creationId xmlns:p14="http://schemas.microsoft.com/office/powerpoint/2010/main" val="1337699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81648C-5316-4B29-8A62-0D7324101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 Lock Thrashing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967852-62E5-491E-AE90-7DA2D5415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Lock Thrashing</a:t>
            </a:r>
            <a:r>
              <a:rPr lang="zh-CN" altLang="en-US" dirty="0"/>
              <a:t>成因的一个分析 事务的等待链条太长</a:t>
            </a:r>
            <a:endParaRPr lang="en-US" altLang="zh-CN" dirty="0"/>
          </a:p>
          <a:p>
            <a:r>
              <a:rPr lang="zh-CN" altLang="en-US" dirty="0"/>
              <a:t>可能的解决方案，</a:t>
            </a:r>
            <a:r>
              <a:rPr lang="en-US" altLang="zh-CN" dirty="0"/>
              <a:t>defer</a:t>
            </a:r>
            <a:r>
              <a:rPr lang="zh-CN" altLang="en-US" dirty="0"/>
              <a:t>一些可能造成</a:t>
            </a:r>
            <a:r>
              <a:rPr lang="en-US" altLang="zh-CN" dirty="0"/>
              <a:t>thrashing</a:t>
            </a:r>
            <a:r>
              <a:rPr lang="zh-CN" altLang="en-US" dirty="0"/>
              <a:t>的事务获取锁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41C582-1A65-474F-92B1-AC2C69ADC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3029744"/>
            <a:ext cx="6515100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8647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ED97BE-6055-405F-B9B4-F4AE99B5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 Lock Thrashing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333A67-3F52-41C1-A917-8F874B9DD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LOTAS[1]</a:t>
            </a:r>
            <a:r>
              <a:rPr lang="zh-CN" altLang="en-US" dirty="0"/>
              <a:t>核心思想是通过马尔可夫网络的方式来预测一个事务可能会访问的</a:t>
            </a:r>
            <a:r>
              <a:rPr lang="en-US" altLang="zh-CN" dirty="0"/>
              <a:t>key</a:t>
            </a:r>
            <a:r>
              <a:rPr lang="zh-CN" altLang="en-US" dirty="0"/>
              <a:t>，然后根据这些被访问的</a:t>
            </a:r>
            <a:r>
              <a:rPr lang="en-US" altLang="zh-CN" dirty="0"/>
              <a:t>key</a:t>
            </a:r>
            <a:r>
              <a:rPr lang="zh-CN" altLang="en-US" dirty="0"/>
              <a:t>是否可能会造成</a:t>
            </a:r>
            <a:r>
              <a:rPr lang="en-US" altLang="zh-CN" dirty="0"/>
              <a:t>thrashing</a:t>
            </a:r>
            <a:r>
              <a:rPr lang="zh-CN" altLang="en-US" dirty="0"/>
              <a:t>的现象来决定是否允许事务获取锁。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91ABE3-440F-493C-A0CA-AD485951B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475" y="3229769"/>
            <a:ext cx="687705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008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6FAC10-6AE2-4150-A79F-55217E849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 Lock Thrashing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13B6A0-A1D6-4F15-A5FC-3E3DA694C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LOTAS</a:t>
            </a:r>
            <a:r>
              <a:rPr lang="zh-CN" altLang="en-US" dirty="0"/>
              <a:t>的马尔可夫链模型是如何构建的？</a:t>
            </a:r>
            <a:endParaRPr lang="en-US" altLang="zh-CN" dirty="0"/>
          </a:p>
          <a:p>
            <a:r>
              <a:rPr lang="zh-CN" altLang="en-US" dirty="0"/>
              <a:t>根据事务的</a:t>
            </a:r>
            <a:r>
              <a:rPr lang="en-US" altLang="zh-CN" dirty="0"/>
              <a:t>log</a:t>
            </a:r>
            <a:r>
              <a:rPr lang="zh-CN" altLang="en-US" dirty="0"/>
              <a:t>构建一个</a:t>
            </a:r>
            <a:r>
              <a:rPr lang="en-US" altLang="zh-CN" dirty="0"/>
              <a:t>access graph</a:t>
            </a:r>
            <a:r>
              <a:rPr lang="zh-CN" altLang="en-US" dirty="0"/>
              <a:t>，然后填充</a:t>
            </a:r>
            <a:r>
              <a:rPr lang="en-US" altLang="zh-CN" dirty="0"/>
              <a:t>pred-set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E83DCA3-D3C2-43D8-862F-38B17C3F1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403" y="2933700"/>
            <a:ext cx="6193194" cy="324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449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1FA9F7-CF85-479D-A652-EDFF17FF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 Lock Thrashing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6710E-493C-4ADD-83A1-F0A91CDFE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马尔可夫的预测过程 第一步根据</a:t>
            </a:r>
            <a:r>
              <a:rPr lang="en-US" altLang="zh-CN" dirty="0"/>
              <a:t>operation</a:t>
            </a:r>
            <a:r>
              <a:rPr lang="zh-CN" altLang="en-US" dirty="0"/>
              <a:t>的哈希寻找对应的模型，并找到对应的</a:t>
            </a:r>
            <a:r>
              <a:rPr lang="en-US" altLang="zh-CN" dirty="0"/>
              <a:t>vertex</a:t>
            </a:r>
            <a:r>
              <a:rPr lang="zh-CN" altLang="en-US" dirty="0"/>
              <a:t>。第二步找到对应的</a:t>
            </a:r>
            <a:r>
              <a:rPr lang="en-US" altLang="zh-CN" dirty="0"/>
              <a:t>vertex</a:t>
            </a:r>
            <a:r>
              <a:rPr lang="zh-CN" altLang="en-US" dirty="0"/>
              <a:t>，然后就可以使用一个</a:t>
            </a:r>
            <a:r>
              <a:rPr lang="en-US" altLang="zh-CN" dirty="0"/>
              <a:t>mapping function</a:t>
            </a:r>
            <a:r>
              <a:rPr lang="zh-CN" altLang="en-US" dirty="0"/>
              <a:t>来获取对应的</a:t>
            </a:r>
            <a:r>
              <a:rPr lang="en-US" altLang="zh-CN" dirty="0"/>
              <a:t>pred-set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如何确定一个事务的锁请求是否需要被</a:t>
            </a:r>
            <a:r>
              <a:rPr lang="en-US" altLang="zh-CN" dirty="0"/>
              <a:t>defer</a:t>
            </a:r>
            <a:r>
              <a:rPr lang="zh-CN" altLang="en-US" dirty="0"/>
              <a:t>？一个事务包含了两个</a:t>
            </a:r>
            <a:r>
              <a:rPr lang="en-US" altLang="zh-CN" dirty="0"/>
              <a:t>field</a:t>
            </a:r>
            <a:r>
              <a:rPr lang="zh-CN" altLang="en-US" dirty="0"/>
              <a:t>，</a:t>
            </a:r>
            <a:r>
              <a:rPr lang="en-US" altLang="zh-CN" dirty="0"/>
              <a:t>pred-set</a:t>
            </a:r>
            <a:r>
              <a:rPr lang="zh-CN" altLang="en-US" dirty="0"/>
              <a:t>用于保存这个事务将要获取的</a:t>
            </a:r>
            <a:r>
              <a:rPr lang="en-US" altLang="zh-CN" dirty="0"/>
              <a:t>locks</a:t>
            </a:r>
            <a:r>
              <a:rPr lang="zh-CN" altLang="en-US" dirty="0"/>
              <a:t>，</a:t>
            </a:r>
            <a:r>
              <a:rPr lang="en-US" altLang="zh-CN" dirty="0"/>
              <a:t>hold-hot-locks</a:t>
            </a:r>
            <a:r>
              <a:rPr lang="zh-CN" altLang="en-US" dirty="0"/>
              <a:t>用于追踪已经获取的</a:t>
            </a:r>
            <a:r>
              <a:rPr lang="en-US" altLang="zh-CN" dirty="0"/>
              <a:t>hot locks</a:t>
            </a:r>
            <a:r>
              <a:rPr lang="zh-CN" altLang="en-US" dirty="0"/>
              <a:t>。一个</a:t>
            </a:r>
            <a:r>
              <a:rPr lang="en-US" altLang="zh-CN" dirty="0"/>
              <a:t>record</a:t>
            </a:r>
            <a:r>
              <a:rPr lang="zh-CN" altLang="en-US" dirty="0"/>
              <a:t>，包括了三个</a:t>
            </a:r>
            <a:r>
              <a:rPr lang="en-US" altLang="zh-CN" dirty="0"/>
              <a:t>field</a:t>
            </a:r>
            <a:r>
              <a:rPr lang="zh-CN" altLang="en-US" dirty="0"/>
              <a:t>，一个</a:t>
            </a:r>
            <a:r>
              <a:rPr lang="en-US" altLang="zh-CN" dirty="0"/>
              <a:t>lock-state</a:t>
            </a:r>
            <a:r>
              <a:rPr lang="zh-CN" altLang="en-US" dirty="0"/>
              <a:t>，表示当前的锁状态，一个</a:t>
            </a:r>
            <a:r>
              <a:rPr lang="en-US" altLang="zh-CN" dirty="0" err="1"/>
              <a:t>tmp-val</a:t>
            </a:r>
            <a:r>
              <a:rPr lang="zh-CN" altLang="en-US" dirty="0"/>
              <a:t>，表示当前的访问热度，一个</a:t>
            </a:r>
            <a:r>
              <a:rPr lang="en-US" altLang="zh-CN" dirty="0"/>
              <a:t>reg-lock</a:t>
            </a:r>
            <a:r>
              <a:rPr lang="zh-CN" altLang="en-US" dirty="0"/>
              <a:t>，仅由访问</a:t>
            </a:r>
            <a:r>
              <a:rPr lang="en-US" altLang="zh-CN" dirty="0"/>
              <a:t>hot-lock</a:t>
            </a:r>
            <a:r>
              <a:rPr lang="zh-CN" altLang="en-US" dirty="0"/>
              <a:t>时更新，记录</a:t>
            </a:r>
            <a:r>
              <a:rPr lang="en-US" altLang="zh-CN" dirty="0"/>
              <a:t>hot-lock</a:t>
            </a:r>
            <a:r>
              <a:rPr lang="zh-CN" altLang="en-US" dirty="0"/>
              <a:t>的访问。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1166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D0E63-F73E-4EE4-A64A-6BDEB7EC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Definition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53B14A-E188-4E3D-8141-97EC0DE4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zh-CN" i="0" dirty="0">
                <a:solidFill>
                  <a:srgbClr val="202122"/>
                </a:solidFill>
                <a:effectLst/>
              </a:rPr>
              <a:t>According to the two-phase locking protocol, a transaction handles its </a:t>
            </a:r>
            <a:r>
              <a:rPr lang="en-US" altLang="zh-CN" dirty="0">
                <a:solidFill>
                  <a:srgbClr val="202122"/>
                </a:solidFill>
              </a:rPr>
              <a:t>locks</a:t>
            </a:r>
            <a:r>
              <a:rPr lang="en-US" altLang="zh-CN" i="0" dirty="0">
                <a:solidFill>
                  <a:srgbClr val="202122"/>
                </a:solidFill>
                <a:effectLst/>
              </a:rPr>
              <a:t> in two distinct, consecutive phases during the transaction's execution:</a:t>
            </a:r>
          </a:p>
          <a:p>
            <a:pPr lvl="1"/>
            <a:r>
              <a:rPr lang="en-US" altLang="zh-CN" b="1" dirty="0"/>
              <a:t>Expanding phase</a:t>
            </a:r>
            <a:r>
              <a:rPr lang="en-US" altLang="zh-CN" dirty="0"/>
              <a:t>: locks are acquired and no locks are released(the number of locks can only increase)</a:t>
            </a:r>
          </a:p>
          <a:p>
            <a:pPr lvl="1"/>
            <a:r>
              <a:rPr lang="en-US" altLang="zh-CN" b="1" dirty="0"/>
              <a:t>Shrinking phase</a:t>
            </a:r>
            <a:r>
              <a:rPr lang="en-US" altLang="zh-CN" dirty="0"/>
              <a:t>: locks are released and no locks are acquired</a:t>
            </a:r>
            <a:br>
              <a:rPr lang="en-US" altLang="zh-CN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en-US" altLang="zh-CN" dirty="0"/>
          </a:p>
        </p:txBody>
      </p:sp>
      <p:pic>
        <p:nvPicPr>
          <p:cNvPr id="1026" name="Picture 2" descr="Two phase locking protocol (2PL) | Download Scientific Diagram">
            <a:extLst>
              <a:ext uri="{FF2B5EF4-FFF2-40B4-BE49-F238E27FC236}">
                <a16:creationId xmlns:a16="http://schemas.microsoft.com/office/drawing/2014/main" id="{078B0D93-4BF3-4D5D-B544-E6AFA81AE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49" y="4449949"/>
            <a:ext cx="3648075" cy="204292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935871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8313D-C22F-4375-ACB5-2969EF613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 Lock Thrashing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E8261-76A8-4A75-8550-F64385CAF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CASE1 </a:t>
            </a:r>
            <a:r>
              <a:rPr lang="zh-CN" altLang="en-US" dirty="0"/>
              <a:t>如果当前</a:t>
            </a:r>
            <a:r>
              <a:rPr lang="en-US" altLang="zh-CN" dirty="0" err="1"/>
              <a:t>txn</a:t>
            </a:r>
            <a:r>
              <a:rPr lang="zh-CN" altLang="en-US" dirty="0"/>
              <a:t>已经有很多的</a:t>
            </a:r>
            <a:r>
              <a:rPr lang="en-US" altLang="zh-CN" dirty="0"/>
              <a:t>hot locks</a:t>
            </a:r>
            <a:r>
              <a:rPr lang="zh-CN" altLang="en-US" dirty="0"/>
              <a:t>或者要获取的是一个不</a:t>
            </a:r>
            <a:r>
              <a:rPr lang="en-US" altLang="zh-CN" dirty="0"/>
              <a:t>hot</a:t>
            </a:r>
            <a:r>
              <a:rPr lang="zh-CN" altLang="en-US" dirty="0"/>
              <a:t>的</a:t>
            </a:r>
            <a:r>
              <a:rPr lang="en-US" altLang="zh-CN" dirty="0"/>
              <a:t>lock</a:t>
            </a:r>
            <a:r>
              <a:rPr lang="zh-CN" altLang="en-US" dirty="0"/>
              <a:t>，这个事务的锁请求无需被</a:t>
            </a:r>
            <a:r>
              <a:rPr lang="en-US" altLang="zh-CN" dirty="0"/>
              <a:t>defer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CASE2 </a:t>
            </a:r>
            <a:r>
              <a:rPr lang="zh-CN" altLang="en-US" dirty="0"/>
              <a:t>如果尝试获取的锁被一个已经获取过</a:t>
            </a:r>
            <a:r>
              <a:rPr lang="en-US" altLang="zh-CN" dirty="0"/>
              <a:t>hot-lock</a:t>
            </a:r>
            <a:r>
              <a:rPr lang="zh-CN" altLang="en-US" dirty="0"/>
              <a:t>的</a:t>
            </a:r>
            <a:r>
              <a:rPr lang="en-US" altLang="zh-CN" dirty="0" err="1"/>
              <a:t>txn</a:t>
            </a:r>
            <a:r>
              <a:rPr lang="zh-CN" altLang="en-US" dirty="0"/>
              <a:t>获取，且当前的事务的锁请求和这个</a:t>
            </a:r>
            <a:r>
              <a:rPr lang="en-US" altLang="zh-CN" dirty="0"/>
              <a:t>reg-lock</a:t>
            </a:r>
            <a:r>
              <a:rPr lang="zh-CN" altLang="en-US" dirty="0"/>
              <a:t>不</a:t>
            </a:r>
            <a:r>
              <a:rPr lang="en-US" altLang="zh-CN" dirty="0"/>
              <a:t>compatible</a:t>
            </a:r>
            <a:r>
              <a:rPr lang="zh-CN" altLang="en-US" dirty="0"/>
              <a:t>，那么我们需要</a:t>
            </a:r>
            <a:r>
              <a:rPr lang="en-US" altLang="zh-CN" dirty="0"/>
              <a:t>defer</a:t>
            </a:r>
            <a:r>
              <a:rPr lang="zh-CN" altLang="en-US" dirty="0"/>
              <a:t>这个请求。</a:t>
            </a:r>
            <a:endParaRPr lang="en-US" altLang="zh-CN" dirty="0"/>
          </a:p>
          <a:p>
            <a:r>
              <a:rPr lang="en-US" altLang="zh-CN" dirty="0"/>
              <a:t>CASE3 </a:t>
            </a:r>
            <a:r>
              <a:rPr lang="zh-CN" altLang="en-US" dirty="0"/>
              <a:t>如果当前事务的</a:t>
            </a:r>
            <a:r>
              <a:rPr lang="en-US" altLang="zh-CN" dirty="0"/>
              <a:t>pred-set</a:t>
            </a:r>
            <a:r>
              <a:rPr lang="zh-CN" altLang="en-US" dirty="0"/>
              <a:t>里有可能要获取到</a:t>
            </a:r>
            <a:r>
              <a:rPr lang="en-US" altLang="zh-CN" dirty="0"/>
              <a:t>hot-lock</a:t>
            </a:r>
            <a:r>
              <a:rPr lang="zh-CN" altLang="en-US" dirty="0"/>
              <a:t>，那么就意味着当前事务必然要和后面的</a:t>
            </a:r>
            <a:r>
              <a:rPr lang="en-US" altLang="zh-CN" dirty="0"/>
              <a:t>transaction</a:t>
            </a:r>
            <a:r>
              <a:rPr lang="zh-CN" altLang="en-US" dirty="0"/>
              <a:t>产生</a:t>
            </a:r>
            <a:r>
              <a:rPr lang="en-US" altLang="zh-CN" dirty="0"/>
              <a:t>blocking</a:t>
            </a:r>
            <a:r>
              <a:rPr lang="zh-CN" altLang="en-US" dirty="0"/>
              <a:t>，需要</a:t>
            </a:r>
            <a:r>
              <a:rPr lang="en-US" altLang="zh-CN" dirty="0"/>
              <a:t>defer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7580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347D9-ACBF-4C42-8056-51E420895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 Lock Thrashing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EBD35B-A69A-4A66-AFD4-71FE6000A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LOTAS</a:t>
            </a:r>
            <a:r>
              <a:rPr lang="zh-CN" altLang="en-US" dirty="0"/>
              <a:t>的实验部分没有验证它提出的问题，即</a:t>
            </a:r>
            <a:r>
              <a:rPr lang="en-US" altLang="zh-CN" dirty="0"/>
              <a:t>lock</a:t>
            </a:r>
            <a:r>
              <a:rPr lang="zh-CN" altLang="en-US" dirty="0"/>
              <a:t>的</a:t>
            </a:r>
            <a:r>
              <a:rPr lang="en-US" altLang="zh-CN" dirty="0"/>
              <a:t>wait-for chain</a:t>
            </a:r>
            <a:r>
              <a:rPr lang="zh-CN" altLang="en-US" dirty="0"/>
              <a:t>的长度是否真的因为这套方案而减少了呢？以及是否能够解决之前论文里出现</a:t>
            </a:r>
            <a:r>
              <a:rPr lang="en-US" altLang="zh-CN" dirty="0"/>
              <a:t>thrashing</a:t>
            </a:r>
            <a:r>
              <a:rPr lang="zh-CN" altLang="en-US" dirty="0"/>
              <a:t>时导致的抛物线曲线？或者说抛物线曲线产生的原因是否真的就是</a:t>
            </a:r>
            <a:r>
              <a:rPr lang="en-US" altLang="zh-CN" dirty="0"/>
              <a:t>lock</a:t>
            </a:r>
            <a:r>
              <a:rPr lang="zh-CN" altLang="en-US" dirty="0"/>
              <a:t>的</a:t>
            </a:r>
            <a:r>
              <a:rPr lang="en-US" altLang="zh-CN" dirty="0"/>
              <a:t>wait-for chain</a:t>
            </a:r>
            <a:r>
              <a:rPr lang="zh-CN" altLang="en-US" dirty="0"/>
              <a:t>的长度过长呢？</a:t>
            </a:r>
            <a:endParaRPr lang="en-US" altLang="zh-CN" dirty="0"/>
          </a:p>
          <a:p>
            <a:r>
              <a:rPr lang="zh-CN" altLang="en-US" dirty="0"/>
              <a:t>分布式数据库是否也可能存在这样的</a:t>
            </a:r>
            <a:r>
              <a:rPr lang="en-US" altLang="zh-CN" dirty="0"/>
              <a:t>lock thrashing</a:t>
            </a:r>
            <a:r>
              <a:rPr lang="zh-CN" altLang="en-US" dirty="0"/>
              <a:t>呢？</a:t>
            </a:r>
          </a:p>
        </p:txBody>
      </p:sp>
    </p:spTree>
    <p:extLst>
      <p:ext uri="{BB962C8B-B14F-4D97-AF65-F5344CB8AC3E}">
        <p14:creationId xmlns:p14="http://schemas.microsoft.com/office/powerpoint/2010/main" val="2185560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EC907-58F8-40E9-A6E0-520A4581D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Lock Schedule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532CF-BB85-4F45-B032-56F8F6F3F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除了对锁请求进行</a:t>
            </a:r>
            <a:r>
              <a:rPr lang="en-US" altLang="zh-CN" dirty="0"/>
              <a:t>defer</a:t>
            </a:r>
            <a:r>
              <a:rPr lang="zh-CN" altLang="en-US" dirty="0"/>
              <a:t>，还有可以直接对锁请求进行调度的工作</a:t>
            </a:r>
            <a:r>
              <a:rPr lang="en-US" altLang="zh-CN" dirty="0"/>
              <a:t>[1]</a:t>
            </a:r>
            <a:r>
              <a:rPr lang="zh-CN" altLang="en-US" dirty="0"/>
              <a:t> 。</a:t>
            </a:r>
            <a:endParaRPr lang="en-US" altLang="zh-CN" dirty="0"/>
          </a:p>
          <a:p>
            <a:r>
              <a:rPr lang="zh-CN" altLang="en-US" dirty="0"/>
              <a:t>文中设计了两个算法，</a:t>
            </a:r>
            <a:r>
              <a:rPr lang="en-US" altLang="zh-CN" dirty="0"/>
              <a:t>Largest-</a:t>
            </a:r>
            <a:r>
              <a:rPr lang="en-US" altLang="zh-CN" dirty="0" err="1"/>
              <a:t>Depedency</a:t>
            </a:r>
            <a:r>
              <a:rPr lang="en-US" altLang="zh-CN" dirty="0"/>
              <a:t>-Set-First(LDSF)</a:t>
            </a:r>
            <a:r>
              <a:rPr lang="zh-CN" altLang="en-US" dirty="0"/>
              <a:t>，</a:t>
            </a:r>
            <a:r>
              <a:rPr lang="en-US" altLang="zh-CN" dirty="0" err="1"/>
              <a:t>bLDFS</a:t>
            </a:r>
            <a:r>
              <a:rPr lang="zh-CN" altLang="en-US" dirty="0"/>
              <a:t>，前面一个算法已经被</a:t>
            </a:r>
            <a:r>
              <a:rPr lang="en-US" altLang="zh-CN" dirty="0"/>
              <a:t>MySQL 8.0.3+</a:t>
            </a:r>
            <a:r>
              <a:rPr lang="zh-CN" altLang="en-US" dirty="0"/>
              <a:t>采用为默认的</a:t>
            </a:r>
            <a:r>
              <a:rPr lang="en-US" altLang="zh-CN" dirty="0"/>
              <a:t>scheduling strategy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LDSF</a:t>
            </a:r>
            <a:r>
              <a:rPr lang="zh-CN" altLang="en-US" dirty="0"/>
              <a:t>就是最大依赖集优先，</a:t>
            </a:r>
            <a:r>
              <a:rPr lang="en-US" altLang="zh-CN" dirty="0" err="1"/>
              <a:t>bLDFS</a:t>
            </a:r>
            <a:r>
              <a:rPr lang="zh-CN" altLang="en-US" dirty="0"/>
              <a:t>则是考虑了分配共享锁时，如果分配了很大量的共享锁，那么锁被长时间</a:t>
            </a:r>
            <a:r>
              <a:rPr lang="en-US" altLang="zh-CN" dirty="0"/>
              <a:t>block</a:t>
            </a:r>
            <a:r>
              <a:rPr lang="zh-CN" altLang="en-US" dirty="0"/>
              <a:t>住的概率就会升高。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A35B5D0-FEC3-4EA5-B146-F8E41E9B2130}"/>
              </a:ext>
            </a:extLst>
          </p:cNvPr>
          <p:cNvSpPr txBox="1"/>
          <p:nvPr/>
        </p:nvSpPr>
        <p:spPr>
          <a:xfrm>
            <a:off x="1241194" y="5942594"/>
            <a:ext cx="553499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[1] Contention-aware lock scheduling for transactional databases</a:t>
            </a:r>
          </a:p>
        </p:txBody>
      </p:sp>
    </p:spTree>
    <p:extLst>
      <p:ext uri="{BB962C8B-B14F-4D97-AF65-F5344CB8AC3E}">
        <p14:creationId xmlns:p14="http://schemas.microsoft.com/office/powerpoint/2010/main" val="4046628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9525" y="1244600"/>
            <a:ext cx="12223115" cy="2387600"/>
          </a:xfrm>
        </p:spPr>
        <p:txBody>
          <a:bodyPr>
            <a:normAutofit/>
          </a:bodyPr>
          <a:lstStyle/>
          <a:p>
            <a:r>
              <a:rPr kumimoji="1" lang="en-US" altLang="zh-CN" dirty="0">
                <a:latin typeface="+mj-ea"/>
              </a:rPr>
              <a:t>Thank you for listening</a:t>
            </a:r>
            <a:endParaRPr kumimoji="1" lang="en-GB" altLang="zh-CN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81534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47A1FC-9239-48DB-834B-59F5DCCEB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Possible Useless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763F85-2392-40F4-AC2C-7B1CBC7343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470" y="1825624"/>
            <a:ext cx="10198332" cy="4667247"/>
          </a:xfrm>
        </p:spPr>
        <p:txBody>
          <a:bodyPr>
            <a:normAutofit/>
          </a:bodyPr>
          <a:lstStyle/>
          <a:p>
            <a:r>
              <a:rPr lang="zh-CN" altLang="en-US" dirty="0"/>
              <a:t>等待时间</a:t>
            </a:r>
            <a:r>
              <a:rPr lang="en-US" altLang="zh-CN" dirty="0"/>
              <a:t>(Wait time)</a:t>
            </a:r>
          </a:p>
          <a:p>
            <a:pPr marL="0" indent="0">
              <a:buNone/>
            </a:pPr>
            <a:r>
              <a:rPr lang="en-US" altLang="zh-CN" dirty="0"/>
              <a:t>Wait time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conflict</a:t>
            </a:r>
            <a:r>
              <a:rPr lang="en-US" altLang="zh-CN" dirty="0"/>
              <a:t> * A = </a:t>
            </a:r>
            <a:r>
              <a:rPr lang="en-US" altLang="zh-CN" dirty="0">
                <a:solidFill>
                  <a:srgbClr val="FF0000"/>
                </a:solidFill>
              </a:rPr>
              <a:t>NK</a:t>
            </a:r>
            <a:r>
              <a:rPr lang="en-US" altLang="zh-CN" baseline="30000" dirty="0">
                <a:solidFill>
                  <a:srgbClr val="FF0000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/2D</a:t>
            </a:r>
            <a:r>
              <a:rPr lang="en-US" altLang="zh-CN" dirty="0"/>
              <a:t> * A [1]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回滚时间</a:t>
            </a:r>
            <a:r>
              <a:rPr lang="en-US" altLang="zh-CN" dirty="0"/>
              <a:t>(Abort time,</a:t>
            </a:r>
            <a:r>
              <a:rPr lang="zh-CN" altLang="en-US" dirty="0"/>
              <a:t> 由</a:t>
            </a:r>
            <a:r>
              <a:rPr lang="en-US" altLang="zh-CN" dirty="0"/>
              <a:t>deadlock</a:t>
            </a:r>
            <a:r>
              <a:rPr lang="zh-CN" altLang="en-US" dirty="0"/>
              <a:t>引起</a:t>
            </a:r>
            <a:r>
              <a:rPr lang="en-US" altLang="zh-CN" dirty="0"/>
              <a:t>, </a:t>
            </a:r>
            <a:r>
              <a:rPr lang="zh-CN" altLang="en-US" dirty="0"/>
              <a:t>不考虑用户引发的</a:t>
            </a:r>
            <a:r>
              <a:rPr lang="en-US" altLang="zh-CN" dirty="0"/>
              <a:t>abort)</a:t>
            </a:r>
          </a:p>
          <a:p>
            <a:pPr marL="0" indent="0">
              <a:buNone/>
            </a:pPr>
            <a:r>
              <a:rPr lang="en-US" altLang="zh-CN" dirty="0"/>
              <a:t>Abort time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 err="1"/>
              <a:t>P</a:t>
            </a:r>
            <a:r>
              <a:rPr lang="en-US" altLang="zh-CN" baseline="-25000" dirty="0" err="1"/>
              <a:t>deadlock</a:t>
            </a:r>
            <a:r>
              <a:rPr lang="zh-CN" altLang="en-US" dirty="0"/>
              <a:t> </a:t>
            </a:r>
            <a:r>
              <a:rPr lang="en-US" altLang="zh-CN" dirty="0"/>
              <a:t>* B = </a:t>
            </a:r>
            <a:r>
              <a:rPr lang="en-US" altLang="zh-CN" dirty="0">
                <a:solidFill>
                  <a:srgbClr val="FF0000"/>
                </a:solidFill>
              </a:rPr>
              <a:t>NK</a:t>
            </a:r>
            <a:r>
              <a:rPr lang="en-US" altLang="zh-CN" baseline="30000" dirty="0">
                <a:solidFill>
                  <a:srgbClr val="FF0000"/>
                </a:solidFill>
              </a:rPr>
              <a:t>4</a:t>
            </a:r>
            <a:r>
              <a:rPr lang="en-US" altLang="zh-CN" dirty="0">
                <a:solidFill>
                  <a:srgbClr val="FF0000"/>
                </a:solidFill>
              </a:rPr>
              <a:t>/4D</a:t>
            </a:r>
            <a:r>
              <a:rPr lang="en-US" altLang="zh-CN" baseline="30000" dirty="0">
                <a:solidFill>
                  <a:srgbClr val="FF0000"/>
                </a:solidFill>
              </a:rPr>
              <a:t>2  </a:t>
            </a:r>
            <a:r>
              <a:rPr lang="en-US" altLang="zh-CN" dirty="0"/>
              <a:t>* B [1]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锁</a:t>
            </a:r>
            <a:r>
              <a:rPr lang="zh-CN" altLang="en-US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颠簸</a:t>
            </a:r>
            <a:r>
              <a:rPr lang="en-US" altLang="zh-C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zh-CN" dirty="0"/>
              <a:t>Lock thrashing)</a:t>
            </a:r>
            <a:br>
              <a:rPr lang="en-US" altLang="zh-CN" dirty="0"/>
            </a:br>
            <a:r>
              <a:rPr lang="en-US" altLang="zh-CN" dirty="0"/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62EBB48-3850-445D-9558-AB37CFECA5BF}"/>
              </a:ext>
            </a:extLst>
          </p:cNvPr>
          <p:cNvSpPr txBox="1"/>
          <p:nvPr/>
        </p:nvSpPr>
        <p:spPr>
          <a:xfrm>
            <a:off x="1155469" y="5781062"/>
            <a:ext cx="871243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[1] Releasing Locks As Early As You Can: Reducing Contention of Hotspots by Violating Two-Phase Locking</a:t>
            </a:r>
          </a:p>
        </p:txBody>
      </p:sp>
    </p:spTree>
    <p:extLst>
      <p:ext uri="{BB962C8B-B14F-4D97-AF65-F5344CB8AC3E}">
        <p14:creationId xmlns:p14="http://schemas.microsoft.com/office/powerpoint/2010/main" val="1770303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331408-B8B3-4CEF-9669-54E17E0CE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 Wait Time - transaction chopping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BE202-3674-42D5-8805-2279DE518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470" y="1825626"/>
            <a:ext cx="10198332" cy="1325563"/>
          </a:xfrm>
        </p:spPr>
        <p:txBody>
          <a:bodyPr/>
          <a:lstStyle/>
          <a:p>
            <a:r>
              <a:rPr lang="zh-CN" altLang="en-US" dirty="0"/>
              <a:t>通过</a:t>
            </a:r>
            <a:r>
              <a:rPr lang="zh-CN" altLang="en-US" b="1" dirty="0"/>
              <a:t>静态分析</a:t>
            </a:r>
            <a:r>
              <a:rPr lang="zh-CN" altLang="en-US" dirty="0"/>
              <a:t>，把事务切割为</a:t>
            </a:r>
            <a:r>
              <a:rPr lang="en-US" altLang="zh-CN" dirty="0"/>
              <a:t>piece</a:t>
            </a:r>
            <a:r>
              <a:rPr lang="zh-CN" altLang="en-US" dirty="0"/>
              <a:t>，每个</a:t>
            </a:r>
            <a:r>
              <a:rPr lang="en-US" altLang="zh-CN" dirty="0"/>
              <a:t>piece</a:t>
            </a:r>
            <a:r>
              <a:rPr lang="zh-CN" altLang="en-US" dirty="0"/>
              <a:t>都是原子的，完成一个</a:t>
            </a:r>
            <a:r>
              <a:rPr lang="en-US" altLang="zh-CN" dirty="0"/>
              <a:t>piece</a:t>
            </a:r>
            <a:r>
              <a:rPr lang="zh-CN" altLang="en-US" dirty="0"/>
              <a:t>之后，</a:t>
            </a:r>
            <a:r>
              <a:rPr lang="en-US" altLang="zh-CN" dirty="0"/>
              <a:t>piece</a:t>
            </a:r>
            <a:r>
              <a:rPr lang="zh-CN" altLang="en-US" dirty="0"/>
              <a:t>的写就变得可见了。同一个</a:t>
            </a:r>
            <a:r>
              <a:rPr lang="en-US" altLang="zh-CN" dirty="0"/>
              <a:t>transaction</a:t>
            </a:r>
            <a:r>
              <a:rPr lang="zh-CN" altLang="en-US" dirty="0"/>
              <a:t>之间</a:t>
            </a:r>
            <a:r>
              <a:rPr lang="en-US" altLang="zh-CN" dirty="0"/>
              <a:t>piece</a:t>
            </a:r>
            <a:r>
              <a:rPr lang="zh-CN" altLang="en-US" dirty="0"/>
              <a:t>的依赖是</a:t>
            </a:r>
            <a:r>
              <a:rPr lang="en-US" altLang="zh-CN" dirty="0"/>
              <a:t>S</a:t>
            </a:r>
            <a:r>
              <a:rPr lang="zh-CN" altLang="en-US" dirty="0"/>
              <a:t>，不同</a:t>
            </a:r>
            <a:r>
              <a:rPr lang="en-US" altLang="zh-CN" dirty="0"/>
              <a:t>transaction</a:t>
            </a:r>
            <a:r>
              <a:rPr lang="zh-CN" altLang="en-US" dirty="0"/>
              <a:t>之间</a:t>
            </a:r>
            <a:r>
              <a:rPr lang="en-US" altLang="zh-CN" dirty="0"/>
              <a:t>piece</a:t>
            </a:r>
            <a:r>
              <a:rPr lang="zh-CN" altLang="en-US" dirty="0"/>
              <a:t>的依赖是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596EAD1-68C7-4276-AB67-64FCA1EF3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6345" y="3286122"/>
            <a:ext cx="2773580" cy="31450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DE390D4-62AB-438A-B622-6F91BA04442D}"/>
              </a:ext>
            </a:extLst>
          </p:cNvPr>
          <p:cNvSpPr txBox="1"/>
          <p:nvPr/>
        </p:nvSpPr>
        <p:spPr>
          <a:xfrm>
            <a:off x="1155469" y="3116416"/>
            <a:ext cx="6900876" cy="1920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</a:pPr>
            <a:r>
              <a:rPr lang="zh-CN" altLang="en-US" sz="2800" dirty="0">
                <a:latin typeface="+mn-ea"/>
              </a:rPr>
              <a:t>如何处理可序列化</a:t>
            </a:r>
            <a:r>
              <a:rPr lang="en-US" altLang="zh-CN" sz="2800" dirty="0">
                <a:latin typeface="+mn-ea"/>
              </a:rPr>
              <a:t>?  </a:t>
            </a:r>
            <a:r>
              <a:rPr lang="zh-CN" altLang="en-US" sz="2800" dirty="0">
                <a:latin typeface="+mn-ea"/>
              </a:rPr>
              <a:t>有两种方式，一种是把可能出现</a:t>
            </a:r>
            <a:r>
              <a:rPr lang="en-US" altLang="zh-CN" sz="2800" dirty="0">
                <a:latin typeface="+mn-ea"/>
              </a:rPr>
              <a:t>SC-cycle</a:t>
            </a:r>
            <a:r>
              <a:rPr lang="zh-CN" altLang="en-US" sz="2800" dirty="0">
                <a:latin typeface="+mn-ea"/>
              </a:rPr>
              <a:t>的</a:t>
            </a:r>
            <a:r>
              <a:rPr lang="en-US" altLang="zh-CN" sz="2800" dirty="0">
                <a:latin typeface="+mn-ea"/>
              </a:rPr>
              <a:t>piece</a:t>
            </a:r>
            <a:r>
              <a:rPr lang="zh-CN" altLang="en-US" sz="2800" dirty="0">
                <a:latin typeface="+mn-ea"/>
              </a:rPr>
              <a:t>进行</a:t>
            </a:r>
            <a:r>
              <a:rPr lang="en-US" altLang="zh-CN" sz="2800" dirty="0">
                <a:latin typeface="+mn-ea"/>
              </a:rPr>
              <a:t>merge</a:t>
            </a:r>
            <a:r>
              <a:rPr lang="zh-CN" altLang="en-US" sz="2800" dirty="0">
                <a:latin typeface="+mn-ea"/>
              </a:rPr>
              <a:t>；另一种是动态地跟踪依赖，即</a:t>
            </a:r>
            <a:r>
              <a:rPr lang="en-US" altLang="zh-CN" sz="2800" dirty="0">
                <a:latin typeface="+mn-ea"/>
              </a:rPr>
              <a:t>IC3[1]</a:t>
            </a:r>
            <a:r>
              <a:rPr lang="zh-CN" altLang="en-US" sz="2800" dirty="0">
                <a:latin typeface="+mn-ea"/>
              </a:rPr>
              <a:t>使用的方法。</a:t>
            </a:r>
            <a:endParaRPr lang="en-US" altLang="zh-CN" sz="2800" dirty="0">
              <a:latin typeface="+mn-ea"/>
            </a:endParaRPr>
          </a:p>
          <a:p>
            <a:endParaRPr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0800B68-9F9C-408A-9BF5-59A94A37492D}"/>
              </a:ext>
            </a:extLst>
          </p:cNvPr>
          <p:cNvSpPr txBox="1"/>
          <p:nvPr/>
        </p:nvSpPr>
        <p:spPr>
          <a:xfrm>
            <a:off x="1155468" y="4975780"/>
            <a:ext cx="5559322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[1] Scaling Multicore Databases via Constrained Parallel Execution</a:t>
            </a:r>
          </a:p>
        </p:txBody>
      </p:sp>
    </p:spTree>
    <p:extLst>
      <p:ext uri="{BB962C8B-B14F-4D97-AF65-F5344CB8AC3E}">
        <p14:creationId xmlns:p14="http://schemas.microsoft.com/office/powerpoint/2010/main" val="47124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8A978A-E91E-49C9-99D5-4AC6FE4B7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 Wait Time - transaction chopping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97F126-3A20-4B0E-A51E-550CF7392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470" y="1825625"/>
            <a:ext cx="2845030" cy="4351338"/>
          </a:xfrm>
        </p:spPr>
        <p:txBody>
          <a:bodyPr/>
          <a:lstStyle/>
          <a:p>
            <a:r>
              <a:rPr lang="zh-CN" altLang="en-US" dirty="0"/>
              <a:t>如何处理死锁</a:t>
            </a:r>
            <a:r>
              <a:rPr lang="en-US" altLang="zh-CN" dirty="0"/>
              <a:t>? </a:t>
            </a:r>
            <a:r>
              <a:rPr lang="zh-CN" altLang="en-US" dirty="0"/>
              <a:t>通过静态分析对可能产生死锁的</a:t>
            </a:r>
            <a:r>
              <a:rPr lang="en-US" altLang="zh-CN" dirty="0"/>
              <a:t>SC-circle</a:t>
            </a:r>
            <a:r>
              <a:rPr lang="zh-CN" altLang="en-US" dirty="0"/>
              <a:t>的</a:t>
            </a:r>
            <a:r>
              <a:rPr lang="en-US" altLang="zh-CN" dirty="0"/>
              <a:t>pieces</a:t>
            </a:r>
            <a:r>
              <a:rPr lang="zh-CN" altLang="en-US" dirty="0"/>
              <a:t>进行检测，</a:t>
            </a:r>
            <a:r>
              <a:rPr lang="en-US" altLang="zh-CN" dirty="0"/>
              <a:t> </a:t>
            </a:r>
            <a:r>
              <a:rPr lang="zh-CN" altLang="en-US" dirty="0"/>
              <a:t>然后对这些</a:t>
            </a:r>
            <a:r>
              <a:rPr lang="en-US" altLang="zh-CN" dirty="0"/>
              <a:t>pieces</a:t>
            </a:r>
            <a:r>
              <a:rPr lang="zh-CN" altLang="en-US" dirty="0"/>
              <a:t>进行合并。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BB7798-5AD4-4208-A0E4-4AD1F6AF7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894" y="1825625"/>
            <a:ext cx="6134100" cy="3657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61D8DD-7D8B-4409-B3CE-E0E7B17B2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894" y="1825625"/>
            <a:ext cx="6096000" cy="40386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135573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579358-3D55-4DD1-98CF-01F36ACF6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 Wait Time - violating two-phase control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0D98D5-D907-4B89-AB87-10ECD69C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470" y="1825625"/>
            <a:ext cx="6102579" cy="2552700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Bamboo[1]</a:t>
            </a:r>
            <a:r>
              <a:rPr lang="zh-CN" altLang="en-US" dirty="0"/>
              <a:t>这个工作观察到对某个键的写入完成以后，实际上就可以释放锁。它的</a:t>
            </a:r>
            <a:r>
              <a:rPr lang="en-US" altLang="zh-CN" dirty="0"/>
              <a:t>idea</a:t>
            </a:r>
            <a:r>
              <a:rPr lang="zh-CN" altLang="en-US" dirty="0"/>
              <a:t>和</a:t>
            </a:r>
            <a:r>
              <a:rPr lang="en-US" altLang="zh-CN" dirty="0"/>
              <a:t>ordered shared locks [2]</a:t>
            </a:r>
            <a:r>
              <a:rPr lang="zh-CN" altLang="en-US" dirty="0"/>
              <a:t>差不多。文章加入了具体的实现细节和对</a:t>
            </a:r>
            <a:r>
              <a:rPr lang="en-US" altLang="zh-CN" b="1" dirty="0"/>
              <a:t>cascading aborts</a:t>
            </a:r>
            <a:r>
              <a:rPr lang="zh-CN" altLang="en-US" b="1" dirty="0"/>
              <a:t>的定性分析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DF9A5CE-D497-4E43-92B3-6CE6A7453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050" y="1846963"/>
            <a:ext cx="3952875" cy="19493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F5D0A0C-B9DA-4CB2-A76F-4D8F11ABCAF2}"/>
              </a:ext>
            </a:extLst>
          </p:cNvPr>
          <p:cNvSpPr txBox="1"/>
          <p:nvPr/>
        </p:nvSpPr>
        <p:spPr>
          <a:xfrm>
            <a:off x="1155469" y="5343524"/>
            <a:ext cx="871243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[1] Releasing Locks As Early As You Can: Reducing Contention of Hotspots by Violating Two-Phase Locking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17E2D912-3AA5-4DBE-A1AF-5652CAC77C64}"/>
              </a:ext>
            </a:extLst>
          </p:cNvPr>
          <p:cNvSpPr txBox="1">
            <a:spLocks/>
          </p:cNvSpPr>
          <p:nvPr/>
        </p:nvSpPr>
        <p:spPr>
          <a:xfrm>
            <a:off x="1155470" y="3949701"/>
            <a:ext cx="10531705" cy="1365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0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与</a:t>
            </a:r>
            <a:r>
              <a:rPr lang="en-US" altLang="zh-CN" dirty="0"/>
              <a:t>ELR(Early Lock Release)</a:t>
            </a:r>
            <a:r>
              <a:rPr lang="zh-CN" altLang="en-US" dirty="0"/>
              <a:t>和</a:t>
            </a:r>
            <a:r>
              <a:rPr lang="en-US" altLang="zh-CN" dirty="0"/>
              <a:t>(CLV) Controlled lock violation</a:t>
            </a:r>
            <a:r>
              <a:rPr lang="zh-CN" altLang="en-US" dirty="0"/>
              <a:t>的区别：</a:t>
            </a:r>
            <a:r>
              <a:rPr lang="en-US" altLang="zh-CN" dirty="0"/>
              <a:t>ELR</a:t>
            </a:r>
            <a:r>
              <a:rPr lang="zh-CN" altLang="en-US" dirty="0"/>
              <a:t>和</a:t>
            </a:r>
            <a:r>
              <a:rPr lang="en-US" altLang="zh-CN" dirty="0"/>
              <a:t>CLV</a:t>
            </a:r>
            <a:r>
              <a:rPr lang="zh-CN" altLang="en-US" dirty="0"/>
              <a:t>仅仅是在刷入</a:t>
            </a:r>
            <a:r>
              <a:rPr lang="en-US" altLang="zh-CN" dirty="0"/>
              <a:t>log</a:t>
            </a:r>
            <a:r>
              <a:rPr lang="zh-CN" altLang="en-US" dirty="0"/>
              <a:t>之前提前释放锁，</a:t>
            </a:r>
            <a:r>
              <a:rPr lang="en-US" altLang="zh-CN" dirty="0"/>
              <a:t>Bamboo</a:t>
            </a:r>
            <a:r>
              <a:rPr lang="zh-CN" altLang="en-US" dirty="0"/>
              <a:t>则是在</a:t>
            </a:r>
            <a:r>
              <a:rPr lang="en-US" altLang="zh-CN" dirty="0"/>
              <a:t>execution</a:t>
            </a:r>
            <a:r>
              <a:rPr lang="zh-CN" altLang="en-US" dirty="0"/>
              <a:t>阶段提前释放。</a:t>
            </a:r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1690A3-0043-4C68-85E1-086826B1C040}"/>
              </a:ext>
            </a:extLst>
          </p:cNvPr>
          <p:cNvSpPr txBox="1"/>
          <p:nvPr/>
        </p:nvSpPr>
        <p:spPr>
          <a:xfrm>
            <a:off x="1155470" y="5866924"/>
            <a:ext cx="4245205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[2] Ordered shared locks for real-time databases</a:t>
            </a:r>
          </a:p>
        </p:txBody>
      </p:sp>
    </p:spTree>
    <p:extLst>
      <p:ext uri="{BB962C8B-B14F-4D97-AF65-F5344CB8AC3E}">
        <p14:creationId xmlns:p14="http://schemas.microsoft.com/office/powerpoint/2010/main" val="4128501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531256-0559-41A5-AAA4-C259B39A0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 Wait Time - distributed lock violation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07D829-EE9D-4D14-B1AD-0844DA709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470" y="1825625"/>
            <a:ext cx="5254855" cy="4351338"/>
          </a:xfrm>
        </p:spPr>
        <p:txBody>
          <a:bodyPr/>
          <a:lstStyle/>
          <a:p>
            <a:r>
              <a:rPr lang="en-US" altLang="zh-CN" dirty="0"/>
              <a:t>2PL+2PC 2PL</a:t>
            </a:r>
            <a:r>
              <a:rPr lang="zh-CN" altLang="en-US" dirty="0"/>
              <a:t>用于</a:t>
            </a:r>
            <a:r>
              <a:rPr lang="en-US" altLang="zh-CN" dirty="0"/>
              <a:t>concurrency control</a:t>
            </a:r>
            <a:r>
              <a:rPr lang="zh-CN" altLang="en-US" dirty="0"/>
              <a:t>，而</a:t>
            </a:r>
            <a:r>
              <a:rPr lang="en-US" altLang="zh-CN" dirty="0"/>
              <a:t>2PC</a:t>
            </a:r>
            <a:r>
              <a:rPr lang="zh-CN" altLang="en-US" dirty="0"/>
              <a:t>则作用于保证原子性。我们可以注意到对于</a:t>
            </a:r>
            <a:r>
              <a:rPr lang="en-US" altLang="zh-CN" dirty="0"/>
              <a:t>2PL+2PC</a:t>
            </a:r>
            <a:r>
              <a:rPr lang="zh-CN" altLang="en-US" dirty="0"/>
              <a:t>，每个事务都会持有很长时间的锁，在郭华的工作</a:t>
            </a:r>
            <a:r>
              <a:rPr lang="en-US" altLang="zh-CN" dirty="0"/>
              <a:t>[1]</a:t>
            </a:r>
            <a:r>
              <a:rPr lang="zh-CN" altLang="en-US" dirty="0"/>
              <a:t>里，尝试在分布式领域应用了</a:t>
            </a:r>
            <a:r>
              <a:rPr lang="en-US" altLang="zh-CN" dirty="0"/>
              <a:t>lock violation</a:t>
            </a:r>
            <a:r>
              <a:rPr lang="zh-CN" altLang="en-US" dirty="0"/>
              <a:t>，然后</a:t>
            </a:r>
            <a:r>
              <a:rPr lang="zh-CN" altLang="en-US" b="1" dirty="0"/>
              <a:t>追踪事务的</a:t>
            </a:r>
            <a:r>
              <a:rPr lang="en-US" altLang="zh-CN" b="1" dirty="0"/>
              <a:t>dependency</a:t>
            </a:r>
            <a:r>
              <a:rPr lang="zh-CN" altLang="en-US" dirty="0"/>
              <a:t>来保证</a:t>
            </a:r>
            <a:r>
              <a:rPr lang="en-US" altLang="zh-CN" dirty="0"/>
              <a:t>serializability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200EA9-BBA5-4C00-9198-B79B53881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061" y="4316381"/>
            <a:ext cx="2595614" cy="190124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938600-BA47-4EAB-A3DA-403EB24BE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6912" y="1825625"/>
            <a:ext cx="4046763" cy="235582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D79DF8E-57A3-418C-98A7-FE01A5DA6CC6}"/>
              </a:ext>
            </a:extLst>
          </p:cNvPr>
          <p:cNvSpPr txBox="1"/>
          <p:nvPr/>
        </p:nvSpPr>
        <p:spPr>
          <a:xfrm>
            <a:off x="1155469" y="6176963"/>
            <a:ext cx="5531081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[1] Lock Violation for Fault-tolerant Distributed Database System</a:t>
            </a:r>
          </a:p>
        </p:txBody>
      </p:sp>
    </p:spTree>
    <p:extLst>
      <p:ext uri="{BB962C8B-B14F-4D97-AF65-F5344CB8AC3E}">
        <p14:creationId xmlns:p14="http://schemas.microsoft.com/office/powerpoint/2010/main" val="66205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CE0B1-165A-4F11-AE03-DCA15440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 Wait Time - distributed lock violation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38F7BD-2C6F-4E2D-921B-E59987C62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470" y="1825625"/>
            <a:ext cx="5388205" cy="4351338"/>
          </a:xfrm>
        </p:spPr>
        <p:txBody>
          <a:bodyPr/>
          <a:lstStyle/>
          <a:p>
            <a:r>
              <a:rPr lang="zh-CN" altLang="en-US" dirty="0"/>
              <a:t>不同时间段的</a:t>
            </a:r>
            <a:r>
              <a:rPr lang="en-US" altLang="zh-CN" dirty="0"/>
              <a:t>(DLV)distributed lock violation</a:t>
            </a:r>
          </a:p>
          <a:p>
            <a:pPr lvl="1"/>
            <a:r>
              <a:rPr lang="en-US" altLang="zh-CN" dirty="0"/>
              <a:t>DLV0: </a:t>
            </a:r>
            <a:r>
              <a:rPr lang="zh-CN" altLang="en-US" dirty="0"/>
              <a:t>完成一个读写操作以后就可以</a:t>
            </a:r>
            <a:r>
              <a:rPr lang="en-US" altLang="zh-CN" dirty="0"/>
              <a:t>violate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DLV1: </a:t>
            </a:r>
            <a:r>
              <a:rPr lang="zh-CN" altLang="en-US" dirty="0"/>
              <a:t>一个节点完成本地事务，写入</a:t>
            </a:r>
            <a:r>
              <a:rPr lang="en-US" altLang="zh-CN" dirty="0"/>
              <a:t>prepare-commit</a:t>
            </a:r>
            <a:r>
              <a:rPr lang="zh-CN" altLang="en-US" dirty="0"/>
              <a:t>日志的时候可以</a:t>
            </a:r>
            <a:r>
              <a:rPr lang="en-US" altLang="zh-CN" dirty="0"/>
              <a:t>violate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DLV1X: </a:t>
            </a:r>
            <a:r>
              <a:rPr lang="zh-CN" altLang="en-US" dirty="0"/>
              <a:t>对</a:t>
            </a:r>
            <a:r>
              <a:rPr lang="en-US" altLang="zh-CN" dirty="0"/>
              <a:t>DLV1</a:t>
            </a:r>
            <a:r>
              <a:rPr lang="zh-CN" altLang="en-US" dirty="0"/>
              <a:t>的改进，</a:t>
            </a:r>
            <a:r>
              <a:rPr lang="en-US" altLang="zh-CN" dirty="0"/>
              <a:t>TM</a:t>
            </a:r>
            <a:r>
              <a:rPr lang="zh-CN" altLang="en-US" dirty="0"/>
              <a:t>发起一轮验证，所有</a:t>
            </a:r>
            <a:r>
              <a:rPr lang="en-US" altLang="zh-CN" dirty="0"/>
              <a:t>RM</a:t>
            </a:r>
            <a:r>
              <a:rPr lang="zh-CN" altLang="en-US" dirty="0"/>
              <a:t>都进入</a:t>
            </a:r>
            <a:r>
              <a:rPr lang="en-US" altLang="zh-CN" dirty="0"/>
              <a:t>prepare</a:t>
            </a:r>
            <a:r>
              <a:rPr lang="zh-CN" altLang="en-US" dirty="0"/>
              <a:t>以后，就可以</a:t>
            </a:r>
            <a:r>
              <a:rPr lang="en-US" altLang="zh-CN" dirty="0"/>
              <a:t>violate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DLV2: </a:t>
            </a:r>
            <a:r>
              <a:rPr lang="zh-CN" altLang="en-US" dirty="0"/>
              <a:t>写入</a:t>
            </a:r>
            <a:r>
              <a:rPr lang="en-US" altLang="zh-CN" dirty="0"/>
              <a:t>log</a:t>
            </a:r>
            <a:r>
              <a:rPr lang="zh-CN" altLang="en-US" dirty="0"/>
              <a:t>之前开始</a:t>
            </a:r>
            <a:r>
              <a:rPr lang="en-US" altLang="zh-CN" dirty="0"/>
              <a:t>violate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BC820E0-3657-4223-9C5A-9089C44D9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0" y="1825625"/>
            <a:ext cx="4591050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265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69C90E-0DD4-46EF-BF32-5F4B30A4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Less Wait Time - distributed lock violation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D57CC3-06C5-41D9-A7E1-E7ABF4E8F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Cascade Abort Handling </a:t>
            </a:r>
            <a:r>
              <a:rPr lang="zh-CN" altLang="en-US" dirty="0"/>
              <a:t>为了处理</a:t>
            </a:r>
            <a:r>
              <a:rPr lang="en-US" altLang="zh-CN" dirty="0"/>
              <a:t>Cascade Abort</a:t>
            </a:r>
            <a:r>
              <a:rPr lang="zh-CN" altLang="en-US" dirty="0"/>
              <a:t>，</a:t>
            </a:r>
            <a:r>
              <a:rPr lang="en-US" altLang="zh-CN" dirty="0" err="1"/>
              <a:t>guohua-db</a:t>
            </a:r>
            <a:r>
              <a:rPr lang="zh-CN" altLang="en-US" dirty="0"/>
              <a:t>采用了较为简单的</a:t>
            </a:r>
            <a:r>
              <a:rPr lang="en-US" altLang="zh-CN" dirty="0"/>
              <a:t>no-steal policy</a:t>
            </a:r>
            <a:r>
              <a:rPr lang="zh-CN" altLang="en-US" dirty="0"/>
              <a:t>，而非更复杂的</a:t>
            </a:r>
            <a:r>
              <a:rPr lang="en-US" altLang="zh-CN" dirty="0"/>
              <a:t>SOT[1]</a:t>
            </a:r>
            <a:r>
              <a:rPr lang="zh-CN" altLang="en-US" dirty="0"/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A77139E-A5D4-4FB5-8901-4EE30B05C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2371" y="2805113"/>
            <a:ext cx="5724525" cy="32861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B768E37-E217-48F7-8F92-27F28C9F614E}"/>
              </a:ext>
            </a:extLst>
          </p:cNvPr>
          <p:cNvSpPr txBox="1"/>
          <p:nvPr/>
        </p:nvSpPr>
        <p:spPr>
          <a:xfrm>
            <a:off x="1155469" y="6323594"/>
            <a:ext cx="5216756" cy="33855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/>
              <a:t>[1] Unifying concurrency control and recovery of transactions</a:t>
            </a:r>
          </a:p>
        </p:txBody>
      </p:sp>
    </p:spTree>
    <p:extLst>
      <p:ext uri="{BB962C8B-B14F-4D97-AF65-F5344CB8AC3E}">
        <p14:creationId xmlns:p14="http://schemas.microsoft.com/office/powerpoint/2010/main" val="3112309438"/>
      </p:ext>
    </p:extLst>
  </p:cSld>
  <p:clrMapOvr>
    <a:masterClrMapping/>
  </p:clrMapOvr>
</p:sld>
</file>

<file path=ppt/theme/theme1.xml><?xml version="1.0" encoding="utf-8"?>
<a:theme xmlns:a="http://schemas.openxmlformats.org/drawingml/2006/main" name="茅草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Tw Cen MT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2393</TotalTime>
  <Words>1426</Words>
  <Application>Microsoft Office PowerPoint</Application>
  <PresentationFormat>宽屏</PresentationFormat>
  <Paragraphs>87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华文仿宋</vt:lpstr>
      <vt:lpstr>Arial</vt:lpstr>
      <vt:lpstr>Arial</vt:lpstr>
      <vt:lpstr>Calibri</vt:lpstr>
      <vt:lpstr>Tw Cen MT</vt:lpstr>
      <vt:lpstr>Wingdings</vt:lpstr>
      <vt:lpstr>茅草</vt:lpstr>
      <vt:lpstr>Two-phase Locking</vt:lpstr>
      <vt:lpstr>Definition</vt:lpstr>
      <vt:lpstr>Possible Useless Work</vt:lpstr>
      <vt:lpstr>Less Wait Time - transaction chopping</vt:lpstr>
      <vt:lpstr>Less Wait Time - transaction chopping</vt:lpstr>
      <vt:lpstr>Less Wait Time - violating two-phase control</vt:lpstr>
      <vt:lpstr>Less Wait Time - distributed lock violation</vt:lpstr>
      <vt:lpstr>Less Wait Time - distributed lock violation </vt:lpstr>
      <vt:lpstr>Less Wait Time - distributed lock violation </vt:lpstr>
      <vt:lpstr>Less Wait Time</vt:lpstr>
      <vt:lpstr>Deadlock</vt:lpstr>
      <vt:lpstr>Deadlock</vt:lpstr>
      <vt:lpstr>Deadlock</vt:lpstr>
      <vt:lpstr>Less Lock Thrashing</vt:lpstr>
      <vt:lpstr>Less Lock Thrashing</vt:lpstr>
      <vt:lpstr>Less Lock Thrashing</vt:lpstr>
      <vt:lpstr>Less Lock Thrashing</vt:lpstr>
      <vt:lpstr>Less Lock Thrashing</vt:lpstr>
      <vt:lpstr>Less Lock Thrashing</vt:lpstr>
      <vt:lpstr>Less Lock Thrashing</vt:lpstr>
      <vt:lpstr>Less Lock Thrashing</vt:lpstr>
      <vt:lpstr>Lock Schedule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Perf: Performance Event</dc:title>
  <dc:creator>tianjiqx</dc:creator>
  <cp:lastModifiedBy>mountain strange</cp:lastModifiedBy>
  <cp:revision>1317</cp:revision>
  <dcterms:created xsi:type="dcterms:W3CDTF">2021-06-17T05:24:37Z</dcterms:created>
  <dcterms:modified xsi:type="dcterms:W3CDTF">2022-03-29T14:34:16Z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1033-11.1.0.9604</vt:lpwstr>
  </property>
</Properties>
</file>