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5" r:id="rId2"/>
    <p:sldId id="321" r:id="rId3"/>
    <p:sldId id="412" r:id="rId4"/>
    <p:sldId id="425" r:id="rId5"/>
    <p:sldId id="413" r:id="rId6"/>
    <p:sldId id="377" r:id="rId7"/>
    <p:sldId id="414" r:id="rId8"/>
    <p:sldId id="415" r:id="rId9"/>
    <p:sldId id="395" r:id="rId10"/>
    <p:sldId id="416" r:id="rId11"/>
    <p:sldId id="417" r:id="rId12"/>
    <p:sldId id="432" r:id="rId13"/>
    <p:sldId id="419" r:id="rId14"/>
    <p:sldId id="420" r:id="rId15"/>
    <p:sldId id="422" r:id="rId16"/>
    <p:sldId id="423" r:id="rId17"/>
    <p:sldId id="424" r:id="rId18"/>
    <p:sldId id="427" r:id="rId19"/>
    <p:sldId id="428" r:id="rId20"/>
    <p:sldId id="429" r:id="rId21"/>
    <p:sldId id="430" r:id="rId22"/>
    <p:sldId id="431" r:id="rId23"/>
    <p:sldId id="433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6" autoAdjust="0"/>
    <p:restoredTop sz="83400" autoAdjust="0"/>
  </p:normalViewPr>
  <p:slideViewPr>
    <p:cSldViewPr snapToGrid="0" showGuides="1">
      <p:cViewPr varScale="1">
        <p:scale>
          <a:sx n="89" d="100"/>
          <a:sy n="89" d="100"/>
        </p:scale>
        <p:origin x="10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5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0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3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3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3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21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67DAC-B7C4-4562-991F-2B4481CA1F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77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67DAC-B7C4-4562-991F-2B4481CA1F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45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67DAC-B7C4-4562-991F-2B4481CA1F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5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67DAC-B7C4-4562-991F-2B4481CA1F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67DAC-B7C4-4562-991F-2B4481CA1F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51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8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5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4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2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5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2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0ED30-546C-84BF-0001-16C0ADF70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50649"/>
            <a:ext cx="12192000" cy="23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5450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I/O Interfaces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A5111-974C-EF3B-C4C7-8C91247B9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52" y="992983"/>
            <a:ext cx="6192952" cy="58650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560883" y="2719268"/>
            <a:ext cx="56311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Blocking POSIX interface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NimbusRomNo9L-Regu"/>
              </a:rPr>
              <a:t>libaio</a:t>
            </a:r>
            <a:r>
              <a:rPr lang="en-US" altLang="zh-CN" sz="2400" dirty="0">
                <a:latin typeface="NimbusRomNo9L-Regu"/>
              </a:rPr>
              <a:t>: traditional asynchronous interface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NimbusRomNo9L-Regu"/>
              </a:rPr>
              <a:t>io_uring</a:t>
            </a:r>
            <a:r>
              <a:rPr lang="en-US" altLang="zh-CN" sz="2400" dirty="0">
                <a:latin typeface="NimbusRomNo9L-Regu"/>
              </a:rPr>
              <a:t>: modern asynchronous interface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User-space I/O with SPDK (Intel’s Storage Performance Development Kit (SPDK))</a:t>
            </a:r>
          </a:p>
        </p:txBody>
      </p:sp>
    </p:spTree>
    <p:extLst>
      <p:ext uri="{BB962C8B-B14F-4D97-AF65-F5344CB8AC3E}">
        <p14:creationId xmlns:p14="http://schemas.microsoft.com/office/powerpoint/2010/main" val="35141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344512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 Tight CPU Budget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19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Our experiments show that, unless we use SPDK (which is not always a practical choice), around half of the available CPU cores are consumed by the OS just for submitting and reaping I/O requests.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CF2A80-610B-9BC1-357B-7DB9EC9F972B}"/>
              </a:ext>
            </a:extLst>
          </p:cNvPr>
          <p:cNvSpPr txBox="1"/>
          <p:nvPr/>
        </p:nvSpPr>
        <p:spPr>
          <a:xfrm>
            <a:off x="4542107" y="469762"/>
            <a:ext cx="357081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CPU impact of I/O libraries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D16128-A220-527B-6189-27418054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439" y="2938144"/>
            <a:ext cx="6665121" cy="39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0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005AC9-ED1F-4131-8ED0-C60315B395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A246FF-910D-3BC9-A9C5-FFC9E2E8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F348C4-A498-1440-4170-332C227E855F}"/>
              </a:ext>
            </a:extLst>
          </p:cNvPr>
          <p:cNvSpPr txBox="1"/>
          <p:nvPr/>
        </p:nvSpPr>
        <p:spPr>
          <a:xfrm>
            <a:off x="633952" y="408208"/>
            <a:ext cx="77099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AN I/O-OPTIMIZED STORAGE ENGINE DESIGN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E698B2-A52A-D0B8-F4C3-DA9491EB470A}"/>
              </a:ext>
            </a:extLst>
          </p:cNvPr>
          <p:cNvSpPr txBox="1"/>
          <p:nvPr/>
        </p:nvSpPr>
        <p:spPr>
          <a:xfrm>
            <a:off x="763418" y="1182231"/>
            <a:ext cx="105078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Describe a storage engine design that can exploit the full potential of modern storage devices.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2E3C25-021C-72E9-2C49-9E967155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3312"/>
            <a:ext cx="12192000" cy="23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4" y="408208"/>
            <a:ext cx="51167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DBMS-Managed Multitasking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C8F20C-CC1B-F88E-04DC-33C5B77453F4}"/>
              </a:ext>
            </a:extLst>
          </p:cNvPr>
          <p:cNvSpPr txBox="1"/>
          <p:nvPr/>
        </p:nvSpPr>
        <p:spPr>
          <a:xfrm>
            <a:off x="633952" y="1654849"/>
            <a:ext cx="1028629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The problem with high oversubscription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Most database systems run thousands of queries in independent threads causes extreme oversubscription and poor performance due to context switching overhead.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400" dirty="0">
              <a:latin typeface="NimbusRomNo9L-Regu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Lightweight tasks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Lightweight cooperative threads managed by the database system in user-space allow the system to be fully in control of scheduling without kernel interference.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A task switch costs only around ~20 CPU cycles, instead of several thousands for a kernel context switch.</a:t>
            </a:r>
          </a:p>
        </p:txBody>
      </p:sp>
    </p:spTree>
    <p:extLst>
      <p:ext uri="{BB962C8B-B14F-4D97-AF65-F5344CB8AC3E}">
        <p14:creationId xmlns:p14="http://schemas.microsoft.com/office/powerpoint/2010/main" val="378041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69098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Background Work Through System Tasks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785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The burden of background threads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Once the system runs out of free pages because the page replacement algorithm is too slow, the system will stall.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The downside of background threads is that it is hard to know how many of them are needed, in particular when workloads change.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Background work as tasks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Remove the necessity to have background threads, and page eviction can instead be run directly on worker threads. Worker threads do not stall waiting for free pages.</a:t>
            </a:r>
          </a:p>
        </p:txBody>
      </p:sp>
    </p:spTree>
    <p:extLst>
      <p:ext uri="{BB962C8B-B14F-4D97-AF65-F5344CB8AC3E}">
        <p14:creationId xmlns:p14="http://schemas.microsoft.com/office/powerpoint/2010/main" val="238037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C960DF9-62F1-456E-8D09-EA127B09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77" y="4014788"/>
            <a:ext cx="10861710" cy="28432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48072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Managing I/O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AD30BA-0D99-F5EE-EBD5-6A2995E75226}"/>
              </a:ext>
            </a:extLst>
          </p:cNvPr>
          <p:cNvSpPr txBox="1"/>
          <p:nvPr/>
        </p:nvSpPr>
        <p:spPr>
          <a:xfrm>
            <a:off x="491077" y="1072474"/>
            <a:ext cx="107785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Dedicated I/O Threads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SSD Assignment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(Strong) Simplify request batching, need fewer polling calls, result in reduction in context switching and improve cache locality.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(Weak Dedicated I/O Threads) Adjusting the number of I/O threads is difficult and highly dependent on the workload.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(Weak SSD Assignment) Require message passing between the threads, involving some kind of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336802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49501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Managing I/O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C8D74A-0202-BB8A-4942-24954AAC9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44" y="1840203"/>
            <a:ext cx="7857188" cy="42100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12148F-0BC9-5F1B-2763-67DB2EA3098E}"/>
              </a:ext>
            </a:extLst>
          </p:cNvPr>
          <p:cNvSpPr txBox="1"/>
          <p:nvPr/>
        </p:nvSpPr>
        <p:spPr>
          <a:xfrm>
            <a:off x="491077" y="1072474"/>
            <a:ext cx="10778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All-to-All Model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19116B-F12D-24B2-0691-D695B6812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6" y="2506122"/>
            <a:ext cx="40957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578827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CPU Optimizations and Scalability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78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CPU can be a bottleneck: Once the system becomes capable of scheduling millions of IOPS, the CPU often becomes the performance bottleneck.</a:t>
            </a:r>
            <a:r>
              <a:rPr lang="zh-CN" altLang="en-US" sz="2400" dirty="0">
                <a:latin typeface="NimbusRomNo9L-Regu"/>
              </a:rPr>
              <a:t> </a:t>
            </a:r>
            <a:endParaRPr lang="en-US" altLang="zh-CN" sz="2400" dirty="0">
              <a:latin typeface="NimbusRomNo9L-Regu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Global lock for I/O operations.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NimbusRomNo9L-Regu"/>
              </a:rPr>
              <a:t>Page eviction index.</a:t>
            </a:r>
          </a:p>
        </p:txBody>
      </p:sp>
    </p:spTree>
    <p:extLst>
      <p:ext uri="{BB962C8B-B14F-4D97-AF65-F5344CB8AC3E}">
        <p14:creationId xmlns:p14="http://schemas.microsoft.com/office/powerpoint/2010/main" val="205139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344512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imbusRomNo9L-Regu"/>
                <a:ea typeface="微软雅黑"/>
                <a:cs typeface="+mn-cs"/>
              </a:rPr>
              <a:t>Experimental Setup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imbusRomNo9L-Regu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74FF2-694F-457E-80E2-2BA280E401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785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mbusRomNo9L-Regu"/>
                <a:ea typeface="微软雅黑"/>
                <a:cs typeface="+mn-cs"/>
              </a:rPr>
              <a:t>AMD EPYC 7713 Milan CPU with 64 cores / 128 threads, which has 128 PCIe 4.0 lanes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mbusRomNo9L-Regu"/>
                <a:ea typeface="微软雅黑"/>
                <a:cs typeface="+mn-cs"/>
              </a:rPr>
              <a:t>The system has 512 GB of DRAM and 8 × Samsung PM1733 SSDs with 3.84 TB each.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mbusRomNo9L-Regu"/>
                <a:ea typeface="微软雅黑"/>
                <a:cs typeface="+mn-cs"/>
              </a:rPr>
              <a:t>Disable logging and select the least available isolation level to focus on I/O handling.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prstClr val="black"/>
                </a:solidFill>
                <a:latin typeface="NimbusRomNo9L-Regu"/>
                <a:ea typeface="微软雅黑"/>
              </a:rPr>
              <a:t>Workloads: Random read-only and TPC-C.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mbusRomNo9L-Regu"/>
              <a:ea typeface="微软雅黑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mbusRomNo9L-Regu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72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344512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imbusRomNo9L-Regu"/>
                <a:ea typeface="微软雅黑"/>
                <a:cs typeface="+mn-cs"/>
              </a:rPr>
              <a:t>System Comparison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imbusRomNo9L-Regu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74FF2-694F-457E-80E2-2BA280E401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2AADEA-805D-8C14-BEEA-0EC0B3D2E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72" y="1171476"/>
            <a:ext cx="6966255" cy="55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196816-688E-20E4-40A4-6CD8638A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44" y="2127003"/>
            <a:ext cx="6698456" cy="47112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3377152" y="469762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252525" y="1224400"/>
            <a:ext cx="10956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Flash performance: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/>
              <a:t>Magnetic Disks &lt; SATA SSDs &lt; </a:t>
            </a:r>
            <a:r>
              <a:rPr lang="en-US" altLang="zh-CN" sz="2400" dirty="0" err="1"/>
              <a:t>NVMe</a:t>
            </a:r>
            <a:r>
              <a:rPr lang="en-US" altLang="zh-CN" sz="2400" dirty="0"/>
              <a:t> SSDs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/>
              <a:t>Servers with PCIe 5.0 are already available and corresponding SSDs with 12 GB/s per device.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3AB8F-CC16-69F8-F609-3039EBF7DC27}"/>
              </a:ext>
            </a:extLst>
          </p:cNvPr>
          <p:cNvSpPr txBox="1"/>
          <p:nvPr/>
        </p:nvSpPr>
        <p:spPr>
          <a:xfrm>
            <a:off x="252525" y="3143250"/>
            <a:ext cx="52452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Flash capacity: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/>
              <a:t>Enterprise-grade SSDs cost less than $200 per TB, which is about 10-50 times cheaper than DRAM.</a:t>
            </a:r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688127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imbusRomNo9L-Regu"/>
                <a:ea typeface="微软雅黑"/>
                <a:cs typeface="+mn-cs"/>
              </a:rPr>
              <a:t>Incremental Performance Improvements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imbusRomNo9L-Regu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74FF2-694F-457E-80E2-2BA280E401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2B3491-FB89-7488-E9CE-439F1E1C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7" y="1716880"/>
            <a:ext cx="5586188" cy="27693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106F4E-C060-5EDC-E145-50BF5CC52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655" y="1716880"/>
            <a:ext cx="5921447" cy="41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8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465242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imbusRomNo9L-Regu"/>
                <a:ea typeface="微软雅黑"/>
                <a:cs typeface="+mn-cs"/>
              </a:rPr>
              <a:t>Out-Of-Memory Scalability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imbusRomNo9L-Regu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74FF2-694F-457E-80E2-2BA280E401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86E083-BB9D-431B-E144-6B09510BF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690" y="1566802"/>
            <a:ext cx="6474619" cy="47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2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4521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imbusRomNo9L-Regu"/>
                <a:ea typeface="微软雅黑"/>
                <a:cs typeface="+mn-cs"/>
              </a:rPr>
              <a:t>I/O Interfaces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imbusRomNo9L-Regu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74FF2-694F-457E-80E2-2BA280E401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B9BCBB-7853-2C58-B0EF-EF013F326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5" y="1383854"/>
            <a:ext cx="6619875" cy="48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101929-2D37-1C8C-BBC1-A589EEBCF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BAD07F-B2D4-C443-1977-B01EBE26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560053-6191-3B57-0DEE-CA3A907A8646}"/>
              </a:ext>
            </a:extLst>
          </p:cNvPr>
          <p:cNvSpPr txBox="1"/>
          <p:nvPr/>
        </p:nvSpPr>
        <p:spPr>
          <a:xfrm>
            <a:off x="633953" y="408208"/>
            <a:ext cx="2673604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CONCLUSIONS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941D21-6CC3-3E36-BFED-0FC01971CC07}"/>
              </a:ext>
            </a:extLst>
          </p:cNvPr>
          <p:cNvSpPr txBox="1"/>
          <p:nvPr/>
        </p:nvSpPr>
        <p:spPr>
          <a:xfrm>
            <a:off x="633952" y="1654849"/>
            <a:ext cx="107785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Good performance can be achieved with all asynchronous I/O interfaces. Kernel-bypassing is not essential to achieve full bandwidth even with small pages. However, it is more efficient in CPU usage.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400" dirty="0">
              <a:latin typeface="NimbusRomNo9L-Regu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NimbusRomNo9L-Regu"/>
              </a:rPr>
              <a:t>To manage the high parallelism required for large </a:t>
            </a:r>
            <a:r>
              <a:rPr lang="en-US" altLang="zh-CN" sz="2400" dirty="0" err="1">
                <a:latin typeface="NimbusRomNo9L-Regu"/>
              </a:rPr>
              <a:t>NVMe</a:t>
            </a:r>
            <a:r>
              <a:rPr lang="en-US" altLang="zh-CN" sz="2400" dirty="0">
                <a:latin typeface="NimbusRomNo9L-Regu"/>
              </a:rPr>
              <a:t> SSD arrays, the database system must employ a low overhead mechanism to quickly jump between user queries. To solve that we employed cooperative multitasking using lightweight user-space threads.</a:t>
            </a:r>
          </a:p>
        </p:txBody>
      </p:sp>
    </p:spTree>
    <p:extLst>
      <p:ext uri="{BB962C8B-B14F-4D97-AF65-F5344CB8AC3E}">
        <p14:creationId xmlns:p14="http://schemas.microsoft.com/office/powerpoint/2010/main" val="139063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5A82BED-5D11-6B31-B89E-952D5494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474" y="2696081"/>
            <a:ext cx="5351802" cy="41619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91A302-F2DC-4FBC-0B67-E84EB909504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B5C765-A5C1-31C0-15FE-0775464D0CB0}"/>
              </a:ext>
            </a:extLst>
          </p:cNvPr>
          <p:cNvSpPr txBox="1"/>
          <p:nvPr/>
        </p:nvSpPr>
        <p:spPr>
          <a:xfrm>
            <a:off x="3377152" y="469762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9A9EE2-C798-FB10-D267-93603B366151}"/>
              </a:ext>
            </a:extLst>
          </p:cNvPr>
          <p:cNvSpPr txBox="1"/>
          <p:nvPr/>
        </p:nvSpPr>
        <p:spPr>
          <a:xfrm>
            <a:off x="252525" y="1224400"/>
            <a:ext cx="10956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Performance gap of existing systems: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/>
              <a:t>Measure the performance of 5 systems for a simple random read benchmark on a 64-core AMD server with 8 Samsung PM1733 SSDs. (Maximum to 1.5M × 8 random 4KB reads per second).</a:t>
            </a:r>
          </a:p>
        </p:txBody>
      </p:sp>
    </p:spTree>
    <p:extLst>
      <p:ext uri="{BB962C8B-B14F-4D97-AF65-F5344CB8AC3E}">
        <p14:creationId xmlns:p14="http://schemas.microsoft.com/office/powerpoint/2010/main" val="139864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2CDD47-2309-2493-C81B-A91DD74E9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8DB085-346C-F54C-69CA-6D8430DD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A7C149-C965-223C-03DF-FF226F39718F}"/>
              </a:ext>
            </a:extLst>
          </p:cNvPr>
          <p:cNvSpPr txBox="1"/>
          <p:nvPr/>
        </p:nvSpPr>
        <p:spPr>
          <a:xfrm>
            <a:off x="633952" y="408208"/>
            <a:ext cx="719559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WHAT MODERN NVME STORAGE CAN DO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2E2D59-29F8-8CFE-CCD9-D4FB9210B5AA}"/>
              </a:ext>
            </a:extLst>
          </p:cNvPr>
          <p:cNvSpPr txBox="1"/>
          <p:nvPr/>
        </p:nvSpPr>
        <p:spPr>
          <a:xfrm>
            <a:off x="763418" y="1182231"/>
            <a:ext cx="105078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Present the result of a series of micro-benchmarks that provide us with the necessary background on how to fully exploit modern storage.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EE8885-7E83-7673-3541-68887A87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9325"/>
            <a:ext cx="12192000" cy="23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6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D2F00D-EC8C-D6A3-0387-95F1945B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73" y="2223556"/>
            <a:ext cx="6871054" cy="44979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87904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Drive scalability </a:t>
            </a:r>
            <a:endParaRPr lang="zh-CN" altLang="en-US" sz="32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63418" y="1182231"/>
            <a:ext cx="105078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8 × 3.8 TB Samsung PM1733 SSDs: 1.5 M I/O operations per second (IOPS) for random 4 KB reads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4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409521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The Case for 4 KB Pages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70EFA-F9E2-E8EC-6646-0F1FC29D1778}"/>
              </a:ext>
            </a:extLst>
          </p:cNvPr>
          <p:cNvSpPr txBox="1"/>
          <p:nvPr/>
        </p:nvSpPr>
        <p:spPr>
          <a:xfrm>
            <a:off x="5149325" y="469762"/>
            <a:ext cx="250877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Page size tradeoffs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894247-14CD-1AFA-598B-27CDAF522A59}"/>
              </a:ext>
            </a:extLst>
          </p:cNvPr>
          <p:cNvSpPr txBox="1"/>
          <p:nvPr/>
        </p:nvSpPr>
        <p:spPr>
          <a:xfrm>
            <a:off x="763418" y="1182231"/>
            <a:ext cx="105078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Many database systems use larger pages sizes such as 8 KB (PostgreSQL, SQL Server, Shore-MT), 16 KB (MySQL, </a:t>
            </a:r>
            <a:r>
              <a:rPr lang="en-US" altLang="zh-CN" sz="2800" dirty="0" err="1">
                <a:latin typeface="NimbusRomNo9L-Regu"/>
              </a:rPr>
              <a:t>LeanStore</a:t>
            </a:r>
            <a:r>
              <a:rPr lang="en-US" altLang="zh-CN" sz="2800" dirty="0">
                <a:latin typeface="NimbusRomNo9L-Regu"/>
              </a:rPr>
              <a:t>), or even 32 KB (</a:t>
            </a:r>
            <a:r>
              <a:rPr lang="en-US" altLang="zh-CN" sz="2800" dirty="0" err="1">
                <a:latin typeface="NimbusRomNo9L-Regu"/>
              </a:rPr>
              <a:t>WiredTiger</a:t>
            </a:r>
            <a:r>
              <a:rPr lang="en-US" altLang="zh-CN" sz="2800" dirty="0">
                <a:latin typeface="NimbusRomNo9L-Regu"/>
              </a:rPr>
              <a:t>) as their default.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NimbusRomNo9L-Regu"/>
              </a:rPr>
              <a:t>(Strong) Less cache management overhead and high performance for in-memory workloads.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NimbusRomNo9L-Regu"/>
              </a:rPr>
              <a:t>(Weak) I/O amplification on out-of-memory workloads.</a:t>
            </a:r>
          </a:p>
        </p:txBody>
      </p:sp>
    </p:spTree>
    <p:extLst>
      <p:ext uri="{BB962C8B-B14F-4D97-AF65-F5344CB8AC3E}">
        <p14:creationId xmlns:p14="http://schemas.microsoft.com/office/powerpoint/2010/main" val="14031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B0952B-12B1-1C89-BC98-FAB6FBF8DF55}"/>
              </a:ext>
            </a:extLst>
          </p:cNvPr>
          <p:cNvSpPr txBox="1"/>
          <p:nvPr/>
        </p:nvSpPr>
        <p:spPr>
          <a:xfrm>
            <a:off x="633953" y="408208"/>
            <a:ext cx="409521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The Case for 4 KB Pages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2002C3-6460-3CEC-91E7-6E82E216AC1E}"/>
              </a:ext>
            </a:extLst>
          </p:cNvPr>
          <p:cNvSpPr txBox="1"/>
          <p:nvPr/>
        </p:nvSpPr>
        <p:spPr>
          <a:xfrm>
            <a:off x="5149325" y="469762"/>
            <a:ext cx="435900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Better go small (but not too small)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9945A8-089D-1861-C6CA-497F4AE36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523" y="2857880"/>
            <a:ext cx="6482953" cy="40001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044BC4-D545-09FC-C93F-C7433EC77BD5}"/>
              </a:ext>
            </a:extLst>
          </p:cNvPr>
          <p:cNvSpPr txBox="1"/>
          <p:nvPr/>
        </p:nvSpPr>
        <p:spPr>
          <a:xfrm>
            <a:off x="763418" y="1182231"/>
            <a:ext cx="105078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It is possible to achieve almost the full bandwidth (6 GB/s) with 4 KB pages and random reads.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A smaller page size actually results in less write amplification, while worse IOPS and latency on our SSDs.</a:t>
            </a:r>
          </a:p>
        </p:txBody>
      </p:sp>
    </p:spTree>
    <p:extLst>
      <p:ext uri="{BB962C8B-B14F-4D97-AF65-F5344CB8AC3E}">
        <p14:creationId xmlns:p14="http://schemas.microsoft.com/office/powerpoint/2010/main" val="294856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A80C99F-160F-85F7-B2E8-901429B7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25" y="3676667"/>
            <a:ext cx="5700525" cy="3110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70217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SSD Parallelism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8D6D9C-B940-E0AC-FB12-50DE67882A4A}"/>
              </a:ext>
            </a:extLst>
          </p:cNvPr>
          <p:cNvSpPr txBox="1"/>
          <p:nvPr/>
        </p:nvSpPr>
        <p:spPr>
          <a:xfrm>
            <a:off x="633952" y="1303307"/>
            <a:ext cx="1028629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SSDs are highly parallel devices, with multiple channels connecting to independent flash dies.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Flash random read latency is on the order of 100 microseconds. Synchronous accesses would result in a meager 10k IOPS (or 40 MB/s).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IO-depth, i.e., the number of simultaneously outstanding I/O requests on all 8 SSDs.</a:t>
            </a:r>
          </a:p>
        </p:txBody>
      </p:sp>
    </p:spTree>
    <p:extLst>
      <p:ext uri="{BB962C8B-B14F-4D97-AF65-F5344CB8AC3E}">
        <p14:creationId xmlns:p14="http://schemas.microsoft.com/office/powerpoint/2010/main" val="247012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53787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I/O Interfaces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B67AFE-80C0-7B5B-F5A7-A089A3751DB3}"/>
              </a:ext>
            </a:extLst>
          </p:cNvPr>
          <p:cNvSpPr txBox="1"/>
          <p:nvPr/>
        </p:nvSpPr>
        <p:spPr>
          <a:xfrm>
            <a:off x="633952" y="1303307"/>
            <a:ext cx="102862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Common procedure: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Interfaces  take the I/O requests and place them into the </a:t>
            </a:r>
            <a:r>
              <a:rPr lang="en-US" altLang="zh-CN" sz="2800" dirty="0" err="1">
                <a:latin typeface="NimbusRomNo9L-Regu"/>
              </a:rPr>
              <a:t>NVMe</a:t>
            </a:r>
            <a:r>
              <a:rPr lang="en-US" altLang="zh-CN" sz="2800" dirty="0">
                <a:latin typeface="NimbusRomNo9L-Regu"/>
              </a:rPr>
              <a:t> submission queues.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The host system uses the requests to communicate with SSDs.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SSDs write completion events to the completion queue and, if interrupts are used, notify the host.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NimbusRomNo9L-Regu"/>
              </a:rPr>
              <a:t>Differences: How requests are submitted and how completed operations are reaped.</a:t>
            </a:r>
          </a:p>
        </p:txBody>
      </p:sp>
    </p:spTree>
    <p:extLst>
      <p:ext uri="{BB962C8B-B14F-4D97-AF65-F5344CB8AC3E}">
        <p14:creationId xmlns:p14="http://schemas.microsoft.com/office/powerpoint/2010/main" val="2705456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10191</TotalTime>
  <Words>1006</Words>
  <Application>Microsoft Office PowerPoint</Application>
  <PresentationFormat>宽屏</PresentationFormat>
  <Paragraphs>123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NimbusRomNo9L-Regu</vt:lpstr>
      <vt:lpstr>等线</vt:lpstr>
      <vt:lpstr>Arial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惠东 张</cp:lastModifiedBy>
  <cp:revision>403</cp:revision>
  <dcterms:created xsi:type="dcterms:W3CDTF">2017-08-29T15:07:53Z</dcterms:created>
  <dcterms:modified xsi:type="dcterms:W3CDTF">2024-05-16T05:45:24Z</dcterms:modified>
</cp:coreProperties>
</file>