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8"/>
  </p:notesMasterIdLst>
  <p:handoutMasterIdLst>
    <p:handoutMasterId r:id="rId29"/>
  </p:handoutMasterIdLst>
  <p:sldIdLst>
    <p:sldId id="285" r:id="rId2"/>
    <p:sldId id="321" r:id="rId3"/>
    <p:sldId id="491" r:id="rId4"/>
    <p:sldId id="492" r:id="rId5"/>
    <p:sldId id="493" r:id="rId6"/>
    <p:sldId id="494" r:id="rId7"/>
    <p:sldId id="495" r:id="rId8"/>
    <p:sldId id="496" r:id="rId9"/>
    <p:sldId id="497" r:id="rId10"/>
    <p:sldId id="498" r:id="rId11"/>
    <p:sldId id="499" r:id="rId12"/>
    <p:sldId id="500" r:id="rId13"/>
    <p:sldId id="501" r:id="rId14"/>
    <p:sldId id="502" r:id="rId15"/>
    <p:sldId id="503" r:id="rId16"/>
    <p:sldId id="504" r:id="rId17"/>
    <p:sldId id="505" r:id="rId18"/>
    <p:sldId id="506" r:id="rId19"/>
    <p:sldId id="507" r:id="rId20"/>
    <p:sldId id="508" r:id="rId21"/>
    <p:sldId id="509" r:id="rId22"/>
    <p:sldId id="510" r:id="rId23"/>
    <p:sldId id="511" r:id="rId24"/>
    <p:sldId id="512" r:id="rId25"/>
    <p:sldId id="513" r:id="rId26"/>
    <p:sldId id="514" r:id="rId27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思扬 翁" initials="思翁" lastIdx="1" clrIdx="0">
    <p:extLst>
      <p:ext uri="{19B8F6BF-5375-455C-9EA6-DF929625EA0E}">
        <p15:presenceInfo xmlns:p15="http://schemas.microsoft.com/office/powerpoint/2012/main" userId="de44da88a8092173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C55A"/>
    <a:srgbClr val="FFFFFF"/>
    <a:srgbClr val="BF18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316" autoAdjust="0"/>
    <p:restoredTop sz="82012" autoAdjust="0"/>
  </p:normalViewPr>
  <p:slideViewPr>
    <p:cSldViewPr snapToGrid="0" showGuides="1">
      <p:cViewPr>
        <p:scale>
          <a:sx n="100" d="100"/>
          <a:sy n="100" d="100"/>
        </p:scale>
        <p:origin x="126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 snapToGrid="0" showGuides="1">
      <p:cViewPr varScale="1">
        <p:scale>
          <a:sx n="80" d="100"/>
          <a:sy n="80" d="100"/>
        </p:scale>
        <p:origin x="327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35C22C38-9557-617F-DCD9-666518E45C3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D7942E5-F0D8-1539-5EA0-366447FC61A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203659-F7E3-40DB-82D8-E925ABB2039B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B9F6F3-0EB9-C9A5-6FAE-0B93FD274E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D26BCC6-A182-EE62-781F-7869FB8E59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00A00C-0951-40A5-AD56-A2211874C10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9521753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801542-EA1E-4A1E-9774-C4415D67D2E5}" type="datetimeFigureOut">
              <a:rPr lang="zh-CN" altLang="en-US" smtClean="0"/>
              <a:t>2025/9/14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367DAC-B7C4-4562-991F-2B4481CA1F1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818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07499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这是因为按依赖顺序提交的话，事务可以被视为串行执行，也就没有异常了。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86802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331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062216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88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0736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27478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36294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2606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22471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425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67526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60367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023711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307956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992484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99049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189694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26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4810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62356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under RC, a single RW dependency constitutes the dangerous structure. </a:t>
            </a:r>
            <a:r>
              <a:rPr lang="zh-CN" altLang="en-US" dirty="0"/>
              <a:t>所谓的</a:t>
            </a:r>
            <a:r>
              <a:rPr lang="en-US" altLang="zh-CN" dirty="0"/>
              <a:t>dangerous structure</a:t>
            </a:r>
            <a:r>
              <a:rPr lang="zh-CN" altLang="en-US" dirty="0"/>
              <a:t>就是构成异常所需要的边。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2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For example, under RC, a single RW dependency constitutes the dangerous structure. </a:t>
            </a:r>
            <a:r>
              <a:rPr lang="zh-CN" altLang="en-US" dirty="0"/>
              <a:t>所谓的</a:t>
            </a:r>
            <a:r>
              <a:rPr lang="en-US" altLang="zh-CN" dirty="0"/>
              <a:t>dangerous structure</a:t>
            </a:r>
            <a:r>
              <a:rPr lang="zh-CN" altLang="en-US" dirty="0"/>
              <a:t>就是构成异常所需要的边。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36819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658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47611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02972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367DAC-B7C4-4562-991F-2B4481CA1F1E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8349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C045F059-EDB9-E0AC-27CE-9E06F93814C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3CBE250-184B-9DDD-7243-EB15C6ECA48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9189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D47E3A-6E25-6F8E-BB4E-4CE32CD701B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0326900-E6A1-9B39-2EBC-F8ADFCDA9A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36697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E12F397-B6C6-48F9-8A8D-5F9BC9594569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93B4099-93DC-20D5-6992-59BC50514F8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45686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>
            <a:extLst>
              <a:ext uri="{FF2B5EF4-FFF2-40B4-BE49-F238E27FC236}">
                <a16:creationId xmlns:a16="http://schemas.microsoft.com/office/drawing/2014/main" id="{6CC3BE59-1626-EAA6-0E3F-2B4570A1D87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0002A53-81C2-9FD5-493A-9FC0634C5A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87936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718E819B-F702-F2EA-861D-20D1B16284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C74FF2-694F-457E-80E2-2BA280E40199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115781C-3245-E3A3-7DD4-B089D0A2FD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1158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2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471" y="313903"/>
            <a:ext cx="1269587" cy="1269587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2531B6B-3937-411A-16AC-06C723BE4D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B4D879B-34D6-5311-A3E4-CD85ADCB533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6246"/>
            <a:ext cx="12192000" cy="4700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7824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P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RELIMINARIES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325756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Vulnerable Dependency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76189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 vulnerable dependency is the dependency forming dangerous structures in the given isolation level.</a:t>
            </a:r>
          </a:p>
          <a:p>
            <a:endParaRPr lang="en-US" altLang="zh-CN" sz="2400" dirty="0"/>
          </a:p>
          <a:p>
            <a:r>
              <a:rPr lang="en-US" altLang="zh-CN" sz="2400" dirty="0"/>
              <a:t>For any vulnerable dependency from transaction Ti to </a:t>
            </a:r>
            <a:r>
              <a:rPr lang="en-US" altLang="zh-CN" sz="2400" dirty="0" err="1"/>
              <a:t>Tj</a:t>
            </a:r>
            <a:r>
              <a:rPr lang="en-US" altLang="zh-CN" sz="2400" dirty="0"/>
              <a:t>, if Ti commits before </a:t>
            </a:r>
            <a:r>
              <a:rPr lang="en-US" altLang="zh-CN" sz="2400" dirty="0" err="1"/>
              <a:t>Tj</a:t>
            </a:r>
            <a:r>
              <a:rPr lang="en-US" altLang="zh-CN" sz="2400" dirty="0"/>
              <a:t>, then the scheduling achieves SER.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024F8C8-3DE8-B452-0EB3-85C234F2AF0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4307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O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VERVIEW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B939598-2794-9E7D-D53A-D302552E05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6344" y="1419474"/>
            <a:ext cx="5202757" cy="4635183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EB5B063-59C1-CEB3-8F50-B7D9DB614AF6}"/>
              </a:ext>
            </a:extLst>
          </p:cNvPr>
          <p:cNvSpPr txBox="1"/>
          <p:nvPr/>
        </p:nvSpPr>
        <p:spPr>
          <a:xfrm>
            <a:off x="450276" y="1419474"/>
            <a:ext cx="642606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Analyzer builds the </a:t>
            </a:r>
            <a:r>
              <a:rPr lang="en-US" altLang="zh-CN" sz="2400" b="1" dirty="0"/>
              <a:t>static dependency graph </a:t>
            </a:r>
            <a:r>
              <a:rPr lang="en-US" altLang="zh-CN" sz="2400" dirty="0"/>
              <a:t>for the transaction templates and identifies all the </a:t>
            </a:r>
            <a:r>
              <a:rPr lang="en-US" altLang="zh-CN" sz="2400" b="1" dirty="0"/>
              <a:t>static vulnerable dependencies </a:t>
            </a:r>
            <a:r>
              <a:rPr lang="en-US" altLang="zh-CN" sz="2400" dirty="0"/>
              <a:t>for each low isolation level.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Executor </a:t>
            </a:r>
            <a:r>
              <a:rPr lang="en-US" altLang="zh-CN" sz="2400" b="1" dirty="0"/>
              <a:t>ensures SER</a:t>
            </a:r>
            <a:r>
              <a:rPr lang="en-US" altLang="zh-CN" sz="2400" dirty="0"/>
              <a:t> when transactions operate either at a single low isolation level or during the isolation level transition.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Adapter </a:t>
            </a:r>
            <a:r>
              <a:rPr lang="en-US" altLang="zh-CN" sz="2400" b="1" dirty="0"/>
              <a:t>models the trade-off </a:t>
            </a:r>
            <a:r>
              <a:rPr lang="en-US" altLang="zh-CN" sz="2400" dirty="0"/>
              <a:t>between performance benefits and serializability overhead under lower isolation levels.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B03C99-8E43-9F44-E5D1-880A42A7559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692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438461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Middle-tier Concurrency Control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7618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Transaction lifecycle.</a:t>
            </a:r>
          </a:p>
          <a:p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In the </a:t>
            </a:r>
            <a:r>
              <a:rPr lang="en-US" altLang="zh-CN" sz="2400" b="1" dirty="0"/>
              <a:t>execution phase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TxnSails</a:t>
            </a:r>
            <a:r>
              <a:rPr lang="en-US" altLang="zh-CN" sz="2400" dirty="0"/>
              <a:t> establishes a database connection with a specific isolation level, which is not adjusted until the transaction is committed or aborted.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In the </a:t>
            </a:r>
            <a:r>
              <a:rPr lang="en-US" altLang="zh-CN" sz="2400" b="1" dirty="0"/>
              <a:t>validation phase</a:t>
            </a:r>
            <a:r>
              <a:rPr lang="en-US" altLang="zh-CN" sz="2400" dirty="0"/>
              <a:t>, </a:t>
            </a:r>
            <a:r>
              <a:rPr lang="en-US" altLang="zh-CN" sz="2400" dirty="0" err="1"/>
              <a:t>TxnSails</a:t>
            </a:r>
            <a:r>
              <a:rPr lang="en-US" altLang="zh-CN" sz="2400" dirty="0"/>
              <a:t> acquires validation locks for data items stored in the buffer. Then, it detects the dependencies among them and aims to </a:t>
            </a:r>
            <a:r>
              <a:rPr lang="en-US" altLang="zh-CN" sz="2400" b="1" dirty="0"/>
              <a:t>schedule the commit order </a:t>
            </a:r>
            <a:r>
              <a:rPr lang="en-US" altLang="zh-CN" sz="2400" dirty="0"/>
              <a:t>consistent with the identified dependency order.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71F50C-AFA4-D648-1AC3-C73AA0E295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677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438461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Middle-tier Concurrency Control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76189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Validation phase.</a:t>
            </a:r>
          </a:p>
          <a:p>
            <a:endParaRPr lang="en-US" altLang="zh-CN" sz="2400" b="1" dirty="0"/>
          </a:p>
          <a:p>
            <a:r>
              <a:rPr lang="en-US" altLang="zh-CN" sz="2400" dirty="0" err="1"/>
              <a:t>TxnSails</a:t>
            </a:r>
            <a:r>
              <a:rPr lang="en-US" altLang="zh-CN" sz="2400" dirty="0"/>
              <a:t> performs two key tasks in the validation phase: (1) detecting </a:t>
            </a:r>
            <a:r>
              <a:rPr lang="en-US" altLang="zh-CN" sz="2400" b="1" dirty="0"/>
              <a:t>vulnerable dependencies</a:t>
            </a:r>
            <a:r>
              <a:rPr lang="en-US" altLang="zh-CN" sz="2400" dirty="0"/>
              <a:t>; (2) </a:t>
            </a:r>
            <a:r>
              <a:rPr lang="en-US" altLang="zh-CN" sz="2400" b="1" dirty="0"/>
              <a:t>scheduling the commit order </a:t>
            </a:r>
            <a:r>
              <a:rPr lang="en-US" altLang="zh-CN" sz="2400" dirty="0"/>
              <a:t>consistent with the dependency order.</a:t>
            </a:r>
          </a:p>
          <a:p>
            <a:endParaRPr lang="en-US" altLang="zh-CN" sz="2400" b="1" dirty="0"/>
          </a:p>
          <a:p>
            <a:r>
              <a:rPr lang="en-US" altLang="zh-CN" sz="2400" dirty="0"/>
              <a:t>We utilize a version column, which is incremented after every write operation. We trace the dependency orders by comparing the versions of data items.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13CF174-E05D-848F-822B-2F76083A9B3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88096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438461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Middle-tier Concurrency Control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76189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Validation phase.</a:t>
            </a:r>
          </a:p>
          <a:p>
            <a:endParaRPr lang="en-US" altLang="zh-CN" sz="2400" b="1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Ti checks each data item in its </a:t>
            </a:r>
            <a:r>
              <a:rPr lang="en-US" altLang="zh-CN" sz="2400" b="1" dirty="0"/>
              <a:t>write set </a:t>
            </a:r>
            <a:r>
              <a:rPr lang="en-US" altLang="zh-CN" sz="2400" dirty="0"/>
              <a:t>to detect the RW dependencies from Ti ’s concurrent transactions (e.g., </a:t>
            </a:r>
            <a:r>
              <a:rPr lang="en-US" altLang="zh-CN" sz="2400" dirty="0" err="1"/>
              <a:t>Tj</a:t>
            </a:r>
            <a:r>
              <a:rPr lang="en-US" altLang="zh-CN" sz="2400" dirty="0"/>
              <a:t> ) to Ti. We achieve this via the validation </a:t>
            </a:r>
            <a:r>
              <a:rPr lang="en-US" altLang="zh-CN" sz="2400" b="1" dirty="0"/>
              <a:t>locks</a:t>
            </a:r>
            <a:r>
              <a:rPr lang="en-US" altLang="zh-CN" sz="2400" dirty="0"/>
              <a:t>, so that Ti would be </a:t>
            </a:r>
            <a:r>
              <a:rPr lang="en-US" altLang="zh-CN" sz="2400" b="1" dirty="0"/>
              <a:t>blocked</a:t>
            </a:r>
            <a:r>
              <a:rPr lang="en-US" altLang="zh-CN" sz="2400" dirty="0"/>
              <a:t> if someone reads the same data and put a shared lock on it.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Ti checks each data item in its </a:t>
            </a:r>
            <a:r>
              <a:rPr lang="en-US" altLang="zh-CN" sz="2400" b="1" dirty="0"/>
              <a:t>read set </a:t>
            </a:r>
            <a:r>
              <a:rPr lang="en-US" altLang="zh-CN" sz="2400" dirty="0"/>
              <a:t>to detect the RW dependencies from Ti to Ti ’s concurrent transactions. Then we </a:t>
            </a:r>
            <a:r>
              <a:rPr lang="en-US" altLang="zh-CN" sz="2400" b="1" dirty="0"/>
              <a:t>abort</a:t>
            </a:r>
            <a:r>
              <a:rPr lang="en-US" altLang="zh-CN" sz="2400" dirty="0"/>
              <a:t> Ti if it reads a </a:t>
            </a:r>
            <a:r>
              <a:rPr lang="en-US" altLang="zh-CN" sz="2400" b="1" dirty="0"/>
              <a:t>stable version</a:t>
            </a:r>
            <a:r>
              <a:rPr lang="en-US" altLang="zh-CN" sz="2400" dirty="0"/>
              <a:t>, while the latest versions are cached in </a:t>
            </a:r>
            <a:r>
              <a:rPr lang="en-US" altLang="zh-CN" sz="2400" dirty="0" err="1"/>
              <a:t>TxnSails</a:t>
            </a:r>
            <a:r>
              <a:rPr lang="en-US" altLang="zh-CN" sz="24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51792A1-F127-56F9-9D80-FD82C88EA4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45958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438461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Middle-tier Concurrency Control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7618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Validation phase.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DC48548-DAAB-AF3D-DBED-0133E41272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1693" y="2170925"/>
            <a:ext cx="7109501" cy="4278867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2C508CF-1517-B084-9B0F-702CD1A42F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37988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499067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Self-adaptive Isolation Level Selection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770E7B-95F9-AA0F-3BB4-E1610E6C7468}"/>
                  </a:ext>
                </a:extLst>
              </p:cNvPr>
              <p:cNvSpPr txBox="1"/>
              <p:nvPr/>
            </p:nvSpPr>
            <p:spPr>
              <a:xfrm>
                <a:off x="689368" y="1754096"/>
                <a:ext cx="11006445" cy="31064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TxnSails adopts transaction dependency graphs to capture workload features and adopts a graph classification model to perform self-adaptive isolation level selection.</a:t>
                </a:r>
              </a:p>
              <a:p>
                <a:endParaRPr kumimoji="0" lang="en-US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r>
                  <a:rPr lang="en-US" altLang="zh-CN" sz="2400" dirty="0"/>
                  <a:t>A workload graph is defined as G = (V, E, A), where each row in A represents the feature vector of an operator, each entry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in E signifies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400" dirty="0"/>
                  <a:t>, and each row in A represents the feature vector of an edge.</a:t>
                </a:r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770E7B-95F9-AA0F-3BB4-E1610E6C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8" y="1754096"/>
                <a:ext cx="11006445" cy="3106491"/>
              </a:xfrm>
              <a:prstGeom prst="rect">
                <a:avLst/>
              </a:prstGeom>
              <a:blipFill>
                <a:blip r:embed="rId4"/>
                <a:stretch>
                  <a:fillRect l="-831" t="-13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D229A8-21CE-6609-046F-A53A453E28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0068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499067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Self-adaptive Isolation Level Selection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770E7B-95F9-AA0F-3BB4-E1610E6C7468}"/>
                  </a:ext>
                </a:extLst>
              </p:cNvPr>
              <p:cNvSpPr txBox="1"/>
              <p:nvPr/>
            </p:nvSpPr>
            <p:spPr>
              <a:xfrm>
                <a:off x="689369" y="1754096"/>
                <a:ext cx="10761896" cy="422705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 err="1"/>
                  <a:t>TxnSails</a:t>
                </a:r>
                <a:r>
                  <a:rPr lang="en-US" altLang="zh-CN" sz="2400" dirty="0"/>
                  <a:t> constructs the runtime workload graph by sampling transactions adhering to Monte Carlo sampling.</a:t>
                </a:r>
              </a:p>
              <a:p>
                <a:endParaRPr lang="en-US" altLang="zh-CN" sz="2400" dirty="0"/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Vertex feature vector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zh-CN" sz="24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kumimoji="0" lang="zh-CN" altLang="zh-CN" sz="24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kumimoji="0" lang="zh-CN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):</a:t>
                </a:r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800100" lvl="1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zh-CN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 number of data items in its read set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kumimoji="0" lang="zh-CN" altLang="zh-CN" sz="24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800100" lvl="1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zh-CN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 number of data items in its write set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kumimoji="0" lang="zh-CN" altLang="zh-CN" sz="24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342900" marR="0" lvl="0" indent="-34290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kumimoji="0" lang="zh-CN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Edge attribute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24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zh-CN" altLang="zh-CN" sz="2400" b="1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24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24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𝒆</m:t>
                            </m:r>
                          </m:e>
                          <m:sub>
                            <m:r>
                              <a:rPr kumimoji="0" lang="en-US" altLang="zh-CN" sz="24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𝒊</m:t>
                            </m:r>
                            <m:r>
                              <a:rPr kumimoji="0" lang="en-US" altLang="zh-CN" sz="24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kumimoji="0" lang="en-US" altLang="zh-CN" sz="2400" b="1" i="1" u="none" strike="noStrike" cap="none" normalizeH="0" baseline="0" dirty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</m:sub>
                    </m:sSub>
                  </m:oMath>
                </a14:m>
                <a:r>
                  <a:rPr kumimoji="0" lang="zh-CN" altLang="zh-CN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):</a:t>
                </a:r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800100" lvl="1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zh-CN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 data dependency type (RR, RW/WR, or WW)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kumimoji="0" lang="zh-CN" altLang="zh-CN" sz="24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800100" lvl="1" indent="-3429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kumimoji="0" lang="zh-CN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the involved relations (one-hot encoding)</a:t>
                </a:r>
                <a:r>
                  <a:rPr kumimoji="0" lang="en-US" altLang="zh-CN" sz="2400" b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.</a:t>
                </a:r>
                <a:endParaRPr kumimoji="0" lang="zh-CN" altLang="zh-CN" sz="2400" b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zh-CN" altLang="zh-CN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endParaRPr lang="en-US" altLang="zh-CN" sz="2400" dirty="0"/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770E7B-95F9-AA0F-3BB4-E1610E6C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9" y="1754096"/>
                <a:ext cx="10761896" cy="4227055"/>
              </a:xfrm>
              <a:prstGeom prst="rect">
                <a:avLst/>
              </a:prstGeom>
              <a:blipFill>
                <a:blip r:embed="rId4"/>
                <a:stretch>
                  <a:fillRect l="-850" t="-10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49AA894-DBE5-81BF-1B85-F6EFCE7E189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30431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4990671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>
                <a:solidFill>
                  <a:schemeClr val="bg1"/>
                </a:solidFill>
                <a:latin typeface="NimbusRomNo9L-Regu"/>
              </a:rPr>
              <a:t>Self-adaptive Isolation Level Selection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E0832152-4F32-23E6-5B4F-F7AC60C87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048" y="3919202"/>
            <a:ext cx="6169529" cy="293879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90011E4E-E620-A7F6-E024-DB9A97E22A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26577" y="4766197"/>
            <a:ext cx="5765423" cy="124480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9480EE86-EBEE-EB73-F060-BC625AFF9F75}"/>
              </a:ext>
            </a:extLst>
          </p:cNvPr>
          <p:cNvSpPr txBox="1"/>
          <p:nvPr/>
        </p:nvSpPr>
        <p:spPr>
          <a:xfrm>
            <a:off x="689369" y="1754096"/>
            <a:ext cx="1076189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Our graph model comprises two parts. First, we use a </a:t>
            </a:r>
            <a:r>
              <a:rPr lang="en-US" altLang="zh-CN" sz="2400" i="1" dirty="0"/>
              <a:t>Graph Embedding Network</a:t>
            </a:r>
            <a:r>
              <a:rPr lang="en-US" altLang="zh-CN" sz="2400" dirty="0"/>
              <a:t> to learn and aggregate both </a:t>
            </a:r>
            <a:r>
              <a:rPr lang="en-US" altLang="zh-CN" sz="2400" b="1" dirty="0"/>
              <a:t>vertex and edge features</a:t>
            </a:r>
            <a:r>
              <a:rPr lang="en-US" altLang="zh-CN" sz="2400" dirty="0"/>
              <a:t>.</a:t>
            </a:r>
          </a:p>
          <a:p>
            <a:r>
              <a:rPr lang="en-US" altLang="zh-CN" sz="2400" dirty="0"/>
              <a:t>Second, we use a </a:t>
            </a:r>
            <a:r>
              <a:rPr lang="en-US" altLang="zh-CN" sz="2400" i="1" dirty="0"/>
              <a:t>Graph Classification Network </a:t>
            </a:r>
            <a:r>
              <a:rPr lang="en-US" altLang="zh-CN" sz="2400" dirty="0"/>
              <a:t>that learns the mapping from the embedded matrix H to perform the </a:t>
            </a:r>
            <a:r>
              <a:rPr lang="en-US" altLang="zh-CN" sz="2400" b="1" dirty="0"/>
              <a:t>end-to-end graph classification</a:t>
            </a:r>
            <a:r>
              <a:rPr lang="en-US" altLang="zh-CN" sz="2400" dirty="0"/>
              <a:t>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 </a:t>
            </a:r>
            <a:r>
              <a:rPr lang="en-US" altLang="zh-CN" sz="2400" b="1" dirty="0"/>
              <a:t>optimal</a:t>
            </a:r>
            <a:r>
              <a:rPr lang="en-US" altLang="zh-CN" sz="2400" dirty="0"/>
              <a:t> isolation level is labeled based on </a:t>
            </a:r>
            <a:r>
              <a:rPr lang="en-US" altLang="zh-CN" sz="2400" b="1" dirty="0"/>
              <a:t>throughput</a:t>
            </a:r>
            <a:r>
              <a:rPr lang="en-US" altLang="zh-CN" sz="2400" dirty="0"/>
              <a:t>.</a:t>
            </a:r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22027CAD-7BA1-868B-431B-20B1CFF830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7122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338515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Cross-isolation Validation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770E7B-95F9-AA0F-3BB4-E1610E6C7468}"/>
                  </a:ext>
                </a:extLst>
              </p:cNvPr>
              <p:cNvSpPr txBox="1"/>
              <p:nvPr/>
            </p:nvSpPr>
            <p:spPr>
              <a:xfrm>
                <a:off x="689369" y="1754096"/>
                <a:ext cx="107618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dirty="0"/>
                  <a:t>If the predicted optimal isolation level changes, </a:t>
                </a:r>
                <a:r>
                  <a:rPr lang="en-US" altLang="zh-CN" sz="2400" dirty="0" err="1"/>
                  <a:t>TxnSails</a:t>
                </a:r>
                <a:r>
                  <a:rPr lang="en-US" altLang="zh-CN" sz="2400" dirty="0"/>
                  <a:t> will adapt from the previous isolation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𝑜𝑙𝑑</m:t>
                        </m:r>
                      </m:sub>
                    </m:sSub>
                  </m:oMath>
                </a14:m>
                <a:r>
                  <a:rPr lang="en-US" altLang="zh-CN" sz="2400" dirty="0"/>
                  <a:t> to the optimal isolation level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  <m:t>𝑛𝑒𝑤</m:t>
                        </m:r>
                      </m:sub>
                    </m:sSub>
                  </m:oMath>
                </a14:m>
                <a:r>
                  <a:rPr lang="en-US" altLang="zh-CN" sz="2400" dirty="0"/>
                  <a:t>.</a:t>
                </a:r>
              </a:p>
            </p:txBody>
          </p:sp>
        </mc:Choice>
        <mc:Fallback>
          <p:sp>
            <p:nvSpPr>
              <p:cNvPr id="2" name="文本框 1">
                <a:extLst>
                  <a:ext uri="{FF2B5EF4-FFF2-40B4-BE49-F238E27FC236}">
                    <a16:creationId xmlns:a16="http://schemas.microsoft.com/office/drawing/2014/main" id="{AC770E7B-95F9-AA0F-3BB4-E1610E6C7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369" y="1754096"/>
                <a:ext cx="10761896" cy="830997"/>
              </a:xfrm>
              <a:prstGeom prst="rect">
                <a:avLst/>
              </a:prstGeom>
              <a:blipFill>
                <a:blip r:embed="rId4"/>
                <a:stretch>
                  <a:fillRect l="-850" t="-5147" b="-1691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5E8B504-774E-BA95-5818-98715AA51FF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5851" y="2585093"/>
            <a:ext cx="6059304" cy="3820836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22B4963-AB47-89D6-443B-7257EBF6FB9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20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669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/>
              <a:t>Serializable</a:t>
            </a:r>
            <a:r>
              <a:rPr lang="en-US" altLang="zh-CN" sz="2400" dirty="0"/>
              <a:t> isolation level (SER) is regarded as the gold standard for transaction processing due to its ability to prevent all forms of anomalies. SER is essential in mission-critical applications.</a:t>
            </a:r>
          </a:p>
          <a:p>
            <a:endParaRPr lang="en-US" altLang="zh-CN" sz="2400" dirty="0"/>
          </a:p>
          <a:p>
            <a:r>
              <a:rPr lang="en-US" altLang="zh-CN" sz="2400" dirty="0"/>
              <a:t>However, it incurs expensive coordination </a:t>
            </a:r>
            <a:r>
              <a:rPr lang="en-US" altLang="zh-CN" sz="2400" b="1" dirty="0"/>
              <a:t>overhead</a:t>
            </a:r>
            <a:r>
              <a:rPr lang="en-US" altLang="zh-CN" sz="2400" dirty="0"/>
              <a:t> by configuring the RDBMS to SER.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8EE6EC8-687E-1D3D-0F7B-DAF6A5FB885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2666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D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ESIGN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3385155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Cross-isolation Validation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128289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When the system transitions isolation level, the middle tier </a:t>
            </a:r>
            <a:r>
              <a:rPr lang="en-US" altLang="zh-CN" sz="2400" b="1" dirty="0"/>
              <a:t>blocks new  transactions</a:t>
            </a:r>
            <a:r>
              <a:rPr lang="en-US" altLang="zh-CN" sz="2400" dirty="0"/>
              <a:t> from entering the validation phase until all transactions that have entered the validation phase before the transition commit or abort.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transaction that has completed the execution phase enters the </a:t>
            </a:r>
            <a:r>
              <a:rPr lang="en-US" altLang="zh-CN" sz="2400" b="1" dirty="0"/>
              <a:t>cross-isolation validation phase</a:t>
            </a:r>
            <a:r>
              <a:rPr lang="en-US" altLang="zh-CN" sz="2400" dirty="0"/>
              <a:t>, which request validation locks according to the </a:t>
            </a:r>
            <a:r>
              <a:rPr lang="en-US" altLang="zh-CN" sz="2400" b="1" dirty="0"/>
              <a:t>stricter locking method </a:t>
            </a:r>
            <a:r>
              <a:rPr lang="en-US" altLang="zh-CN" sz="2400" dirty="0"/>
              <a:t>of both the former and later isolation level.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Then, the transaction checks the </a:t>
            </a:r>
            <a:r>
              <a:rPr lang="en-US" altLang="zh-CN" sz="2400" b="1" dirty="0"/>
              <a:t>stricter vulnerable dependency </a:t>
            </a:r>
            <a:r>
              <a:rPr lang="en-US" altLang="zh-CN" sz="2400" dirty="0"/>
              <a:t>and eliminates it.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3673EA-6E2E-C14B-845B-762898127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50721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300238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Setup &amp; Baselines.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1282891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Default DBMS:</a:t>
            </a:r>
            <a:r>
              <a:rPr lang="zh-CN" altLang="en-US" sz="2400" dirty="0"/>
              <a:t> </a:t>
            </a:r>
            <a:r>
              <a:rPr lang="en-US" altLang="zh-CN" sz="2400" dirty="0"/>
              <a:t>PostgreSQL 15.2 (RC, SI, SER).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Benchmark: </a:t>
            </a:r>
            <a:r>
              <a:rPr lang="en-US" altLang="zh-CN" sz="2400" dirty="0" err="1"/>
              <a:t>SmallBank</a:t>
            </a:r>
            <a:r>
              <a:rPr lang="en-US" altLang="zh-CN" sz="2400" dirty="0"/>
              <a:t>, YCSB-T, and TPC-C.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Baselines: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Native concurrency control mechanisms: SER(SSI) and SI.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Promotion: This strategy </a:t>
            </a:r>
            <a:r>
              <a:rPr lang="en-US" altLang="zh-CN" sz="2400" b="1" dirty="0"/>
              <a:t>converts read </a:t>
            </a:r>
            <a:r>
              <a:rPr lang="en-US" altLang="zh-CN" sz="2400" dirty="0"/>
              <a:t>operations into </a:t>
            </a:r>
            <a:r>
              <a:rPr lang="en-US" altLang="zh-CN" sz="2400" b="1" dirty="0"/>
              <a:t>write</a:t>
            </a:r>
            <a:r>
              <a:rPr lang="en-US" altLang="zh-CN" sz="2400" dirty="0"/>
              <a:t> operations by promoting SELECT statements with non-modifying UPDATE statements.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Conflict materialization(ELM): This approach employs </a:t>
            </a:r>
            <a:r>
              <a:rPr lang="en-US" altLang="zh-CN" sz="2400" b="1" dirty="0"/>
              <a:t>an external lock manager</a:t>
            </a:r>
            <a:r>
              <a:rPr lang="en-US" altLang="zh-CN" sz="2400" dirty="0"/>
              <a:t> (ELM) and introduces additional write operations on the ELM to ensure serializable scheduling.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sz="2400" dirty="0"/>
              <a:t>Similar method: </a:t>
            </a:r>
            <a:r>
              <a:rPr lang="en-US" altLang="zh-CN" sz="2400" dirty="0" err="1"/>
              <a:t>TxnSails</a:t>
            </a:r>
            <a:r>
              <a:rPr lang="en-US" altLang="zh-CN" sz="2400" dirty="0"/>
              <a:t>-Rule and </a:t>
            </a:r>
            <a:r>
              <a:rPr lang="en-US" altLang="zh-CN" sz="2400" dirty="0" err="1"/>
              <a:t>TxnSails</a:t>
            </a:r>
            <a:r>
              <a:rPr lang="en-US" altLang="zh-CN" sz="2400" dirty="0"/>
              <a:t>-Bayesian, which use pre-defined rules and 4-dimensional feature vector to detect optimal IL.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3673EA-6E2E-C14B-845B-762898127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68134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1" y="1169969"/>
            <a:ext cx="6968328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Ablation Study: Self-adaptive isolation level selection.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12828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TxnSails</a:t>
            </a:r>
            <a:r>
              <a:rPr lang="en-US" altLang="zh-CN" sz="2400" dirty="0"/>
              <a:t> successfully adapts to the optimal isolation level.</a:t>
            </a:r>
          </a:p>
          <a:p>
            <a:r>
              <a:rPr lang="en-US" altLang="zh-CN" sz="2400" dirty="0"/>
              <a:t>The performance of </a:t>
            </a:r>
            <a:r>
              <a:rPr lang="en-US" altLang="zh-CN" sz="2400" dirty="0" err="1"/>
              <a:t>TxnSails</a:t>
            </a:r>
            <a:r>
              <a:rPr lang="en-US" altLang="zh-CN" sz="2400" dirty="0"/>
              <a:t> is </a:t>
            </a:r>
            <a:r>
              <a:rPr lang="en-US" altLang="zh-CN" sz="2400" dirty="0" err="1"/>
              <a:t>slinghtly</a:t>
            </a:r>
            <a:r>
              <a:rPr lang="en-US" altLang="zh-CN" sz="2400" dirty="0"/>
              <a:t> lower than because: (1) </a:t>
            </a:r>
            <a:r>
              <a:rPr lang="en-US" altLang="zh-CN" sz="2400" dirty="0" err="1"/>
              <a:t>TxnSails</a:t>
            </a:r>
            <a:r>
              <a:rPr lang="en-US" altLang="zh-CN" sz="2400" dirty="0"/>
              <a:t> requires selecting version; (2) </a:t>
            </a:r>
            <a:r>
              <a:rPr lang="en-US" altLang="zh-CN" sz="2400" dirty="0" err="1"/>
              <a:t>TxnSails</a:t>
            </a:r>
            <a:r>
              <a:rPr lang="en-US" altLang="zh-CN" sz="2400" dirty="0"/>
              <a:t> needs to sample transactions to predict the optimal isolation level.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3673EA-6E2E-C14B-845B-762898127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22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4C4774-D263-0A7B-93CD-E31028EBE5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5175" y="3374348"/>
            <a:ext cx="5994448" cy="3391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030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1" y="1169969"/>
            <a:ext cx="449094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Ablation Study: Validation analysis.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70" y="1754096"/>
            <a:ext cx="10485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middle-tier concurrency control does not significantly affect normal execution. Meanwhile, the IL transition takes a little time.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3673EA-6E2E-C14B-845B-762898127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23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8C763BB-2625-19B4-66D6-586845D3B5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8774" y="3429000"/>
            <a:ext cx="6404080" cy="30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65173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1" y="1169969"/>
            <a:ext cx="449094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Ablation Study: Validation analysis.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70" y="1754096"/>
            <a:ext cx="10485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/>
              <a:t>TxnSails</a:t>
            </a:r>
            <a:r>
              <a:rPr lang="en-US" altLang="zh-CN" sz="2400" dirty="0"/>
              <a:t> efficiently caches frequently accessed tuples, especially when contention is high.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3673EA-6E2E-C14B-845B-762898127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24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54C86E9-BDBB-A2D9-B451-5161C36B27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6629" y="3429000"/>
            <a:ext cx="4949371" cy="280910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2F93B2CB-0D19-9ED0-6ECC-0EDA8D57AF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0279" y="3429000"/>
            <a:ext cx="4920642" cy="2809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0348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1" y="1169969"/>
            <a:ext cx="3909020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Ablation Study: Graph model.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70" y="1754096"/>
            <a:ext cx="104854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neural network method consistently achieves the highest accuracy across all benchmarks.</a:t>
            </a:r>
          </a:p>
          <a:p>
            <a:r>
              <a:rPr lang="en-US" altLang="zh-CN" sz="2400" dirty="0"/>
              <a:t>Most workloads are accurately distinguished, with few errors primarily occurring at the boundaries between isolation levels.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3673EA-6E2E-C14B-845B-762898127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25</a:t>
            </a:fld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933F2AE-8125-269F-3CC6-298E05EFCF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22009" y="3534245"/>
            <a:ext cx="5420172" cy="3020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69679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E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VALUATIONS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0" y="1169969"/>
            <a:ext cx="567976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Comparison to State-of-the-art Solutions.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70" y="1754096"/>
            <a:ext cx="104854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In low-skew scenarios, SI outperforms RC; in high-skew scenarios with fewer writes, SER is the most effective; and in high-skew scenarios with intensive writes, RC is more suitable.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D3673EA-6E2E-C14B-845B-7628981273C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26</a:t>
            </a:fld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416481A-B8FF-4833-3F28-6D8B7153DC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808" y="3429000"/>
            <a:ext cx="5207404" cy="342693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3A722BA9-BEE2-BFD8-B0F5-9369A2CCA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47212" y="3630041"/>
            <a:ext cx="5317035" cy="3227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9872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669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Many studies have explored </a:t>
            </a:r>
            <a:r>
              <a:rPr lang="en-US" altLang="zh-CN" sz="2400" b="1" dirty="0"/>
              <a:t>achieving SER by modifying applications </a:t>
            </a:r>
            <a:r>
              <a:rPr lang="en-US" altLang="zh-CN" sz="2400" dirty="0"/>
              <a:t>while configuring the RDBMS to a low isolation level.</a:t>
            </a:r>
          </a:p>
          <a:p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Some RDBMSs </a:t>
            </a:r>
            <a:r>
              <a:rPr lang="en-US" altLang="zh-CN" sz="2400" b="1" dirty="0"/>
              <a:t>cannot strictly guarantee SER </a:t>
            </a:r>
            <a:r>
              <a:rPr lang="en-US" altLang="zh-CN" sz="2400" dirty="0"/>
              <a:t>and do not support the in-RDBMS modification.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RDBMSs typically offer </a:t>
            </a:r>
            <a:r>
              <a:rPr lang="en-US" altLang="zh-CN" sz="2400" b="1" dirty="0"/>
              <a:t>better performance </a:t>
            </a:r>
            <a:r>
              <a:rPr lang="en-US" altLang="zh-CN" sz="2400" dirty="0"/>
              <a:t>at lower isolation levels.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BDDEBDE-B7FE-22CD-DC5A-2DD59BF27DB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4349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66966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Achieving SER under low isolation levels follows three steps: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Build a </a:t>
            </a:r>
            <a:r>
              <a:rPr lang="en-US" altLang="zh-CN" sz="2400" b="1" dirty="0"/>
              <a:t>static dependency graph </a:t>
            </a:r>
            <a:r>
              <a:rPr lang="en-US" altLang="zh-CN" sz="2400" dirty="0"/>
              <a:t>by analyzing the transaction templates.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Configure the RDBMS to a low isolation level and identify </a:t>
            </a:r>
            <a:r>
              <a:rPr lang="en-US" altLang="zh-CN" sz="2400" b="1" dirty="0"/>
              <a:t>dangerous structures</a:t>
            </a:r>
            <a:r>
              <a:rPr lang="en-US" altLang="zh-CN" sz="2400" dirty="0"/>
              <a:t>, e.g., RW edge under RC isolation level.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CN" sz="2400" b="1" dirty="0"/>
              <a:t>Eliminate dangerous structures </a:t>
            </a:r>
            <a:r>
              <a:rPr lang="en-US" altLang="zh-CN" sz="2400" dirty="0"/>
              <a:t>by modifying application logic.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BA4D61-0554-0210-958E-4FB0BDC11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942" y="3693088"/>
            <a:ext cx="5479820" cy="3164912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E1EA53B-2B8C-1D83-E8CD-59CFD764CDA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575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B</a:t>
            </a:r>
            <a:r>
              <a:rPr lang="en-US" altLang="zh-CN" sz="2000" dirty="0">
                <a:solidFill>
                  <a:schemeClr val="bg1"/>
                </a:solidFill>
                <a:latin typeface="NimbusRomNo9L-Regu"/>
              </a:rPr>
              <a:t>ackground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669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Existing studies exhibit two major shortcomings.</a:t>
            </a:r>
          </a:p>
          <a:p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 static modification of query patterns is </a:t>
            </a:r>
            <a:r>
              <a:rPr lang="en-US" altLang="zh-CN" sz="2400" b="1" dirty="0"/>
              <a:t>inefficient</a:t>
            </a:r>
            <a:r>
              <a:rPr lang="en-US" altLang="zh-CN" sz="2400" dirty="0"/>
              <a:t>. These studies alter static SQL statements at the application level, converting certain read operations into write operations. This may result in </a:t>
            </a:r>
            <a:r>
              <a:rPr lang="en-US" altLang="zh-CN" sz="2400" b="1" dirty="0"/>
              <a:t>unnecessary transaction conflicts</a:t>
            </a:r>
            <a:r>
              <a:rPr lang="en-US" altLang="zh-CN" sz="2400" dirty="0"/>
              <a:t>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These studies fail to address the </a:t>
            </a:r>
            <a:r>
              <a:rPr lang="en-US" altLang="zh-CN" sz="2400" b="1" dirty="0"/>
              <a:t>trade-off</a:t>
            </a:r>
            <a:r>
              <a:rPr lang="en-US" altLang="zh-CN" sz="2400" dirty="0"/>
              <a:t> between the </a:t>
            </a:r>
            <a:r>
              <a:rPr lang="en-US" altLang="zh-CN" sz="2400" b="1" dirty="0"/>
              <a:t>performance</a:t>
            </a:r>
            <a:r>
              <a:rPr lang="en-US" altLang="zh-CN" sz="2400" dirty="0"/>
              <a:t> gains of lower isolation levels and the </a:t>
            </a:r>
            <a:r>
              <a:rPr lang="en-US" altLang="zh-CN" sz="2400" b="1" dirty="0"/>
              <a:t>overhead</a:t>
            </a:r>
            <a:r>
              <a:rPr lang="en-US" altLang="zh-CN" sz="2400" dirty="0"/>
              <a:t> needed to maintain SER, making it difficult to choose the optimal isolation level.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D97ECEC-D51F-935C-96F5-D758F4040FE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1125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Challenge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6696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Designing an approach that </a:t>
            </a:r>
            <a:r>
              <a:rPr lang="en-US" altLang="zh-CN" sz="2400" b="1" dirty="0"/>
              <a:t>elevates various isolation levels to SER </a:t>
            </a:r>
            <a:r>
              <a:rPr lang="en-US" altLang="zh-CN" sz="2400" dirty="0"/>
              <a:t>without introducing additional writes is a complex task.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Determining </a:t>
            </a:r>
            <a:r>
              <a:rPr lang="en-US" altLang="zh-CN" sz="2400" b="1" dirty="0"/>
              <a:t>the optimal isolation level</a:t>
            </a:r>
            <a:r>
              <a:rPr lang="en-US" altLang="zh-CN" sz="2400" dirty="0"/>
              <a:t> requires accurately modeling the trade-offs between the performance benefits and serializability overhead associated with lower isolation levels, which is particularly challenging in dynamic workloads.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As workloads evolve, the optimal isolation level may need to adapt over time, making it essential to design an </a:t>
            </a:r>
            <a:r>
              <a:rPr lang="en-US" altLang="zh-CN" sz="2400" b="1" dirty="0"/>
              <a:t>efficient and reliable mechanism for transitioning between isolation levels</a:t>
            </a:r>
            <a:r>
              <a:rPr lang="en-US" altLang="zh-CN" sz="2400" dirty="0"/>
              <a:t>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55A23CD-51CA-9CFF-C24B-9775F69049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4319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I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NTRODUCTION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2" y="1169969"/>
            <a:ext cx="2241223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Contribution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66966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Efficient middle-tier concurrency control algorithm ensuring SER for each low isolation level.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Self-adaptive isolation level selection mechanism. </a:t>
            </a:r>
          </a:p>
          <a:p>
            <a:pPr marL="457200" indent="-457200">
              <a:buFont typeface="+mj-lt"/>
              <a:buAutoNum type="arabicPeriod"/>
            </a:pPr>
            <a:endParaRPr lang="en-US" altLang="zh-CN" sz="24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400" dirty="0"/>
              <a:t>Cross-isolation validation mechanism that enables efficient transitions and serializable scheduling.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1DE4BB-65D7-525D-623C-EE1025481C2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0084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P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RELIMINARIES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3" y="1169969"/>
            <a:ext cx="291732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Dangerous Structures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56696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The dependencies between two </a:t>
            </a:r>
            <a:r>
              <a:rPr lang="en-US" altLang="zh-CN" sz="2400" b="1" dirty="0"/>
              <a:t>concurrent transactions</a:t>
            </a:r>
            <a:r>
              <a:rPr lang="en-US" altLang="zh-CN" sz="2400" dirty="0"/>
              <a:t>, Ti and </a:t>
            </a:r>
            <a:r>
              <a:rPr lang="en-US" altLang="zh-CN" sz="2400" dirty="0" err="1"/>
              <a:t>Tj</a:t>
            </a:r>
            <a:r>
              <a:rPr lang="en-US" altLang="zh-CN" sz="2400" dirty="0"/>
              <a:t> ,  operating on the same item x, are classified as follows.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4F90549-98F1-F47C-4131-F4198B4A42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7415" y="2786862"/>
            <a:ext cx="8247838" cy="2491014"/>
          </a:xfrm>
          <a:prstGeom prst="rect">
            <a:avLst/>
          </a:prstGeom>
        </p:spPr>
      </p:pic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182CD44C-37DD-1566-5E5F-1D4401BD830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5600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20249" y="144455"/>
            <a:ext cx="1158852" cy="1158852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F61A4C3E-F64F-4279-B6C2-DF5AF9AB54ED}"/>
              </a:ext>
            </a:extLst>
          </p:cNvPr>
          <p:cNvSpPr txBox="1"/>
          <p:nvPr/>
        </p:nvSpPr>
        <p:spPr>
          <a:xfrm>
            <a:off x="633952" y="408208"/>
            <a:ext cx="2241223" cy="58477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altLang="zh-CN" sz="3200" b="0" i="0" u="none" strike="noStrike" baseline="0" dirty="0">
                <a:solidFill>
                  <a:schemeClr val="bg1"/>
                </a:solidFill>
                <a:latin typeface="NimbusRomNo9L-Regu"/>
              </a:rPr>
              <a:t>P</a:t>
            </a:r>
            <a:r>
              <a:rPr lang="en-US" altLang="zh-CN" sz="2400" b="0" i="0" u="none" strike="noStrike" baseline="0" dirty="0">
                <a:solidFill>
                  <a:schemeClr val="bg1"/>
                </a:solidFill>
                <a:latin typeface="NimbusRomNo9L-Regu"/>
              </a:rPr>
              <a:t>RELIMINARIES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BCE79CE-083D-4300-A4D0-C4D6485E0B7F}"/>
              </a:ext>
            </a:extLst>
          </p:cNvPr>
          <p:cNvSpPr txBox="1"/>
          <p:nvPr/>
        </p:nvSpPr>
        <p:spPr>
          <a:xfrm>
            <a:off x="633953" y="1169969"/>
            <a:ext cx="2917322" cy="461665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NimbusRomNo9L-Regu"/>
              </a:rPr>
              <a:t>Dangerous Structures</a:t>
            </a:r>
            <a:endParaRPr lang="zh-CN" altLang="en-US" sz="1600" dirty="0">
              <a:solidFill>
                <a:schemeClr val="bg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C770E7B-95F9-AA0F-3BB4-E1610E6C7468}"/>
              </a:ext>
            </a:extLst>
          </p:cNvPr>
          <p:cNvSpPr txBox="1"/>
          <p:nvPr/>
        </p:nvSpPr>
        <p:spPr>
          <a:xfrm>
            <a:off x="689369" y="1754096"/>
            <a:ext cx="1076189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/>
              <a:t>Under SI, </a:t>
            </a:r>
            <a:r>
              <a:rPr lang="en-US" altLang="zh-CN" sz="2400" b="1" dirty="0"/>
              <a:t>two consecutive RW dependencies </a:t>
            </a:r>
            <a:r>
              <a:rPr lang="en-US" altLang="zh-CN" sz="2400" dirty="0"/>
              <a:t>are considered as an SI dangerous structure.</a:t>
            </a:r>
          </a:p>
          <a:p>
            <a:r>
              <a:rPr lang="en-US" altLang="zh-CN" sz="2400" dirty="0"/>
              <a:t>Under RC,  </a:t>
            </a:r>
            <a:r>
              <a:rPr lang="en-US" altLang="zh-CN" sz="2400" b="1" dirty="0"/>
              <a:t>an RW dependency </a:t>
            </a:r>
            <a:r>
              <a:rPr lang="en-US" altLang="zh-CN" sz="2400" dirty="0"/>
              <a:t>is considered as an RC dangerous structure.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When it comes to </a:t>
            </a:r>
            <a:r>
              <a:rPr lang="en-US" altLang="zh-CN" sz="2400" b="1" dirty="0"/>
              <a:t>transaction templates</a:t>
            </a:r>
            <a:r>
              <a:rPr lang="en-US" altLang="zh-CN" sz="2400" dirty="0"/>
              <a:t>, the dependencies between two transaction templates exist if transactions access the same data in sequence.</a:t>
            </a:r>
          </a:p>
          <a:p>
            <a:endParaRPr lang="en-US" altLang="zh-CN" sz="2400" dirty="0"/>
          </a:p>
          <a:p>
            <a:r>
              <a:rPr lang="en-US" altLang="zh-CN" sz="2400" dirty="0"/>
              <a:t>Then, we extend the definition of dangerous structure to the static dangerous structure similarly.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7759FD3-4A61-2222-A56D-5D8E7F5B82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95C74FF2-694F-457E-80E2-2BA280E40199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39488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SCORM_RATE_SLIDES" val="0"/>
  <p:tag name="ISPRING_SCORM_RATE_QUIZZES" val="0"/>
  <p:tag name="ISPRING_SCORM_PASSING_SCORE" val="0.000000"/>
  <p:tag name="ISPRING_ULTRA_SCORM_COURSE_ID" val="5BDFFD59-3E76-4F7D-88BF-6FA00DB34D29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内容列表"/>
  <p:tag name="ISPRINGCLOUDFOLDERID" val="0"/>
  <p:tag name="ISPRINGCLOUDFOLDERPATH" val="资源库"/>
  <p:tag name="ISPRING_OUTPUT_FOLDER" val="D:\修改ppt1.4\48494"/>
  <p:tag name="ISPRING_FIRST_PUBLISH" val="1"/>
  <p:tag name="ISPRING_PRESENTATION_TITLE" val="红色大气公司培训PPT模版"/>
</p:tagLst>
</file>

<file path=ppt/theme/theme1.xml><?xml version="1.0" encoding="utf-8"?>
<a:theme xmlns:a="http://schemas.openxmlformats.org/drawingml/2006/main" name="包图主题2">
  <a:themeElements>
    <a:clrScheme name="自定义 14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F181F"/>
      </a:accent1>
      <a:accent2>
        <a:srgbClr val="BF181F"/>
      </a:accent2>
      <a:accent3>
        <a:srgbClr val="BF181F"/>
      </a:accent3>
      <a:accent4>
        <a:srgbClr val="BF181F"/>
      </a:accent4>
      <a:accent5>
        <a:srgbClr val="BF181F"/>
      </a:accent5>
      <a:accent6>
        <a:srgbClr val="BF181F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包图主题2" id="{50CFA792-C506-47E4-B272-6A6183483AB3}" vid="{CC1AE437-2F7F-4319-9F22-408F5F8C346F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包图主题2</Template>
  <TotalTime>7855</TotalTime>
  <Words>1532</Words>
  <Application>Microsoft Office PowerPoint</Application>
  <PresentationFormat>宽屏</PresentationFormat>
  <Paragraphs>196</Paragraphs>
  <Slides>26</Slides>
  <Notes>26</Notes>
  <HiddenSlides>1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26</vt:i4>
      </vt:variant>
    </vt:vector>
  </HeadingPairs>
  <TitlesOfParts>
    <vt:vector size="31" baseType="lpstr">
      <vt:lpstr>NimbusRomNo9L-Regu</vt:lpstr>
      <vt:lpstr>等线</vt:lpstr>
      <vt:lpstr>Arial</vt:lpstr>
      <vt:lpstr>Cambria Math</vt:lpstr>
      <vt:lpstr>包图主题2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红色大气公司培训PPT模版</dc:title>
  <dc:creator>逆流的小鱼</dc:creator>
  <cp:lastModifiedBy>思扬 翁</cp:lastModifiedBy>
  <cp:revision>332</cp:revision>
  <dcterms:created xsi:type="dcterms:W3CDTF">2017-08-29T15:07:53Z</dcterms:created>
  <dcterms:modified xsi:type="dcterms:W3CDTF">2025-09-14T08:48:21Z</dcterms:modified>
</cp:coreProperties>
</file>