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58" r:id="rId7"/>
    <p:sldId id="263" r:id="rId8"/>
    <p:sldId id="266" r:id="rId9"/>
    <p:sldId id="267" r:id="rId10"/>
    <p:sldId id="268" r:id="rId11"/>
    <p:sldId id="269" r:id="rId12"/>
    <p:sldId id="301" r:id="rId13"/>
    <p:sldId id="270" r:id="rId14"/>
    <p:sldId id="286" r:id="rId15"/>
    <p:sldId id="287" r:id="rId16"/>
    <p:sldId id="288" r:id="rId17"/>
    <p:sldId id="289" r:id="rId18"/>
    <p:sldId id="290" r:id="rId19"/>
    <p:sldId id="291" r:id="rId20"/>
    <p:sldId id="265" r:id="rId21"/>
    <p:sldId id="293" r:id="rId22"/>
    <p:sldId id="294" r:id="rId23"/>
    <p:sldId id="295" r:id="rId24"/>
    <p:sldId id="296" r:id="rId25"/>
    <p:sldId id="300" r:id="rId26"/>
    <p:sldId id="302" r:id="rId27"/>
    <p:sldId id="29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CC68F-A73D-714D-B924-36F1AFF4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C52FFD-1E57-9845-92D1-EF1BED9D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A418B-E771-1744-AE8C-1EB61CDB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0D7BC-3331-D74E-9534-FD2F2AA8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C7E95-20AA-524E-8AC3-1DF0E55D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1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2BFE5-9C4D-5E4B-92D4-7C911F5D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9021FF-85D5-3247-9429-C0E99BECD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CCD02-E23C-454E-BA40-E9076960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BB36A-C283-9345-AF3A-DC1FC48D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8420E-82E5-E945-9F19-D4145B7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45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27EC1A-A2A3-9B49-A9F4-73F6CC5C8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262BCF-B27F-4144-8A45-C38572E60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04D26-2910-3B4A-ADCB-2B833344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6FEB7-9EE8-2B46-857A-C2FFFE75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64B02-AD4E-BF46-947D-97D56DD8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571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807970"/>
            <a:ext cx="4286250" cy="3780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A1DB6-9E78-3442-B57B-962E38D4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2900E-A440-DE45-8014-B18923F9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50AB7-CE94-1A48-89D6-3E502B19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2D45F-B89B-4A41-B68B-603B460D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CD89C-0746-5A4F-8FEE-4F3AB944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3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11ED0-D808-A447-B32D-8583E1BA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14180-D9E9-5E4F-B7DC-4B7615256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B4EF9-A4C3-704D-B4B2-B43FA6A1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B4B04-5466-F74F-B9F8-B3160F0A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F43F2-50E3-F545-BCC8-60E966F1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49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F0355-87B5-A745-B22D-C2D76759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AEB97-E098-3F4B-A04A-7A3348D62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F6C7D-A307-2F42-AFF7-C20F2826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9A12A-A359-FB4E-ADA3-E207A12E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9CCF9E-E45A-C549-8920-46D37DBA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69617-E07B-424A-B3A6-92DB34B8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4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E7DA7-36B9-D74A-8B59-95F61639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FA7AB-168C-104E-A1EC-D40353C16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8CD62-B3EE-4A47-A9F8-ED124FA20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146633-3F91-D846-ADC0-A090686F4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80DC8-E01E-D34C-B7CC-0281A950B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7CD404-211F-B247-A601-98332791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846AE5-0967-7D40-84F8-2E9B06DE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18397A-9436-B547-8FA1-51B4E033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20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445B2-2C42-8E4E-8111-CD1C2173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3A28E6-54FD-5E4C-8C1B-9702E676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0ACECD-0E44-9649-B362-227CFEE3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EED35B-99C7-4346-A8E2-9E275A81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20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3911A-C637-C64E-B5CD-6B625601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4296DD-7102-844C-BEE6-669178DE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016DB-4F2F-284D-900E-119AFD51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30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B49E9-E925-E246-BA6E-303007C2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EB34A-A54B-2E46-B3B5-1A44C371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9D257-91F5-2649-9C93-12BC4CCB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4108E-F1EA-6C44-8FFB-6CF00EFD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47DA1E-0621-024C-ABD9-061837E9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E14E0-63EB-5E49-A470-67B5164D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1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B71E8-9037-8341-A60B-11E7F331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EDDAB3-B7C6-B449-B01A-9CA95CD71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769ADA-7A3C-B24F-9CA8-6AFC566C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A1965-EE31-A447-8F7D-1EDE2B0D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8C030-1D08-A94F-A506-203C019D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132F3-0668-194B-8258-99D1E354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98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59DE36-62E7-CF41-B120-44921348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6F6D3-0202-FC45-B0CF-E782C941F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E3738-D2B5-724A-B188-AFB2F0BD9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98A9-34E5-E245-A88F-3F5017F63F0E}" type="datetimeFigureOut">
              <a:rPr kumimoji="1" lang="zh-CN" altLang="en-US" smtClean="0"/>
              <a:t>2021/8/3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3C539-764E-8C4D-A0B2-EF4AA74E8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BD264-EB8F-5749-BC77-E72CB6364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2F97A-729C-AA49-9BA0-360C696F74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70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63" Type="http://schemas.openxmlformats.org/officeDocument/2006/relationships/image" Target="../media/image94.png"/><Relationship Id="rId68" Type="http://schemas.openxmlformats.org/officeDocument/2006/relationships/image" Target="../media/image99.png"/><Relationship Id="rId84" Type="http://schemas.openxmlformats.org/officeDocument/2006/relationships/image" Target="../media/image115.png"/><Relationship Id="rId89" Type="http://schemas.openxmlformats.org/officeDocument/2006/relationships/image" Target="../media/image120.png"/><Relationship Id="rId16" Type="http://schemas.openxmlformats.org/officeDocument/2006/relationships/image" Target="../media/image47.png"/><Relationship Id="rId11" Type="http://schemas.openxmlformats.org/officeDocument/2006/relationships/image" Target="../media/image42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53" Type="http://schemas.openxmlformats.org/officeDocument/2006/relationships/image" Target="../media/image84.png"/><Relationship Id="rId58" Type="http://schemas.openxmlformats.org/officeDocument/2006/relationships/image" Target="../media/image89.png"/><Relationship Id="rId74" Type="http://schemas.openxmlformats.org/officeDocument/2006/relationships/image" Target="../media/image105.png"/><Relationship Id="rId79" Type="http://schemas.openxmlformats.org/officeDocument/2006/relationships/image" Target="../media/image110.png"/><Relationship Id="rId5" Type="http://schemas.openxmlformats.org/officeDocument/2006/relationships/image" Target="../media/image36.png"/><Relationship Id="rId90" Type="http://schemas.openxmlformats.org/officeDocument/2006/relationships/image" Target="../media/image121.png"/><Relationship Id="rId95" Type="http://schemas.openxmlformats.org/officeDocument/2006/relationships/image" Target="../media/image126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43" Type="http://schemas.openxmlformats.org/officeDocument/2006/relationships/image" Target="../media/image74.png"/><Relationship Id="rId48" Type="http://schemas.openxmlformats.org/officeDocument/2006/relationships/image" Target="../media/image79.png"/><Relationship Id="rId64" Type="http://schemas.openxmlformats.org/officeDocument/2006/relationships/image" Target="../media/image95.png"/><Relationship Id="rId69" Type="http://schemas.openxmlformats.org/officeDocument/2006/relationships/image" Target="../media/image100.png"/><Relationship Id="rId8" Type="http://schemas.openxmlformats.org/officeDocument/2006/relationships/image" Target="../media/image39.png"/><Relationship Id="rId51" Type="http://schemas.openxmlformats.org/officeDocument/2006/relationships/image" Target="../media/image82.png"/><Relationship Id="rId72" Type="http://schemas.openxmlformats.org/officeDocument/2006/relationships/image" Target="../media/image103.png"/><Relationship Id="rId80" Type="http://schemas.openxmlformats.org/officeDocument/2006/relationships/image" Target="../media/image111.png"/><Relationship Id="rId85" Type="http://schemas.openxmlformats.org/officeDocument/2006/relationships/image" Target="../media/image116.png"/><Relationship Id="rId93" Type="http://schemas.openxmlformats.org/officeDocument/2006/relationships/image" Target="../media/image124.png"/><Relationship Id="rId3" Type="http://schemas.openxmlformats.org/officeDocument/2006/relationships/image" Target="../media/image34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59" Type="http://schemas.openxmlformats.org/officeDocument/2006/relationships/image" Target="../media/image90.png"/><Relationship Id="rId67" Type="http://schemas.openxmlformats.org/officeDocument/2006/relationships/image" Target="../media/image98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Relationship Id="rId54" Type="http://schemas.openxmlformats.org/officeDocument/2006/relationships/image" Target="../media/image85.png"/><Relationship Id="rId62" Type="http://schemas.openxmlformats.org/officeDocument/2006/relationships/image" Target="../media/image93.png"/><Relationship Id="rId70" Type="http://schemas.openxmlformats.org/officeDocument/2006/relationships/image" Target="../media/image101.png"/><Relationship Id="rId75" Type="http://schemas.openxmlformats.org/officeDocument/2006/relationships/image" Target="../media/image106.png"/><Relationship Id="rId83" Type="http://schemas.openxmlformats.org/officeDocument/2006/relationships/image" Target="../media/image114.png"/><Relationship Id="rId88" Type="http://schemas.openxmlformats.org/officeDocument/2006/relationships/image" Target="../media/image119.png"/><Relationship Id="rId91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49" Type="http://schemas.openxmlformats.org/officeDocument/2006/relationships/image" Target="../media/image80.png"/><Relationship Id="rId57" Type="http://schemas.openxmlformats.org/officeDocument/2006/relationships/image" Target="../media/image88.png"/><Relationship Id="rId10" Type="http://schemas.openxmlformats.org/officeDocument/2006/relationships/image" Target="../media/image41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52" Type="http://schemas.openxmlformats.org/officeDocument/2006/relationships/image" Target="../media/image83.png"/><Relationship Id="rId60" Type="http://schemas.openxmlformats.org/officeDocument/2006/relationships/image" Target="../media/image91.png"/><Relationship Id="rId65" Type="http://schemas.openxmlformats.org/officeDocument/2006/relationships/image" Target="../media/image96.png"/><Relationship Id="rId73" Type="http://schemas.openxmlformats.org/officeDocument/2006/relationships/image" Target="../media/image104.png"/><Relationship Id="rId78" Type="http://schemas.openxmlformats.org/officeDocument/2006/relationships/image" Target="../media/image109.png"/><Relationship Id="rId81" Type="http://schemas.openxmlformats.org/officeDocument/2006/relationships/image" Target="../media/image112.png"/><Relationship Id="rId86" Type="http://schemas.openxmlformats.org/officeDocument/2006/relationships/image" Target="../media/image117.png"/><Relationship Id="rId94" Type="http://schemas.openxmlformats.org/officeDocument/2006/relationships/image" Target="../media/image125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9" Type="http://schemas.openxmlformats.org/officeDocument/2006/relationships/image" Target="../media/image70.png"/><Relationship Id="rId34" Type="http://schemas.openxmlformats.org/officeDocument/2006/relationships/image" Target="../media/image65.png"/><Relationship Id="rId50" Type="http://schemas.openxmlformats.org/officeDocument/2006/relationships/image" Target="../media/image81.png"/><Relationship Id="rId55" Type="http://schemas.openxmlformats.org/officeDocument/2006/relationships/image" Target="../media/image86.png"/><Relationship Id="rId76" Type="http://schemas.openxmlformats.org/officeDocument/2006/relationships/image" Target="../media/image107.png"/><Relationship Id="rId7" Type="http://schemas.openxmlformats.org/officeDocument/2006/relationships/image" Target="../media/image38.png"/><Relationship Id="rId71" Type="http://schemas.openxmlformats.org/officeDocument/2006/relationships/image" Target="../media/image102.png"/><Relationship Id="rId92" Type="http://schemas.openxmlformats.org/officeDocument/2006/relationships/image" Target="../media/image123.png"/><Relationship Id="rId2" Type="http://schemas.openxmlformats.org/officeDocument/2006/relationships/image" Target="../media/image33.png"/><Relationship Id="rId29" Type="http://schemas.openxmlformats.org/officeDocument/2006/relationships/image" Target="../media/image60.png"/><Relationship Id="rId24" Type="http://schemas.openxmlformats.org/officeDocument/2006/relationships/image" Target="../media/image55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66" Type="http://schemas.openxmlformats.org/officeDocument/2006/relationships/image" Target="../media/image97.png"/><Relationship Id="rId87" Type="http://schemas.openxmlformats.org/officeDocument/2006/relationships/image" Target="../media/image118.png"/><Relationship Id="rId61" Type="http://schemas.openxmlformats.org/officeDocument/2006/relationships/image" Target="../media/image92.png"/><Relationship Id="rId82" Type="http://schemas.openxmlformats.org/officeDocument/2006/relationships/image" Target="../media/image113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56" Type="http://schemas.openxmlformats.org/officeDocument/2006/relationships/image" Target="../media/image87.png"/><Relationship Id="rId77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26" Type="http://schemas.openxmlformats.org/officeDocument/2006/relationships/image" Target="../media/image154.png"/><Relationship Id="rId39" Type="http://schemas.openxmlformats.org/officeDocument/2006/relationships/image" Target="../media/image167.png"/><Relationship Id="rId21" Type="http://schemas.openxmlformats.org/officeDocument/2006/relationships/image" Target="../media/image149.png"/><Relationship Id="rId34" Type="http://schemas.openxmlformats.org/officeDocument/2006/relationships/image" Target="../media/image162.png"/><Relationship Id="rId42" Type="http://schemas.openxmlformats.org/officeDocument/2006/relationships/image" Target="../media/image170.png"/><Relationship Id="rId47" Type="http://schemas.openxmlformats.org/officeDocument/2006/relationships/image" Target="../media/image175.png"/><Relationship Id="rId50" Type="http://schemas.openxmlformats.org/officeDocument/2006/relationships/image" Target="../media/image178.png"/><Relationship Id="rId55" Type="http://schemas.openxmlformats.org/officeDocument/2006/relationships/image" Target="../media/image183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9" Type="http://schemas.openxmlformats.org/officeDocument/2006/relationships/image" Target="../media/image157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32" Type="http://schemas.openxmlformats.org/officeDocument/2006/relationships/image" Target="../media/image160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45" Type="http://schemas.openxmlformats.org/officeDocument/2006/relationships/image" Target="../media/image173.png"/><Relationship Id="rId53" Type="http://schemas.openxmlformats.org/officeDocument/2006/relationships/image" Target="../media/image181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31" Type="http://schemas.openxmlformats.org/officeDocument/2006/relationships/image" Target="../media/image159.png"/><Relationship Id="rId44" Type="http://schemas.openxmlformats.org/officeDocument/2006/relationships/image" Target="../media/image172.png"/><Relationship Id="rId52" Type="http://schemas.openxmlformats.org/officeDocument/2006/relationships/image" Target="../media/image180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Relationship Id="rId27" Type="http://schemas.openxmlformats.org/officeDocument/2006/relationships/image" Target="../media/image155.png"/><Relationship Id="rId30" Type="http://schemas.openxmlformats.org/officeDocument/2006/relationships/image" Target="../media/image158.png"/><Relationship Id="rId35" Type="http://schemas.openxmlformats.org/officeDocument/2006/relationships/image" Target="../media/image163.png"/><Relationship Id="rId43" Type="http://schemas.openxmlformats.org/officeDocument/2006/relationships/image" Target="../media/image171.png"/><Relationship Id="rId48" Type="http://schemas.openxmlformats.org/officeDocument/2006/relationships/image" Target="../media/image176.png"/><Relationship Id="rId8" Type="http://schemas.openxmlformats.org/officeDocument/2006/relationships/image" Target="../media/image136.png"/><Relationship Id="rId51" Type="http://schemas.openxmlformats.org/officeDocument/2006/relationships/image" Target="../media/image179.png"/><Relationship Id="rId3" Type="http://schemas.openxmlformats.org/officeDocument/2006/relationships/image" Target="../media/image131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5" Type="http://schemas.openxmlformats.org/officeDocument/2006/relationships/image" Target="../media/image153.png"/><Relationship Id="rId33" Type="http://schemas.openxmlformats.org/officeDocument/2006/relationships/image" Target="../media/image161.png"/><Relationship Id="rId38" Type="http://schemas.openxmlformats.org/officeDocument/2006/relationships/image" Target="../media/image166.png"/><Relationship Id="rId46" Type="http://schemas.openxmlformats.org/officeDocument/2006/relationships/image" Target="../media/image174.png"/><Relationship Id="rId20" Type="http://schemas.openxmlformats.org/officeDocument/2006/relationships/image" Target="../media/image148.png"/><Relationship Id="rId41" Type="http://schemas.openxmlformats.org/officeDocument/2006/relationships/image" Target="../media/image169.png"/><Relationship Id="rId54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28" Type="http://schemas.openxmlformats.org/officeDocument/2006/relationships/image" Target="../media/image156.png"/><Relationship Id="rId36" Type="http://schemas.openxmlformats.org/officeDocument/2006/relationships/image" Target="../media/image164.png"/><Relationship Id="rId49" Type="http://schemas.openxmlformats.org/officeDocument/2006/relationships/image" Target="../media/image17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1552956"/>
            <a:ext cx="908240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40"/>
              </a:lnSpc>
              <a:spcBef>
                <a:spcPts val="100"/>
              </a:spcBef>
            </a:pPr>
            <a:r>
              <a:rPr b="1" spc="-60" dirty="0" err="1">
                <a:latin typeface="Times New Roman"/>
                <a:cs typeface="Times New Roman"/>
              </a:rPr>
              <a:t>ResTune</a:t>
            </a:r>
            <a:r>
              <a:rPr lang="en-US" altLang="zh-CN" b="1" spc="-60" dirty="0">
                <a:latin typeface="Times New Roman"/>
                <a:cs typeface="Times New Roman"/>
              </a:rPr>
              <a:t>:</a:t>
            </a:r>
            <a:r>
              <a:rPr lang="zh-CN" altLang="en-US" b="1" spc="-60" dirty="0">
                <a:latin typeface="Times New Roman"/>
                <a:cs typeface="Times New Roman"/>
              </a:rPr>
              <a:t> </a:t>
            </a:r>
            <a:br>
              <a:rPr lang="en-US" altLang="zh-CN" b="1" spc="-60" dirty="0">
                <a:latin typeface="Times New Roman"/>
                <a:cs typeface="Times New Roman"/>
              </a:rPr>
            </a:br>
            <a:r>
              <a:rPr lang="en-US" b="1" spc="-15" dirty="0">
                <a:latin typeface="Times New Roman"/>
                <a:cs typeface="Times New Roman"/>
              </a:rPr>
              <a:t>Resource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Oriented</a:t>
            </a:r>
            <a:r>
              <a:rPr lang="en-US" b="1" spc="-65" dirty="0">
                <a:latin typeface="Times New Roman"/>
                <a:cs typeface="Times New Roman"/>
              </a:rPr>
              <a:t> </a:t>
            </a:r>
            <a:r>
              <a:rPr lang="en-US" b="1" spc="-70" dirty="0">
                <a:latin typeface="Times New Roman"/>
                <a:cs typeface="Times New Roman"/>
              </a:rPr>
              <a:t>Tuning	</a:t>
            </a:r>
            <a:r>
              <a:rPr lang="en-US" b="1" spc="-5" dirty="0">
                <a:latin typeface="Times New Roman"/>
                <a:cs typeface="Times New Roman"/>
              </a:rPr>
              <a:t>Boosted</a:t>
            </a:r>
            <a:r>
              <a:rPr lang="en-US" b="1" spc="-7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by  </a:t>
            </a:r>
            <a:r>
              <a:rPr lang="en-US" b="1" spc="-5" dirty="0">
                <a:latin typeface="Times New Roman"/>
                <a:cs typeface="Times New Roman"/>
              </a:rPr>
              <a:t>Meta-</a:t>
            </a:r>
            <a:r>
              <a:rPr lang="en-US" b="1" spc="-5" dirty="0" err="1">
                <a:latin typeface="Times New Roman"/>
                <a:cs typeface="Times New Roman"/>
              </a:rPr>
              <a:t>Learningfor</a:t>
            </a:r>
            <a:r>
              <a:rPr lang="en-US" b="1" spc="-5" dirty="0">
                <a:latin typeface="Times New Roman"/>
                <a:cs typeface="Times New Roman"/>
              </a:rPr>
              <a:t> Cloud</a:t>
            </a:r>
            <a:r>
              <a:rPr lang="en-US" b="1" spc="-10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0526" y="3475904"/>
            <a:ext cx="5292090" cy="146558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2800" spc="-5" dirty="0">
                <a:latin typeface="Times New Roman"/>
                <a:cs typeface="Times New Roman"/>
              </a:rPr>
              <a:t>Xinyi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Zhang*</a:t>
            </a:r>
            <a:endParaRPr sz="2800" dirty="0">
              <a:latin typeface="Times New Roman"/>
              <a:cs typeface="Times New Roman"/>
            </a:endParaRPr>
          </a:p>
          <a:p>
            <a:pPr marL="12700" marR="5080" indent="-635" algn="ctr">
              <a:lnSpc>
                <a:spcPct val="121700"/>
              </a:lnSpc>
              <a:spcBef>
                <a:spcPts val="115"/>
              </a:spcBef>
            </a:pPr>
            <a:r>
              <a:rPr sz="2400" dirty="0">
                <a:latin typeface="Times New Roman"/>
                <a:cs typeface="Times New Roman"/>
              </a:rPr>
              <a:t>Hong </a:t>
            </a:r>
            <a:r>
              <a:rPr sz="2400" spc="-25" dirty="0">
                <a:latin typeface="Times New Roman"/>
                <a:cs typeface="Times New Roman"/>
              </a:rPr>
              <a:t>Wu*, </a:t>
            </a:r>
            <a:r>
              <a:rPr sz="2400" spc="-5" dirty="0">
                <a:latin typeface="Times New Roman"/>
                <a:cs typeface="Times New Roman"/>
              </a:rPr>
              <a:t>Zhuo Chang, Shuowei Jin,  Jian </a:t>
            </a:r>
            <a:r>
              <a:rPr sz="2400" spc="-45" dirty="0">
                <a:latin typeface="Times New Roman"/>
                <a:cs typeface="Times New Roman"/>
              </a:rPr>
              <a:t>Tan, </a:t>
            </a:r>
            <a:r>
              <a:rPr sz="2400" spc="-5" dirty="0">
                <a:latin typeface="Times New Roman"/>
                <a:cs typeface="Times New Roman"/>
              </a:rPr>
              <a:t>Feifei Li, </a:t>
            </a:r>
            <a:r>
              <a:rPr sz="2400" spc="-15" dirty="0">
                <a:latin typeface="Times New Roman"/>
                <a:cs typeface="Times New Roman"/>
              </a:rPr>
              <a:t>Tieying </a:t>
            </a:r>
            <a:r>
              <a:rPr sz="2400" spc="-5" dirty="0">
                <a:latin typeface="Times New Roman"/>
                <a:cs typeface="Times New Roman"/>
              </a:rPr>
              <a:t>Zhang, Bin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7427" y="6421628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0" dirty="0">
                <a:solidFill>
                  <a:srgbClr val="898989"/>
                </a:solidFill>
                <a:latin typeface="IPAPMincho"/>
                <a:cs typeface="IPAPMincho"/>
              </a:rPr>
              <a:t>1</a:t>
            </a:r>
            <a:endParaRPr sz="1200" dirty="0">
              <a:latin typeface="IPAPMincho"/>
              <a:cs typeface="IPAPMinch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9FF5AE-C1C1-FB4D-9B7D-68ABC2A44202}"/>
              </a:ext>
            </a:extLst>
          </p:cNvPr>
          <p:cNvSpPr txBox="1"/>
          <p:nvPr/>
        </p:nvSpPr>
        <p:spPr>
          <a:xfrm>
            <a:off x="5359111" y="49414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 ’21 </a:t>
            </a:r>
          </a:p>
        </p:txBody>
      </p:sp>
    </p:spTree>
    <p:extLst>
      <p:ext uri="{BB962C8B-B14F-4D97-AF65-F5344CB8AC3E}">
        <p14:creationId xmlns:p14="http://schemas.microsoft.com/office/powerpoint/2010/main" val="23113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624D2-D755-AB45-8129-93AD204C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BOOSTING TUNING PROCESS 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DE04BD3-7568-1341-98B1-B022DAB57742}"/>
              </a:ext>
            </a:extLst>
          </p:cNvPr>
          <p:cNvSpPr txBox="1">
            <a:spLocks/>
          </p:cNvSpPr>
          <p:nvPr/>
        </p:nvSpPr>
        <p:spPr>
          <a:xfrm>
            <a:off x="916939" y="1807970"/>
            <a:ext cx="4286250" cy="369126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109220" indent="-342900">
              <a:lnSpc>
                <a:spcPts val="3000"/>
              </a:lnSpc>
              <a:spcBef>
                <a:spcPts val="500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same workloads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running on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different  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hardware share information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tuning knobs.</a:t>
            </a: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ct val="90500"/>
              </a:lnSpc>
              <a:buFont typeface="Wingdings" pitchFamily="2" charset="2"/>
              <a:buChar char="Ø"/>
              <a:tabLst>
                <a:tab pos="329565" algn="l"/>
                <a:tab pos="330200" algn="l"/>
              </a:tabLst>
            </a:pP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Even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workloads, the relationship between hidden features 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can lead 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to knowledge</a:t>
            </a:r>
            <a:r>
              <a:rPr lang="en-US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pc="-5" dirty="0">
                <a:latin typeface="Arial" panose="020B0604020202020204" pitchFamily="34" charset="0"/>
                <a:cs typeface="Arial" panose="020B0604020202020204" pitchFamily="34" charset="0"/>
              </a:rPr>
              <a:t>sharing.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7F20FC-6783-4E40-A79E-C80FCAF9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746" y="1825625"/>
            <a:ext cx="5203496" cy="36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32516-8EDD-C947-BE61-89491A6C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Boosting Tuning Process: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Meta-Learning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832BB-A684-6E41-B721-AE585E50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earn across tasks like humans do.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Why? Not enough training data but require less trial-and-error.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CE5AD1E-8D6E-3D41-8B63-C676119B69BD}"/>
              </a:ext>
            </a:extLst>
          </p:cNvPr>
          <p:cNvSpPr txBox="1"/>
          <p:nvPr/>
        </p:nvSpPr>
        <p:spPr>
          <a:xfrm>
            <a:off x="1791576" y="2973641"/>
            <a:ext cx="1510665" cy="77216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495"/>
              </a:spcBef>
            </a:pP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Task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9B3FF439-DAC6-BB41-8F6D-34FCCD4527F9}"/>
              </a:ext>
            </a:extLst>
          </p:cNvPr>
          <p:cNvGrpSpPr/>
          <p:nvPr/>
        </p:nvGrpSpPr>
        <p:grpSpPr>
          <a:xfrm>
            <a:off x="1729320" y="4189603"/>
            <a:ext cx="1579245" cy="768985"/>
            <a:chOff x="1729320" y="4189603"/>
            <a:chExt cx="1579245" cy="76898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2D541D8-6C6C-384A-AA37-D35C87573B5D}"/>
                </a:ext>
              </a:extLst>
            </p:cNvPr>
            <p:cNvSpPr/>
            <p:nvPr/>
          </p:nvSpPr>
          <p:spPr>
            <a:xfrm>
              <a:off x="1735670" y="4195953"/>
              <a:ext cx="1566545" cy="756285"/>
            </a:xfrm>
            <a:custGeom>
              <a:avLst/>
              <a:gdLst/>
              <a:ahLst/>
              <a:cxnLst/>
              <a:rect l="l" t="t" r="r" b="b"/>
              <a:pathLst>
                <a:path w="1566545" h="756285">
                  <a:moveTo>
                    <a:pt x="1440307" y="0"/>
                  </a:moveTo>
                  <a:lnTo>
                    <a:pt x="126009" y="0"/>
                  </a:lnTo>
                  <a:lnTo>
                    <a:pt x="76959" y="9902"/>
                  </a:lnTo>
                  <a:lnTo>
                    <a:pt x="36906" y="36906"/>
                  </a:lnTo>
                  <a:lnTo>
                    <a:pt x="9902" y="76959"/>
                  </a:lnTo>
                  <a:lnTo>
                    <a:pt x="0" y="126009"/>
                  </a:lnTo>
                  <a:lnTo>
                    <a:pt x="0" y="630059"/>
                  </a:lnTo>
                  <a:lnTo>
                    <a:pt x="9902" y="679116"/>
                  </a:lnTo>
                  <a:lnTo>
                    <a:pt x="36906" y="719174"/>
                  </a:lnTo>
                  <a:lnTo>
                    <a:pt x="76959" y="746179"/>
                  </a:lnTo>
                  <a:lnTo>
                    <a:pt x="126009" y="756081"/>
                  </a:lnTo>
                  <a:lnTo>
                    <a:pt x="1440307" y="756081"/>
                  </a:lnTo>
                  <a:lnTo>
                    <a:pt x="1489358" y="746179"/>
                  </a:lnTo>
                  <a:lnTo>
                    <a:pt x="1529416" y="719174"/>
                  </a:lnTo>
                  <a:lnTo>
                    <a:pt x="1556425" y="679116"/>
                  </a:lnTo>
                  <a:lnTo>
                    <a:pt x="1566329" y="630059"/>
                  </a:lnTo>
                  <a:lnTo>
                    <a:pt x="1566329" y="126009"/>
                  </a:lnTo>
                  <a:lnTo>
                    <a:pt x="1556425" y="76959"/>
                  </a:lnTo>
                  <a:lnTo>
                    <a:pt x="1529416" y="36906"/>
                  </a:lnTo>
                  <a:lnTo>
                    <a:pt x="1489358" y="9902"/>
                  </a:lnTo>
                  <a:lnTo>
                    <a:pt x="144030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4235512B-341F-9841-9BD2-9444CEC7E6BC}"/>
                </a:ext>
              </a:extLst>
            </p:cNvPr>
            <p:cNvSpPr/>
            <p:nvPr/>
          </p:nvSpPr>
          <p:spPr>
            <a:xfrm>
              <a:off x="1735670" y="4195953"/>
              <a:ext cx="1566545" cy="756285"/>
            </a:xfrm>
            <a:custGeom>
              <a:avLst/>
              <a:gdLst/>
              <a:ahLst/>
              <a:cxnLst/>
              <a:rect l="l" t="t" r="r" b="b"/>
              <a:pathLst>
                <a:path w="1566545" h="756285">
                  <a:moveTo>
                    <a:pt x="0" y="126016"/>
                  </a:moveTo>
                  <a:lnTo>
                    <a:pt x="9902" y="76964"/>
                  </a:lnTo>
                  <a:lnTo>
                    <a:pt x="36909" y="36909"/>
                  </a:lnTo>
                  <a:lnTo>
                    <a:pt x="76964" y="9902"/>
                  </a:lnTo>
                  <a:lnTo>
                    <a:pt x="126016" y="0"/>
                  </a:lnTo>
                  <a:lnTo>
                    <a:pt x="1440320" y="0"/>
                  </a:lnTo>
                  <a:lnTo>
                    <a:pt x="1489368" y="9902"/>
                  </a:lnTo>
                  <a:lnTo>
                    <a:pt x="1529422" y="36909"/>
                  </a:lnTo>
                  <a:lnTo>
                    <a:pt x="1556427" y="76964"/>
                  </a:lnTo>
                  <a:lnTo>
                    <a:pt x="1566330" y="126016"/>
                  </a:lnTo>
                  <a:lnTo>
                    <a:pt x="1566330" y="630067"/>
                  </a:lnTo>
                  <a:lnTo>
                    <a:pt x="1556427" y="679118"/>
                  </a:lnTo>
                  <a:lnTo>
                    <a:pt x="1529422" y="719174"/>
                  </a:lnTo>
                  <a:lnTo>
                    <a:pt x="1489368" y="746180"/>
                  </a:lnTo>
                  <a:lnTo>
                    <a:pt x="1440320" y="756083"/>
                  </a:lnTo>
                  <a:lnTo>
                    <a:pt x="126016" y="756083"/>
                  </a:lnTo>
                  <a:lnTo>
                    <a:pt x="76964" y="746180"/>
                  </a:lnTo>
                  <a:lnTo>
                    <a:pt x="36909" y="719174"/>
                  </a:lnTo>
                  <a:lnTo>
                    <a:pt x="9902" y="679118"/>
                  </a:lnTo>
                  <a:lnTo>
                    <a:pt x="0" y="630067"/>
                  </a:lnTo>
                  <a:lnTo>
                    <a:pt x="0" y="126016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A38963F-7599-5A4C-A0A3-6373F25902F8}"/>
              </a:ext>
            </a:extLst>
          </p:cNvPr>
          <p:cNvSpPr txBox="1"/>
          <p:nvPr/>
        </p:nvSpPr>
        <p:spPr>
          <a:xfrm>
            <a:off x="1905266" y="4364228"/>
            <a:ext cx="1227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20CC35A-1D2A-D54E-8029-D3407C142DEA}"/>
              </a:ext>
            </a:extLst>
          </p:cNvPr>
          <p:cNvSpPr/>
          <p:nvPr/>
        </p:nvSpPr>
        <p:spPr>
          <a:xfrm>
            <a:off x="2500934" y="3796334"/>
            <a:ext cx="97790" cy="318770"/>
          </a:xfrm>
          <a:custGeom>
            <a:avLst/>
            <a:gdLst/>
            <a:ahLst/>
            <a:cxnLst/>
            <a:rect l="l" t="t" r="r" b="b"/>
            <a:pathLst>
              <a:path w="97789" h="318770">
                <a:moveTo>
                  <a:pt x="34123" y="223528"/>
                </a:moveTo>
                <a:lnTo>
                  <a:pt x="2374" y="224116"/>
                </a:lnTo>
                <a:lnTo>
                  <a:pt x="51765" y="318465"/>
                </a:lnTo>
                <a:lnTo>
                  <a:pt x="89482" y="239395"/>
                </a:lnTo>
                <a:lnTo>
                  <a:pt x="34416" y="239395"/>
                </a:lnTo>
                <a:lnTo>
                  <a:pt x="34123" y="223528"/>
                </a:lnTo>
                <a:close/>
              </a:path>
              <a:path w="97789" h="318770">
                <a:moveTo>
                  <a:pt x="65871" y="222939"/>
                </a:moveTo>
                <a:lnTo>
                  <a:pt x="34123" y="223528"/>
                </a:lnTo>
                <a:lnTo>
                  <a:pt x="34416" y="239395"/>
                </a:lnTo>
                <a:lnTo>
                  <a:pt x="66166" y="238810"/>
                </a:lnTo>
                <a:lnTo>
                  <a:pt x="65871" y="222939"/>
                </a:lnTo>
                <a:close/>
              </a:path>
              <a:path w="97789" h="318770">
                <a:moveTo>
                  <a:pt x="97612" y="222351"/>
                </a:moveTo>
                <a:lnTo>
                  <a:pt x="65871" y="222939"/>
                </a:lnTo>
                <a:lnTo>
                  <a:pt x="66166" y="238810"/>
                </a:lnTo>
                <a:lnTo>
                  <a:pt x="34416" y="239395"/>
                </a:lnTo>
                <a:lnTo>
                  <a:pt x="89482" y="239395"/>
                </a:lnTo>
                <a:lnTo>
                  <a:pt x="97612" y="222351"/>
                </a:lnTo>
                <a:close/>
              </a:path>
              <a:path w="97789" h="318770">
                <a:moveTo>
                  <a:pt x="63490" y="94936"/>
                </a:moveTo>
                <a:lnTo>
                  <a:pt x="31751" y="95525"/>
                </a:lnTo>
                <a:lnTo>
                  <a:pt x="34123" y="223528"/>
                </a:lnTo>
                <a:lnTo>
                  <a:pt x="65871" y="222939"/>
                </a:lnTo>
                <a:lnTo>
                  <a:pt x="63490" y="94936"/>
                </a:lnTo>
                <a:close/>
              </a:path>
              <a:path w="97789" h="318770">
                <a:moveTo>
                  <a:pt x="45846" y="0"/>
                </a:moveTo>
                <a:lnTo>
                  <a:pt x="0" y="96113"/>
                </a:lnTo>
                <a:lnTo>
                  <a:pt x="31751" y="95525"/>
                </a:lnTo>
                <a:lnTo>
                  <a:pt x="31457" y="79654"/>
                </a:lnTo>
                <a:lnTo>
                  <a:pt x="63195" y="79070"/>
                </a:lnTo>
                <a:lnTo>
                  <a:pt x="87239" y="79070"/>
                </a:lnTo>
                <a:lnTo>
                  <a:pt x="45846" y="0"/>
                </a:lnTo>
                <a:close/>
              </a:path>
              <a:path w="97789" h="318770">
                <a:moveTo>
                  <a:pt x="63195" y="79070"/>
                </a:moveTo>
                <a:lnTo>
                  <a:pt x="31457" y="79654"/>
                </a:lnTo>
                <a:lnTo>
                  <a:pt x="31751" y="95525"/>
                </a:lnTo>
                <a:lnTo>
                  <a:pt x="63490" y="94936"/>
                </a:lnTo>
                <a:lnTo>
                  <a:pt x="63195" y="79070"/>
                </a:lnTo>
                <a:close/>
              </a:path>
              <a:path w="97789" h="318770">
                <a:moveTo>
                  <a:pt x="87239" y="79070"/>
                </a:moveTo>
                <a:lnTo>
                  <a:pt x="63195" y="79070"/>
                </a:lnTo>
                <a:lnTo>
                  <a:pt x="63490" y="94936"/>
                </a:lnTo>
                <a:lnTo>
                  <a:pt x="95237" y="94348"/>
                </a:lnTo>
                <a:lnTo>
                  <a:pt x="87239" y="79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B20DEECF-37AA-714B-9232-71224C448117}"/>
              </a:ext>
            </a:extLst>
          </p:cNvPr>
          <p:cNvGrpSpPr/>
          <p:nvPr/>
        </p:nvGrpSpPr>
        <p:grpSpPr>
          <a:xfrm>
            <a:off x="1729320" y="5334279"/>
            <a:ext cx="1579245" cy="690245"/>
            <a:chOff x="1729320" y="5334279"/>
            <a:chExt cx="1579245" cy="69024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37F8BE6-4788-2D43-B63D-793D437B653A}"/>
                </a:ext>
              </a:extLst>
            </p:cNvPr>
            <p:cNvSpPr/>
            <p:nvPr/>
          </p:nvSpPr>
          <p:spPr>
            <a:xfrm>
              <a:off x="1735670" y="5340629"/>
              <a:ext cx="1566545" cy="677545"/>
            </a:xfrm>
            <a:custGeom>
              <a:avLst/>
              <a:gdLst/>
              <a:ahLst/>
              <a:cxnLst/>
              <a:rect l="l" t="t" r="r" b="b"/>
              <a:pathLst>
                <a:path w="1566545" h="677545">
                  <a:moveTo>
                    <a:pt x="1453438" y="0"/>
                  </a:moveTo>
                  <a:lnTo>
                    <a:pt x="0" y="0"/>
                  </a:lnTo>
                  <a:lnTo>
                    <a:pt x="0" y="677337"/>
                  </a:lnTo>
                  <a:lnTo>
                    <a:pt x="1566329" y="677337"/>
                  </a:lnTo>
                  <a:lnTo>
                    <a:pt x="1566329" y="112890"/>
                  </a:lnTo>
                  <a:lnTo>
                    <a:pt x="145343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AB349E82-2B6A-404B-A698-FA4C8D7F9B23}"/>
                </a:ext>
              </a:extLst>
            </p:cNvPr>
            <p:cNvSpPr/>
            <p:nvPr/>
          </p:nvSpPr>
          <p:spPr>
            <a:xfrm>
              <a:off x="1735670" y="5340629"/>
              <a:ext cx="1566545" cy="677545"/>
            </a:xfrm>
            <a:custGeom>
              <a:avLst/>
              <a:gdLst/>
              <a:ahLst/>
              <a:cxnLst/>
              <a:rect l="l" t="t" r="r" b="b"/>
              <a:pathLst>
                <a:path w="1566545" h="677545">
                  <a:moveTo>
                    <a:pt x="0" y="0"/>
                  </a:moveTo>
                  <a:lnTo>
                    <a:pt x="1453440" y="0"/>
                  </a:lnTo>
                  <a:lnTo>
                    <a:pt x="1566330" y="112891"/>
                  </a:lnTo>
                  <a:lnTo>
                    <a:pt x="1566330" y="677333"/>
                  </a:lnTo>
                  <a:lnTo>
                    <a:pt x="0" y="67733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36644722-04A1-FE48-9D9D-638BED39AD7A}"/>
              </a:ext>
            </a:extLst>
          </p:cNvPr>
          <p:cNvSpPr txBox="1"/>
          <p:nvPr/>
        </p:nvSpPr>
        <p:spPr>
          <a:xfrm>
            <a:off x="2004047" y="5498083"/>
            <a:ext cx="9728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9B32DA7-CAAC-634C-BF2B-FE4926A3A204}"/>
              </a:ext>
            </a:extLst>
          </p:cNvPr>
          <p:cNvSpPr/>
          <p:nvPr/>
        </p:nvSpPr>
        <p:spPr>
          <a:xfrm>
            <a:off x="2505075" y="5018862"/>
            <a:ext cx="95250" cy="1331595"/>
          </a:xfrm>
          <a:custGeom>
            <a:avLst/>
            <a:gdLst/>
            <a:ahLst/>
            <a:cxnLst/>
            <a:rect l="l" t="t" r="r" b="b"/>
            <a:pathLst>
              <a:path w="95250" h="1331595">
                <a:moveTo>
                  <a:pt x="95250" y="1235887"/>
                </a:moveTo>
                <a:lnTo>
                  <a:pt x="63500" y="1235887"/>
                </a:lnTo>
                <a:lnTo>
                  <a:pt x="63500" y="1032941"/>
                </a:lnTo>
                <a:lnTo>
                  <a:pt x="31750" y="1032941"/>
                </a:lnTo>
                <a:lnTo>
                  <a:pt x="31750" y="1235887"/>
                </a:lnTo>
                <a:lnTo>
                  <a:pt x="0" y="1235887"/>
                </a:lnTo>
                <a:lnTo>
                  <a:pt x="47625" y="1331137"/>
                </a:lnTo>
                <a:lnTo>
                  <a:pt x="87312" y="1251762"/>
                </a:lnTo>
                <a:lnTo>
                  <a:pt x="95250" y="1235887"/>
                </a:lnTo>
                <a:close/>
              </a:path>
              <a:path w="95250" h="1331595">
                <a:moveTo>
                  <a:pt x="95250" y="202958"/>
                </a:moveTo>
                <a:lnTo>
                  <a:pt x="63500" y="202958"/>
                </a:lnTo>
                <a:lnTo>
                  <a:pt x="63500" y="0"/>
                </a:lnTo>
                <a:lnTo>
                  <a:pt x="31750" y="12"/>
                </a:lnTo>
                <a:lnTo>
                  <a:pt x="31750" y="202958"/>
                </a:lnTo>
                <a:lnTo>
                  <a:pt x="0" y="202958"/>
                </a:lnTo>
                <a:lnTo>
                  <a:pt x="47625" y="298208"/>
                </a:lnTo>
                <a:lnTo>
                  <a:pt x="87312" y="218833"/>
                </a:lnTo>
                <a:lnTo>
                  <a:pt x="95250" y="202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5809B05-C9A5-A24C-8B82-1456BD401EE4}"/>
              </a:ext>
            </a:extLst>
          </p:cNvPr>
          <p:cNvSpPr txBox="1"/>
          <p:nvPr/>
        </p:nvSpPr>
        <p:spPr>
          <a:xfrm>
            <a:off x="1789010" y="6317996"/>
            <a:ext cx="1717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70457A2-CB68-2345-9621-3860B23F32F1}"/>
              </a:ext>
            </a:extLst>
          </p:cNvPr>
          <p:cNvSpPr/>
          <p:nvPr/>
        </p:nvSpPr>
        <p:spPr>
          <a:xfrm>
            <a:off x="1442288" y="4707470"/>
            <a:ext cx="267335" cy="1863089"/>
          </a:xfrm>
          <a:custGeom>
            <a:avLst/>
            <a:gdLst/>
            <a:ahLst/>
            <a:cxnLst/>
            <a:rect l="l" t="t" r="r" b="b"/>
            <a:pathLst>
              <a:path w="267335" h="1863090">
                <a:moveTo>
                  <a:pt x="94526" y="0"/>
                </a:moveTo>
                <a:lnTo>
                  <a:pt x="94526" y="33388"/>
                </a:lnTo>
                <a:lnTo>
                  <a:pt x="57730" y="40815"/>
                </a:lnTo>
                <a:lnTo>
                  <a:pt x="27684" y="61071"/>
                </a:lnTo>
                <a:lnTo>
                  <a:pt x="7427" y="91113"/>
                </a:lnTo>
                <a:lnTo>
                  <a:pt x="0" y="127901"/>
                </a:lnTo>
                <a:lnTo>
                  <a:pt x="0" y="1768140"/>
                </a:lnTo>
                <a:lnTo>
                  <a:pt x="7427" y="1804933"/>
                </a:lnTo>
                <a:lnTo>
                  <a:pt x="27684" y="1834979"/>
                </a:lnTo>
                <a:lnTo>
                  <a:pt x="57730" y="1855236"/>
                </a:lnTo>
                <a:lnTo>
                  <a:pt x="94526" y="1862664"/>
                </a:lnTo>
                <a:lnTo>
                  <a:pt x="267119" y="1862664"/>
                </a:lnTo>
                <a:lnTo>
                  <a:pt x="267119" y="1795885"/>
                </a:lnTo>
                <a:lnTo>
                  <a:pt x="94526" y="1795885"/>
                </a:lnTo>
                <a:lnTo>
                  <a:pt x="83723" y="1793705"/>
                </a:lnTo>
                <a:lnTo>
                  <a:pt x="74903" y="1787759"/>
                </a:lnTo>
                <a:lnTo>
                  <a:pt x="68956" y="1778940"/>
                </a:lnTo>
                <a:lnTo>
                  <a:pt x="66776" y="1768140"/>
                </a:lnTo>
                <a:lnTo>
                  <a:pt x="66776" y="127901"/>
                </a:lnTo>
                <a:lnTo>
                  <a:pt x="68956" y="117106"/>
                </a:lnTo>
                <a:lnTo>
                  <a:pt x="74903" y="108289"/>
                </a:lnTo>
                <a:lnTo>
                  <a:pt x="83723" y="102344"/>
                </a:lnTo>
                <a:lnTo>
                  <a:pt x="94526" y="100164"/>
                </a:lnTo>
                <a:lnTo>
                  <a:pt x="180822" y="100164"/>
                </a:lnTo>
                <a:lnTo>
                  <a:pt x="267119" y="66776"/>
                </a:lnTo>
                <a:lnTo>
                  <a:pt x="94526" y="0"/>
                </a:lnTo>
                <a:close/>
              </a:path>
              <a:path w="267335" h="1863090">
                <a:moveTo>
                  <a:pt x="180822" y="100164"/>
                </a:moveTo>
                <a:lnTo>
                  <a:pt x="94526" y="100164"/>
                </a:lnTo>
                <a:lnTo>
                  <a:pt x="94526" y="133553"/>
                </a:lnTo>
                <a:lnTo>
                  <a:pt x="180822" y="100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E01F196-7200-E748-8F4B-E06E9D6843AE}"/>
              </a:ext>
            </a:extLst>
          </p:cNvPr>
          <p:cNvSpPr txBox="1"/>
          <p:nvPr/>
        </p:nvSpPr>
        <p:spPr>
          <a:xfrm>
            <a:off x="360629" y="5067300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ear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  </a:t>
            </a:r>
            <a:r>
              <a:rPr sz="2000" spc="-5" dirty="0">
                <a:latin typeface="Times New Roman"/>
                <a:cs typeface="Times New Roman"/>
              </a:rPr>
              <a:t>episodes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BFF708D-8691-A547-B830-FA8906A1D9AD}"/>
              </a:ext>
            </a:extLst>
          </p:cNvPr>
          <p:cNvSpPr/>
          <p:nvPr/>
        </p:nvSpPr>
        <p:spPr>
          <a:xfrm>
            <a:off x="3466668" y="4541304"/>
            <a:ext cx="1511935" cy="95250"/>
          </a:xfrm>
          <a:custGeom>
            <a:avLst/>
            <a:gdLst/>
            <a:ahLst/>
            <a:cxnLst/>
            <a:rect l="l" t="t" r="r" b="b"/>
            <a:pathLst>
              <a:path w="1511935" h="95250">
                <a:moveTo>
                  <a:pt x="1416481" y="0"/>
                </a:moveTo>
                <a:lnTo>
                  <a:pt x="1416481" y="95250"/>
                </a:lnTo>
                <a:lnTo>
                  <a:pt x="1479981" y="63500"/>
                </a:lnTo>
                <a:lnTo>
                  <a:pt x="1432356" y="63500"/>
                </a:lnTo>
                <a:lnTo>
                  <a:pt x="1432356" y="31750"/>
                </a:lnTo>
                <a:lnTo>
                  <a:pt x="1479981" y="31750"/>
                </a:lnTo>
                <a:lnTo>
                  <a:pt x="1416481" y="0"/>
                </a:lnTo>
                <a:close/>
              </a:path>
              <a:path w="1511935" h="95250">
                <a:moveTo>
                  <a:pt x="1416481" y="31750"/>
                </a:moveTo>
                <a:lnTo>
                  <a:pt x="0" y="31750"/>
                </a:lnTo>
                <a:lnTo>
                  <a:pt x="0" y="63500"/>
                </a:lnTo>
                <a:lnTo>
                  <a:pt x="1416481" y="63500"/>
                </a:lnTo>
                <a:lnTo>
                  <a:pt x="1416481" y="31750"/>
                </a:lnTo>
                <a:close/>
              </a:path>
              <a:path w="1511935" h="95250">
                <a:moveTo>
                  <a:pt x="1479981" y="31750"/>
                </a:moveTo>
                <a:lnTo>
                  <a:pt x="1432356" y="31750"/>
                </a:lnTo>
                <a:lnTo>
                  <a:pt x="1432356" y="63500"/>
                </a:lnTo>
                <a:lnTo>
                  <a:pt x="1479981" y="63500"/>
                </a:lnTo>
                <a:lnTo>
                  <a:pt x="1511731" y="47625"/>
                </a:lnTo>
                <a:lnTo>
                  <a:pt x="1479981" y="317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E5DB891-7B93-F242-92D4-57A32FA1D4D3}"/>
              </a:ext>
            </a:extLst>
          </p:cNvPr>
          <p:cNvSpPr txBox="1"/>
          <p:nvPr/>
        </p:nvSpPr>
        <p:spPr>
          <a:xfrm>
            <a:off x="3726865" y="424129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Meta- 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ear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8274A4F-E16E-2849-B255-6F7C96399F0F}"/>
              </a:ext>
            </a:extLst>
          </p:cNvPr>
          <p:cNvSpPr txBox="1"/>
          <p:nvPr/>
        </p:nvSpPr>
        <p:spPr>
          <a:xfrm>
            <a:off x="5127447" y="2973641"/>
            <a:ext cx="1510665" cy="77216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495"/>
              </a:spcBef>
            </a:pP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Task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>
            <a:extLst>
              <a:ext uri="{FF2B5EF4-FFF2-40B4-BE49-F238E27FC236}">
                <a16:creationId xmlns:a16="http://schemas.microsoft.com/office/drawing/2014/main" id="{1E245B7D-491B-FF4F-B00C-55910C745A06}"/>
              </a:ext>
            </a:extLst>
          </p:cNvPr>
          <p:cNvGrpSpPr/>
          <p:nvPr/>
        </p:nvGrpSpPr>
        <p:grpSpPr>
          <a:xfrm>
            <a:off x="5065179" y="4189603"/>
            <a:ext cx="1579245" cy="768985"/>
            <a:chOff x="5065179" y="4189603"/>
            <a:chExt cx="1579245" cy="768985"/>
          </a:xfrm>
        </p:grpSpPr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D6268256-B6C8-A848-B992-E8070DD83442}"/>
                </a:ext>
              </a:extLst>
            </p:cNvPr>
            <p:cNvSpPr/>
            <p:nvPr/>
          </p:nvSpPr>
          <p:spPr>
            <a:xfrm>
              <a:off x="5071529" y="4195953"/>
              <a:ext cx="1566545" cy="756285"/>
            </a:xfrm>
            <a:custGeom>
              <a:avLst/>
              <a:gdLst/>
              <a:ahLst/>
              <a:cxnLst/>
              <a:rect l="l" t="t" r="r" b="b"/>
              <a:pathLst>
                <a:path w="1566545" h="756285">
                  <a:moveTo>
                    <a:pt x="1440319" y="0"/>
                  </a:moveTo>
                  <a:lnTo>
                    <a:pt x="126022" y="0"/>
                  </a:lnTo>
                  <a:lnTo>
                    <a:pt x="76970" y="9904"/>
                  </a:lnTo>
                  <a:lnTo>
                    <a:pt x="36912" y="36912"/>
                  </a:lnTo>
                  <a:lnTo>
                    <a:pt x="9904" y="76970"/>
                  </a:lnTo>
                  <a:lnTo>
                    <a:pt x="0" y="126022"/>
                  </a:lnTo>
                  <a:lnTo>
                    <a:pt x="0" y="630072"/>
                  </a:lnTo>
                  <a:lnTo>
                    <a:pt x="9904" y="679122"/>
                  </a:lnTo>
                  <a:lnTo>
                    <a:pt x="36912" y="719175"/>
                  </a:lnTo>
                  <a:lnTo>
                    <a:pt x="76970" y="746179"/>
                  </a:lnTo>
                  <a:lnTo>
                    <a:pt x="126022" y="756081"/>
                  </a:lnTo>
                  <a:lnTo>
                    <a:pt x="1440319" y="756081"/>
                  </a:lnTo>
                  <a:lnTo>
                    <a:pt x="1489371" y="746179"/>
                  </a:lnTo>
                  <a:lnTo>
                    <a:pt x="1529429" y="719175"/>
                  </a:lnTo>
                  <a:lnTo>
                    <a:pt x="1556437" y="679122"/>
                  </a:lnTo>
                  <a:lnTo>
                    <a:pt x="1566341" y="630072"/>
                  </a:lnTo>
                  <a:lnTo>
                    <a:pt x="1566341" y="126022"/>
                  </a:lnTo>
                  <a:lnTo>
                    <a:pt x="1556437" y="76970"/>
                  </a:lnTo>
                  <a:lnTo>
                    <a:pt x="1529429" y="36912"/>
                  </a:lnTo>
                  <a:lnTo>
                    <a:pt x="1489371" y="9904"/>
                  </a:lnTo>
                  <a:lnTo>
                    <a:pt x="14403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47373BA0-3EB9-E444-936E-99256D7910E8}"/>
                </a:ext>
              </a:extLst>
            </p:cNvPr>
            <p:cNvSpPr/>
            <p:nvPr/>
          </p:nvSpPr>
          <p:spPr>
            <a:xfrm>
              <a:off x="5071529" y="4195953"/>
              <a:ext cx="1566545" cy="756285"/>
            </a:xfrm>
            <a:custGeom>
              <a:avLst/>
              <a:gdLst/>
              <a:ahLst/>
              <a:cxnLst/>
              <a:rect l="l" t="t" r="r" b="b"/>
              <a:pathLst>
                <a:path w="1566545" h="756285">
                  <a:moveTo>
                    <a:pt x="0" y="126016"/>
                  </a:moveTo>
                  <a:lnTo>
                    <a:pt x="9902" y="76964"/>
                  </a:lnTo>
                  <a:lnTo>
                    <a:pt x="36909" y="36909"/>
                  </a:lnTo>
                  <a:lnTo>
                    <a:pt x="76964" y="9902"/>
                  </a:lnTo>
                  <a:lnTo>
                    <a:pt x="126016" y="0"/>
                  </a:lnTo>
                  <a:lnTo>
                    <a:pt x="1440320" y="0"/>
                  </a:lnTo>
                  <a:lnTo>
                    <a:pt x="1489368" y="9902"/>
                  </a:lnTo>
                  <a:lnTo>
                    <a:pt x="1529422" y="36909"/>
                  </a:lnTo>
                  <a:lnTo>
                    <a:pt x="1556427" y="76964"/>
                  </a:lnTo>
                  <a:lnTo>
                    <a:pt x="1566330" y="126016"/>
                  </a:lnTo>
                  <a:lnTo>
                    <a:pt x="1566330" y="630067"/>
                  </a:lnTo>
                  <a:lnTo>
                    <a:pt x="1556427" y="679118"/>
                  </a:lnTo>
                  <a:lnTo>
                    <a:pt x="1529422" y="719174"/>
                  </a:lnTo>
                  <a:lnTo>
                    <a:pt x="1489368" y="746180"/>
                  </a:lnTo>
                  <a:lnTo>
                    <a:pt x="1440320" y="756083"/>
                  </a:lnTo>
                  <a:lnTo>
                    <a:pt x="126016" y="756083"/>
                  </a:lnTo>
                  <a:lnTo>
                    <a:pt x="76964" y="746180"/>
                  </a:lnTo>
                  <a:lnTo>
                    <a:pt x="36909" y="719174"/>
                  </a:lnTo>
                  <a:lnTo>
                    <a:pt x="9902" y="679118"/>
                  </a:lnTo>
                  <a:lnTo>
                    <a:pt x="0" y="630067"/>
                  </a:lnTo>
                  <a:lnTo>
                    <a:pt x="0" y="126016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>
            <a:extLst>
              <a:ext uri="{FF2B5EF4-FFF2-40B4-BE49-F238E27FC236}">
                <a16:creationId xmlns:a16="http://schemas.microsoft.com/office/drawing/2014/main" id="{1EABBE46-4ECB-B64E-BEF1-F154EE6C6CCB}"/>
              </a:ext>
            </a:extLst>
          </p:cNvPr>
          <p:cNvSpPr txBox="1"/>
          <p:nvPr/>
        </p:nvSpPr>
        <p:spPr>
          <a:xfrm>
            <a:off x="5241125" y="4364228"/>
            <a:ext cx="1227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AF29F811-74B3-6E42-A925-55C983B50387}"/>
              </a:ext>
            </a:extLst>
          </p:cNvPr>
          <p:cNvSpPr/>
          <p:nvPr/>
        </p:nvSpPr>
        <p:spPr>
          <a:xfrm>
            <a:off x="5836805" y="3796334"/>
            <a:ext cx="97790" cy="318770"/>
          </a:xfrm>
          <a:custGeom>
            <a:avLst/>
            <a:gdLst/>
            <a:ahLst/>
            <a:cxnLst/>
            <a:rect l="l" t="t" r="r" b="b"/>
            <a:pathLst>
              <a:path w="97789" h="318770">
                <a:moveTo>
                  <a:pt x="34121" y="223528"/>
                </a:moveTo>
                <a:lnTo>
                  <a:pt x="2374" y="224116"/>
                </a:lnTo>
                <a:lnTo>
                  <a:pt x="51765" y="318465"/>
                </a:lnTo>
                <a:lnTo>
                  <a:pt x="89482" y="239395"/>
                </a:lnTo>
                <a:lnTo>
                  <a:pt x="34416" y="239395"/>
                </a:lnTo>
                <a:lnTo>
                  <a:pt x="34121" y="223528"/>
                </a:lnTo>
                <a:close/>
              </a:path>
              <a:path w="97789" h="318770">
                <a:moveTo>
                  <a:pt x="65871" y="222939"/>
                </a:moveTo>
                <a:lnTo>
                  <a:pt x="34121" y="223528"/>
                </a:lnTo>
                <a:lnTo>
                  <a:pt x="34416" y="239395"/>
                </a:lnTo>
                <a:lnTo>
                  <a:pt x="66166" y="238810"/>
                </a:lnTo>
                <a:lnTo>
                  <a:pt x="65871" y="222939"/>
                </a:lnTo>
                <a:close/>
              </a:path>
              <a:path w="97789" h="318770">
                <a:moveTo>
                  <a:pt x="97612" y="222351"/>
                </a:moveTo>
                <a:lnTo>
                  <a:pt x="65871" y="222939"/>
                </a:lnTo>
                <a:lnTo>
                  <a:pt x="66166" y="238810"/>
                </a:lnTo>
                <a:lnTo>
                  <a:pt x="34416" y="239395"/>
                </a:lnTo>
                <a:lnTo>
                  <a:pt x="89482" y="239395"/>
                </a:lnTo>
                <a:lnTo>
                  <a:pt x="97612" y="222351"/>
                </a:lnTo>
                <a:close/>
              </a:path>
              <a:path w="97789" h="318770">
                <a:moveTo>
                  <a:pt x="63490" y="94936"/>
                </a:moveTo>
                <a:lnTo>
                  <a:pt x="31740" y="95525"/>
                </a:lnTo>
                <a:lnTo>
                  <a:pt x="34121" y="223528"/>
                </a:lnTo>
                <a:lnTo>
                  <a:pt x="65871" y="222939"/>
                </a:lnTo>
                <a:lnTo>
                  <a:pt x="63490" y="94936"/>
                </a:lnTo>
                <a:close/>
              </a:path>
              <a:path w="97789" h="318770">
                <a:moveTo>
                  <a:pt x="45847" y="0"/>
                </a:moveTo>
                <a:lnTo>
                  <a:pt x="0" y="96113"/>
                </a:lnTo>
                <a:lnTo>
                  <a:pt x="31740" y="95525"/>
                </a:lnTo>
                <a:lnTo>
                  <a:pt x="31445" y="79654"/>
                </a:lnTo>
                <a:lnTo>
                  <a:pt x="63195" y="79070"/>
                </a:lnTo>
                <a:lnTo>
                  <a:pt x="87239" y="79070"/>
                </a:lnTo>
                <a:lnTo>
                  <a:pt x="45847" y="0"/>
                </a:lnTo>
                <a:close/>
              </a:path>
              <a:path w="97789" h="318770">
                <a:moveTo>
                  <a:pt x="63195" y="79070"/>
                </a:moveTo>
                <a:lnTo>
                  <a:pt x="31445" y="79654"/>
                </a:lnTo>
                <a:lnTo>
                  <a:pt x="31740" y="95525"/>
                </a:lnTo>
                <a:lnTo>
                  <a:pt x="63490" y="94936"/>
                </a:lnTo>
                <a:lnTo>
                  <a:pt x="63195" y="79070"/>
                </a:lnTo>
                <a:close/>
              </a:path>
              <a:path w="97789" h="318770">
                <a:moveTo>
                  <a:pt x="87239" y="79070"/>
                </a:moveTo>
                <a:lnTo>
                  <a:pt x="63195" y="79070"/>
                </a:lnTo>
                <a:lnTo>
                  <a:pt x="63490" y="94936"/>
                </a:lnTo>
                <a:lnTo>
                  <a:pt x="95237" y="94348"/>
                </a:lnTo>
                <a:lnTo>
                  <a:pt x="87239" y="79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>
            <a:extLst>
              <a:ext uri="{FF2B5EF4-FFF2-40B4-BE49-F238E27FC236}">
                <a16:creationId xmlns:a16="http://schemas.microsoft.com/office/drawing/2014/main" id="{30CAED1B-9B02-654F-B0BE-B42D4EE44900}"/>
              </a:ext>
            </a:extLst>
          </p:cNvPr>
          <p:cNvGrpSpPr/>
          <p:nvPr/>
        </p:nvGrpSpPr>
        <p:grpSpPr>
          <a:xfrm>
            <a:off x="5065179" y="5334279"/>
            <a:ext cx="1579245" cy="690245"/>
            <a:chOff x="5065179" y="5334279"/>
            <a:chExt cx="1579245" cy="690245"/>
          </a:xfrm>
        </p:grpSpPr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96F49065-0E03-0547-B457-586128E977C8}"/>
                </a:ext>
              </a:extLst>
            </p:cNvPr>
            <p:cNvSpPr/>
            <p:nvPr/>
          </p:nvSpPr>
          <p:spPr>
            <a:xfrm>
              <a:off x="5071529" y="5340629"/>
              <a:ext cx="1566545" cy="677545"/>
            </a:xfrm>
            <a:custGeom>
              <a:avLst/>
              <a:gdLst/>
              <a:ahLst/>
              <a:cxnLst/>
              <a:rect l="l" t="t" r="r" b="b"/>
              <a:pathLst>
                <a:path w="1566545" h="677545">
                  <a:moveTo>
                    <a:pt x="1453451" y="0"/>
                  </a:moveTo>
                  <a:lnTo>
                    <a:pt x="0" y="0"/>
                  </a:lnTo>
                  <a:lnTo>
                    <a:pt x="0" y="677337"/>
                  </a:lnTo>
                  <a:lnTo>
                    <a:pt x="1566341" y="677337"/>
                  </a:lnTo>
                  <a:lnTo>
                    <a:pt x="1566341" y="112890"/>
                  </a:lnTo>
                  <a:lnTo>
                    <a:pt x="1453451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81856BF3-3A6A-C04B-AFFF-D7C160D77946}"/>
                </a:ext>
              </a:extLst>
            </p:cNvPr>
            <p:cNvSpPr/>
            <p:nvPr/>
          </p:nvSpPr>
          <p:spPr>
            <a:xfrm>
              <a:off x="5071529" y="5340629"/>
              <a:ext cx="1566545" cy="677545"/>
            </a:xfrm>
            <a:custGeom>
              <a:avLst/>
              <a:gdLst/>
              <a:ahLst/>
              <a:cxnLst/>
              <a:rect l="l" t="t" r="r" b="b"/>
              <a:pathLst>
                <a:path w="1566545" h="677545">
                  <a:moveTo>
                    <a:pt x="0" y="0"/>
                  </a:moveTo>
                  <a:lnTo>
                    <a:pt x="1453440" y="0"/>
                  </a:lnTo>
                  <a:lnTo>
                    <a:pt x="1566330" y="112891"/>
                  </a:lnTo>
                  <a:lnTo>
                    <a:pt x="1566330" y="677333"/>
                  </a:lnTo>
                  <a:lnTo>
                    <a:pt x="0" y="67733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AEDB0DEC-0B0C-B640-A4A4-123BF18AD1DC}"/>
              </a:ext>
            </a:extLst>
          </p:cNvPr>
          <p:cNvSpPr txBox="1"/>
          <p:nvPr/>
        </p:nvSpPr>
        <p:spPr>
          <a:xfrm>
            <a:off x="5339905" y="5498083"/>
            <a:ext cx="9728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F7E71E8-45B4-CB42-B9CC-430FFAE2F050}"/>
              </a:ext>
            </a:extLst>
          </p:cNvPr>
          <p:cNvSpPr/>
          <p:nvPr/>
        </p:nvSpPr>
        <p:spPr>
          <a:xfrm>
            <a:off x="5840946" y="5018874"/>
            <a:ext cx="95250" cy="1331595"/>
          </a:xfrm>
          <a:custGeom>
            <a:avLst/>
            <a:gdLst/>
            <a:ahLst/>
            <a:cxnLst/>
            <a:rect l="l" t="t" r="r" b="b"/>
            <a:pathLst>
              <a:path w="95250" h="1331595">
                <a:moveTo>
                  <a:pt x="95250" y="1235875"/>
                </a:moveTo>
                <a:lnTo>
                  <a:pt x="63500" y="1235875"/>
                </a:lnTo>
                <a:lnTo>
                  <a:pt x="63500" y="1032929"/>
                </a:lnTo>
                <a:lnTo>
                  <a:pt x="31750" y="1032929"/>
                </a:lnTo>
                <a:lnTo>
                  <a:pt x="31750" y="1235875"/>
                </a:lnTo>
                <a:lnTo>
                  <a:pt x="0" y="1235875"/>
                </a:lnTo>
                <a:lnTo>
                  <a:pt x="47625" y="1331125"/>
                </a:lnTo>
                <a:lnTo>
                  <a:pt x="87312" y="1251750"/>
                </a:lnTo>
                <a:lnTo>
                  <a:pt x="95250" y="1235875"/>
                </a:lnTo>
                <a:close/>
              </a:path>
              <a:path w="95250" h="1331595">
                <a:moveTo>
                  <a:pt x="95250" y="202946"/>
                </a:moveTo>
                <a:lnTo>
                  <a:pt x="63500" y="202946"/>
                </a:lnTo>
                <a:lnTo>
                  <a:pt x="63500" y="0"/>
                </a:lnTo>
                <a:lnTo>
                  <a:pt x="31750" y="0"/>
                </a:lnTo>
                <a:lnTo>
                  <a:pt x="31750" y="202946"/>
                </a:lnTo>
                <a:lnTo>
                  <a:pt x="0" y="202946"/>
                </a:lnTo>
                <a:lnTo>
                  <a:pt x="47625" y="298196"/>
                </a:lnTo>
                <a:lnTo>
                  <a:pt x="87312" y="218821"/>
                </a:lnTo>
                <a:lnTo>
                  <a:pt x="95250" y="202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A2A78AA-5B31-8445-97CD-E7653D823CBE}"/>
              </a:ext>
            </a:extLst>
          </p:cNvPr>
          <p:cNvSpPr txBox="1"/>
          <p:nvPr/>
        </p:nvSpPr>
        <p:spPr>
          <a:xfrm>
            <a:off x="5124881" y="6317996"/>
            <a:ext cx="1717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45093B12-A037-344E-8997-54D8056B6197}"/>
              </a:ext>
            </a:extLst>
          </p:cNvPr>
          <p:cNvSpPr/>
          <p:nvPr/>
        </p:nvSpPr>
        <p:spPr>
          <a:xfrm>
            <a:off x="4778159" y="4707470"/>
            <a:ext cx="267335" cy="1863089"/>
          </a:xfrm>
          <a:custGeom>
            <a:avLst/>
            <a:gdLst/>
            <a:ahLst/>
            <a:cxnLst/>
            <a:rect l="l" t="t" r="r" b="b"/>
            <a:pathLst>
              <a:path w="267335" h="1863090">
                <a:moveTo>
                  <a:pt x="94513" y="0"/>
                </a:moveTo>
                <a:lnTo>
                  <a:pt x="94513" y="33388"/>
                </a:lnTo>
                <a:lnTo>
                  <a:pt x="57725" y="40816"/>
                </a:lnTo>
                <a:lnTo>
                  <a:pt x="27682" y="61072"/>
                </a:lnTo>
                <a:lnTo>
                  <a:pt x="7427" y="91118"/>
                </a:lnTo>
                <a:lnTo>
                  <a:pt x="0" y="127914"/>
                </a:lnTo>
                <a:lnTo>
                  <a:pt x="0" y="1768142"/>
                </a:lnTo>
                <a:lnTo>
                  <a:pt x="7427" y="1804935"/>
                </a:lnTo>
                <a:lnTo>
                  <a:pt x="27682" y="1834980"/>
                </a:lnTo>
                <a:lnTo>
                  <a:pt x="57725" y="1855237"/>
                </a:lnTo>
                <a:lnTo>
                  <a:pt x="94513" y="1862665"/>
                </a:lnTo>
                <a:lnTo>
                  <a:pt x="267106" y="1862665"/>
                </a:lnTo>
                <a:lnTo>
                  <a:pt x="267106" y="1795887"/>
                </a:lnTo>
                <a:lnTo>
                  <a:pt x="94513" y="1795887"/>
                </a:lnTo>
                <a:lnTo>
                  <a:pt x="83718" y="1793707"/>
                </a:lnTo>
                <a:lnTo>
                  <a:pt x="74901" y="1787761"/>
                </a:lnTo>
                <a:lnTo>
                  <a:pt x="68956" y="1778942"/>
                </a:lnTo>
                <a:lnTo>
                  <a:pt x="66776" y="1768142"/>
                </a:lnTo>
                <a:lnTo>
                  <a:pt x="66776" y="127914"/>
                </a:lnTo>
                <a:lnTo>
                  <a:pt x="68956" y="117111"/>
                </a:lnTo>
                <a:lnTo>
                  <a:pt x="74901" y="108291"/>
                </a:lnTo>
                <a:lnTo>
                  <a:pt x="83718" y="102345"/>
                </a:lnTo>
                <a:lnTo>
                  <a:pt x="94513" y="100164"/>
                </a:lnTo>
                <a:lnTo>
                  <a:pt x="180809" y="100164"/>
                </a:lnTo>
                <a:lnTo>
                  <a:pt x="267106" y="66776"/>
                </a:lnTo>
                <a:lnTo>
                  <a:pt x="94513" y="0"/>
                </a:lnTo>
                <a:close/>
              </a:path>
              <a:path w="267335" h="1863090">
                <a:moveTo>
                  <a:pt x="180809" y="100164"/>
                </a:moveTo>
                <a:lnTo>
                  <a:pt x="94513" y="100164"/>
                </a:lnTo>
                <a:lnTo>
                  <a:pt x="94513" y="133553"/>
                </a:lnTo>
                <a:lnTo>
                  <a:pt x="180809" y="100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C3E40AC-9EF6-964E-887C-25855EF2E10C}"/>
              </a:ext>
            </a:extLst>
          </p:cNvPr>
          <p:cNvSpPr/>
          <p:nvPr/>
        </p:nvSpPr>
        <p:spPr>
          <a:xfrm>
            <a:off x="6802539" y="4541304"/>
            <a:ext cx="1511935" cy="95250"/>
          </a:xfrm>
          <a:custGeom>
            <a:avLst/>
            <a:gdLst/>
            <a:ahLst/>
            <a:cxnLst/>
            <a:rect l="l" t="t" r="r" b="b"/>
            <a:pathLst>
              <a:path w="1511934" h="95250">
                <a:moveTo>
                  <a:pt x="1416481" y="0"/>
                </a:moveTo>
                <a:lnTo>
                  <a:pt x="1416481" y="95250"/>
                </a:lnTo>
                <a:lnTo>
                  <a:pt x="1479981" y="63500"/>
                </a:lnTo>
                <a:lnTo>
                  <a:pt x="1432356" y="63500"/>
                </a:lnTo>
                <a:lnTo>
                  <a:pt x="1432356" y="31750"/>
                </a:lnTo>
                <a:lnTo>
                  <a:pt x="1479981" y="31750"/>
                </a:lnTo>
                <a:lnTo>
                  <a:pt x="1416481" y="0"/>
                </a:lnTo>
                <a:close/>
              </a:path>
              <a:path w="1511934" h="95250">
                <a:moveTo>
                  <a:pt x="1416481" y="31750"/>
                </a:moveTo>
                <a:lnTo>
                  <a:pt x="0" y="31750"/>
                </a:lnTo>
                <a:lnTo>
                  <a:pt x="0" y="63500"/>
                </a:lnTo>
                <a:lnTo>
                  <a:pt x="1416481" y="63500"/>
                </a:lnTo>
                <a:lnTo>
                  <a:pt x="1416481" y="31750"/>
                </a:lnTo>
                <a:close/>
              </a:path>
              <a:path w="1511934" h="95250">
                <a:moveTo>
                  <a:pt x="1479981" y="31750"/>
                </a:moveTo>
                <a:lnTo>
                  <a:pt x="1432356" y="31750"/>
                </a:lnTo>
                <a:lnTo>
                  <a:pt x="1432356" y="63500"/>
                </a:lnTo>
                <a:lnTo>
                  <a:pt x="1479981" y="63500"/>
                </a:lnTo>
                <a:lnTo>
                  <a:pt x="1511731" y="47625"/>
                </a:lnTo>
                <a:lnTo>
                  <a:pt x="1479981" y="317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35E2914-3B2E-894A-9E47-DC8A62B6AF0C}"/>
              </a:ext>
            </a:extLst>
          </p:cNvPr>
          <p:cNvSpPr txBox="1"/>
          <p:nvPr/>
        </p:nvSpPr>
        <p:spPr>
          <a:xfrm>
            <a:off x="7062723" y="424129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Meta- 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ear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EBDA3F3C-7713-0D46-BE33-D0E437886802}"/>
              </a:ext>
            </a:extLst>
          </p:cNvPr>
          <p:cNvSpPr txBox="1"/>
          <p:nvPr/>
        </p:nvSpPr>
        <p:spPr>
          <a:xfrm>
            <a:off x="8480247" y="2973641"/>
            <a:ext cx="1510665" cy="77216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495"/>
              </a:spcBef>
            </a:pP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Task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6" name="object 36">
            <a:extLst>
              <a:ext uri="{FF2B5EF4-FFF2-40B4-BE49-F238E27FC236}">
                <a16:creationId xmlns:a16="http://schemas.microsoft.com/office/drawing/2014/main" id="{C5BEB1E6-D0BF-5749-BCA0-D040D1538CCE}"/>
              </a:ext>
            </a:extLst>
          </p:cNvPr>
          <p:cNvGrpSpPr/>
          <p:nvPr/>
        </p:nvGrpSpPr>
        <p:grpSpPr>
          <a:xfrm>
            <a:off x="8417979" y="4189603"/>
            <a:ext cx="1579245" cy="768985"/>
            <a:chOff x="8417979" y="4189603"/>
            <a:chExt cx="1579245" cy="768985"/>
          </a:xfrm>
        </p:grpSpPr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95205F4B-C4BA-CF4F-91CD-2F3DE47A5EB5}"/>
                </a:ext>
              </a:extLst>
            </p:cNvPr>
            <p:cNvSpPr/>
            <p:nvPr/>
          </p:nvSpPr>
          <p:spPr>
            <a:xfrm>
              <a:off x="8424329" y="4195953"/>
              <a:ext cx="1566545" cy="756285"/>
            </a:xfrm>
            <a:custGeom>
              <a:avLst/>
              <a:gdLst/>
              <a:ahLst/>
              <a:cxnLst/>
              <a:rect l="l" t="t" r="r" b="b"/>
              <a:pathLst>
                <a:path w="1566545" h="756285">
                  <a:moveTo>
                    <a:pt x="1440319" y="0"/>
                  </a:moveTo>
                  <a:lnTo>
                    <a:pt x="126022" y="0"/>
                  </a:lnTo>
                  <a:lnTo>
                    <a:pt x="76970" y="9904"/>
                  </a:lnTo>
                  <a:lnTo>
                    <a:pt x="36912" y="36912"/>
                  </a:lnTo>
                  <a:lnTo>
                    <a:pt x="9904" y="76970"/>
                  </a:lnTo>
                  <a:lnTo>
                    <a:pt x="0" y="126022"/>
                  </a:lnTo>
                  <a:lnTo>
                    <a:pt x="0" y="630072"/>
                  </a:lnTo>
                  <a:lnTo>
                    <a:pt x="9904" y="679122"/>
                  </a:lnTo>
                  <a:lnTo>
                    <a:pt x="36912" y="719175"/>
                  </a:lnTo>
                  <a:lnTo>
                    <a:pt x="76970" y="746179"/>
                  </a:lnTo>
                  <a:lnTo>
                    <a:pt x="126022" y="756081"/>
                  </a:lnTo>
                  <a:lnTo>
                    <a:pt x="1440319" y="756081"/>
                  </a:lnTo>
                  <a:lnTo>
                    <a:pt x="1489369" y="746179"/>
                  </a:lnTo>
                  <a:lnTo>
                    <a:pt x="1529422" y="719175"/>
                  </a:lnTo>
                  <a:lnTo>
                    <a:pt x="1556427" y="679122"/>
                  </a:lnTo>
                  <a:lnTo>
                    <a:pt x="1566329" y="630072"/>
                  </a:lnTo>
                  <a:lnTo>
                    <a:pt x="1566329" y="126022"/>
                  </a:lnTo>
                  <a:lnTo>
                    <a:pt x="1556427" y="76970"/>
                  </a:lnTo>
                  <a:lnTo>
                    <a:pt x="1529422" y="36912"/>
                  </a:lnTo>
                  <a:lnTo>
                    <a:pt x="1489369" y="9904"/>
                  </a:lnTo>
                  <a:lnTo>
                    <a:pt x="14403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1E597DA0-60B7-DF45-8ECF-D117C057A58B}"/>
                </a:ext>
              </a:extLst>
            </p:cNvPr>
            <p:cNvSpPr/>
            <p:nvPr/>
          </p:nvSpPr>
          <p:spPr>
            <a:xfrm>
              <a:off x="8424329" y="4195953"/>
              <a:ext cx="1566545" cy="756285"/>
            </a:xfrm>
            <a:custGeom>
              <a:avLst/>
              <a:gdLst/>
              <a:ahLst/>
              <a:cxnLst/>
              <a:rect l="l" t="t" r="r" b="b"/>
              <a:pathLst>
                <a:path w="1566545" h="756285">
                  <a:moveTo>
                    <a:pt x="0" y="126016"/>
                  </a:moveTo>
                  <a:lnTo>
                    <a:pt x="9902" y="76964"/>
                  </a:lnTo>
                  <a:lnTo>
                    <a:pt x="36909" y="36909"/>
                  </a:lnTo>
                  <a:lnTo>
                    <a:pt x="76964" y="9902"/>
                  </a:lnTo>
                  <a:lnTo>
                    <a:pt x="126016" y="0"/>
                  </a:lnTo>
                  <a:lnTo>
                    <a:pt x="1440320" y="0"/>
                  </a:lnTo>
                  <a:lnTo>
                    <a:pt x="1489368" y="9902"/>
                  </a:lnTo>
                  <a:lnTo>
                    <a:pt x="1529422" y="36909"/>
                  </a:lnTo>
                  <a:lnTo>
                    <a:pt x="1556427" y="76964"/>
                  </a:lnTo>
                  <a:lnTo>
                    <a:pt x="1566330" y="126016"/>
                  </a:lnTo>
                  <a:lnTo>
                    <a:pt x="1566330" y="630067"/>
                  </a:lnTo>
                  <a:lnTo>
                    <a:pt x="1556427" y="679118"/>
                  </a:lnTo>
                  <a:lnTo>
                    <a:pt x="1529422" y="719174"/>
                  </a:lnTo>
                  <a:lnTo>
                    <a:pt x="1489368" y="746180"/>
                  </a:lnTo>
                  <a:lnTo>
                    <a:pt x="1440320" y="756083"/>
                  </a:lnTo>
                  <a:lnTo>
                    <a:pt x="126016" y="756083"/>
                  </a:lnTo>
                  <a:lnTo>
                    <a:pt x="76964" y="746180"/>
                  </a:lnTo>
                  <a:lnTo>
                    <a:pt x="36909" y="719174"/>
                  </a:lnTo>
                  <a:lnTo>
                    <a:pt x="9902" y="679118"/>
                  </a:lnTo>
                  <a:lnTo>
                    <a:pt x="0" y="630067"/>
                  </a:lnTo>
                  <a:lnTo>
                    <a:pt x="0" y="126016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>
            <a:extLst>
              <a:ext uri="{FF2B5EF4-FFF2-40B4-BE49-F238E27FC236}">
                <a16:creationId xmlns:a16="http://schemas.microsoft.com/office/drawing/2014/main" id="{68B63BC3-ED75-E241-A5BD-749531BED01A}"/>
              </a:ext>
            </a:extLst>
          </p:cNvPr>
          <p:cNvSpPr txBox="1"/>
          <p:nvPr/>
        </p:nvSpPr>
        <p:spPr>
          <a:xfrm>
            <a:off x="8593925" y="4364228"/>
            <a:ext cx="1227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3FEB506-C346-9046-A9B2-675BF839DA76}"/>
              </a:ext>
            </a:extLst>
          </p:cNvPr>
          <p:cNvSpPr/>
          <p:nvPr/>
        </p:nvSpPr>
        <p:spPr>
          <a:xfrm>
            <a:off x="9189605" y="3796334"/>
            <a:ext cx="97790" cy="318770"/>
          </a:xfrm>
          <a:custGeom>
            <a:avLst/>
            <a:gdLst/>
            <a:ahLst/>
            <a:cxnLst/>
            <a:rect l="l" t="t" r="r" b="b"/>
            <a:pathLst>
              <a:path w="97790" h="318770">
                <a:moveTo>
                  <a:pt x="34121" y="223528"/>
                </a:moveTo>
                <a:lnTo>
                  <a:pt x="2374" y="224116"/>
                </a:lnTo>
                <a:lnTo>
                  <a:pt x="51752" y="318465"/>
                </a:lnTo>
                <a:lnTo>
                  <a:pt x="89480" y="239395"/>
                </a:lnTo>
                <a:lnTo>
                  <a:pt x="34417" y="239395"/>
                </a:lnTo>
                <a:lnTo>
                  <a:pt x="34121" y="223528"/>
                </a:lnTo>
                <a:close/>
              </a:path>
              <a:path w="97790" h="318770">
                <a:moveTo>
                  <a:pt x="65860" y="222940"/>
                </a:moveTo>
                <a:lnTo>
                  <a:pt x="34121" y="223528"/>
                </a:lnTo>
                <a:lnTo>
                  <a:pt x="34417" y="239395"/>
                </a:lnTo>
                <a:lnTo>
                  <a:pt x="66154" y="238810"/>
                </a:lnTo>
                <a:lnTo>
                  <a:pt x="65860" y="222940"/>
                </a:lnTo>
                <a:close/>
              </a:path>
              <a:path w="97790" h="318770">
                <a:moveTo>
                  <a:pt x="97612" y="222351"/>
                </a:moveTo>
                <a:lnTo>
                  <a:pt x="65860" y="222940"/>
                </a:lnTo>
                <a:lnTo>
                  <a:pt x="66154" y="238810"/>
                </a:lnTo>
                <a:lnTo>
                  <a:pt x="34417" y="239395"/>
                </a:lnTo>
                <a:lnTo>
                  <a:pt x="89480" y="239395"/>
                </a:lnTo>
                <a:lnTo>
                  <a:pt x="97612" y="222351"/>
                </a:lnTo>
                <a:close/>
              </a:path>
              <a:path w="97790" h="318770">
                <a:moveTo>
                  <a:pt x="63489" y="94936"/>
                </a:moveTo>
                <a:lnTo>
                  <a:pt x="31740" y="95525"/>
                </a:lnTo>
                <a:lnTo>
                  <a:pt x="34121" y="223528"/>
                </a:lnTo>
                <a:lnTo>
                  <a:pt x="65860" y="222940"/>
                </a:lnTo>
                <a:lnTo>
                  <a:pt x="63489" y="94936"/>
                </a:lnTo>
                <a:close/>
              </a:path>
              <a:path w="97790" h="318770">
                <a:moveTo>
                  <a:pt x="45847" y="0"/>
                </a:moveTo>
                <a:lnTo>
                  <a:pt x="0" y="96113"/>
                </a:lnTo>
                <a:lnTo>
                  <a:pt x="31740" y="95525"/>
                </a:lnTo>
                <a:lnTo>
                  <a:pt x="31445" y="79654"/>
                </a:lnTo>
                <a:lnTo>
                  <a:pt x="63195" y="79070"/>
                </a:lnTo>
                <a:lnTo>
                  <a:pt x="87239" y="79070"/>
                </a:lnTo>
                <a:lnTo>
                  <a:pt x="45847" y="0"/>
                </a:lnTo>
                <a:close/>
              </a:path>
              <a:path w="97790" h="318770">
                <a:moveTo>
                  <a:pt x="63195" y="79070"/>
                </a:moveTo>
                <a:lnTo>
                  <a:pt x="31445" y="79654"/>
                </a:lnTo>
                <a:lnTo>
                  <a:pt x="31740" y="95525"/>
                </a:lnTo>
                <a:lnTo>
                  <a:pt x="63489" y="94936"/>
                </a:lnTo>
                <a:lnTo>
                  <a:pt x="63195" y="79070"/>
                </a:lnTo>
                <a:close/>
              </a:path>
              <a:path w="97790" h="318770">
                <a:moveTo>
                  <a:pt x="87239" y="79070"/>
                </a:moveTo>
                <a:lnTo>
                  <a:pt x="63195" y="79070"/>
                </a:lnTo>
                <a:lnTo>
                  <a:pt x="63489" y="94936"/>
                </a:lnTo>
                <a:lnTo>
                  <a:pt x="95237" y="94348"/>
                </a:lnTo>
                <a:lnTo>
                  <a:pt x="87239" y="79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>
            <a:extLst>
              <a:ext uri="{FF2B5EF4-FFF2-40B4-BE49-F238E27FC236}">
                <a16:creationId xmlns:a16="http://schemas.microsoft.com/office/drawing/2014/main" id="{FE077F25-276A-6847-9E92-FC02F2F08EEC}"/>
              </a:ext>
            </a:extLst>
          </p:cNvPr>
          <p:cNvGrpSpPr/>
          <p:nvPr/>
        </p:nvGrpSpPr>
        <p:grpSpPr>
          <a:xfrm>
            <a:off x="8417979" y="5334279"/>
            <a:ext cx="1579245" cy="690245"/>
            <a:chOff x="8417979" y="5334279"/>
            <a:chExt cx="1579245" cy="690245"/>
          </a:xfrm>
        </p:grpSpPr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96DC4E24-42FD-F041-979D-FDFE7DD59847}"/>
                </a:ext>
              </a:extLst>
            </p:cNvPr>
            <p:cNvSpPr/>
            <p:nvPr/>
          </p:nvSpPr>
          <p:spPr>
            <a:xfrm>
              <a:off x="8424329" y="5340629"/>
              <a:ext cx="1566545" cy="677545"/>
            </a:xfrm>
            <a:custGeom>
              <a:avLst/>
              <a:gdLst/>
              <a:ahLst/>
              <a:cxnLst/>
              <a:rect l="l" t="t" r="r" b="b"/>
              <a:pathLst>
                <a:path w="1566545" h="677545">
                  <a:moveTo>
                    <a:pt x="1453438" y="0"/>
                  </a:moveTo>
                  <a:lnTo>
                    <a:pt x="0" y="0"/>
                  </a:lnTo>
                  <a:lnTo>
                    <a:pt x="0" y="677339"/>
                  </a:lnTo>
                  <a:lnTo>
                    <a:pt x="1566329" y="677339"/>
                  </a:lnTo>
                  <a:lnTo>
                    <a:pt x="1566329" y="112903"/>
                  </a:lnTo>
                  <a:lnTo>
                    <a:pt x="145343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5E29E75E-F2AA-0241-8A6A-73193DE13CF2}"/>
                </a:ext>
              </a:extLst>
            </p:cNvPr>
            <p:cNvSpPr/>
            <p:nvPr/>
          </p:nvSpPr>
          <p:spPr>
            <a:xfrm>
              <a:off x="8424329" y="5340629"/>
              <a:ext cx="1566545" cy="677545"/>
            </a:xfrm>
            <a:custGeom>
              <a:avLst/>
              <a:gdLst/>
              <a:ahLst/>
              <a:cxnLst/>
              <a:rect l="l" t="t" r="r" b="b"/>
              <a:pathLst>
                <a:path w="1566545" h="677545">
                  <a:moveTo>
                    <a:pt x="0" y="0"/>
                  </a:moveTo>
                  <a:lnTo>
                    <a:pt x="1453440" y="0"/>
                  </a:lnTo>
                  <a:lnTo>
                    <a:pt x="1566330" y="112891"/>
                  </a:lnTo>
                  <a:lnTo>
                    <a:pt x="1566330" y="677333"/>
                  </a:lnTo>
                  <a:lnTo>
                    <a:pt x="0" y="67733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>
            <a:extLst>
              <a:ext uri="{FF2B5EF4-FFF2-40B4-BE49-F238E27FC236}">
                <a16:creationId xmlns:a16="http://schemas.microsoft.com/office/drawing/2014/main" id="{54241A24-F897-AE46-B595-0471BDD74E38}"/>
              </a:ext>
            </a:extLst>
          </p:cNvPr>
          <p:cNvSpPr txBox="1"/>
          <p:nvPr/>
        </p:nvSpPr>
        <p:spPr>
          <a:xfrm>
            <a:off x="8692705" y="5498083"/>
            <a:ext cx="9728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od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el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9EABE348-C9FE-7648-9962-9343FE194DBD}"/>
              </a:ext>
            </a:extLst>
          </p:cNvPr>
          <p:cNvSpPr/>
          <p:nvPr/>
        </p:nvSpPr>
        <p:spPr>
          <a:xfrm>
            <a:off x="9193746" y="5018874"/>
            <a:ext cx="95250" cy="1331595"/>
          </a:xfrm>
          <a:custGeom>
            <a:avLst/>
            <a:gdLst/>
            <a:ahLst/>
            <a:cxnLst/>
            <a:rect l="l" t="t" r="r" b="b"/>
            <a:pathLst>
              <a:path w="95250" h="1331595">
                <a:moveTo>
                  <a:pt x="95250" y="1235875"/>
                </a:moveTo>
                <a:lnTo>
                  <a:pt x="63500" y="1235875"/>
                </a:lnTo>
                <a:lnTo>
                  <a:pt x="63500" y="1032929"/>
                </a:lnTo>
                <a:lnTo>
                  <a:pt x="31750" y="1032929"/>
                </a:lnTo>
                <a:lnTo>
                  <a:pt x="31750" y="1235875"/>
                </a:lnTo>
                <a:lnTo>
                  <a:pt x="0" y="1235875"/>
                </a:lnTo>
                <a:lnTo>
                  <a:pt x="47625" y="1331125"/>
                </a:lnTo>
                <a:lnTo>
                  <a:pt x="87312" y="1251750"/>
                </a:lnTo>
                <a:lnTo>
                  <a:pt x="95250" y="1235875"/>
                </a:lnTo>
                <a:close/>
              </a:path>
              <a:path w="95250" h="1331595">
                <a:moveTo>
                  <a:pt x="95250" y="202946"/>
                </a:moveTo>
                <a:lnTo>
                  <a:pt x="63487" y="202946"/>
                </a:lnTo>
                <a:lnTo>
                  <a:pt x="63487" y="0"/>
                </a:lnTo>
                <a:lnTo>
                  <a:pt x="31737" y="0"/>
                </a:lnTo>
                <a:lnTo>
                  <a:pt x="31737" y="202946"/>
                </a:lnTo>
                <a:lnTo>
                  <a:pt x="0" y="202946"/>
                </a:lnTo>
                <a:lnTo>
                  <a:pt x="47625" y="298196"/>
                </a:lnTo>
                <a:lnTo>
                  <a:pt x="87312" y="218821"/>
                </a:lnTo>
                <a:lnTo>
                  <a:pt x="95250" y="202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19F88B3A-DC39-564E-94FE-F562E71FBF34}"/>
              </a:ext>
            </a:extLst>
          </p:cNvPr>
          <p:cNvSpPr txBox="1"/>
          <p:nvPr/>
        </p:nvSpPr>
        <p:spPr>
          <a:xfrm>
            <a:off x="8477681" y="6321044"/>
            <a:ext cx="17170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15A26546-ED34-C149-BD24-F823C8CAC6C7}"/>
              </a:ext>
            </a:extLst>
          </p:cNvPr>
          <p:cNvSpPr/>
          <p:nvPr/>
        </p:nvSpPr>
        <p:spPr>
          <a:xfrm>
            <a:off x="8130958" y="4707470"/>
            <a:ext cx="267335" cy="1863089"/>
          </a:xfrm>
          <a:custGeom>
            <a:avLst/>
            <a:gdLst/>
            <a:ahLst/>
            <a:cxnLst/>
            <a:rect l="l" t="t" r="r" b="b"/>
            <a:pathLst>
              <a:path w="267334" h="1863090">
                <a:moveTo>
                  <a:pt x="94513" y="0"/>
                </a:moveTo>
                <a:lnTo>
                  <a:pt x="94513" y="33388"/>
                </a:lnTo>
                <a:lnTo>
                  <a:pt x="57725" y="40816"/>
                </a:lnTo>
                <a:lnTo>
                  <a:pt x="27682" y="61072"/>
                </a:lnTo>
                <a:lnTo>
                  <a:pt x="7427" y="91118"/>
                </a:lnTo>
                <a:lnTo>
                  <a:pt x="0" y="127914"/>
                </a:lnTo>
                <a:lnTo>
                  <a:pt x="0" y="1768143"/>
                </a:lnTo>
                <a:lnTo>
                  <a:pt x="7427" y="1804935"/>
                </a:lnTo>
                <a:lnTo>
                  <a:pt x="27682" y="1834980"/>
                </a:lnTo>
                <a:lnTo>
                  <a:pt x="57725" y="1855237"/>
                </a:lnTo>
                <a:lnTo>
                  <a:pt x="94513" y="1862665"/>
                </a:lnTo>
                <a:lnTo>
                  <a:pt x="267106" y="1862665"/>
                </a:lnTo>
                <a:lnTo>
                  <a:pt x="267106" y="1795887"/>
                </a:lnTo>
                <a:lnTo>
                  <a:pt x="94513" y="1795887"/>
                </a:lnTo>
                <a:lnTo>
                  <a:pt x="83718" y="1793707"/>
                </a:lnTo>
                <a:lnTo>
                  <a:pt x="74901" y="1787761"/>
                </a:lnTo>
                <a:lnTo>
                  <a:pt x="68956" y="1778942"/>
                </a:lnTo>
                <a:lnTo>
                  <a:pt x="66776" y="1768143"/>
                </a:lnTo>
                <a:lnTo>
                  <a:pt x="66776" y="127914"/>
                </a:lnTo>
                <a:lnTo>
                  <a:pt x="68956" y="117111"/>
                </a:lnTo>
                <a:lnTo>
                  <a:pt x="74901" y="108291"/>
                </a:lnTo>
                <a:lnTo>
                  <a:pt x="83718" y="102345"/>
                </a:lnTo>
                <a:lnTo>
                  <a:pt x="94513" y="100164"/>
                </a:lnTo>
                <a:lnTo>
                  <a:pt x="180809" y="100164"/>
                </a:lnTo>
                <a:lnTo>
                  <a:pt x="267106" y="66776"/>
                </a:lnTo>
                <a:lnTo>
                  <a:pt x="94513" y="0"/>
                </a:lnTo>
                <a:close/>
              </a:path>
              <a:path w="267334" h="1863090">
                <a:moveTo>
                  <a:pt x="180809" y="100164"/>
                </a:moveTo>
                <a:lnTo>
                  <a:pt x="94513" y="100164"/>
                </a:lnTo>
                <a:lnTo>
                  <a:pt x="94513" y="133553"/>
                </a:lnTo>
                <a:lnTo>
                  <a:pt x="180809" y="100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4B0D7D05-D5B0-B843-A596-1E66090C0ABB}"/>
              </a:ext>
            </a:extLst>
          </p:cNvPr>
          <p:cNvSpPr/>
          <p:nvPr/>
        </p:nvSpPr>
        <p:spPr>
          <a:xfrm>
            <a:off x="10155339" y="4541304"/>
            <a:ext cx="1511935" cy="95250"/>
          </a:xfrm>
          <a:custGeom>
            <a:avLst/>
            <a:gdLst/>
            <a:ahLst/>
            <a:cxnLst/>
            <a:rect l="l" t="t" r="r" b="b"/>
            <a:pathLst>
              <a:path w="1511934" h="95250">
                <a:moveTo>
                  <a:pt x="1416481" y="0"/>
                </a:moveTo>
                <a:lnTo>
                  <a:pt x="1416481" y="95250"/>
                </a:lnTo>
                <a:lnTo>
                  <a:pt x="1479981" y="63500"/>
                </a:lnTo>
                <a:lnTo>
                  <a:pt x="1432356" y="63500"/>
                </a:lnTo>
                <a:lnTo>
                  <a:pt x="1432356" y="31750"/>
                </a:lnTo>
                <a:lnTo>
                  <a:pt x="1479981" y="31750"/>
                </a:lnTo>
                <a:lnTo>
                  <a:pt x="1416481" y="0"/>
                </a:lnTo>
                <a:close/>
              </a:path>
              <a:path w="1511934" h="95250">
                <a:moveTo>
                  <a:pt x="1416481" y="31750"/>
                </a:moveTo>
                <a:lnTo>
                  <a:pt x="0" y="31750"/>
                </a:lnTo>
                <a:lnTo>
                  <a:pt x="0" y="63500"/>
                </a:lnTo>
                <a:lnTo>
                  <a:pt x="1416481" y="63500"/>
                </a:lnTo>
                <a:lnTo>
                  <a:pt x="1416481" y="31750"/>
                </a:lnTo>
                <a:close/>
              </a:path>
              <a:path w="1511934" h="95250">
                <a:moveTo>
                  <a:pt x="1479981" y="31750"/>
                </a:moveTo>
                <a:lnTo>
                  <a:pt x="1432356" y="31750"/>
                </a:lnTo>
                <a:lnTo>
                  <a:pt x="1432356" y="63500"/>
                </a:lnTo>
                <a:lnTo>
                  <a:pt x="1479981" y="63500"/>
                </a:lnTo>
                <a:lnTo>
                  <a:pt x="1511731" y="47625"/>
                </a:lnTo>
                <a:lnTo>
                  <a:pt x="1479981" y="317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75DBA67F-DF39-1149-A7F0-A776A5C88F0E}"/>
              </a:ext>
            </a:extLst>
          </p:cNvPr>
          <p:cNvSpPr txBox="1"/>
          <p:nvPr/>
        </p:nvSpPr>
        <p:spPr>
          <a:xfrm>
            <a:off x="10415523" y="4241292"/>
            <a:ext cx="941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57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Meta- 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ear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ng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123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7E9B5-F0C5-2A4B-9B10-846F1E06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Knowledge Extraction 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C20EB8-37A4-BC41-BD9C-E2BB2DC87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Base-Learners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000" dirty="0"/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 1,…,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are responsible for memorizing historical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zh-C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2000" dirty="0"/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dirty="0"/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also fit a model for the target workload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as target Base-Learner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.</a:t>
                </a:r>
                <a:endParaRPr kumimoji="1"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As discussed, </a:t>
                </a:r>
                <a:r>
                  <a:rPr kumimoji="1"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ResTune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uses the Gaussian Process model to fit each tuning task’s observations as a Base-Learner: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𝐺𝑃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/>
                            <m:t>𝑢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)) ,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𝑡𝑝𝑠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𝑙𝑎𝑡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Together with all the Base-Learners, we can train a Meta-Learner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predict the performance of the configuration 𝜃 on target workload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 ∼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𝐺𝑃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), </m:t>
                      </m:r>
                      <m:sSubSup>
                        <m:sSubSup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altLang="zh-CN" sz="1400" dirty="0"/>
              </a:p>
              <a:p>
                <a:pPr>
                  <a:buFont typeface="Wingdings" pitchFamily="2" charset="2"/>
                  <a:buChar char="Ø"/>
                </a:pPr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kumimoji="1"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C20EB8-37A4-BC41-BD9C-E2BB2DC87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F1E1857-269A-DC4E-8340-0B01C47A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93" y="4514058"/>
            <a:ext cx="2226271" cy="808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A5670A-DA7D-0647-8353-25D20F0F4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593" y="5246122"/>
            <a:ext cx="4212771" cy="6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5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7E9B5-F0C5-2A4B-9B10-846F1E06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Knowledge Extraction 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20EB8-37A4-BC41-BD9C-E2BB2DC8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prior knowledge is extracted from historical tuning tasks by ensemble. </a:t>
            </a:r>
          </a:p>
          <a:p>
            <a:pPr>
              <a:buFont typeface="Wingdings" pitchFamily="2" charset="2"/>
              <a:buChar char="Ø"/>
            </a:pP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2228AA-E9DB-8A4F-84E3-59A227A1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61" y="2273753"/>
            <a:ext cx="11218754" cy="42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3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330"/>
            <a:ext cx="80964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to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determine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weights?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5366" y="2026030"/>
            <a:ext cx="3272154" cy="1781898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593090" marR="511175" indent="-74930">
              <a:lnSpc>
                <a:spcPts val="3290"/>
              </a:lnSpc>
            </a:pPr>
            <a:r>
              <a:rPr sz="2800" b="1" spc="-5" dirty="0">
                <a:latin typeface="Times New Roman"/>
                <a:cs typeface="Times New Roman"/>
              </a:rPr>
              <a:t>Learning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from  </a:t>
            </a:r>
            <a:r>
              <a:rPr sz="2800" b="1" spc="-10" dirty="0">
                <a:latin typeface="Times New Roman"/>
                <a:cs typeface="Times New Roman"/>
              </a:rPr>
              <a:t>Meta-Feature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7267" y="2052929"/>
            <a:ext cx="3272154" cy="18161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252095" marR="244475" indent="265430">
              <a:lnSpc>
                <a:spcPts val="3290"/>
              </a:lnSpc>
            </a:pPr>
            <a:r>
              <a:rPr sz="2800" b="1" spc="-5" dirty="0">
                <a:latin typeface="Times New Roman"/>
                <a:cs typeface="Times New Roman"/>
              </a:rPr>
              <a:t>Learning </a:t>
            </a:r>
            <a:r>
              <a:rPr sz="2800" b="1" spc="-15" dirty="0">
                <a:latin typeface="Times New Roman"/>
                <a:cs typeface="Times New Roman"/>
              </a:rPr>
              <a:t>from  </a:t>
            </a:r>
            <a:r>
              <a:rPr sz="2800" b="1" spc="-5" dirty="0">
                <a:latin typeface="Times New Roman"/>
                <a:cs typeface="Times New Roman"/>
              </a:rPr>
              <a:t>Model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Predictions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4105" y="4246371"/>
            <a:ext cx="3613437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Font typeface="Wingdings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sz="28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9833" y="2743200"/>
            <a:ext cx="978535" cy="485140"/>
          </a:xfrm>
          <a:custGeom>
            <a:avLst/>
            <a:gdLst/>
            <a:ahLst/>
            <a:cxnLst/>
            <a:rect l="l" t="t" r="r" b="b"/>
            <a:pathLst>
              <a:path w="978534" h="485139">
                <a:moveTo>
                  <a:pt x="736092" y="0"/>
                </a:moveTo>
                <a:lnTo>
                  <a:pt x="736092" y="121158"/>
                </a:lnTo>
                <a:lnTo>
                  <a:pt x="0" y="121158"/>
                </a:lnTo>
                <a:lnTo>
                  <a:pt x="0" y="363474"/>
                </a:lnTo>
                <a:lnTo>
                  <a:pt x="736092" y="363474"/>
                </a:lnTo>
                <a:lnTo>
                  <a:pt x="736092" y="484632"/>
                </a:lnTo>
                <a:lnTo>
                  <a:pt x="978407" y="242315"/>
                </a:lnTo>
                <a:lnTo>
                  <a:pt x="736092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20825" y="4237227"/>
            <a:ext cx="343223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Font typeface="Wingdings" pitchFamily="2" charset="2"/>
              <a:buChar char="Ø"/>
              <a:tabLst>
                <a:tab pos="469265" algn="l"/>
                <a:tab pos="469900" algn="l"/>
              </a:tabLst>
            </a:pPr>
            <a:r>
              <a:rPr sz="2800" spc="-45" dirty="0"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over-fitting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2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32426"/>
            <a:ext cx="8058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789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zh-CN" altLang="en-US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Meta-Feature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5675"/>
            <a:ext cx="9164955" cy="19216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spcBef>
                <a:spcPts val="745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Meta-features:</a:t>
            </a:r>
            <a:r>
              <a:rPr lang="en-US" altLang="zh-CN" sz="2400" spc="-5" dirty="0">
                <a:latin typeface="Arial" panose="020B0604020202020204" pitchFamily="34" charset="0"/>
                <a:cs typeface="Arial" panose="020B0604020202020204" pitchFamily="34" charset="0"/>
              </a:rPr>
              <a:t> estimated resource cost of the workload.</a:t>
            </a:r>
            <a:endParaRPr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ResTune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learns the meta-feature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workload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characterization.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4940" algn="ctr">
              <a:lnSpc>
                <a:spcPct val="100000"/>
              </a:lnSpc>
            </a:pP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b="1" spc="-25" dirty="0">
                <a:latin typeface="Arial" panose="020B0604020202020204" pitchFamily="34" charset="0"/>
                <a:cs typeface="Arial" panose="020B0604020202020204" pitchFamily="34" charset="0"/>
              </a:rPr>
              <a:t>Workload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characterization</a:t>
            </a:r>
            <a:r>
              <a:rPr sz="2800" b="1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9028" y="4018678"/>
            <a:ext cx="1323111" cy="1323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1902" y="5381274"/>
            <a:ext cx="157524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Workload</a:t>
            </a:r>
            <a:r>
              <a:rPr sz="2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6" name="object 6"/>
          <p:cNvSpPr/>
          <p:nvPr/>
        </p:nvSpPr>
        <p:spPr>
          <a:xfrm>
            <a:off x="3691215" y="4134883"/>
            <a:ext cx="1090701" cy="10907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12170" y="5362986"/>
            <a:ext cx="111274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F-I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70713" y="3818335"/>
            <a:ext cx="1652955" cy="1652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2718" y="5353842"/>
            <a:ext cx="31599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94008" y="4007934"/>
            <a:ext cx="1393431" cy="1217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21655" y="5362986"/>
            <a:ext cx="190217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Meta-Feature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94621" y="4743695"/>
            <a:ext cx="690880" cy="133350"/>
          </a:xfrm>
          <a:custGeom>
            <a:avLst/>
            <a:gdLst/>
            <a:ahLst/>
            <a:cxnLst/>
            <a:rect l="l" t="t" r="r" b="b"/>
            <a:pathLst>
              <a:path w="690879" h="133350">
                <a:moveTo>
                  <a:pt x="557377" y="0"/>
                </a:moveTo>
                <a:lnTo>
                  <a:pt x="557377" y="133350"/>
                </a:lnTo>
                <a:lnTo>
                  <a:pt x="646277" y="88900"/>
                </a:lnTo>
                <a:lnTo>
                  <a:pt x="579602" y="88900"/>
                </a:lnTo>
                <a:lnTo>
                  <a:pt x="579602" y="44450"/>
                </a:lnTo>
                <a:lnTo>
                  <a:pt x="646277" y="44450"/>
                </a:lnTo>
                <a:lnTo>
                  <a:pt x="557377" y="0"/>
                </a:lnTo>
                <a:close/>
              </a:path>
              <a:path w="690879" h="133350">
                <a:moveTo>
                  <a:pt x="557377" y="44450"/>
                </a:moveTo>
                <a:lnTo>
                  <a:pt x="0" y="44450"/>
                </a:lnTo>
                <a:lnTo>
                  <a:pt x="0" y="88900"/>
                </a:lnTo>
                <a:lnTo>
                  <a:pt x="557377" y="88900"/>
                </a:lnTo>
                <a:lnTo>
                  <a:pt x="557377" y="44450"/>
                </a:lnTo>
                <a:close/>
              </a:path>
              <a:path w="690879" h="133350">
                <a:moveTo>
                  <a:pt x="646277" y="44450"/>
                </a:moveTo>
                <a:lnTo>
                  <a:pt x="579602" y="44450"/>
                </a:lnTo>
                <a:lnTo>
                  <a:pt x="579602" y="88900"/>
                </a:lnTo>
                <a:lnTo>
                  <a:pt x="646277" y="88900"/>
                </a:lnTo>
                <a:lnTo>
                  <a:pt x="690727" y="66675"/>
                </a:lnTo>
                <a:lnTo>
                  <a:pt x="646277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06122" y="4734729"/>
            <a:ext cx="690880" cy="133350"/>
          </a:xfrm>
          <a:custGeom>
            <a:avLst/>
            <a:gdLst/>
            <a:ahLst/>
            <a:cxnLst/>
            <a:rect l="l" t="t" r="r" b="b"/>
            <a:pathLst>
              <a:path w="690879" h="133350">
                <a:moveTo>
                  <a:pt x="557377" y="0"/>
                </a:moveTo>
                <a:lnTo>
                  <a:pt x="557377" y="133349"/>
                </a:lnTo>
                <a:lnTo>
                  <a:pt x="646277" y="88899"/>
                </a:lnTo>
                <a:lnTo>
                  <a:pt x="579602" y="88899"/>
                </a:lnTo>
                <a:lnTo>
                  <a:pt x="579602" y="44449"/>
                </a:lnTo>
                <a:lnTo>
                  <a:pt x="646277" y="44449"/>
                </a:lnTo>
                <a:lnTo>
                  <a:pt x="557377" y="0"/>
                </a:lnTo>
                <a:close/>
              </a:path>
              <a:path w="690879" h="133350">
                <a:moveTo>
                  <a:pt x="557377" y="44449"/>
                </a:moveTo>
                <a:lnTo>
                  <a:pt x="0" y="44449"/>
                </a:lnTo>
                <a:lnTo>
                  <a:pt x="0" y="88899"/>
                </a:lnTo>
                <a:lnTo>
                  <a:pt x="557377" y="88899"/>
                </a:lnTo>
                <a:lnTo>
                  <a:pt x="557377" y="44449"/>
                </a:lnTo>
                <a:close/>
              </a:path>
              <a:path w="690879" h="133350">
                <a:moveTo>
                  <a:pt x="646277" y="44449"/>
                </a:moveTo>
                <a:lnTo>
                  <a:pt x="579602" y="44449"/>
                </a:lnTo>
                <a:lnTo>
                  <a:pt x="579602" y="88899"/>
                </a:lnTo>
                <a:lnTo>
                  <a:pt x="646277" y="88899"/>
                </a:lnTo>
                <a:lnTo>
                  <a:pt x="690727" y="66674"/>
                </a:lnTo>
                <a:lnTo>
                  <a:pt x="646277" y="44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63398" y="4734729"/>
            <a:ext cx="690880" cy="133350"/>
          </a:xfrm>
          <a:custGeom>
            <a:avLst/>
            <a:gdLst/>
            <a:ahLst/>
            <a:cxnLst/>
            <a:rect l="l" t="t" r="r" b="b"/>
            <a:pathLst>
              <a:path w="690879" h="133350">
                <a:moveTo>
                  <a:pt x="557377" y="88912"/>
                </a:moveTo>
                <a:lnTo>
                  <a:pt x="557377" y="133350"/>
                </a:lnTo>
                <a:lnTo>
                  <a:pt x="646252" y="88912"/>
                </a:lnTo>
                <a:lnTo>
                  <a:pt x="557377" y="88912"/>
                </a:lnTo>
                <a:close/>
              </a:path>
              <a:path w="690879" h="133350">
                <a:moveTo>
                  <a:pt x="557377" y="44462"/>
                </a:moveTo>
                <a:lnTo>
                  <a:pt x="557377" y="88912"/>
                </a:lnTo>
                <a:lnTo>
                  <a:pt x="579602" y="88912"/>
                </a:lnTo>
                <a:lnTo>
                  <a:pt x="579602" y="44462"/>
                </a:lnTo>
                <a:lnTo>
                  <a:pt x="557377" y="44462"/>
                </a:lnTo>
                <a:close/>
              </a:path>
              <a:path w="690879" h="133350">
                <a:moveTo>
                  <a:pt x="557377" y="0"/>
                </a:moveTo>
                <a:lnTo>
                  <a:pt x="557377" y="44462"/>
                </a:lnTo>
                <a:lnTo>
                  <a:pt x="579602" y="44462"/>
                </a:lnTo>
                <a:lnTo>
                  <a:pt x="579602" y="88912"/>
                </a:lnTo>
                <a:lnTo>
                  <a:pt x="646277" y="88900"/>
                </a:lnTo>
                <a:lnTo>
                  <a:pt x="690727" y="66675"/>
                </a:lnTo>
                <a:lnTo>
                  <a:pt x="557377" y="0"/>
                </a:lnTo>
                <a:close/>
              </a:path>
              <a:path w="690879" h="133350">
                <a:moveTo>
                  <a:pt x="0" y="44450"/>
                </a:moveTo>
                <a:lnTo>
                  <a:pt x="0" y="88900"/>
                </a:lnTo>
                <a:lnTo>
                  <a:pt x="557377" y="88912"/>
                </a:lnTo>
                <a:lnTo>
                  <a:pt x="557377" y="44462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096AC7-AFB5-B448-9802-C3DB9F055148}"/>
              </a:ext>
            </a:extLst>
          </p:cNvPr>
          <p:cNvSpPr txBox="1"/>
          <p:nvPr/>
        </p:nvSpPr>
        <p:spPr>
          <a:xfrm>
            <a:off x="2518014" y="4451307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Keywords </a:t>
            </a:r>
          </a:p>
          <a:p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48483E-04D0-ED49-8E39-C2815A7C99AC}"/>
              </a:ext>
            </a:extLst>
          </p:cNvPr>
          <p:cNvSpPr txBox="1"/>
          <p:nvPr/>
        </p:nvSpPr>
        <p:spPr>
          <a:xfrm>
            <a:off x="4841806" y="4451307"/>
            <a:ext cx="1588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Feature Vector </a:t>
            </a:r>
          </a:p>
          <a:p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30BCE8-F843-EF4C-A173-E8E7C5140909}"/>
              </a:ext>
            </a:extLst>
          </p:cNvPr>
          <p:cNvSpPr txBox="1"/>
          <p:nvPr/>
        </p:nvSpPr>
        <p:spPr>
          <a:xfrm>
            <a:off x="7127712" y="4199460"/>
            <a:ext cx="2121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Predicted Probability 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B982E7-0AA4-5D47-AA8F-FC97AA39E718}"/>
              </a:ext>
            </a:extLst>
          </p:cNvPr>
          <p:cNvSpPr txBox="1"/>
          <p:nvPr/>
        </p:nvSpPr>
        <p:spPr>
          <a:xfrm>
            <a:off x="5722464" y="5811869"/>
            <a:ext cx="195277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cost level </a:t>
            </a:r>
          </a:p>
        </p:txBody>
      </p:sp>
    </p:spTree>
    <p:extLst>
      <p:ext uri="{BB962C8B-B14F-4D97-AF65-F5344CB8AC3E}">
        <p14:creationId xmlns:p14="http://schemas.microsoft.com/office/powerpoint/2010/main" val="24175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32426"/>
            <a:ext cx="758536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789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zh-CN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Meta-Feature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7970"/>
            <a:ext cx="101492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static weight is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calculated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the distance between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meta-features.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87E60D1-F4F9-714C-A73D-2DD5B31DB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41" y="2270579"/>
            <a:ext cx="9525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5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330"/>
            <a:ext cx="923943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Learning form Model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67763"/>
            <a:ext cx="9984105" cy="142346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6400" marR="184150" indent="-342000">
              <a:spcBef>
                <a:spcPts val="500"/>
              </a:spcBef>
              <a:buFont typeface="Wingdings" pitchFamily="2" charset="2"/>
              <a:buChar char="Ø"/>
              <a:tabLst>
                <a:tab pos="241300" algn="l"/>
                <a:tab pos="3913504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ase-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earners’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 generalizability: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how accuracy base-learner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predict the performance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task.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400" marR="5080" indent="-342000">
              <a:spcBef>
                <a:spcPts val="1005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Challenge: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performances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can differ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scale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significantly among  various hardware environments in the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cloud.</a:t>
            </a:r>
            <a:endParaRPr lang="en-US" altLang="zh-CN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76071" y="3319790"/>
            <a:ext cx="3088640" cy="2581275"/>
            <a:chOff x="7404671" y="3722561"/>
            <a:chExt cx="3088640" cy="2581275"/>
          </a:xfrm>
        </p:grpSpPr>
        <p:sp>
          <p:nvSpPr>
            <p:cNvPr id="5" name="object 5"/>
            <p:cNvSpPr/>
            <p:nvPr/>
          </p:nvSpPr>
          <p:spPr>
            <a:xfrm>
              <a:off x="9046663" y="3727085"/>
              <a:ext cx="1335405" cy="1602740"/>
            </a:xfrm>
            <a:custGeom>
              <a:avLst/>
              <a:gdLst/>
              <a:ahLst/>
              <a:cxnLst/>
              <a:rect l="l" t="t" r="r" b="b"/>
              <a:pathLst>
                <a:path w="1335404" h="1602739">
                  <a:moveTo>
                    <a:pt x="0" y="0"/>
                  </a:moveTo>
                  <a:lnTo>
                    <a:pt x="0" y="957796"/>
                  </a:lnTo>
                  <a:lnTo>
                    <a:pt x="1240330" y="1602651"/>
                  </a:lnTo>
                  <a:lnTo>
                    <a:pt x="1335181" y="642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46663" y="3727085"/>
              <a:ext cx="1335405" cy="1602740"/>
            </a:xfrm>
            <a:custGeom>
              <a:avLst/>
              <a:gdLst/>
              <a:ahLst/>
              <a:cxnLst/>
              <a:rect l="l" t="t" r="r" b="b"/>
              <a:pathLst>
                <a:path w="1335404" h="1602739">
                  <a:moveTo>
                    <a:pt x="0" y="957796"/>
                  </a:moveTo>
                  <a:lnTo>
                    <a:pt x="1240330" y="1602651"/>
                  </a:lnTo>
                  <a:lnTo>
                    <a:pt x="1335181" y="642374"/>
                  </a:lnTo>
                  <a:lnTo>
                    <a:pt x="0" y="0"/>
                  </a:lnTo>
                </a:path>
              </a:pathLst>
            </a:custGeom>
            <a:ln w="9047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1476" y="3727085"/>
              <a:ext cx="1335405" cy="1602740"/>
            </a:xfrm>
            <a:custGeom>
              <a:avLst/>
              <a:gdLst/>
              <a:ahLst/>
              <a:cxnLst/>
              <a:rect l="l" t="t" r="r" b="b"/>
              <a:pathLst>
                <a:path w="1335404" h="1602739">
                  <a:moveTo>
                    <a:pt x="1335186" y="0"/>
                  </a:moveTo>
                  <a:lnTo>
                    <a:pt x="0" y="642374"/>
                  </a:lnTo>
                  <a:lnTo>
                    <a:pt x="94856" y="1602651"/>
                  </a:lnTo>
                  <a:lnTo>
                    <a:pt x="1335186" y="957796"/>
                  </a:lnTo>
                  <a:lnTo>
                    <a:pt x="1335186" y="0"/>
                  </a:lnTo>
                  <a:close/>
                </a:path>
              </a:pathLst>
            </a:custGeom>
            <a:solidFill>
              <a:srgbClr val="E5E6E5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11476" y="3727085"/>
              <a:ext cx="1335405" cy="1602740"/>
            </a:xfrm>
            <a:custGeom>
              <a:avLst/>
              <a:gdLst/>
              <a:ahLst/>
              <a:cxnLst/>
              <a:rect l="l" t="t" r="r" b="b"/>
              <a:pathLst>
                <a:path w="1335404" h="1602739">
                  <a:moveTo>
                    <a:pt x="1335186" y="957796"/>
                  </a:moveTo>
                  <a:lnTo>
                    <a:pt x="94856" y="1602651"/>
                  </a:lnTo>
                  <a:lnTo>
                    <a:pt x="0" y="642374"/>
                  </a:lnTo>
                  <a:lnTo>
                    <a:pt x="1335186" y="0"/>
                  </a:lnTo>
                </a:path>
              </a:pathLst>
            </a:custGeom>
            <a:ln w="9047">
              <a:solidFill>
                <a:srgbClr val="E5E6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06332" y="4684881"/>
              <a:ext cx="2480945" cy="1358265"/>
            </a:xfrm>
            <a:custGeom>
              <a:avLst/>
              <a:gdLst/>
              <a:ahLst/>
              <a:cxnLst/>
              <a:rect l="l" t="t" r="r" b="b"/>
              <a:pathLst>
                <a:path w="2480945" h="1358264">
                  <a:moveTo>
                    <a:pt x="1240330" y="0"/>
                  </a:moveTo>
                  <a:lnTo>
                    <a:pt x="0" y="644854"/>
                  </a:lnTo>
                  <a:lnTo>
                    <a:pt x="1240330" y="1357915"/>
                  </a:lnTo>
                  <a:lnTo>
                    <a:pt x="2480661" y="644854"/>
                  </a:lnTo>
                  <a:lnTo>
                    <a:pt x="1240330" y="0"/>
                  </a:lnTo>
                  <a:close/>
                </a:path>
              </a:pathLst>
            </a:custGeom>
            <a:solidFill>
              <a:srgbClr val="ECECE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06332" y="4684881"/>
              <a:ext cx="2480945" cy="1358265"/>
            </a:xfrm>
            <a:custGeom>
              <a:avLst/>
              <a:gdLst/>
              <a:ahLst/>
              <a:cxnLst/>
              <a:rect l="l" t="t" r="r" b="b"/>
              <a:pathLst>
                <a:path w="2480945" h="1358264">
                  <a:moveTo>
                    <a:pt x="1240330" y="0"/>
                  </a:moveTo>
                  <a:lnTo>
                    <a:pt x="0" y="644854"/>
                  </a:lnTo>
                  <a:lnTo>
                    <a:pt x="1240330" y="1357915"/>
                  </a:lnTo>
                  <a:lnTo>
                    <a:pt x="2480661" y="644854"/>
                  </a:lnTo>
                </a:path>
              </a:pathLst>
            </a:custGeom>
            <a:ln w="9049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07858" y="3735667"/>
              <a:ext cx="2785097" cy="25676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9902" y="3811875"/>
              <a:ext cx="2653665" cy="1497330"/>
            </a:xfrm>
            <a:custGeom>
              <a:avLst/>
              <a:gdLst/>
              <a:ahLst/>
              <a:cxnLst/>
              <a:rect l="l" t="t" r="r" b="b"/>
              <a:pathLst>
                <a:path w="2653665" h="1497329">
                  <a:moveTo>
                    <a:pt x="84377" y="1497124"/>
                  </a:moveTo>
                  <a:lnTo>
                    <a:pt x="1326760" y="852251"/>
                  </a:lnTo>
                  <a:lnTo>
                    <a:pt x="2569144" y="1497124"/>
                  </a:lnTo>
                </a:path>
                <a:path w="2653665" h="1497329">
                  <a:moveTo>
                    <a:pt x="64307" y="1293918"/>
                  </a:moveTo>
                  <a:lnTo>
                    <a:pt x="1326760" y="649018"/>
                  </a:lnTo>
                  <a:lnTo>
                    <a:pt x="2589214" y="1293918"/>
                  </a:lnTo>
                </a:path>
                <a:path w="2653665" h="1497329">
                  <a:moveTo>
                    <a:pt x="43575" y="1084032"/>
                  </a:moveTo>
                  <a:lnTo>
                    <a:pt x="1326760" y="439430"/>
                  </a:lnTo>
                  <a:lnTo>
                    <a:pt x="2609945" y="1084032"/>
                  </a:lnTo>
                </a:path>
                <a:path w="2653665" h="1497329">
                  <a:moveTo>
                    <a:pt x="22151" y="867131"/>
                  </a:moveTo>
                  <a:lnTo>
                    <a:pt x="1326760" y="223200"/>
                  </a:lnTo>
                  <a:lnTo>
                    <a:pt x="2631371" y="867131"/>
                  </a:lnTo>
                </a:path>
                <a:path w="2653665" h="1497329">
                  <a:moveTo>
                    <a:pt x="0" y="642872"/>
                  </a:moveTo>
                  <a:lnTo>
                    <a:pt x="1326760" y="0"/>
                  </a:lnTo>
                  <a:lnTo>
                    <a:pt x="2653521" y="642872"/>
                  </a:lnTo>
                </a:path>
              </a:pathLst>
            </a:custGeom>
            <a:ln w="7238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83386" y="5303587"/>
              <a:ext cx="31750" cy="16510"/>
            </a:xfrm>
            <a:custGeom>
              <a:avLst/>
              <a:gdLst/>
              <a:ahLst/>
              <a:cxnLst/>
              <a:rect l="l" t="t" r="r" b="b"/>
              <a:pathLst>
                <a:path w="31750" h="16510">
                  <a:moveTo>
                    <a:pt x="31330" y="0"/>
                  </a:moveTo>
                  <a:lnTo>
                    <a:pt x="0" y="16255"/>
                  </a:lnTo>
                </a:path>
              </a:pathLst>
            </a:custGeom>
            <a:ln w="7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05928" y="5313451"/>
              <a:ext cx="62865" cy="106045"/>
            </a:xfrm>
            <a:custGeom>
              <a:avLst/>
              <a:gdLst/>
              <a:ahLst/>
              <a:cxnLst/>
              <a:rect l="l" t="t" r="r" b="b"/>
              <a:pathLst>
                <a:path w="62865" h="106045">
                  <a:moveTo>
                    <a:pt x="39497" y="0"/>
                  </a:moveTo>
                  <a:lnTo>
                    <a:pt x="25171" y="0"/>
                  </a:lnTo>
                  <a:lnTo>
                    <a:pt x="0" y="5067"/>
                  </a:lnTo>
                  <a:lnTo>
                    <a:pt x="0" y="18110"/>
                  </a:lnTo>
                  <a:lnTo>
                    <a:pt x="25323" y="13042"/>
                  </a:lnTo>
                  <a:lnTo>
                    <a:pt x="25323" y="93560"/>
                  </a:lnTo>
                  <a:lnTo>
                    <a:pt x="2019" y="93560"/>
                  </a:lnTo>
                  <a:lnTo>
                    <a:pt x="2019" y="105575"/>
                  </a:lnTo>
                  <a:lnTo>
                    <a:pt x="62801" y="105575"/>
                  </a:lnTo>
                  <a:lnTo>
                    <a:pt x="62801" y="93560"/>
                  </a:lnTo>
                  <a:lnTo>
                    <a:pt x="39497" y="93560"/>
                  </a:lnTo>
                  <a:lnTo>
                    <a:pt x="394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91589" y="5311571"/>
              <a:ext cx="72936" cy="1093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83626" y="5311571"/>
              <a:ext cx="72936" cy="1093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62959" y="5100372"/>
              <a:ext cx="32384" cy="16510"/>
            </a:xfrm>
            <a:custGeom>
              <a:avLst/>
              <a:gdLst/>
              <a:ahLst/>
              <a:cxnLst/>
              <a:rect l="l" t="t" r="r" b="b"/>
              <a:pathLst>
                <a:path w="32384" h="16510">
                  <a:moveTo>
                    <a:pt x="31859" y="0"/>
                  </a:moveTo>
                  <a:lnTo>
                    <a:pt x="0" y="16273"/>
                  </a:lnTo>
                </a:path>
              </a:pathLst>
            </a:custGeom>
            <a:ln w="7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83004" y="5110251"/>
              <a:ext cx="62865" cy="106045"/>
            </a:xfrm>
            <a:custGeom>
              <a:avLst/>
              <a:gdLst/>
              <a:ahLst/>
              <a:cxnLst/>
              <a:rect l="l" t="t" r="r" b="b"/>
              <a:pathLst>
                <a:path w="62865" h="106045">
                  <a:moveTo>
                    <a:pt x="39509" y="0"/>
                  </a:moveTo>
                  <a:lnTo>
                    <a:pt x="25184" y="0"/>
                  </a:lnTo>
                  <a:lnTo>
                    <a:pt x="0" y="5067"/>
                  </a:lnTo>
                  <a:lnTo>
                    <a:pt x="0" y="18097"/>
                  </a:lnTo>
                  <a:lnTo>
                    <a:pt x="25323" y="13030"/>
                  </a:lnTo>
                  <a:lnTo>
                    <a:pt x="25323" y="93548"/>
                  </a:lnTo>
                  <a:lnTo>
                    <a:pt x="2032" y="93548"/>
                  </a:lnTo>
                  <a:lnTo>
                    <a:pt x="2032" y="105562"/>
                  </a:lnTo>
                  <a:lnTo>
                    <a:pt x="62801" y="105562"/>
                  </a:lnTo>
                  <a:lnTo>
                    <a:pt x="62801" y="93548"/>
                  </a:lnTo>
                  <a:lnTo>
                    <a:pt x="39509" y="93548"/>
                  </a:lnTo>
                  <a:lnTo>
                    <a:pt x="39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0266" y="5110251"/>
              <a:ext cx="68300" cy="1074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60715" y="5108359"/>
              <a:ext cx="72936" cy="1093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41860" y="4890486"/>
              <a:ext cx="33020" cy="16510"/>
            </a:xfrm>
            <a:custGeom>
              <a:avLst/>
              <a:gdLst/>
              <a:ahLst/>
              <a:cxnLst/>
              <a:rect l="l" t="t" r="r" b="b"/>
              <a:pathLst>
                <a:path w="33020" h="16510">
                  <a:moveTo>
                    <a:pt x="32408" y="0"/>
                  </a:moveTo>
                  <a:lnTo>
                    <a:pt x="0" y="16273"/>
                  </a:lnTo>
                </a:path>
              </a:pathLst>
            </a:custGeom>
            <a:ln w="7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53985" y="4898478"/>
              <a:ext cx="67005" cy="1074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45006" y="4898478"/>
              <a:ext cx="72936" cy="1093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37043" y="4898478"/>
              <a:ext cx="72936" cy="1093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04671" y="3723995"/>
              <a:ext cx="2874568" cy="22632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645221" y="3352342"/>
            <a:ext cx="3081655" cy="2529205"/>
            <a:chOff x="1873821" y="3755113"/>
            <a:chExt cx="3081655" cy="2529205"/>
          </a:xfrm>
        </p:grpSpPr>
        <p:sp>
          <p:nvSpPr>
            <p:cNvPr id="27" name="object 27"/>
            <p:cNvSpPr/>
            <p:nvPr/>
          </p:nvSpPr>
          <p:spPr>
            <a:xfrm>
              <a:off x="3538216" y="3759546"/>
              <a:ext cx="1308735" cy="1570990"/>
            </a:xfrm>
            <a:custGeom>
              <a:avLst/>
              <a:gdLst/>
              <a:ahLst/>
              <a:cxnLst/>
              <a:rect l="l" t="t" r="r" b="b"/>
              <a:pathLst>
                <a:path w="1308735" h="1570989">
                  <a:moveTo>
                    <a:pt x="0" y="0"/>
                  </a:moveTo>
                  <a:lnTo>
                    <a:pt x="0" y="938563"/>
                  </a:lnTo>
                  <a:lnTo>
                    <a:pt x="1215411" y="1570469"/>
                  </a:lnTo>
                  <a:lnTo>
                    <a:pt x="1308356" y="629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38216" y="3759546"/>
              <a:ext cx="1308735" cy="1570990"/>
            </a:xfrm>
            <a:custGeom>
              <a:avLst/>
              <a:gdLst/>
              <a:ahLst/>
              <a:cxnLst/>
              <a:rect l="l" t="t" r="r" b="b"/>
              <a:pathLst>
                <a:path w="1308735" h="1570989">
                  <a:moveTo>
                    <a:pt x="0" y="938563"/>
                  </a:moveTo>
                  <a:lnTo>
                    <a:pt x="1215411" y="1570469"/>
                  </a:lnTo>
                  <a:lnTo>
                    <a:pt x="1308356" y="629475"/>
                  </a:lnTo>
                  <a:lnTo>
                    <a:pt x="0" y="0"/>
                  </a:lnTo>
                </a:path>
              </a:pathLst>
            </a:custGeom>
            <a:ln w="8865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29853" y="3759546"/>
              <a:ext cx="1308735" cy="1570990"/>
            </a:xfrm>
            <a:custGeom>
              <a:avLst/>
              <a:gdLst/>
              <a:ahLst/>
              <a:cxnLst/>
              <a:rect l="l" t="t" r="r" b="b"/>
              <a:pathLst>
                <a:path w="1308735" h="1570989">
                  <a:moveTo>
                    <a:pt x="1308362" y="0"/>
                  </a:moveTo>
                  <a:lnTo>
                    <a:pt x="0" y="629475"/>
                  </a:lnTo>
                  <a:lnTo>
                    <a:pt x="92950" y="1570469"/>
                  </a:lnTo>
                  <a:lnTo>
                    <a:pt x="1308362" y="938563"/>
                  </a:lnTo>
                  <a:lnTo>
                    <a:pt x="1308362" y="0"/>
                  </a:lnTo>
                  <a:close/>
                </a:path>
              </a:pathLst>
            </a:custGeom>
            <a:solidFill>
              <a:srgbClr val="E5E6E5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29853" y="3759546"/>
              <a:ext cx="1308735" cy="1570990"/>
            </a:xfrm>
            <a:custGeom>
              <a:avLst/>
              <a:gdLst/>
              <a:ahLst/>
              <a:cxnLst/>
              <a:rect l="l" t="t" r="r" b="b"/>
              <a:pathLst>
                <a:path w="1308735" h="1570989">
                  <a:moveTo>
                    <a:pt x="1308362" y="938563"/>
                  </a:moveTo>
                  <a:lnTo>
                    <a:pt x="92950" y="1570469"/>
                  </a:lnTo>
                  <a:lnTo>
                    <a:pt x="0" y="629475"/>
                  </a:lnTo>
                  <a:lnTo>
                    <a:pt x="1308362" y="0"/>
                  </a:lnTo>
                </a:path>
              </a:pathLst>
            </a:custGeom>
            <a:ln w="8865">
              <a:solidFill>
                <a:srgbClr val="E5E6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2804" y="4698109"/>
              <a:ext cx="2431415" cy="1330960"/>
            </a:xfrm>
            <a:custGeom>
              <a:avLst/>
              <a:gdLst/>
              <a:ahLst/>
              <a:cxnLst/>
              <a:rect l="l" t="t" r="r" b="b"/>
              <a:pathLst>
                <a:path w="2431415" h="1330960">
                  <a:moveTo>
                    <a:pt x="1215411" y="0"/>
                  </a:moveTo>
                  <a:lnTo>
                    <a:pt x="0" y="631905"/>
                  </a:lnTo>
                  <a:lnTo>
                    <a:pt x="1215411" y="1330648"/>
                  </a:lnTo>
                  <a:lnTo>
                    <a:pt x="2430823" y="631905"/>
                  </a:lnTo>
                  <a:lnTo>
                    <a:pt x="1215411" y="0"/>
                  </a:lnTo>
                  <a:close/>
                </a:path>
              </a:pathLst>
            </a:custGeom>
            <a:solidFill>
              <a:srgbClr val="ECECE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2804" y="4698109"/>
              <a:ext cx="2431415" cy="1330960"/>
            </a:xfrm>
            <a:custGeom>
              <a:avLst/>
              <a:gdLst/>
              <a:ahLst/>
              <a:cxnLst/>
              <a:rect l="l" t="t" r="r" b="b"/>
              <a:pathLst>
                <a:path w="2431415" h="1330960">
                  <a:moveTo>
                    <a:pt x="1215411" y="0"/>
                  </a:moveTo>
                  <a:lnTo>
                    <a:pt x="0" y="631905"/>
                  </a:lnTo>
                  <a:lnTo>
                    <a:pt x="1215411" y="1330648"/>
                  </a:lnTo>
                  <a:lnTo>
                    <a:pt x="2430823" y="631905"/>
                  </a:lnTo>
                </a:path>
              </a:pathLst>
            </a:custGeom>
            <a:ln w="8867">
              <a:solidFill>
                <a:srgbClr val="ECEC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26308" y="3767955"/>
              <a:ext cx="2729142" cy="25161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2492" y="3786092"/>
              <a:ext cx="2611755" cy="1433195"/>
            </a:xfrm>
            <a:custGeom>
              <a:avLst/>
              <a:gdLst/>
              <a:ahLst/>
              <a:cxnLst/>
              <a:rect l="l" t="t" r="r" b="b"/>
              <a:pathLst>
                <a:path w="2611754" h="1433195">
                  <a:moveTo>
                    <a:pt x="79348" y="1432932"/>
                  </a:moveTo>
                  <a:lnTo>
                    <a:pt x="1305723" y="800964"/>
                  </a:lnTo>
                  <a:lnTo>
                    <a:pt x="2532098" y="1432932"/>
                  </a:lnTo>
                </a:path>
                <a:path w="2611754" h="1433195">
                  <a:moveTo>
                    <a:pt x="66798" y="1305905"/>
                  </a:moveTo>
                  <a:lnTo>
                    <a:pt x="1305723" y="673964"/>
                  </a:lnTo>
                  <a:lnTo>
                    <a:pt x="2544648" y="1305905"/>
                  </a:lnTo>
                </a:path>
                <a:path w="2611754" h="1433195">
                  <a:moveTo>
                    <a:pt x="53990" y="1176244"/>
                  </a:moveTo>
                  <a:lnTo>
                    <a:pt x="1305723" y="544471"/>
                  </a:lnTo>
                  <a:lnTo>
                    <a:pt x="2557455" y="1176244"/>
                  </a:lnTo>
                </a:path>
                <a:path w="2611754" h="1433195">
                  <a:moveTo>
                    <a:pt x="40916" y="1043869"/>
                  </a:moveTo>
                  <a:lnTo>
                    <a:pt x="1305723" y="412407"/>
                  </a:lnTo>
                  <a:lnTo>
                    <a:pt x="2570528" y="1043869"/>
                  </a:lnTo>
                </a:path>
                <a:path w="2611754" h="1433195">
                  <a:moveTo>
                    <a:pt x="27565" y="908709"/>
                  </a:moveTo>
                  <a:lnTo>
                    <a:pt x="1305723" y="277699"/>
                  </a:lnTo>
                  <a:lnTo>
                    <a:pt x="2583884" y="908709"/>
                  </a:lnTo>
                </a:path>
                <a:path w="2611754" h="1433195">
                  <a:moveTo>
                    <a:pt x="13929" y="770657"/>
                  </a:moveTo>
                  <a:lnTo>
                    <a:pt x="1305723" y="140251"/>
                  </a:lnTo>
                  <a:lnTo>
                    <a:pt x="2597515" y="770657"/>
                  </a:lnTo>
                </a:path>
                <a:path w="2611754" h="1433195">
                  <a:moveTo>
                    <a:pt x="0" y="629635"/>
                  </a:moveTo>
                  <a:lnTo>
                    <a:pt x="1305723" y="0"/>
                  </a:lnTo>
                  <a:lnTo>
                    <a:pt x="2611448" y="629635"/>
                  </a:lnTo>
                </a:path>
              </a:pathLst>
            </a:custGeom>
            <a:ln w="7092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73821" y="3756507"/>
              <a:ext cx="2880309" cy="21920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903308" y="6064576"/>
            <a:ext cx="99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Instance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232140" y="6064576"/>
            <a:ext cx="99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Instance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825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330"/>
            <a:ext cx="85862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Learning form Model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7970"/>
            <a:ext cx="10382251" cy="173124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6400" marR="184150" indent="-342000">
              <a:spcBef>
                <a:spcPts val="500"/>
              </a:spcBef>
              <a:buFont typeface="Wingdings" pitchFamily="2" charset="2"/>
              <a:buChar char="Ø"/>
              <a:tabLst>
                <a:tab pos="241300" algn="l"/>
                <a:tab pos="3913504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observation: the actual values of the predictions do not matter,  since we only need to identify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 the location of the optimum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6400" marR="184150" indent="-342000">
              <a:spcBef>
                <a:spcPts val="500"/>
              </a:spcBef>
              <a:buFont typeface="Wingdings" pitchFamily="2" charset="2"/>
              <a:buChar char="Ø"/>
              <a:tabLst>
                <a:tab pos="241300" algn="l"/>
                <a:tab pos="3913504" algn="l"/>
              </a:tabLst>
            </a:pP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fundamental </a:t>
            </a:r>
            <a:r>
              <a:rPr lang="en-US" altLang="zh-CN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similarity of tasks 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in an optimization problem means that the tasks have surfaces with </a:t>
            </a:r>
            <a:r>
              <a:rPr lang="en-US" altLang="zh-CN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similar trends in the configuration space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56400" marR="184150" indent="-342000">
              <a:spcBef>
                <a:spcPts val="500"/>
              </a:spcBef>
              <a:buFont typeface="Wingdings" pitchFamily="2" charset="2"/>
              <a:buChar char="Ø"/>
              <a:tabLst>
                <a:tab pos="241300" algn="l"/>
                <a:tab pos="3913504" algn="l"/>
              </a:tabLst>
            </a:pPr>
            <a:r>
              <a:rPr lang="en-US" sz="2000" spc="-114" dirty="0" err="1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lang="en-US" altLang="zh-CN" sz="2000" spc="-114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altLang="zh-CN" sz="20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ranking loss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learners against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altLang="zh-CN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observations.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80A4964-AAA4-B440-A96F-077C47F6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69" y="4128893"/>
            <a:ext cx="4851400" cy="11938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6ECB161-157C-A144-93F9-77932FC2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3" y="3882170"/>
            <a:ext cx="6121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8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26330"/>
            <a:ext cx="61655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Adaptive weight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535942" y="2012187"/>
            <a:ext cx="5713095" cy="35958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400" indent="-342000">
              <a:spcBef>
                <a:spcPts val="100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altLang="zh-CN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altLang="zh-CN" sz="2400" spc="-22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Assignment: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517525" lvl="1" indent="-228600">
              <a:lnSpc>
                <a:spcPts val="230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Meta-features gives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coarse-grained  abstraction about task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properties.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556895" lvl="1" indent="-228600">
              <a:lnSpc>
                <a:spcPts val="230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Suggesting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knobs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that are promising  according to similar historical tasks.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400" indent="-342000">
              <a:lnSpc>
                <a:spcPts val="3329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Dynamic Weight</a:t>
            </a:r>
            <a:r>
              <a:rPr lang="en-US" altLang="zh-CN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Assignment:</a:t>
            </a:r>
          </a:p>
          <a:p>
            <a:pPr marL="697865" marR="5080" lvl="1" indent="-228600">
              <a:lnSpc>
                <a:spcPct val="796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Ranking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 predictions measures the similarity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tasks in the optimization  problem.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7865" marR="814069" lvl="1" indent="-228600">
              <a:lnSpc>
                <a:spcPts val="2300"/>
              </a:lnSpc>
              <a:spcBef>
                <a:spcPts val="489"/>
              </a:spcBef>
              <a:buFont typeface="Arial"/>
              <a:buChar char="•"/>
              <a:tabLst>
                <a:tab pos="698500" algn="l"/>
              </a:tabLst>
            </a:pP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Avoiding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over-fitting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shrinking  historical base learners' weight.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37533-3AFE-0241-A05E-7DE575D9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Motivation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0C8E0-666D-CA42-A7F1-7BA4366F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Tuning configuration knobs of modern database management systems (DBMS) is critical for system performance.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In a cloud environment, manually tuning possibly tens to hundreds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of controlling knobs do not guarantee the performance across various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workloads and instances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Controlling the resource utilization is a necessity from the cloud provider’s perspective: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maintain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low cost.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prevent unpredictable system hangs and resource contentions.</a:t>
            </a:r>
          </a:p>
        </p:txBody>
      </p:sp>
    </p:spTree>
    <p:extLst>
      <p:ext uri="{BB962C8B-B14F-4D97-AF65-F5344CB8AC3E}">
        <p14:creationId xmlns:p14="http://schemas.microsoft.com/office/powerpoint/2010/main" val="4106993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86E6E-A54E-D942-ABC2-FF657A12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Overall Architecture of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ResTune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7CC1C-5D5B-E447-ACE6-848F27DD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8BCF40-1545-8941-8BDC-F516DCBE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9" y="1825625"/>
            <a:ext cx="11410942" cy="37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9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330"/>
            <a:ext cx="5179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484"/>
            <a:ext cx="5438140" cy="70980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6400" indent="-342000">
              <a:lnSpc>
                <a:spcPct val="100000"/>
              </a:lnSpc>
              <a:spcBef>
                <a:spcPts val="434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DBMS: version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5.7 of MySQL</a:t>
            </a:r>
            <a:r>
              <a:rPr sz="2000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400" indent="-342000">
              <a:lnSpc>
                <a:spcPct val="100000"/>
              </a:lnSpc>
              <a:spcBef>
                <a:spcPts val="335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instances: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68322"/>
            <a:ext cx="10581640" cy="1001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400" indent="-342000">
              <a:spcBef>
                <a:spcPts val="100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Workloads:</a:t>
            </a: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Benchmark workloads: SYSBENCH</a:t>
            </a:r>
            <a:r>
              <a:rPr lang="en-US" altLang="zh-CN" spc="-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TPC-C</a:t>
            </a:r>
            <a:r>
              <a:rPr lang="en-US" altLang="zh-CN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pc="-30" dirty="0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pc="-6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eal world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workloads:</a:t>
            </a:r>
            <a:r>
              <a:rPr lang="en-US" altLang="zh-CN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Hotel</a:t>
            </a:r>
            <a:r>
              <a:rPr lang="en-US" altLang="zh-CN" spc="-3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EE3871-DA9E-294C-8E10-2E9C8221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59" y="4618770"/>
            <a:ext cx="8204200" cy="1612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19A7E3-BB4E-AE4C-8E43-8303D3D7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2423293"/>
            <a:ext cx="8204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516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115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Baselines:</a:t>
            </a:r>
          </a:p>
          <a:p>
            <a:pPr marL="698500" lvl="1" indent="-228600">
              <a:lnSpc>
                <a:spcPts val="263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knobs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provided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experienced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DBA;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10"/>
              </a:spcBef>
              <a:buNone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35" dirty="0" err="1">
                <a:latin typeface="Arial" panose="020B0604020202020204" pitchFamily="34" charset="0"/>
                <a:cs typeface="Arial" panose="020B0604020202020204" pitchFamily="34" charset="0"/>
              </a:rPr>
              <a:t>iTuned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hange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minimiz</a:t>
            </a: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utilization;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15" dirty="0" err="1">
                <a:latin typeface="Arial" panose="020B0604020202020204" pitchFamily="34" charset="0"/>
                <a:cs typeface="Arial" panose="020B0604020202020204" pitchFamily="34" charset="0"/>
              </a:rPr>
              <a:t>OtterTune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-w-Con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spc="-9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eplace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OtterTune’s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acquisition function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designed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CEI  to guide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feasible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region;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marR="5080" lvl="1">
              <a:lnSpc>
                <a:spcPts val="221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CDBTune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-w-Con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odify its reward function to encourage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the agent to</a:t>
            </a:r>
            <a:r>
              <a:rPr lang="zh-CN" altLang="en-US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minimize resource usage and satisfy the SLA;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ResTune-w/o-ML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ResTune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Meta-Learning;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000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ResTune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ResTune</a:t>
            </a:r>
            <a:r>
              <a:rPr lang="en-US" altLang="zh-CN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meta-learner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boost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tuning.</a:t>
            </a:r>
          </a:p>
        </p:txBody>
      </p:sp>
    </p:spTree>
    <p:extLst>
      <p:ext uri="{BB962C8B-B14F-4D97-AF65-F5344CB8AC3E}">
        <p14:creationId xmlns:p14="http://schemas.microsoft.com/office/powerpoint/2010/main" val="3954405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330"/>
            <a:ext cx="63155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7610" algn="l"/>
              </a:tabLst>
            </a:pP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Efficiency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</p:txBody>
      </p:sp>
      <p:sp>
        <p:nvSpPr>
          <p:cNvPr id="3" name="object 3"/>
          <p:cNvSpPr/>
          <p:nvPr/>
        </p:nvSpPr>
        <p:spPr>
          <a:xfrm>
            <a:off x="798144" y="3280664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59" h="91439">
                <a:moveTo>
                  <a:pt x="40029" y="0"/>
                </a:moveTo>
                <a:lnTo>
                  <a:pt x="30292" y="0"/>
                </a:lnTo>
                <a:lnTo>
                  <a:pt x="23329" y="743"/>
                </a:lnTo>
                <a:lnTo>
                  <a:pt x="475" y="35253"/>
                </a:lnTo>
                <a:lnTo>
                  <a:pt x="0" y="45669"/>
                </a:lnTo>
                <a:lnTo>
                  <a:pt x="475" y="56156"/>
                </a:lnTo>
                <a:lnTo>
                  <a:pt x="20435" y="91224"/>
                </a:lnTo>
                <a:lnTo>
                  <a:pt x="40029" y="91224"/>
                </a:lnTo>
                <a:lnTo>
                  <a:pt x="47481" y="87363"/>
                </a:lnTo>
                <a:lnTo>
                  <a:pt x="51207" y="81914"/>
                </a:lnTo>
                <a:lnTo>
                  <a:pt x="24161" y="81914"/>
                </a:lnTo>
                <a:lnTo>
                  <a:pt x="19593" y="78905"/>
                </a:lnTo>
                <a:lnTo>
                  <a:pt x="11901" y="45669"/>
                </a:lnTo>
                <a:lnTo>
                  <a:pt x="12175" y="37175"/>
                </a:lnTo>
                <a:lnTo>
                  <a:pt x="24161" y="9423"/>
                </a:lnTo>
                <a:lnTo>
                  <a:pt x="51198" y="9423"/>
                </a:lnTo>
                <a:lnTo>
                  <a:pt x="47481" y="3987"/>
                </a:lnTo>
                <a:lnTo>
                  <a:pt x="40029" y="0"/>
                </a:lnTo>
                <a:close/>
              </a:path>
              <a:path w="60959" h="91439">
                <a:moveTo>
                  <a:pt x="51198" y="9423"/>
                </a:moveTo>
                <a:lnTo>
                  <a:pt x="36423" y="9423"/>
                </a:lnTo>
                <a:lnTo>
                  <a:pt x="40990" y="12446"/>
                </a:lnTo>
                <a:lnTo>
                  <a:pt x="44115" y="18491"/>
                </a:lnTo>
                <a:lnTo>
                  <a:pt x="46097" y="23584"/>
                </a:lnTo>
                <a:lnTo>
                  <a:pt x="47526" y="29813"/>
                </a:lnTo>
                <a:lnTo>
                  <a:pt x="48392" y="37175"/>
                </a:lnTo>
                <a:lnTo>
                  <a:pt x="48684" y="45669"/>
                </a:lnTo>
                <a:lnTo>
                  <a:pt x="48392" y="54168"/>
                </a:lnTo>
                <a:lnTo>
                  <a:pt x="36423" y="81914"/>
                </a:lnTo>
                <a:lnTo>
                  <a:pt x="51207" y="81914"/>
                </a:lnTo>
                <a:lnTo>
                  <a:pt x="60584" y="45669"/>
                </a:lnTo>
                <a:lnTo>
                  <a:pt x="60090" y="35253"/>
                </a:lnTo>
                <a:lnTo>
                  <a:pt x="58615" y="26114"/>
                </a:lnTo>
                <a:lnTo>
                  <a:pt x="56172" y="18265"/>
                </a:lnTo>
                <a:lnTo>
                  <a:pt x="52771" y="11722"/>
                </a:lnTo>
                <a:lnTo>
                  <a:pt x="51198" y="9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40129" y="3280664"/>
            <a:ext cx="586105" cy="227329"/>
            <a:chOff x="1240129" y="3280664"/>
            <a:chExt cx="586105" cy="227329"/>
          </a:xfrm>
        </p:grpSpPr>
        <p:sp>
          <p:nvSpPr>
            <p:cNvPr id="5" name="object 5"/>
            <p:cNvSpPr/>
            <p:nvPr/>
          </p:nvSpPr>
          <p:spPr>
            <a:xfrm>
              <a:off x="1430235" y="3280664"/>
              <a:ext cx="208191" cy="91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0129" y="3400171"/>
              <a:ext cx="166027" cy="1075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6933" y="3395675"/>
              <a:ext cx="217665" cy="112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6100" y="3424669"/>
              <a:ext cx="72415" cy="830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9572" y="3424669"/>
              <a:ext cx="66065" cy="811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129218" y="3280664"/>
            <a:ext cx="212725" cy="91440"/>
            <a:chOff x="2129218" y="3280664"/>
            <a:chExt cx="212725" cy="91440"/>
          </a:xfrm>
        </p:grpSpPr>
        <p:sp>
          <p:nvSpPr>
            <p:cNvPr id="11" name="object 11"/>
            <p:cNvSpPr/>
            <p:nvPr/>
          </p:nvSpPr>
          <p:spPr>
            <a:xfrm>
              <a:off x="2129218" y="3280664"/>
              <a:ext cx="55880" cy="90170"/>
            </a:xfrm>
            <a:custGeom>
              <a:avLst/>
              <a:gdLst/>
              <a:ahLst/>
              <a:cxnLst/>
              <a:rect l="l" t="t" r="r" b="b"/>
              <a:pathLst>
                <a:path w="55880" h="90170">
                  <a:moveTo>
                    <a:pt x="34378" y="0"/>
                  </a:moveTo>
                  <a:lnTo>
                    <a:pt x="21882" y="0"/>
                  </a:lnTo>
                  <a:lnTo>
                    <a:pt x="18033" y="482"/>
                  </a:lnTo>
                  <a:lnTo>
                    <a:pt x="9855" y="2412"/>
                  </a:lnTo>
                  <a:lnTo>
                    <a:pt x="5410" y="3873"/>
                  </a:lnTo>
                  <a:lnTo>
                    <a:pt x="596" y="5803"/>
                  </a:lnTo>
                  <a:lnTo>
                    <a:pt x="596" y="17881"/>
                  </a:lnTo>
                  <a:lnTo>
                    <a:pt x="5283" y="15227"/>
                  </a:lnTo>
                  <a:lnTo>
                    <a:pt x="9740" y="13296"/>
                  </a:lnTo>
                  <a:lnTo>
                    <a:pt x="17906" y="10756"/>
                  </a:lnTo>
                  <a:lnTo>
                    <a:pt x="21882" y="10033"/>
                  </a:lnTo>
                  <a:lnTo>
                    <a:pt x="30886" y="10033"/>
                  </a:lnTo>
                  <a:lnTo>
                    <a:pt x="35102" y="11595"/>
                  </a:lnTo>
                  <a:lnTo>
                    <a:pt x="41592" y="17399"/>
                  </a:lnTo>
                  <a:lnTo>
                    <a:pt x="43268" y="21272"/>
                  </a:lnTo>
                  <a:lnTo>
                    <a:pt x="43268" y="28752"/>
                  </a:lnTo>
                  <a:lnTo>
                    <a:pt x="0" y="79628"/>
                  </a:lnTo>
                  <a:lnTo>
                    <a:pt x="0" y="89649"/>
                  </a:lnTo>
                  <a:lnTo>
                    <a:pt x="55651" y="89649"/>
                  </a:lnTo>
                  <a:lnTo>
                    <a:pt x="55651" y="79628"/>
                  </a:lnTo>
                  <a:lnTo>
                    <a:pt x="14300" y="79628"/>
                  </a:lnTo>
                  <a:lnTo>
                    <a:pt x="44831" y="48094"/>
                  </a:lnTo>
                  <a:lnTo>
                    <a:pt x="49402" y="42532"/>
                  </a:lnTo>
                  <a:lnTo>
                    <a:pt x="51803" y="38671"/>
                  </a:lnTo>
                  <a:lnTo>
                    <a:pt x="54457" y="32258"/>
                  </a:lnTo>
                  <a:lnTo>
                    <a:pt x="55168" y="28752"/>
                  </a:lnTo>
                  <a:lnTo>
                    <a:pt x="55168" y="17525"/>
                  </a:lnTo>
                  <a:lnTo>
                    <a:pt x="52412" y="11480"/>
                  </a:lnTo>
                  <a:lnTo>
                    <a:pt x="41592" y="2298"/>
                  </a:lnTo>
                  <a:lnTo>
                    <a:pt x="34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4821" y="3280664"/>
              <a:ext cx="137045" cy="912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46486" y="3065640"/>
            <a:ext cx="135112" cy="912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4803" y="2742158"/>
            <a:ext cx="136795" cy="9121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4201" y="2418664"/>
            <a:ext cx="137397" cy="912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219" y="2095182"/>
            <a:ext cx="208198" cy="91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22912" y="2638056"/>
            <a:ext cx="109220" cy="274320"/>
            <a:chOff x="222912" y="2638056"/>
            <a:chExt cx="109220" cy="274320"/>
          </a:xfrm>
        </p:grpSpPr>
        <p:sp>
          <p:nvSpPr>
            <p:cNvPr id="18" name="object 18"/>
            <p:cNvSpPr/>
            <p:nvPr/>
          </p:nvSpPr>
          <p:spPr>
            <a:xfrm>
              <a:off x="222912" y="2826829"/>
              <a:ext cx="108907" cy="8525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787" y="2638056"/>
              <a:ext cx="107033" cy="1667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20460" y="2340978"/>
            <a:ext cx="128905" cy="226060"/>
            <a:chOff x="220460" y="2340978"/>
            <a:chExt cx="128905" cy="226060"/>
          </a:xfrm>
        </p:grpSpPr>
        <p:sp>
          <p:nvSpPr>
            <p:cNvPr id="21" name="object 21"/>
            <p:cNvSpPr/>
            <p:nvPr/>
          </p:nvSpPr>
          <p:spPr>
            <a:xfrm>
              <a:off x="220460" y="2534386"/>
              <a:ext cx="128905" cy="33020"/>
            </a:xfrm>
            <a:custGeom>
              <a:avLst/>
              <a:gdLst/>
              <a:ahLst/>
              <a:cxnLst/>
              <a:rect l="l" t="t" r="r" b="b"/>
              <a:pathLst>
                <a:path w="128904" h="33019">
                  <a:moveTo>
                    <a:pt x="128380" y="0"/>
                  </a:moveTo>
                  <a:lnTo>
                    <a:pt x="88430" y="16140"/>
                  </a:lnTo>
                  <a:lnTo>
                    <a:pt x="64189" y="18707"/>
                  </a:lnTo>
                  <a:lnTo>
                    <a:pt x="56103" y="18431"/>
                  </a:lnTo>
                  <a:lnTo>
                    <a:pt x="16245" y="8288"/>
                  </a:lnTo>
                  <a:lnTo>
                    <a:pt x="0" y="0"/>
                  </a:lnTo>
                  <a:lnTo>
                    <a:pt x="0" y="11315"/>
                  </a:lnTo>
                  <a:lnTo>
                    <a:pt x="40578" y="29550"/>
                  </a:lnTo>
                  <a:lnTo>
                    <a:pt x="64189" y="32486"/>
                  </a:lnTo>
                  <a:lnTo>
                    <a:pt x="72089" y="32160"/>
                  </a:lnTo>
                  <a:lnTo>
                    <a:pt x="111990" y="20648"/>
                  </a:lnTo>
                  <a:lnTo>
                    <a:pt x="128380" y="11315"/>
                  </a:lnTo>
                  <a:lnTo>
                    <a:pt x="1283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2912" y="2393022"/>
              <a:ext cx="108907" cy="1217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460" y="2340978"/>
              <a:ext cx="128905" cy="33020"/>
            </a:xfrm>
            <a:custGeom>
              <a:avLst/>
              <a:gdLst/>
              <a:ahLst/>
              <a:cxnLst/>
              <a:rect l="l" t="t" r="r" b="b"/>
              <a:pathLst>
                <a:path w="128904" h="33019">
                  <a:moveTo>
                    <a:pt x="64189" y="0"/>
                  </a:moveTo>
                  <a:lnTo>
                    <a:pt x="24564" y="8319"/>
                  </a:lnTo>
                  <a:lnTo>
                    <a:pt x="0" y="21170"/>
                  </a:lnTo>
                  <a:lnTo>
                    <a:pt x="0" y="32473"/>
                  </a:lnTo>
                  <a:lnTo>
                    <a:pt x="8170" y="28094"/>
                  </a:lnTo>
                  <a:lnTo>
                    <a:pt x="16245" y="24301"/>
                  </a:lnTo>
                  <a:lnTo>
                    <a:pt x="56103" y="14075"/>
                  </a:lnTo>
                  <a:lnTo>
                    <a:pt x="64189" y="13779"/>
                  </a:lnTo>
                  <a:lnTo>
                    <a:pt x="72360" y="14075"/>
                  </a:lnTo>
                  <a:lnTo>
                    <a:pt x="112315" y="24301"/>
                  </a:lnTo>
                  <a:lnTo>
                    <a:pt x="128380" y="32473"/>
                  </a:lnTo>
                  <a:lnTo>
                    <a:pt x="128380" y="21170"/>
                  </a:lnTo>
                  <a:lnTo>
                    <a:pt x="87943" y="3053"/>
                  </a:lnTo>
                  <a:lnTo>
                    <a:pt x="72089" y="348"/>
                  </a:lnTo>
                  <a:lnTo>
                    <a:pt x="641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674038" y="2126883"/>
            <a:ext cx="1641311" cy="106710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990189" y="3590442"/>
            <a:ext cx="191135" cy="140335"/>
            <a:chOff x="990189" y="3590442"/>
            <a:chExt cx="191135" cy="140335"/>
          </a:xfrm>
        </p:grpSpPr>
        <p:sp>
          <p:nvSpPr>
            <p:cNvPr id="26" name="object 26"/>
            <p:cNvSpPr/>
            <p:nvPr/>
          </p:nvSpPr>
          <p:spPr>
            <a:xfrm>
              <a:off x="990189" y="3590442"/>
              <a:ext cx="35560" cy="140335"/>
            </a:xfrm>
            <a:custGeom>
              <a:avLst/>
              <a:gdLst/>
              <a:ahLst/>
              <a:cxnLst/>
              <a:rect l="l" t="t" r="r" b="b"/>
              <a:pathLst>
                <a:path w="35559" h="140335">
                  <a:moveTo>
                    <a:pt x="35005" y="0"/>
                  </a:moveTo>
                  <a:lnTo>
                    <a:pt x="22815" y="0"/>
                  </a:lnTo>
                  <a:lnTo>
                    <a:pt x="17360" y="9018"/>
                  </a:lnTo>
                  <a:lnTo>
                    <a:pt x="1406" y="52824"/>
                  </a:lnTo>
                  <a:lnTo>
                    <a:pt x="0" y="69900"/>
                  </a:lnTo>
                  <a:lnTo>
                    <a:pt x="351" y="78504"/>
                  </a:lnTo>
                  <a:lnTo>
                    <a:pt x="12755" y="121948"/>
                  </a:lnTo>
                  <a:lnTo>
                    <a:pt x="22815" y="139801"/>
                  </a:lnTo>
                  <a:lnTo>
                    <a:pt x="35005" y="139801"/>
                  </a:lnTo>
                  <a:lnTo>
                    <a:pt x="30196" y="131014"/>
                  </a:lnTo>
                  <a:lnTo>
                    <a:pt x="26077" y="122302"/>
                  </a:lnTo>
                  <a:lnTo>
                    <a:pt x="15143" y="78797"/>
                  </a:lnTo>
                  <a:lnTo>
                    <a:pt x="14845" y="69900"/>
                  </a:lnTo>
                  <a:lnTo>
                    <a:pt x="15143" y="61092"/>
                  </a:lnTo>
                  <a:lnTo>
                    <a:pt x="26077" y="17694"/>
                  </a:lnTo>
                  <a:lnTo>
                    <a:pt x="30196" y="8898"/>
                  </a:lnTo>
                  <a:lnTo>
                    <a:pt x="35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7071" y="3621697"/>
              <a:ext cx="72196" cy="9000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5990" y="3590442"/>
              <a:ext cx="35560" cy="140335"/>
            </a:xfrm>
            <a:custGeom>
              <a:avLst/>
              <a:gdLst/>
              <a:ahLst/>
              <a:cxnLst/>
              <a:rect l="l" t="t" r="r" b="b"/>
              <a:pathLst>
                <a:path w="35559" h="140335">
                  <a:moveTo>
                    <a:pt x="12188" y="0"/>
                  </a:moveTo>
                  <a:lnTo>
                    <a:pt x="0" y="0"/>
                  </a:lnTo>
                  <a:lnTo>
                    <a:pt x="4719" y="8898"/>
                  </a:lnTo>
                  <a:lnTo>
                    <a:pt x="8809" y="17694"/>
                  </a:lnTo>
                  <a:lnTo>
                    <a:pt x="19838" y="61092"/>
                  </a:lnTo>
                  <a:lnTo>
                    <a:pt x="20158" y="69900"/>
                  </a:lnTo>
                  <a:lnTo>
                    <a:pt x="19838" y="78797"/>
                  </a:lnTo>
                  <a:lnTo>
                    <a:pt x="8809" y="122302"/>
                  </a:lnTo>
                  <a:lnTo>
                    <a:pt x="0" y="139801"/>
                  </a:lnTo>
                  <a:lnTo>
                    <a:pt x="12188" y="139801"/>
                  </a:lnTo>
                  <a:lnTo>
                    <a:pt x="29222" y="104457"/>
                  </a:lnTo>
                  <a:lnTo>
                    <a:pt x="35003" y="69900"/>
                  </a:lnTo>
                  <a:lnTo>
                    <a:pt x="34627" y="61392"/>
                  </a:lnTo>
                  <a:lnTo>
                    <a:pt x="22111" y="17930"/>
                  </a:lnTo>
                  <a:lnTo>
                    <a:pt x="17487" y="9018"/>
                  </a:lnTo>
                  <a:lnTo>
                    <a:pt x="12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254441" y="3593122"/>
            <a:ext cx="817880" cy="118745"/>
            <a:chOff x="1254441" y="3593122"/>
            <a:chExt cx="817880" cy="118745"/>
          </a:xfrm>
        </p:grpSpPr>
        <p:sp>
          <p:nvSpPr>
            <p:cNvPr id="30" name="object 30"/>
            <p:cNvSpPr/>
            <p:nvPr/>
          </p:nvSpPr>
          <p:spPr>
            <a:xfrm>
              <a:off x="1254441" y="3593122"/>
              <a:ext cx="274880" cy="1185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53387" y="3595154"/>
              <a:ext cx="80784" cy="1145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60588" y="3595154"/>
              <a:ext cx="73444" cy="11451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59343" y="3595154"/>
              <a:ext cx="86271" cy="11451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69668" y="3593122"/>
              <a:ext cx="91897" cy="11857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85314" y="3595154"/>
              <a:ext cx="86880" cy="11451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3221520" y="3280664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60" h="91439">
                <a:moveTo>
                  <a:pt x="40030" y="0"/>
                </a:moveTo>
                <a:lnTo>
                  <a:pt x="30289" y="0"/>
                </a:lnTo>
                <a:lnTo>
                  <a:pt x="23328" y="743"/>
                </a:lnTo>
                <a:lnTo>
                  <a:pt x="475" y="35253"/>
                </a:lnTo>
                <a:lnTo>
                  <a:pt x="0" y="45669"/>
                </a:lnTo>
                <a:lnTo>
                  <a:pt x="475" y="56156"/>
                </a:lnTo>
                <a:lnTo>
                  <a:pt x="20434" y="91224"/>
                </a:lnTo>
                <a:lnTo>
                  <a:pt x="40030" y="91224"/>
                </a:lnTo>
                <a:lnTo>
                  <a:pt x="47485" y="87363"/>
                </a:lnTo>
                <a:lnTo>
                  <a:pt x="51206" y="81914"/>
                </a:lnTo>
                <a:lnTo>
                  <a:pt x="24168" y="81914"/>
                </a:lnTo>
                <a:lnTo>
                  <a:pt x="19596" y="78905"/>
                </a:lnTo>
                <a:lnTo>
                  <a:pt x="11899" y="45669"/>
                </a:lnTo>
                <a:lnTo>
                  <a:pt x="12174" y="37175"/>
                </a:lnTo>
                <a:lnTo>
                  <a:pt x="24168" y="9423"/>
                </a:lnTo>
                <a:lnTo>
                  <a:pt x="51198" y="9423"/>
                </a:lnTo>
                <a:lnTo>
                  <a:pt x="47485" y="3987"/>
                </a:lnTo>
                <a:lnTo>
                  <a:pt x="40030" y="0"/>
                </a:lnTo>
                <a:close/>
              </a:path>
              <a:path w="60960" h="91439">
                <a:moveTo>
                  <a:pt x="51198" y="9423"/>
                </a:moveTo>
                <a:lnTo>
                  <a:pt x="36423" y="9423"/>
                </a:lnTo>
                <a:lnTo>
                  <a:pt x="40995" y="12446"/>
                </a:lnTo>
                <a:lnTo>
                  <a:pt x="44119" y="18491"/>
                </a:lnTo>
                <a:lnTo>
                  <a:pt x="46103" y="23584"/>
                </a:lnTo>
                <a:lnTo>
                  <a:pt x="47534" y="29813"/>
                </a:lnTo>
                <a:lnTo>
                  <a:pt x="48400" y="37175"/>
                </a:lnTo>
                <a:lnTo>
                  <a:pt x="48691" y="45669"/>
                </a:lnTo>
                <a:lnTo>
                  <a:pt x="48400" y="54168"/>
                </a:lnTo>
                <a:lnTo>
                  <a:pt x="36423" y="81914"/>
                </a:lnTo>
                <a:lnTo>
                  <a:pt x="51206" y="81914"/>
                </a:lnTo>
                <a:lnTo>
                  <a:pt x="60591" y="45669"/>
                </a:lnTo>
                <a:lnTo>
                  <a:pt x="60096" y="35253"/>
                </a:lnTo>
                <a:lnTo>
                  <a:pt x="58618" y="26114"/>
                </a:lnTo>
                <a:lnTo>
                  <a:pt x="56171" y="18265"/>
                </a:lnTo>
                <a:lnTo>
                  <a:pt x="52768" y="11722"/>
                </a:lnTo>
                <a:lnTo>
                  <a:pt x="51198" y="9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3663505" y="3280664"/>
            <a:ext cx="586105" cy="227329"/>
            <a:chOff x="3663505" y="3280664"/>
            <a:chExt cx="586105" cy="227329"/>
          </a:xfrm>
        </p:grpSpPr>
        <p:sp>
          <p:nvSpPr>
            <p:cNvPr id="38" name="object 38"/>
            <p:cNvSpPr/>
            <p:nvPr/>
          </p:nvSpPr>
          <p:spPr>
            <a:xfrm>
              <a:off x="3853611" y="3280664"/>
              <a:ext cx="208203" cy="9122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63505" y="3400171"/>
              <a:ext cx="166039" cy="10758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50309" y="3395675"/>
              <a:ext cx="217678" cy="1120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89476" y="3424669"/>
              <a:ext cx="72415" cy="830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82948" y="3424669"/>
              <a:ext cx="66065" cy="8119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552594" y="3280664"/>
            <a:ext cx="212725" cy="91440"/>
            <a:chOff x="4552594" y="3280664"/>
            <a:chExt cx="212725" cy="91440"/>
          </a:xfrm>
        </p:grpSpPr>
        <p:sp>
          <p:nvSpPr>
            <p:cNvPr id="44" name="object 44"/>
            <p:cNvSpPr/>
            <p:nvPr/>
          </p:nvSpPr>
          <p:spPr>
            <a:xfrm>
              <a:off x="4552594" y="3280664"/>
              <a:ext cx="55880" cy="90170"/>
            </a:xfrm>
            <a:custGeom>
              <a:avLst/>
              <a:gdLst/>
              <a:ahLst/>
              <a:cxnLst/>
              <a:rect l="l" t="t" r="r" b="b"/>
              <a:pathLst>
                <a:path w="55879" h="90170">
                  <a:moveTo>
                    <a:pt x="34378" y="0"/>
                  </a:moveTo>
                  <a:lnTo>
                    <a:pt x="21882" y="0"/>
                  </a:lnTo>
                  <a:lnTo>
                    <a:pt x="18034" y="482"/>
                  </a:lnTo>
                  <a:lnTo>
                    <a:pt x="9855" y="2412"/>
                  </a:lnTo>
                  <a:lnTo>
                    <a:pt x="5410" y="3873"/>
                  </a:lnTo>
                  <a:lnTo>
                    <a:pt x="596" y="5803"/>
                  </a:lnTo>
                  <a:lnTo>
                    <a:pt x="596" y="17881"/>
                  </a:lnTo>
                  <a:lnTo>
                    <a:pt x="5295" y="15227"/>
                  </a:lnTo>
                  <a:lnTo>
                    <a:pt x="9740" y="13296"/>
                  </a:lnTo>
                  <a:lnTo>
                    <a:pt x="17907" y="10756"/>
                  </a:lnTo>
                  <a:lnTo>
                    <a:pt x="21882" y="10033"/>
                  </a:lnTo>
                  <a:lnTo>
                    <a:pt x="30899" y="10033"/>
                  </a:lnTo>
                  <a:lnTo>
                    <a:pt x="35102" y="11595"/>
                  </a:lnTo>
                  <a:lnTo>
                    <a:pt x="41592" y="17399"/>
                  </a:lnTo>
                  <a:lnTo>
                    <a:pt x="43281" y="21272"/>
                  </a:lnTo>
                  <a:lnTo>
                    <a:pt x="43281" y="28752"/>
                  </a:lnTo>
                  <a:lnTo>
                    <a:pt x="0" y="79628"/>
                  </a:lnTo>
                  <a:lnTo>
                    <a:pt x="0" y="89649"/>
                  </a:lnTo>
                  <a:lnTo>
                    <a:pt x="55664" y="89649"/>
                  </a:lnTo>
                  <a:lnTo>
                    <a:pt x="55664" y="79628"/>
                  </a:lnTo>
                  <a:lnTo>
                    <a:pt x="14300" y="79628"/>
                  </a:lnTo>
                  <a:lnTo>
                    <a:pt x="44843" y="48094"/>
                  </a:lnTo>
                  <a:lnTo>
                    <a:pt x="49403" y="42532"/>
                  </a:lnTo>
                  <a:lnTo>
                    <a:pt x="51816" y="38671"/>
                  </a:lnTo>
                  <a:lnTo>
                    <a:pt x="54457" y="32258"/>
                  </a:lnTo>
                  <a:lnTo>
                    <a:pt x="55181" y="28752"/>
                  </a:lnTo>
                  <a:lnTo>
                    <a:pt x="55181" y="17525"/>
                  </a:lnTo>
                  <a:lnTo>
                    <a:pt x="52412" y="11480"/>
                  </a:lnTo>
                  <a:lnTo>
                    <a:pt x="41592" y="2298"/>
                  </a:lnTo>
                  <a:lnTo>
                    <a:pt x="34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28210" y="3280664"/>
              <a:ext cx="137033" cy="9122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2944571" y="3065640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60" h="91439">
                <a:moveTo>
                  <a:pt x="40030" y="0"/>
                </a:moveTo>
                <a:lnTo>
                  <a:pt x="30289" y="0"/>
                </a:lnTo>
                <a:lnTo>
                  <a:pt x="23328" y="743"/>
                </a:lnTo>
                <a:lnTo>
                  <a:pt x="475" y="35248"/>
                </a:lnTo>
                <a:lnTo>
                  <a:pt x="0" y="45669"/>
                </a:lnTo>
                <a:lnTo>
                  <a:pt x="475" y="56154"/>
                </a:lnTo>
                <a:lnTo>
                  <a:pt x="23328" y="90498"/>
                </a:lnTo>
                <a:lnTo>
                  <a:pt x="30289" y="91224"/>
                </a:lnTo>
                <a:lnTo>
                  <a:pt x="40030" y="91224"/>
                </a:lnTo>
                <a:lnTo>
                  <a:pt x="47485" y="87350"/>
                </a:lnTo>
                <a:lnTo>
                  <a:pt x="51198" y="81914"/>
                </a:lnTo>
                <a:lnTo>
                  <a:pt x="24168" y="81914"/>
                </a:lnTo>
                <a:lnTo>
                  <a:pt x="19596" y="78892"/>
                </a:lnTo>
                <a:lnTo>
                  <a:pt x="11899" y="45669"/>
                </a:lnTo>
                <a:lnTo>
                  <a:pt x="12174" y="37175"/>
                </a:lnTo>
                <a:lnTo>
                  <a:pt x="24168" y="9423"/>
                </a:lnTo>
                <a:lnTo>
                  <a:pt x="51198" y="9423"/>
                </a:lnTo>
                <a:lnTo>
                  <a:pt x="47485" y="3987"/>
                </a:lnTo>
                <a:lnTo>
                  <a:pt x="40030" y="0"/>
                </a:lnTo>
                <a:close/>
              </a:path>
              <a:path w="60960" h="91439">
                <a:moveTo>
                  <a:pt x="51198" y="9423"/>
                </a:moveTo>
                <a:lnTo>
                  <a:pt x="36423" y="9423"/>
                </a:lnTo>
                <a:lnTo>
                  <a:pt x="40995" y="12446"/>
                </a:lnTo>
                <a:lnTo>
                  <a:pt x="44119" y="18478"/>
                </a:lnTo>
                <a:lnTo>
                  <a:pt x="46103" y="23578"/>
                </a:lnTo>
                <a:lnTo>
                  <a:pt x="47534" y="29811"/>
                </a:lnTo>
                <a:lnTo>
                  <a:pt x="48400" y="37175"/>
                </a:lnTo>
                <a:lnTo>
                  <a:pt x="48691" y="45669"/>
                </a:lnTo>
                <a:lnTo>
                  <a:pt x="48400" y="54162"/>
                </a:lnTo>
                <a:lnTo>
                  <a:pt x="36423" y="81914"/>
                </a:lnTo>
                <a:lnTo>
                  <a:pt x="51198" y="81914"/>
                </a:lnTo>
                <a:lnTo>
                  <a:pt x="60591" y="45669"/>
                </a:lnTo>
                <a:lnTo>
                  <a:pt x="60096" y="35248"/>
                </a:lnTo>
                <a:lnTo>
                  <a:pt x="58618" y="26109"/>
                </a:lnTo>
                <a:lnTo>
                  <a:pt x="56171" y="18263"/>
                </a:lnTo>
                <a:lnTo>
                  <a:pt x="52768" y="11722"/>
                </a:lnTo>
                <a:lnTo>
                  <a:pt x="51198" y="9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68790" y="2823019"/>
            <a:ext cx="133985" cy="91440"/>
          </a:xfrm>
          <a:custGeom>
            <a:avLst/>
            <a:gdLst/>
            <a:ahLst/>
            <a:cxnLst/>
            <a:rect l="l" t="t" r="r" b="b"/>
            <a:pathLst>
              <a:path w="133985" h="91439">
                <a:moveTo>
                  <a:pt x="55651" y="79629"/>
                </a:moveTo>
                <a:lnTo>
                  <a:pt x="14300" y="79629"/>
                </a:lnTo>
                <a:lnTo>
                  <a:pt x="44831" y="48094"/>
                </a:lnTo>
                <a:lnTo>
                  <a:pt x="49403" y="42532"/>
                </a:lnTo>
                <a:lnTo>
                  <a:pt x="51803" y="38671"/>
                </a:lnTo>
                <a:lnTo>
                  <a:pt x="54444" y="32270"/>
                </a:lnTo>
                <a:lnTo>
                  <a:pt x="55168" y="28765"/>
                </a:lnTo>
                <a:lnTo>
                  <a:pt x="55168" y="17526"/>
                </a:lnTo>
                <a:lnTo>
                  <a:pt x="52400" y="11480"/>
                </a:lnTo>
                <a:lnTo>
                  <a:pt x="41579" y="2298"/>
                </a:lnTo>
                <a:lnTo>
                  <a:pt x="34366" y="0"/>
                </a:lnTo>
                <a:lnTo>
                  <a:pt x="21869" y="0"/>
                </a:lnTo>
                <a:lnTo>
                  <a:pt x="18021" y="495"/>
                </a:lnTo>
                <a:lnTo>
                  <a:pt x="9855" y="2425"/>
                </a:lnTo>
                <a:lnTo>
                  <a:pt x="5397" y="3873"/>
                </a:lnTo>
                <a:lnTo>
                  <a:pt x="596" y="5803"/>
                </a:lnTo>
                <a:lnTo>
                  <a:pt x="596" y="17881"/>
                </a:lnTo>
                <a:lnTo>
                  <a:pt x="5283" y="15227"/>
                </a:lnTo>
                <a:lnTo>
                  <a:pt x="9728" y="13296"/>
                </a:lnTo>
                <a:lnTo>
                  <a:pt x="17907" y="10756"/>
                </a:lnTo>
                <a:lnTo>
                  <a:pt x="21869" y="10033"/>
                </a:lnTo>
                <a:lnTo>
                  <a:pt x="30886" y="10033"/>
                </a:lnTo>
                <a:lnTo>
                  <a:pt x="35090" y="11607"/>
                </a:lnTo>
                <a:lnTo>
                  <a:pt x="41579" y="17399"/>
                </a:lnTo>
                <a:lnTo>
                  <a:pt x="43268" y="21272"/>
                </a:lnTo>
                <a:lnTo>
                  <a:pt x="43268" y="28765"/>
                </a:lnTo>
                <a:lnTo>
                  <a:pt x="0" y="79629"/>
                </a:lnTo>
                <a:lnTo>
                  <a:pt x="0" y="89662"/>
                </a:lnTo>
                <a:lnTo>
                  <a:pt x="55651" y="89662"/>
                </a:lnTo>
                <a:lnTo>
                  <a:pt x="55651" y="79629"/>
                </a:lnTo>
                <a:close/>
              </a:path>
              <a:path w="133985" h="91439">
                <a:moveTo>
                  <a:pt x="133667" y="52197"/>
                </a:moveTo>
                <a:lnTo>
                  <a:pt x="130784" y="44958"/>
                </a:lnTo>
                <a:lnTo>
                  <a:pt x="119240" y="34201"/>
                </a:lnTo>
                <a:lnTo>
                  <a:pt x="111544" y="31419"/>
                </a:lnTo>
                <a:lnTo>
                  <a:pt x="100126" y="31419"/>
                </a:lnTo>
                <a:lnTo>
                  <a:pt x="94957" y="32143"/>
                </a:lnTo>
                <a:lnTo>
                  <a:pt x="91465" y="33235"/>
                </a:lnTo>
                <a:lnTo>
                  <a:pt x="91465" y="11607"/>
                </a:lnTo>
                <a:lnTo>
                  <a:pt x="127177" y="11607"/>
                </a:lnTo>
                <a:lnTo>
                  <a:pt x="127177" y="1574"/>
                </a:lnTo>
                <a:lnTo>
                  <a:pt x="80657" y="1574"/>
                </a:lnTo>
                <a:lnTo>
                  <a:pt x="80657" y="45796"/>
                </a:lnTo>
                <a:lnTo>
                  <a:pt x="83896" y="44348"/>
                </a:lnTo>
                <a:lnTo>
                  <a:pt x="87147" y="43256"/>
                </a:lnTo>
                <a:lnTo>
                  <a:pt x="93395" y="41808"/>
                </a:lnTo>
                <a:lnTo>
                  <a:pt x="96634" y="41452"/>
                </a:lnTo>
                <a:lnTo>
                  <a:pt x="106502" y="41452"/>
                </a:lnTo>
                <a:lnTo>
                  <a:pt x="111912" y="43256"/>
                </a:lnTo>
                <a:lnTo>
                  <a:pt x="119722" y="50507"/>
                </a:lnTo>
                <a:lnTo>
                  <a:pt x="121767" y="55346"/>
                </a:lnTo>
                <a:lnTo>
                  <a:pt x="121767" y="67551"/>
                </a:lnTo>
                <a:lnTo>
                  <a:pt x="119722" y="72377"/>
                </a:lnTo>
                <a:lnTo>
                  <a:pt x="111912" y="79629"/>
                </a:lnTo>
                <a:lnTo>
                  <a:pt x="106502" y="81318"/>
                </a:lnTo>
                <a:lnTo>
                  <a:pt x="95554" y="81318"/>
                </a:lnTo>
                <a:lnTo>
                  <a:pt x="91592" y="80949"/>
                </a:lnTo>
                <a:lnTo>
                  <a:pt x="84023" y="79019"/>
                </a:lnTo>
                <a:lnTo>
                  <a:pt x="80416" y="77571"/>
                </a:lnTo>
                <a:lnTo>
                  <a:pt x="76923" y="75641"/>
                </a:lnTo>
                <a:lnTo>
                  <a:pt x="76923" y="87604"/>
                </a:lnTo>
                <a:lnTo>
                  <a:pt x="81013" y="88925"/>
                </a:lnTo>
                <a:lnTo>
                  <a:pt x="84861" y="89776"/>
                </a:lnTo>
                <a:lnTo>
                  <a:pt x="96278" y="91224"/>
                </a:lnTo>
                <a:lnTo>
                  <a:pt x="99999" y="91224"/>
                </a:lnTo>
                <a:lnTo>
                  <a:pt x="133667" y="70929"/>
                </a:lnTo>
                <a:lnTo>
                  <a:pt x="133667" y="52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69260" y="2580411"/>
            <a:ext cx="135712" cy="912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69869" y="2339365"/>
            <a:ext cx="132715" cy="90170"/>
          </a:xfrm>
          <a:custGeom>
            <a:avLst/>
            <a:gdLst/>
            <a:ahLst/>
            <a:cxnLst/>
            <a:rect l="l" t="t" r="r" b="b"/>
            <a:pathLst>
              <a:path w="132714" h="90169">
                <a:moveTo>
                  <a:pt x="56375" y="0"/>
                </a:moveTo>
                <a:lnTo>
                  <a:pt x="0" y="0"/>
                </a:lnTo>
                <a:lnTo>
                  <a:pt x="0" y="10033"/>
                </a:lnTo>
                <a:lnTo>
                  <a:pt x="42062" y="10033"/>
                </a:lnTo>
                <a:lnTo>
                  <a:pt x="12141" y="88087"/>
                </a:lnTo>
                <a:lnTo>
                  <a:pt x="24523" y="88087"/>
                </a:lnTo>
                <a:lnTo>
                  <a:pt x="56375" y="5080"/>
                </a:lnTo>
                <a:lnTo>
                  <a:pt x="56375" y="0"/>
                </a:lnTo>
                <a:close/>
              </a:path>
              <a:path w="132714" h="90169">
                <a:moveTo>
                  <a:pt x="132588" y="50634"/>
                </a:moveTo>
                <a:lnTo>
                  <a:pt x="129705" y="43383"/>
                </a:lnTo>
                <a:lnTo>
                  <a:pt x="118160" y="32626"/>
                </a:lnTo>
                <a:lnTo>
                  <a:pt x="110464" y="29845"/>
                </a:lnTo>
                <a:lnTo>
                  <a:pt x="99047" y="29845"/>
                </a:lnTo>
                <a:lnTo>
                  <a:pt x="93878" y="30568"/>
                </a:lnTo>
                <a:lnTo>
                  <a:pt x="90385" y="31661"/>
                </a:lnTo>
                <a:lnTo>
                  <a:pt x="90385" y="10033"/>
                </a:lnTo>
                <a:lnTo>
                  <a:pt x="126098" y="10033"/>
                </a:lnTo>
                <a:lnTo>
                  <a:pt x="126098" y="0"/>
                </a:lnTo>
                <a:lnTo>
                  <a:pt x="79578" y="0"/>
                </a:lnTo>
                <a:lnTo>
                  <a:pt x="79578" y="44221"/>
                </a:lnTo>
                <a:lnTo>
                  <a:pt x="82816" y="42773"/>
                </a:lnTo>
                <a:lnTo>
                  <a:pt x="86067" y="41694"/>
                </a:lnTo>
                <a:lnTo>
                  <a:pt x="92316" y="40233"/>
                </a:lnTo>
                <a:lnTo>
                  <a:pt x="95554" y="39878"/>
                </a:lnTo>
                <a:lnTo>
                  <a:pt x="105422" y="39878"/>
                </a:lnTo>
                <a:lnTo>
                  <a:pt x="110832" y="41694"/>
                </a:lnTo>
                <a:lnTo>
                  <a:pt x="118643" y="48933"/>
                </a:lnTo>
                <a:lnTo>
                  <a:pt x="120688" y="53771"/>
                </a:lnTo>
                <a:lnTo>
                  <a:pt x="120688" y="65976"/>
                </a:lnTo>
                <a:lnTo>
                  <a:pt x="118643" y="70802"/>
                </a:lnTo>
                <a:lnTo>
                  <a:pt x="110832" y="78054"/>
                </a:lnTo>
                <a:lnTo>
                  <a:pt x="105422" y="79743"/>
                </a:lnTo>
                <a:lnTo>
                  <a:pt x="94475" y="79743"/>
                </a:lnTo>
                <a:lnTo>
                  <a:pt x="90512" y="79387"/>
                </a:lnTo>
                <a:lnTo>
                  <a:pt x="82943" y="77457"/>
                </a:lnTo>
                <a:lnTo>
                  <a:pt x="79336" y="75996"/>
                </a:lnTo>
                <a:lnTo>
                  <a:pt x="75844" y="74066"/>
                </a:lnTo>
                <a:lnTo>
                  <a:pt x="75844" y="86029"/>
                </a:lnTo>
                <a:lnTo>
                  <a:pt x="79933" y="87363"/>
                </a:lnTo>
                <a:lnTo>
                  <a:pt x="83781" y="88201"/>
                </a:lnTo>
                <a:lnTo>
                  <a:pt x="95199" y="89649"/>
                </a:lnTo>
                <a:lnTo>
                  <a:pt x="98920" y="89649"/>
                </a:lnTo>
                <a:lnTo>
                  <a:pt x="132588" y="69354"/>
                </a:lnTo>
                <a:lnTo>
                  <a:pt x="132588" y="50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96603" y="2095182"/>
            <a:ext cx="208191" cy="9122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2646286" y="2638056"/>
            <a:ext cx="109220" cy="274320"/>
            <a:chOff x="2646286" y="2638056"/>
            <a:chExt cx="109220" cy="274320"/>
          </a:xfrm>
        </p:grpSpPr>
        <p:sp>
          <p:nvSpPr>
            <p:cNvPr id="52" name="object 52"/>
            <p:cNvSpPr/>
            <p:nvPr/>
          </p:nvSpPr>
          <p:spPr>
            <a:xfrm>
              <a:off x="2646286" y="2826829"/>
              <a:ext cx="108915" cy="8525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48165" y="2638056"/>
              <a:ext cx="107035" cy="16673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643835" y="2340978"/>
            <a:ext cx="128905" cy="226060"/>
            <a:chOff x="2643835" y="2340978"/>
            <a:chExt cx="128905" cy="226060"/>
          </a:xfrm>
        </p:grpSpPr>
        <p:sp>
          <p:nvSpPr>
            <p:cNvPr id="55" name="object 55"/>
            <p:cNvSpPr/>
            <p:nvPr/>
          </p:nvSpPr>
          <p:spPr>
            <a:xfrm>
              <a:off x="2643835" y="2534386"/>
              <a:ext cx="128905" cy="33020"/>
            </a:xfrm>
            <a:custGeom>
              <a:avLst/>
              <a:gdLst/>
              <a:ahLst/>
              <a:cxnLst/>
              <a:rect l="l" t="t" r="r" b="b"/>
              <a:pathLst>
                <a:path w="128905" h="33019">
                  <a:moveTo>
                    <a:pt x="128384" y="0"/>
                  </a:moveTo>
                  <a:lnTo>
                    <a:pt x="88435" y="16140"/>
                  </a:lnTo>
                  <a:lnTo>
                    <a:pt x="64198" y="18707"/>
                  </a:lnTo>
                  <a:lnTo>
                    <a:pt x="56109" y="18431"/>
                  </a:lnTo>
                  <a:lnTo>
                    <a:pt x="16251" y="8288"/>
                  </a:lnTo>
                  <a:lnTo>
                    <a:pt x="0" y="0"/>
                  </a:lnTo>
                  <a:lnTo>
                    <a:pt x="0" y="11315"/>
                  </a:lnTo>
                  <a:lnTo>
                    <a:pt x="40583" y="29550"/>
                  </a:lnTo>
                  <a:lnTo>
                    <a:pt x="64198" y="32486"/>
                  </a:lnTo>
                  <a:lnTo>
                    <a:pt x="72097" y="32160"/>
                  </a:lnTo>
                  <a:lnTo>
                    <a:pt x="111998" y="20648"/>
                  </a:lnTo>
                  <a:lnTo>
                    <a:pt x="128384" y="11315"/>
                  </a:lnTo>
                  <a:lnTo>
                    <a:pt x="128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46286" y="2393022"/>
              <a:ext cx="108915" cy="1217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43835" y="2340978"/>
              <a:ext cx="128905" cy="33020"/>
            </a:xfrm>
            <a:custGeom>
              <a:avLst/>
              <a:gdLst/>
              <a:ahLst/>
              <a:cxnLst/>
              <a:rect l="l" t="t" r="r" b="b"/>
              <a:pathLst>
                <a:path w="128905" h="33019">
                  <a:moveTo>
                    <a:pt x="64198" y="0"/>
                  </a:moveTo>
                  <a:lnTo>
                    <a:pt x="24569" y="8319"/>
                  </a:lnTo>
                  <a:lnTo>
                    <a:pt x="0" y="21170"/>
                  </a:lnTo>
                  <a:lnTo>
                    <a:pt x="0" y="32473"/>
                  </a:lnTo>
                  <a:lnTo>
                    <a:pt x="8175" y="28094"/>
                  </a:lnTo>
                  <a:lnTo>
                    <a:pt x="16251" y="24301"/>
                  </a:lnTo>
                  <a:lnTo>
                    <a:pt x="56109" y="14075"/>
                  </a:lnTo>
                  <a:lnTo>
                    <a:pt x="64198" y="13779"/>
                  </a:lnTo>
                  <a:lnTo>
                    <a:pt x="72366" y="14075"/>
                  </a:lnTo>
                  <a:lnTo>
                    <a:pt x="112318" y="24301"/>
                  </a:lnTo>
                  <a:lnTo>
                    <a:pt x="128384" y="32473"/>
                  </a:lnTo>
                  <a:lnTo>
                    <a:pt x="128384" y="21170"/>
                  </a:lnTo>
                  <a:lnTo>
                    <a:pt x="87951" y="3053"/>
                  </a:lnTo>
                  <a:lnTo>
                    <a:pt x="72097" y="348"/>
                  </a:lnTo>
                  <a:lnTo>
                    <a:pt x="64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/>
          <p:nvPr/>
        </p:nvSpPr>
        <p:spPr>
          <a:xfrm>
            <a:off x="3097420" y="2126882"/>
            <a:ext cx="1641311" cy="106711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3558946" y="3590290"/>
            <a:ext cx="194310" cy="140335"/>
            <a:chOff x="3558946" y="3590290"/>
            <a:chExt cx="194310" cy="140335"/>
          </a:xfrm>
        </p:grpSpPr>
        <p:sp>
          <p:nvSpPr>
            <p:cNvPr id="60" name="object 60"/>
            <p:cNvSpPr/>
            <p:nvPr/>
          </p:nvSpPr>
          <p:spPr>
            <a:xfrm>
              <a:off x="3558946" y="3590442"/>
              <a:ext cx="35560" cy="140335"/>
            </a:xfrm>
            <a:custGeom>
              <a:avLst/>
              <a:gdLst/>
              <a:ahLst/>
              <a:cxnLst/>
              <a:rect l="l" t="t" r="r" b="b"/>
              <a:pathLst>
                <a:path w="35560" h="140335">
                  <a:moveTo>
                    <a:pt x="35001" y="0"/>
                  </a:moveTo>
                  <a:lnTo>
                    <a:pt x="22809" y="0"/>
                  </a:lnTo>
                  <a:lnTo>
                    <a:pt x="17356" y="9018"/>
                  </a:lnTo>
                  <a:lnTo>
                    <a:pt x="1408" y="52824"/>
                  </a:lnTo>
                  <a:lnTo>
                    <a:pt x="0" y="69900"/>
                  </a:lnTo>
                  <a:lnTo>
                    <a:pt x="352" y="78504"/>
                  </a:lnTo>
                  <a:lnTo>
                    <a:pt x="12750" y="121948"/>
                  </a:lnTo>
                  <a:lnTo>
                    <a:pt x="22809" y="139801"/>
                  </a:lnTo>
                  <a:lnTo>
                    <a:pt x="35001" y="139801"/>
                  </a:lnTo>
                  <a:lnTo>
                    <a:pt x="30196" y="131014"/>
                  </a:lnTo>
                  <a:lnTo>
                    <a:pt x="26077" y="122302"/>
                  </a:lnTo>
                  <a:lnTo>
                    <a:pt x="15144" y="78797"/>
                  </a:lnTo>
                  <a:lnTo>
                    <a:pt x="14846" y="69900"/>
                  </a:lnTo>
                  <a:lnTo>
                    <a:pt x="15144" y="61092"/>
                  </a:lnTo>
                  <a:lnTo>
                    <a:pt x="26077" y="17694"/>
                  </a:lnTo>
                  <a:lnTo>
                    <a:pt x="30196" y="8898"/>
                  </a:lnTo>
                  <a:lnTo>
                    <a:pt x="35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20668" y="3590290"/>
              <a:ext cx="76415" cy="12141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18178" y="3590442"/>
              <a:ext cx="35560" cy="140335"/>
            </a:xfrm>
            <a:custGeom>
              <a:avLst/>
              <a:gdLst/>
              <a:ahLst/>
              <a:cxnLst/>
              <a:rect l="l" t="t" r="r" b="b"/>
              <a:pathLst>
                <a:path w="35560" h="140335">
                  <a:moveTo>
                    <a:pt x="12192" y="0"/>
                  </a:moveTo>
                  <a:lnTo>
                    <a:pt x="0" y="0"/>
                  </a:lnTo>
                  <a:lnTo>
                    <a:pt x="4719" y="8898"/>
                  </a:lnTo>
                  <a:lnTo>
                    <a:pt x="8810" y="17694"/>
                  </a:lnTo>
                  <a:lnTo>
                    <a:pt x="19846" y="61092"/>
                  </a:lnTo>
                  <a:lnTo>
                    <a:pt x="20167" y="69900"/>
                  </a:lnTo>
                  <a:lnTo>
                    <a:pt x="19846" y="78797"/>
                  </a:lnTo>
                  <a:lnTo>
                    <a:pt x="8810" y="122302"/>
                  </a:lnTo>
                  <a:lnTo>
                    <a:pt x="0" y="139801"/>
                  </a:lnTo>
                  <a:lnTo>
                    <a:pt x="12192" y="139801"/>
                  </a:lnTo>
                  <a:lnTo>
                    <a:pt x="29222" y="104457"/>
                  </a:lnTo>
                  <a:lnTo>
                    <a:pt x="35013" y="69900"/>
                  </a:lnTo>
                  <a:lnTo>
                    <a:pt x="34637" y="61392"/>
                  </a:lnTo>
                  <a:lnTo>
                    <a:pt x="22117" y="17930"/>
                  </a:lnTo>
                  <a:lnTo>
                    <a:pt x="17492" y="9018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3816006" y="3590290"/>
            <a:ext cx="549910" cy="121920"/>
            <a:chOff x="3816006" y="3590290"/>
            <a:chExt cx="549910" cy="121920"/>
          </a:xfrm>
        </p:grpSpPr>
        <p:sp>
          <p:nvSpPr>
            <p:cNvPr id="64" name="object 64"/>
            <p:cNvSpPr/>
            <p:nvPr/>
          </p:nvSpPr>
          <p:spPr>
            <a:xfrm>
              <a:off x="3816006" y="3595370"/>
              <a:ext cx="217055" cy="1143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54322" y="3590290"/>
              <a:ext cx="239090" cy="1214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15917" y="3621697"/>
              <a:ext cx="50165" cy="88265"/>
            </a:xfrm>
            <a:custGeom>
              <a:avLst/>
              <a:gdLst/>
              <a:ahLst/>
              <a:cxnLst/>
              <a:rect l="l" t="t" r="r" b="b"/>
              <a:pathLst>
                <a:path w="50164" h="88264">
                  <a:moveTo>
                    <a:pt x="43751" y="0"/>
                  </a:moveTo>
                  <a:lnTo>
                    <a:pt x="35940" y="0"/>
                  </a:lnTo>
                  <a:lnTo>
                    <a:pt x="30162" y="1269"/>
                  </a:lnTo>
                  <a:lnTo>
                    <a:pt x="20777" y="6286"/>
                  </a:lnTo>
                  <a:lnTo>
                    <a:pt x="16878" y="10210"/>
                  </a:lnTo>
                  <a:lnTo>
                    <a:pt x="14058" y="15405"/>
                  </a:lnTo>
                  <a:lnTo>
                    <a:pt x="14058" y="2044"/>
                  </a:lnTo>
                  <a:lnTo>
                    <a:pt x="0" y="2044"/>
                  </a:lnTo>
                  <a:lnTo>
                    <a:pt x="0" y="87972"/>
                  </a:lnTo>
                  <a:lnTo>
                    <a:pt x="14058" y="87972"/>
                  </a:lnTo>
                  <a:lnTo>
                    <a:pt x="14058" y="32994"/>
                  </a:lnTo>
                  <a:lnTo>
                    <a:pt x="16090" y="25615"/>
                  </a:lnTo>
                  <a:lnTo>
                    <a:pt x="24688" y="15239"/>
                  </a:lnTo>
                  <a:lnTo>
                    <a:pt x="30784" y="12573"/>
                  </a:lnTo>
                  <a:lnTo>
                    <a:pt x="40944" y="12573"/>
                  </a:lnTo>
                  <a:lnTo>
                    <a:pt x="44843" y="13195"/>
                  </a:lnTo>
                  <a:lnTo>
                    <a:pt x="48437" y="14300"/>
                  </a:lnTo>
                  <a:lnTo>
                    <a:pt x="49999" y="15239"/>
                  </a:lnTo>
                  <a:lnTo>
                    <a:pt x="49999" y="787"/>
                  </a:lnTo>
                  <a:lnTo>
                    <a:pt x="437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5644908" y="3280664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60" h="91439">
                <a:moveTo>
                  <a:pt x="40017" y="0"/>
                </a:moveTo>
                <a:lnTo>
                  <a:pt x="30289" y="0"/>
                </a:lnTo>
                <a:lnTo>
                  <a:pt x="23326" y="743"/>
                </a:lnTo>
                <a:lnTo>
                  <a:pt x="473" y="35253"/>
                </a:lnTo>
                <a:lnTo>
                  <a:pt x="0" y="45669"/>
                </a:lnTo>
                <a:lnTo>
                  <a:pt x="473" y="56156"/>
                </a:lnTo>
                <a:lnTo>
                  <a:pt x="23326" y="90500"/>
                </a:lnTo>
                <a:lnTo>
                  <a:pt x="30289" y="91224"/>
                </a:lnTo>
                <a:lnTo>
                  <a:pt x="40017" y="91224"/>
                </a:lnTo>
                <a:lnTo>
                  <a:pt x="47472" y="87363"/>
                </a:lnTo>
                <a:lnTo>
                  <a:pt x="51203" y="81914"/>
                </a:lnTo>
                <a:lnTo>
                  <a:pt x="24155" y="81914"/>
                </a:lnTo>
                <a:lnTo>
                  <a:pt x="19583" y="78905"/>
                </a:lnTo>
                <a:lnTo>
                  <a:pt x="11899" y="45669"/>
                </a:lnTo>
                <a:lnTo>
                  <a:pt x="12172" y="37175"/>
                </a:lnTo>
                <a:lnTo>
                  <a:pt x="24155" y="9423"/>
                </a:lnTo>
                <a:lnTo>
                  <a:pt x="51194" y="9423"/>
                </a:lnTo>
                <a:lnTo>
                  <a:pt x="47472" y="3987"/>
                </a:lnTo>
                <a:lnTo>
                  <a:pt x="40017" y="0"/>
                </a:lnTo>
                <a:close/>
              </a:path>
              <a:path w="60960" h="91439">
                <a:moveTo>
                  <a:pt x="51194" y="9423"/>
                </a:moveTo>
                <a:lnTo>
                  <a:pt x="36423" y="9423"/>
                </a:lnTo>
                <a:lnTo>
                  <a:pt x="40982" y="12446"/>
                </a:lnTo>
                <a:lnTo>
                  <a:pt x="44107" y="18491"/>
                </a:lnTo>
                <a:lnTo>
                  <a:pt x="46091" y="23584"/>
                </a:lnTo>
                <a:lnTo>
                  <a:pt x="47521" y="29813"/>
                </a:lnTo>
                <a:lnTo>
                  <a:pt x="48387" y="37175"/>
                </a:lnTo>
                <a:lnTo>
                  <a:pt x="48679" y="45669"/>
                </a:lnTo>
                <a:lnTo>
                  <a:pt x="48387" y="54168"/>
                </a:lnTo>
                <a:lnTo>
                  <a:pt x="36423" y="81914"/>
                </a:lnTo>
                <a:lnTo>
                  <a:pt x="51203" y="81914"/>
                </a:lnTo>
                <a:lnTo>
                  <a:pt x="60578" y="45669"/>
                </a:lnTo>
                <a:lnTo>
                  <a:pt x="60085" y="35253"/>
                </a:lnTo>
                <a:lnTo>
                  <a:pt x="58612" y="26114"/>
                </a:lnTo>
                <a:lnTo>
                  <a:pt x="56169" y="18265"/>
                </a:lnTo>
                <a:lnTo>
                  <a:pt x="52768" y="11722"/>
                </a:lnTo>
                <a:lnTo>
                  <a:pt x="51194" y="9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6086893" y="3280664"/>
            <a:ext cx="586105" cy="227329"/>
            <a:chOff x="6086893" y="3280664"/>
            <a:chExt cx="586105" cy="227329"/>
          </a:xfrm>
        </p:grpSpPr>
        <p:sp>
          <p:nvSpPr>
            <p:cNvPr id="69" name="object 69"/>
            <p:cNvSpPr/>
            <p:nvPr/>
          </p:nvSpPr>
          <p:spPr>
            <a:xfrm>
              <a:off x="6276987" y="3280664"/>
              <a:ext cx="208203" cy="9122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086893" y="3400171"/>
              <a:ext cx="166027" cy="10758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73685" y="3395675"/>
              <a:ext cx="217677" cy="11207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512851" y="3424669"/>
              <a:ext cx="72415" cy="830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606323" y="3424669"/>
              <a:ext cx="66065" cy="81191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6975982" y="3280664"/>
            <a:ext cx="212725" cy="91440"/>
            <a:chOff x="6975982" y="3280664"/>
            <a:chExt cx="212725" cy="91440"/>
          </a:xfrm>
        </p:grpSpPr>
        <p:sp>
          <p:nvSpPr>
            <p:cNvPr id="75" name="object 75"/>
            <p:cNvSpPr/>
            <p:nvPr/>
          </p:nvSpPr>
          <p:spPr>
            <a:xfrm>
              <a:off x="6975982" y="3280664"/>
              <a:ext cx="55880" cy="90170"/>
            </a:xfrm>
            <a:custGeom>
              <a:avLst/>
              <a:gdLst/>
              <a:ahLst/>
              <a:cxnLst/>
              <a:rect l="l" t="t" r="r" b="b"/>
              <a:pathLst>
                <a:path w="55879" h="90170">
                  <a:moveTo>
                    <a:pt x="34366" y="0"/>
                  </a:moveTo>
                  <a:lnTo>
                    <a:pt x="21869" y="0"/>
                  </a:lnTo>
                  <a:lnTo>
                    <a:pt x="18021" y="482"/>
                  </a:lnTo>
                  <a:lnTo>
                    <a:pt x="9855" y="2412"/>
                  </a:lnTo>
                  <a:lnTo>
                    <a:pt x="5397" y="3873"/>
                  </a:lnTo>
                  <a:lnTo>
                    <a:pt x="596" y="5803"/>
                  </a:lnTo>
                  <a:lnTo>
                    <a:pt x="596" y="17881"/>
                  </a:lnTo>
                  <a:lnTo>
                    <a:pt x="5283" y="15227"/>
                  </a:lnTo>
                  <a:lnTo>
                    <a:pt x="9728" y="13296"/>
                  </a:lnTo>
                  <a:lnTo>
                    <a:pt x="17907" y="10756"/>
                  </a:lnTo>
                  <a:lnTo>
                    <a:pt x="21869" y="10033"/>
                  </a:lnTo>
                  <a:lnTo>
                    <a:pt x="30886" y="10033"/>
                  </a:lnTo>
                  <a:lnTo>
                    <a:pt x="35090" y="11595"/>
                  </a:lnTo>
                  <a:lnTo>
                    <a:pt x="41579" y="17399"/>
                  </a:lnTo>
                  <a:lnTo>
                    <a:pt x="43268" y="21272"/>
                  </a:lnTo>
                  <a:lnTo>
                    <a:pt x="43268" y="28752"/>
                  </a:lnTo>
                  <a:lnTo>
                    <a:pt x="0" y="79628"/>
                  </a:lnTo>
                  <a:lnTo>
                    <a:pt x="0" y="89649"/>
                  </a:lnTo>
                  <a:lnTo>
                    <a:pt x="55651" y="89649"/>
                  </a:lnTo>
                  <a:lnTo>
                    <a:pt x="55651" y="79628"/>
                  </a:lnTo>
                  <a:lnTo>
                    <a:pt x="14300" y="79628"/>
                  </a:lnTo>
                  <a:lnTo>
                    <a:pt x="44831" y="48094"/>
                  </a:lnTo>
                  <a:lnTo>
                    <a:pt x="49402" y="42532"/>
                  </a:lnTo>
                  <a:lnTo>
                    <a:pt x="51803" y="38671"/>
                  </a:lnTo>
                  <a:lnTo>
                    <a:pt x="54444" y="32258"/>
                  </a:lnTo>
                  <a:lnTo>
                    <a:pt x="55168" y="28752"/>
                  </a:lnTo>
                  <a:lnTo>
                    <a:pt x="55168" y="17525"/>
                  </a:lnTo>
                  <a:lnTo>
                    <a:pt x="52400" y="11480"/>
                  </a:lnTo>
                  <a:lnTo>
                    <a:pt x="41579" y="2298"/>
                  </a:lnTo>
                  <a:lnTo>
                    <a:pt x="34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051585" y="3280664"/>
              <a:ext cx="137032" cy="9122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5367959" y="3065640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60" h="91439">
                <a:moveTo>
                  <a:pt x="40017" y="0"/>
                </a:moveTo>
                <a:lnTo>
                  <a:pt x="30289" y="0"/>
                </a:lnTo>
                <a:lnTo>
                  <a:pt x="23326" y="743"/>
                </a:lnTo>
                <a:lnTo>
                  <a:pt x="473" y="35248"/>
                </a:lnTo>
                <a:lnTo>
                  <a:pt x="0" y="45669"/>
                </a:lnTo>
                <a:lnTo>
                  <a:pt x="473" y="56154"/>
                </a:lnTo>
                <a:lnTo>
                  <a:pt x="23326" y="90498"/>
                </a:lnTo>
                <a:lnTo>
                  <a:pt x="30289" y="91224"/>
                </a:lnTo>
                <a:lnTo>
                  <a:pt x="40017" y="91224"/>
                </a:lnTo>
                <a:lnTo>
                  <a:pt x="47472" y="87350"/>
                </a:lnTo>
                <a:lnTo>
                  <a:pt x="51194" y="81914"/>
                </a:lnTo>
                <a:lnTo>
                  <a:pt x="24155" y="81914"/>
                </a:lnTo>
                <a:lnTo>
                  <a:pt x="19583" y="78892"/>
                </a:lnTo>
                <a:lnTo>
                  <a:pt x="11899" y="45669"/>
                </a:lnTo>
                <a:lnTo>
                  <a:pt x="12172" y="37175"/>
                </a:lnTo>
                <a:lnTo>
                  <a:pt x="24155" y="9423"/>
                </a:lnTo>
                <a:lnTo>
                  <a:pt x="51194" y="9423"/>
                </a:lnTo>
                <a:lnTo>
                  <a:pt x="47472" y="3987"/>
                </a:lnTo>
                <a:lnTo>
                  <a:pt x="40017" y="0"/>
                </a:lnTo>
                <a:close/>
              </a:path>
              <a:path w="60960" h="91439">
                <a:moveTo>
                  <a:pt x="51194" y="9423"/>
                </a:moveTo>
                <a:lnTo>
                  <a:pt x="36410" y="9423"/>
                </a:lnTo>
                <a:lnTo>
                  <a:pt x="40982" y="12446"/>
                </a:lnTo>
                <a:lnTo>
                  <a:pt x="44107" y="18478"/>
                </a:lnTo>
                <a:lnTo>
                  <a:pt x="46091" y="23578"/>
                </a:lnTo>
                <a:lnTo>
                  <a:pt x="47521" y="29811"/>
                </a:lnTo>
                <a:lnTo>
                  <a:pt x="48387" y="37175"/>
                </a:lnTo>
                <a:lnTo>
                  <a:pt x="48679" y="45669"/>
                </a:lnTo>
                <a:lnTo>
                  <a:pt x="48387" y="54162"/>
                </a:lnTo>
                <a:lnTo>
                  <a:pt x="36410" y="81914"/>
                </a:lnTo>
                <a:lnTo>
                  <a:pt x="51194" y="81914"/>
                </a:lnTo>
                <a:lnTo>
                  <a:pt x="60579" y="45669"/>
                </a:lnTo>
                <a:lnTo>
                  <a:pt x="60085" y="35248"/>
                </a:lnTo>
                <a:lnTo>
                  <a:pt x="58612" y="26109"/>
                </a:lnTo>
                <a:lnTo>
                  <a:pt x="56169" y="18263"/>
                </a:lnTo>
                <a:lnTo>
                  <a:pt x="52768" y="11722"/>
                </a:lnTo>
                <a:lnTo>
                  <a:pt x="51194" y="9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92166" y="2823019"/>
            <a:ext cx="133985" cy="91440"/>
          </a:xfrm>
          <a:custGeom>
            <a:avLst/>
            <a:gdLst/>
            <a:ahLst/>
            <a:cxnLst/>
            <a:rect l="l" t="t" r="r" b="b"/>
            <a:pathLst>
              <a:path w="133985" h="91439">
                <a:moveTo>
                  <a:pt x="55651" y="79629"/>
                </a:moveTo>
                <a:lnTo>
                  <a:pt x="14300" y="79629"/>
                </a:lnTo>
                <a:lnTo>
                  <a:pt x="44831" y="48094"/>
                </a:lnTo>
                <a:lnTo>
                  <a:pt x="49403" y="42532"/>
                </a:lnTo>
                <a:lnTo>
                  <a:pt x="51803" y="38671"/>
                </a:lnTo>
                <a:lnTo>
                  <a:pt x="54444" y="32270"/>
                </a:lnTo>
                <a:lnTo>
                  <a:pt x="55168" y="28765"/>
                </a:lnTo>
                <a:lnTo>
                  <a:pt x="55168" y="17526"/>
                </a:lnTo>
                <a:lnTo>
                  <a:pt x="52412" y="11480"/>
                </a:lnTo>
                <a:lnTo>
                  <a:pt x="41592" y="2298"/>
                </a:lnTo>
                <a:lnTo>
                  <a:pt x="34378" y="0"/>
                </a:lnTo>
                <a:lnTo>
                  <a:pt x="21869" y="0"/>
                </a:lnTo>
                <a:lnTo>
                  <a:pt x="18034" y="495"/>
                </a:lnTo>
                <a:lnTo>
                  <a:pt x="9855" y="2425"/>
                </a:lnTo>
                <a:lnTo>
                  <a:pt x="5410" y="3873"/>
                </a:lnTo>
                <a:lnTo>
                  <a:pt x="596" y="5803"/>
                </a:lnTo>
                <a:lnTo>
                  <a:pt x="596" y="17881"/>
                </a:lnTo>
                <a:lnTo>
                  <a:pt x="5283" y="15227"/>
                </a:lnTo>
                <a:lnTo>
                  <a:pt x="9728" y="13296"/>
                </a:lnTo>
                <a:lnTo>
                  <a:pt x="17907" y="10756"/>
                </a:lnTo>
                <a:lnTo>
                  <a:pt x="21869" y="10033"/>
                </a:lnTo>
                <a:lnTo>
                  <a:pt x="30886" y="10033"/>
                </a:lnTo>
                <a:lnTo>
                  <a:pt x="35102" y="11607"/>
                </a:lnTo>
                <a:lnTo>
                  <a:pt x="41592" y="17399"/>
                </a:lnTo>
                <a:lnTo>
                  <a:pt x="43268" y="21272"/>
                </a:lnTo>
                <a:lnTo>
                  <a:pt x="43268" y="28765"/>
                </a:lnTo>
                <a:lnTo>
                  <a:pt x="0" y="79629"/>
                </a:lnTo>
                <a:lnTo>
                  <a:pt x="0" y="89662"/>
                </a:lnTo>
                <a:lnTo>
                  <a:pt x="55651" y="89662"/>
                </a:lnTo>
                <a:lnTo>
                  <a:pt x="55651" y="79629"/>
                </a:lnTo>
                <a:close/>
              </a:path>
              <a:path w="133985" h="91439">
                <a:moveTo>
                  <a:pt x="133667" y="52197"/>
                </a:moveTo>
                <a:lnTo>
                  <a:pt x="130784" y="44958"/>
                </a:lnTo>
                <a:lnTo>
                  <a:pt x="119240" y="34201"/>
                </a:lnTo>
                <a:lnTo>
                  <a:pt x="111544" y="31419"/>
                </a:lnTo>
                <a:lnTo>
                  <a:pt x="100126" y="31419"/>
                </a:lnTo>
                <a:lnTo>
                  <a:pt x="94957" y="32143"/>
                </a:lnTo>
                <a:lnTo>
                  <a:pt x="91478" y="33235"/>
                </a:lnTo>
                <a:lnTo>
                  <a:pt x="91478" y="11607"/>
                </a:lnTo>
                <a:lnTo>
                  <a:pt x="127177" y="11607"/>
                </a:lnTo>
                <a:lnTo>
                  <a:pt x="127177" y="1574"/>
                </a:lnTo>
                <a:lnTo>
                  <a:pt x="80657" y="1574"/>
                </a:lnTo>
                <a:lnTo>
                  <a:pt x="80657" y="45796"/>
                </a:lnTo>
                <a:lnTo>
                  <a:pt x="83908" y="44348"/>
                </a:lnTo>
                <a:lnTo>
                  <a:pt x="87147" y="43256"/>
                </a:lnTo>
                <a:lnTo>
                  <a:pt x="93395" y="41808"/>
                </a:lnTo>
                <a:lnTo>
                  <a:pt x="96647" y="41452"/>
                </a:lnTo>
                <a:lnTo>
                  <a:pt x="106502" y="41452"/>
                </a:lnTo>
                <a:lnTo>
                  <a:pt x="111912" y="43256"/>
                </a:lnTo>
                <a:lnTo>
                  <a:pt x="119722" y="50507"/>
                </a:lnTo>
                <a:lnTo>
                  <a:pt x="121767" y="55346"/>
                </a:lnTo>
                <a:lnTo>
                  <a:pt x="121767" y="67551"/>
                </a:lnTo>
                <a:lnTo>
                  <a:pt x="119722" y="72377"/>
                </a:lnTo>
                <a:lnTo>
                  <a:pt x="111912" y="79629"/>
                </a:lnTo>
                <a:lnTo>
                  <a:pt x="106502" y="81318"/>
                </a:lnTo>
                <a:lnTo>
                  <a:pt x="95567" y="81318"/>
                </a:lnTo>
                <a:lnTo>
                  <a:pt x="91592" y="80949"/>
                </a:lnTo>
                <a:lnTo>
                  <a:pt x="84023" y="79019"/>
                </a:lnTo>
                <a:lnTo>
                  <a:pt x="80416" y="77571"/>
                </a:lnTo>
                <a:lnTo>
                  <a:pt x="76923" y="75641"/>
                </a:lnTo>
                <a:lnTo>
                  <a:pt x="76923" y="87604"/>
                </a:lnTo>
                <a:lnTo>
                  <a:pt x="81013" y="88925"/>
                </a:lnTo>
                <a:lnTo>
                  <a:pt x="84861" y="89776"/>
                </a:lnTo>
                <a:lnTo>
                  <a:pt x="96278" y="91224"/>
                </a:lnTo>
                <a:lnTo>
                  <a:pt x="100012" y="91224"/>
                </a:lnTo>
                <a:lnTo>
                  <a:pt x="133667" y="70929"/>
                </a:lnTo>
                <a:lnTo>
                  <a:pt x="133667" y="52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92648" y="2580411"/>
            <a:ext cx="135712" cy="9122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93245" y="2339365"/>
            <a:ext cx="132715" cy="90170"/>
          </a:xfrm>
          <a:custGeom>
            <a:avLst/>
            <a:gdLst/>
            <a:ahLst/>
            <a:cxnLst/>
            <a:rect l="l" t="t" r="r" b="b"/>
            <a:pathLst>
              <a:path w="132714" h="90169">
                <a:moveTo>
                  <a:pt x="56375" y="0"/>
                </a:moveTo>
                <a:lnTo>
                  <a:pt x="0" y="0"/>
                </a:lnTo>
                <a:lnTo>
                  <a:pt x="0" y="10033"/>
                </a:lnTo>
                <a:lnTo>
                  <a:pt x="42075" y="10033"/>
                </a:lnTo>
                <a:lnTo>
                  <a:pt x="12141" y="88087"/>
                </a:lnTo>
                <a:lnTo>
                  <a:pt x="24523" y="88087"/>
                </a:lnTo>
                <a:lnTo>
                  <a:pt x="56375" y="5080"/>
                </a:lnTo>
                <a:lnTo>
                  <a:pt x="56375" y="0"/>
                </a:lnTo>
                <a:close/>
              </a:path>
              <a:path w="132714" h="90169">
                <a:moveTo>
                  <a:pt x="132588" y="50634"/>
                </a:moveTo>
                <a:lnTo>
                  <a:pt x="129705" y="43383"/>
                </a:lnTo>
                <a:lnTo>
                  <a:pt x="118160" y="32626"/>
                </a:lnTo>
                <a:lnTo>
                  <a:pt x="110464" y="29845"/>
                </a:lnTo>
                <a:lnTo>
                  <a:pt x="99047" y="29845"/>
                </a:lnTo>
                <a:lnTo>
                  <a:pt x="93878" y="30568"/>
                </a:lnTo>
                <a:lnTo>
                  <a:pt x="90398" y="31661"/>
                </a:lnTo>
                <a:lnTo>
                  <a:pt x="90398" y="10033"/>
                </a:lnTo>
                <a:lnTo>
                  <a:pt x="126098" y="10033"/>
                </a:lnTo>
                <a:lnTo>
                  <a:pt x="126098" y="0"/>
                </a:lnTo>
                <a:lnTo>
                  <a:pt x="79578" y="0"/>
                </a:lnTo>
                <a:lnTo>
                  <a:pt x="79578" y="44221"/>
                </a:lnTo>
                <a:lnTo>
                  <a:pt x="82829" y="42773"/>
                </a:lnTo>
                <a:lnTo>
                  <a:pt x="86067" y="41694"/>
                </a:lnTo>
                <a:lnTo>
                  <a:pt x="92316" y="40233"/>
                </a:lnTo>
                <a:lnTo>
                  <a:pt x="95567" y="39878"/>
                </a:lnTo>
                <a:lnTo>
                  <a:pt x="105422" y="39878"/>
                </a:lnTo>
                <a:lnTo>
                  <a:pt x="110832" y="41694"/>
                </a:lnTo>
                <a:lnTo>
                  <a:pt x="118643" y="48933"/>
                </a:lnTo>
                <a:lnTo>
                  <a:pt x="120688" y="53771"/>
                </a:lnTo>
                <a:lnTo>
                  <a:pt x="120688" y="65976"/>
                </a:lnTo>
                <a:lnTo>
                  <a:pt x="118643" y="70802"/>
                </a:lnTo>
                <a:lnTo>
                  <a:pt x="110832" y="78054"/>
                </a:lnTo>
                <a:lnTo>
                  <a:pt x="105422" y="79743"/>
                </a:lnTo>
                <a:lnTo>
                  <a:pt x="94488" y="79743"/>
                </a:lnTo>
                <a:lnTo>
                  <a:pt x="90512" y="79387"/>
                </a:lnTo>
                <a:lnTo>
                  <a:pt x="82943" y="77457"/>
                </a:lnTo>
                <a:lnTo>
                  <a:pt x="79336" y="75996"/>
                </a:lnTo>
                <a:lnTo>
                  <a:pt x="75844" y="74066"/>
                </a:lnTo>
                <a:lnTo>
                  <a:pt x="75844" y="86029"/>
                </a:lnTo>
                <a:lnTo>
                  <a:pt x="79933" y="87363"/>
                </a:lnTo>
                <a:lnTo>
                  <a:pt x="83781" y="88201"/>
                </a:lnTo>
                <a:lnTo>
                  <a:pt x="95199" y="89649"/>
                </a:lnTo>
                <a:lnTo>
                  <a:pt x="98933" y="89649"/>
                </a:lnTo>
                <a:lnTo>
                  <a:pt x="132588" y="69354"/>
                </a:lnTo>
                <a:lnTo>
                  <a:pt x="132588" y="50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4540935" y="1945474"/>
            <a:ext cx="1270635" cy="241300"/>
            <a:chOff x="4540935" y="1945474"/>
            <a:chExt cx="1270635" cy="241300"/>
          </a:xfrm>
        </p:grpSpPr>
        <p:sp>
          <p:nvSpPr>
            <p:cNvPr id="82" name="object 82"/>
            <p:cNvSpPr/>
            <p:nvPr/>
          </p:nvSpPr>
          <p:spPr>
            <a:xfrm>
              <a:off x="5219979" y="2095182"/>
              <a:ext cx="208203" cy="9122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40935" y="1945474"/>
              <a:ext cx="451142" cy="116547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020525" y="1972017"/>
              <a:ext cx="71564" cy="87960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13972" y="1945474"/>
              <a:ext cx="468807" cy="12895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05754" y="1945474"/>
              <a:ext cx="104228" cy="114503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740615" y="1945639"/>
              <a:ext cx="71120" cy="114300"/>
            </a:xfrm>
            <a:custGeom>
              <a:avLst/>
              <a:gdLst/>
              <a:ahLst/>
              <a:cxnLst/>
              <a:rect l="l" t="t" r="r" b="b"/>
              <a:pathLst>
                <a:path w="71120" h="114300">
                  <a:moveTo>
                    <a:pt x="70942" y="101600"/>
                  </a:moveTo>
                  <a:lnTo>
                    <a:pt x="15468" y="101600"/>
                  </a:lnTo>
                  <a:lnTo>
                    <a:pt x="15468" y="0"/>
                  </a:lnTo>
                  <a:lnTo>
                    <a:pt x="0" y="0"/>
                  </a:lnTo>
                  <a:lnTo>
                    <a:pt x="0" y="101600"/>
                  </a:lnTo>
                  <a:lnTo>
                    <a:pt x="0" y="114300"/>
                  </a:lnTo>
                  <a:lnTo>
                    <a:pt x="70942" y="114300"/>
                  </a:lnTo>
                  <a:lnTo>
                    <a:pt x="70942" y="101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5069675" y="2638056"/>
            <a:ext cx="109220" cy="274320"/>
            <a:chOff x="5069675" y="2638056"/>
            <a:chExt cx="109220" cy="274320"/>
          </a:xfrm>
        </p:grpSpPr>
        <p:sp>
          <p:nvSpPr>
            <p:cNvPr id="89" name="object 89"/>
            <p:cNvSpPr/>
            <p:nvPr/>
          </p:nvSpPr>
          <p:spPr>
            <a:xfrm>
              <a:off x="5069675" y="2826829"/>
              <a:ext cx="108902" cy="8525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71541" y="2638056"/>
              <a:ext cx="107035" cy="166738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5067223" y="2340978"/>
            <a:ext cx="128905" cy="226060"/>
            <a:chOff x="5067223" y="2340978"/>
            <a:chExt cx="128905" cy="226060"/>
          </a:xfrm>
        </p:grpSpPr>
        <p:sp>
          <p:nvSpPr>
            <p:cNvPr id="92" name="object 92"/>
            <p:cNvSpPr/>
            <p:nvPr/>
          </p:nvSpPr>
          <p:spPr>
            <a:xfrm>
              <a:off x="5067223" y="2534386"/>
              <a:ext cx="128905" cy="33020"/>
            </a:xfrm>
            <a:custGeom>
              <a:avLst/>
              <a:gdLst/>
              <a:ahLst/>
              <a:cxnLst/>
              <a:rect l="l" t="t" r="r" b="b"/>
              <a:pathLst>
                <a:path w="128904" h="33019">
                  <a:moveTo>
                    <a:pt x="128371" y="0"/>
                  </a:moveTo>
                  <a:lnTo>
                    <a:pt x="88428" y="16140"/>
                  </a:lnTo>
                  <a:lnTo>
                    <a:pt x="64185" y="18707"/>
                  </a:lnTo>
                  <a:lnTo>
                    <a:pt x="56098" y="18431"/>
                  </a:lnTo>
                  <a:lnTo>
                    <a:pt x="16241" y="8288"/>
                  </a:lnTo>
                  <a:lnTo>
                    <a:pt x="0" y="0"/>
                  </a:lnTo>
                  <a:lnTo>
                    <a:pt x="0" y="11315"/>
                  </a:lnTo>
                  <a:lnTo>
                    <a:pt x="40575" y="29550"/>
                  </a:lnTo>
                  <a:lnTo>
                    <a:pt x="64185" y="32486"/>
                  </a:lnTo>
                  <a:lnTo>
                    <a:pt x="72084" y="32160"/>
                  </a:lnTo>
                  <a:lnTo>
                    <a:pt x="111985" y="20648"/>
                  </a:lnTo>
                  <a:lnTo>
                    <a:pt x="128371" y="11315"/>
                  </a:lnTo>
                  <a:lnTo>
                    <a:pt x="128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069674" y="2393022"/>
              <a:ext cx="108902" cy="121792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67223" y="2340978"/>
              <a:ext cx="128905" cy="33020"/>
            </a:xfrm>
            <a:custGeom>
              <a:avLst/>
              <a:gdLst/>
              <a:ahLst/>
              <a:cxnLst/>
              <a:rect l="l" t="t" r="r" b="b"/>
              <a:pathLst>
                <a:path w="128904" h="33019">
                  <a:moveTo>
                    <a:pt x="64185" y="0"/>
                  </a:moveTo>
                  <a:lnTo>
                    <a:pt x="24561" y="8319"/>
                  </a:lnTo>
                  <a:lnTo>
                    <a:pt x="0" y="21170"/>
                  </a:lnTo>
                  <a:lnTo>
                    <a:pt x="0" y="32473"/>
                  </a:lnTo>
                  <a:lnTo>
                    <a:pt x="8167" y="28094"/>
                  </a:lnTo>
                  <a:lnTo>
                    <a:pt x="16241" y="24301"/>
                  </a:lnTo>
                  <a:lnTo>
                    <a:pt x="56098" y="14075"/>
                  </a:lnTo>
                  <a:lnTo>
                    <a:pt x="64185" y="13779"/>
                  </a:lnTo>
                  <a:lnTo>
                    <a:pt x="72355" y="14075"/>
                  </a:lnTo>
                  <a:lnTo>
                    <a:pt x="112310" y="24301"/>
                  </a:lnTo>
                  <a:lnTo>
                    <a:pt x="128371" y="32473"/>
                  </a:lnTo>
                  <a:lnTo>
                    <a:pt x="128371" y="21170"/>
                  </a:lnTo>
                  <a:lnTo>
                    <a:pt x="87938" y="3053"/>
                  </a:lnTo>
                  <a:lnTo>
                    <a:pt x="72084" y="348"/>
                  </a:lnTo>
                  <a:lnTo>
                    <a:pt x="6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5520801" y="2126880"/>
            <a:ext cx="1641311" cy="106711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" name="object 96"/>
          <p:cNvGrpSpPr/>
          <p:nvPr/>
        </p:nvGrpSpPr>
        <p:grpSpPr>
          <a:xfrm>
            <a:off x="6031153" y="3590442"/>
            <a:ext cx="180975" cy="140335"/>
            <a:chOff x="6031153" y="3590442"/>
            <a:chExt cx="180975" cy="140335"/>
          </a:xfrm>
        </p:grpSpPr>
        <p:sp>
          <p:nvSpPr>
            <p:cNvPr id="97" name="object 97"/>
            <p:cNvSpPr/>
            <p:nvPr/>
          </p:nvSpPr>
          <p:spPr>
            <a:xfrm>
              <a:off x="6031153" y="3590442"/>
              <a:ext cx="35560" cy="140335"/>
            </a:xfrm>
            <a:custGeom>
              <a:avLst/>
              <a:gdLst/>
              <a:ahLst/>
              <a:cxnLst/>
              <a:rect l="l" t="t" r="r" b="b"/>
              <a:pathLst>
                <a:path w="35560" h="140335">
                  <a:moveTo>
                    <a:pt x="35013" y="0"/>
                  </a:moveTo>
                  <a:lnTo>
                    <a:pt x="22821" y="0"/>
                  </a:lnTo>
                  <a:lnTo>
                    <a:pt x="17368" y="9018"/>
                  </a:lnTo>
                  <a:lnTo>
                    <a:pt x="1408" y="52824"/>
                  </a:lnTo>
                  <a:lnTo>
                    <a:pt x="0" y="69900"/>
                  </a:lnTo>
                  <a:lnTo>
                    <a:pt x="352" y="78504"/>
                  </a:lnTo>
                  <a:lnTo>
                    <a:pt x="12761" y="121948"/>
                  </a:lnTo>
                  <a:lnTo>
                    <a:pt x="22821" y="139801"/>
                  </a:lnTo>
                  <a:lnTo>
                    <a:pt x="35013" y="139801"/>
                  </a:lnTo>
                  <a:lnTo>
                    <a:pt x="30203" y="131014"/>
                  </a:lnTo>
                  <a:lnTo>
                    <a:pt x="26084" y="122302"/>
                  </a:lnTo>
                  <a:lnTo>
                    <a:pt x="15144" y="78797"/>
                  </a:lnTo>
                  <a:lnTo>
                    <a:pt x="14846" y="69900"/>
                  </a:lnTo>
                  <a:lnTo>
                    <a:pt x="15144" y="61092"/>
                  </a:lnTo>
                  <a:lnTo>
                    <a:pt x="26084" y="17694"/>
                  </a:lnTo>
                  <a:lnTo>
                    <a:pt x="30203" y="8898"/>
                  </a:lnTo>
                  <a:lnTo>
                    <a:pt x="350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087262" y="3621697"/>
              <a:ext cx="67665" cy="90004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77115" y="3590442"/>
              <a:ext cx="35560" cy="140335"/>
            </a:xfrm>
            <a:custGeom>
              <a:avLst/>
              <a:gdLst/>
              <a:ahLst/>
              <a:cxnLst/>
              <a:rect l="l" t="t" r="r" b="b"/>
              <a:pathLst>
                <a:path w="35560" h="140335">
                  <a:moveTo>
                    <a:pt x="12191" y="0"/>
                  </a:moveTo>
                  <a:lnTo>
                    <a:pt x="0" y="0"/>
                  </a:lnTo>
                  <a:lnTo>
                    <a:pt x="4719" y="8898"/>
                  </a:lnTo>
                  <a:lnTo>
                    <a:pt x="8810" y="17694"/>
                  </a:lnTo>
                  <a:lnTo>
                    <a:pt x="19835" y="61092"/>
                  </a:lnTo>
                  <a:lnTo>
                    <a:pt x="20154" y="69900"/>
                  </a:lnTo>
                  <a:lnTo>
                    <a:pt x="19835" y="78797"/>
                  </a:lnTo>
                  <a:lnTo>
                    <a:pt x="8810" y="122302"/>
                  </a:lnTo>
                  <a:lnTo>
                    <a:pt x="0" y="139801"/>
                  </a:lnTo>
                  <a:lnTo>
                    <a:pt x="12191" y="139801"/>
                  </a:lnTo>
                  <a:lnTo>
                    <a:pt x="29222" y="104457"/>
                  </a:lnTo>
                  <a:lnTo>
                    <a:pt x="35001" y="69900"/>
                  </a:lnTo>
                  <a:lnTo>
                    <a:pt x="34625" y="61392"/>
                  </a:lnTo>
                  <a:lnTo>
                    <a:pt x="22112" y="17930"/>
                  </a:lnTo>
                  <a:lnTo>
                    <a:pt x="17487" y="9018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6274942" y="3593122"/>
            <a:ext cx="456145" cy="11857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068284" y="3280664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59" h="91439">
                <a:moveTo>
                  <a:pt x="40030" y="0"/>
                </a:moveTo>
                <a:lnTo>
                  <a:pt x="30289" y="0"/>
                </a:lnTo>
                <a:lnTo>
                  <a:pt x="23328" y="743"/>
                </a:lnTo>
                <a:lnTo>
                  <a:pt x="475" y="35253"/>
                </a:lnTo>
                <a:lnTo>
                  <a:pt x="0" y="45669"/>
                </a:lnTo>
                <a:lnTo>
                  <a:pt x="475" y="56156"/>
                </a:lnTo>
                <a:lnTo>
                  <a:pt x="20434" y="91224"/>
                </a:lnTo>
                <a:lnTo>
                  <a:pt x="40030" y="91224"/>
                </a:lnTo>
                <a:lnTo>
                  <a:pt x="47485" y="87363"/>
                </a:lnTo>
                <a:lnTo>
                  <a:pt x="51206" y="81914"/>
                </a:lnTo>
                <a:lnTo>
                  <a:pt x="24168" y="81914"/>
                </a:lnTo>
                <a:lnTo>
                  <a:pt x="19596" y="78905"/>
                </a:lnTo>
                <a:lnTo>
                  <a:pt x="11899" y="45669"/>
                </a:lnTo>
                <a:lnTo>
                  <a:pt x="12174" y="37175"/>
                </a:lnTo>
                <a:lnTo>
                  <a:pt x="24168" y="9423"/>
                </a:lnTo>
                <a:lnTo>
                  <a:pt x="51198" y="9423"/>
                </a:lnTo>
                <a:lnTo>
                  <a:pt x="47485" y="3987"/>
                </a:lnTo>
                <a:lnTo>
                  <a:pt x="40030" y="0"/>
                </a:lnTo>
                <a:close/>
              </a:path>
              <a:path w="60959" h="91439">
                <a:moveTo>
                  <a:pt x="51198" y="9423"/>
                </a:moveTo>
                <a:lnTo>
                  <a:pt x="36423" y="9423"/>
                </a:lnTo>
                <a:lnTo>
                  <a:pt x="40995" y="12446"/>
                </a:lnTo>
                <a:lnTo>
                  <a:pt x="44119" y="18491"/>
                </a:lnTo>
                <a:lnTo>
                  <a:pt x="46096" y="23584"/>
                </a:lnTo>
                <a:lnTo>
                  <a:pt x="47523" y="29813"/>
                </a:lnTo>
                <a:lnTo>
                  <a:pt x="48388" y="37175"/>
                </a:lnTo>
                <a:lnTo>
                  <a:pt x="48679" y="45669"/>
                </a:lnTo>
                <a:lnTo>
                  <a:pt x="48388" y="54168"/>
                </a:lnTo>
                <a:lnTo>
                  <a:pt x="36423" y="81914"/>
                </a:lnTo>
                <a:lnTo>
                  <a:pt x="51206" y="81914"/>
                </a:lnTo>
                <a:lnTo>
                  <a:pt x="60578" y="45669"/>
                </a:lnTo>
                <a:lnTo>
                  <a:pt x="60085" y="35253"/>
                </a:lnTo>
                <a:lnTo>
                  <a:pt x="58612" y="26114"/>
                </a:lnTo>
                <a:lnTo>
                  <a:pt x="56169" y="18265"/>
                </a:lnTo>
                <a:lnTo>
                  <a:pt x="52768" y="11722"/>
                </a:lnTo>
                <a:lnTo>
                  <a:pt x="51198" y="9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8510269" y="3280664"/>
            <a:ext cx="586105" cy="227329"/>
            <a:chOff x="8510269" y="3280664"/>
            <a:chExt cx="586105" cy="227329"/>
          </a:xfrm>
        </p:grpSpPr>
        <p:sp>
          <p:nvSpPr>
            <p:cNvPr id="103" name="object 103"/>
            <p:cNvSpPr/>
            <p:nvPr/>
          </p:nvSpPr>
          <p:spPr>
            <a:xfrm>
              <a:off x="8700375" y="3280664"/>
              <a:ext cx="208191" cy="91224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510269" y="3400171"/>
              <a:ext cx="166027" cy="107581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697073" y="3395675"/>
              <a:ext cx="217665" cy="112077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936240" y="3424669"/>
              <a:ext cx="72402" cy="83083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029712" y="3424669"/>
              <a:ext cx="66065" cy="81191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9399358" y="3280664"/>
            <a:ext cx="212725" cy="91440"/>
            <a:chOff x="9399358" y="3280664"/>
            <a:chExt cx="212725" cy="91440"/>
          </a:xfrm>
        </p:grpSpPr>
        <p:sp>
          <p:nvSpPr>
            <p:cNvPr id="109" name="object 109"/>
            <p:cNvSpPr/>
            <p:nvPr/>
          </p:nvSpPr>
          <p:spPr>
            <a:xfrm>
              <a:off x="9399358" y="3280664"/>
              <a:ext cx="55880" cy="90170"/>
            </a:xfrm>
            <a:custGeom>
              <a:avLst/>
              <a:gdLst/>
              <a:ahLst/>
              <a:cxnLst/>
              <a:rect l="l" t="t" r="r" b="b"/>
              <a:pathLst>
                <a:path w="55879" h="90170">
                  <a:moveTo>
                    <a:pt x="34378" y="0"/>
                  </a:moveTo>
                  <a:lnTo>
                    <a:pt x="21869" y="0"/>
                  </a:lnTo>
                  <a:lnTo>
                    <a:pt x="18034" y="482"/>
                  </a:lnTo>
                  <a:lnTo>
                    <a:pt x="9855" y="2412"/>
                  </a:lnTo>
                  <a:lnTo>
                    <a:pt x="5410" y="3873"/>
                  </a:lnTo>
                  <a:lnTo>
                    <a:pt x="596" y="5803"/>
                  </a:lnTo>
                  <a:lnTo>
                    <a:pt x="596" y="17881"/>
                  </a:lnTo>
                  <a:lnTo>
                    <a:pt x="5283" y="15227"/>
                  </a:lnTo>
                  <a:lnTo>
                    <a:pt x="9728" y="13296"/>
                  </a:lnTo>
                  <a:lnTo>
                    <a:pt x="17907" y="10756"/>
                  </a:lnTo>
                  <a:lnTo>
                    <a:pt x="21869" y="10033"/>
                  </a:lnTo>
                  <a:lnTo>
                    <a:pt x="30886" y="10033"/>
                  </a:lnTo>
                  <a:lnTo>
                    <a:pt x="35102" y="11595"/>
                  </a:lnTo>
                  <a:lnTo>
                    <a:pt x="41592" y="17399"/>
                  </a:lnTo>
                  <a:lnTo>
                    <a:pt x="43268" y="21272"/>
                  </a:lnTo>
                  <a:lnTo>
                    <a:pt x="43268" y="28752"/>
                  </a:lnTo>
                  <a:lnTo>
                    <a:pt x="0" y="79628"/>
                  </a:lnTo>
                  <a:lnTo>
                    <a:pt x="0" y="89649"/>
                  </a:lnTo>
                  <a:lnTo>
                    <a:pt x="55651" y="89649"/>
                  </a:lnTo>
                  <a:lnTo>
                    <a:pt x="55651" y="79628"/>
                  </a:lnTo>
                  <a:lnTo>
                    <a:pt x="14300" y="79628"/>
                  </a:lnTo>
                  <a:lnTo>
                    <a:pt x="44830" y="48094"/>
                  </a:lnTo>
                  <a:lnTo>
                    <a:pt x="49402" y="42532"/>
                  </a:lnTo>
                  <a:lnTo>
                    <a:pt x="51803" y="38671"/>
                  </a:lnTo>
                  <a:lnTo>
                    <a:pt x="54457" y="32258"/>
                  </a:lnTo>
                  <a:lnTo>
                    <a:pt x="55168" y="28752"/>
                  </a:lnTo>
                  <a:lnTo>
                    <a:pt x="55168" y="17525"/>
                  </a:lnTo>
                  <a:lnTo>
                    <a:pt x="52412" y="11480"/>
                  </a:lnTo>
                  <a:lnTo>
                    <a:pt x="41592" y="2298"/>
                  </a:lnTo>
                  <a:lnTo>
                    <a:pt x="34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474961" y="3280664"/>
              <a:ext cx="137045" cy="912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/>
          <p:nvPr/>
        </p:nvSpPr>
        <p:spPr>
          <a:xfrm>
            <a:off x="7791336" y="3065640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59" h="91439">
                <a:moveTo>
                  <a:pt x="40030" y="0"/>
                </a:moveTo>
                <a:lnTo>
                  <a:pt x="30289" y="0"/>
                </a:lnTo>
                <a:lnTo>
                  <a:pt x="23328" y="743"/>
                </a:lnTo>
                <a:lnTo>
                  <a:pt x="475" y="35248"/>
                </a:lnTo>
                <a:lnTo>
                  <a:pt x="0" y="45669"/>
                </a:lnTo>
                <a:lnTo>
                  <a:pt x="475" y="56154"/>
                </a:lnTo>
                <a:lnTo>
                  <a:pt x="23328" y="90498"/>
                </a:lnTo>
                <a:lnTo>
                  <a:pt x="30289" y="91224"/>
                </a:lnTo>
                <a:lnTo>
                  <a:pt x="40030" y="91224"/>
                </a:lnTo>
                <a:lnTo>
                  <a:pt x="47485" y="87350"/>
                </a:lnTo>
                <a:lnTo>
                  <a:pt x="51198" y="81914"/>
                </a:lnTo>
                <a:lnTo>
                  <a:pt x="24155" y="81914"/>
                </a:lnTo>
                <a:lnTo>
                  <a:pt x="19596" y="78892"/>
                </a:lnTo>
                <a:lnTo>
                  <a:pt x="11899" y="45669"/>
                </a:lnTo>
                <a:lnTo>
                  <a:pt x="12174" y="37175"/>
                </a:lnTo>
                <a:lnTo>
                  <a:pt x="24155" y="9423"/>
                </a:lnTo>
                <a:lnTo>
                  <a:pt x="51198" y="9423"/>
                </a:lnTo>
                <a:lnTo>
                  <a:pt x="47485" y="3987"/>
                </a:lnTo>
                <a:lnTo>
                  <a:pt x="40030" y="0"/>
                </a:lnTo>
                <a:close/>
              </a:path>
              <a:path w="60959" h="91439">
                <a:moveTo>
                  <a:pt x="51198" y="9423"/>
                </a:moveTo>
                <a:lnTo>
                  <a:pt x="36423" y="9423"/>
                </a:lnTo>
                <a:lnTo>
                  <a:pt x="40995" y="12446"/>
                </a:lnTo>
                <a:lnTo>
                  <a:pt x="44119" y="18478"/>
                </a:lnTo>
                <a:lnTo>
                  <a:pt x="46096" y="23578"/>
                </a:lnTo>
                <a:lnTo>
                  <a:pt x="47523" y="29811"/>
                </a:lnTo>
                <a:lnTo>
                  <a:pt x="48388" y="37175"/>
                </a:lnTo>
                <a:lnTo>
                  <a:pt x="48679" y="45669"/>
                </a:lnTo>
                <a:lnTo>
                  <a:pt x="48388" y="54162"/>
                </a:lnTo>
                <a:lnTo>
                  <a:pt x="36423" y="81914"/>
                </a:lnTo>
                <a:lnTo>
                  <a:pt x="51198" y="81914"/>
                </a:lnTo>
                <a:lnTo>
                  <a:pt x="60578" y="45669"/>
                </a:lnTo>
                <a:lnTo>
                  <a:pt x="60085" y="35248"/>
                </a:lnTo>
                <a:lnTo>
                  <a:pt x="58612" y="26109"/>
                </a:lnTo>
                <a:lnTo>
                  <a:pt x="56169" y="18263"/>
                </a:lnTo>
                <a:lnTo>
                  <a:pt x="52768" y="11722"/>
                </a:lnTo>
                <a:lnTo>
                  <a:pt x="51198" y="9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15542" y="2823019"/>
            <a:ext cx="133985" cy="91440"/>
          </a:xfrm>
          <a:custGeom>
            <a:avLst/>
            <a:gdLst/>
            <a:ahLst/>
            <a:cxnLst/>
            <a:rect l="l" t="t" r="r" b="b"/>
            <a:pathLst>
              <a:path w="133984" h="91439">
                <a:moveTo>
                  <a:pt x="55651" y="79629"/>
                </a:moveTo>
                <a:lnTo>
                  <a:pt x="14312" y="79629"/>
                </a:lnTo>
                <a:lnTo>
                  <a:pt x="44843" y="48094"/>
                </a:lnTo>
                <a:lnTo>
                  <a:pt x="49403" y="42532"/>
                </a:lnTo>
                <a:lnTo>
                  <a:pt x="51816" y="38671"/>
                </a:lnTo>
                <a:lnTo>
                  <a:pt x="54457" y="32270"/>
                </a:lnTo>
                <a:lnTo>
                  <a:pt x="55181" y="28765"/>
                </a:lnTo>
                <a:lnTo>
                  <a:pt x="55181" y="17526"/>
                </a:lnTo>
                <a:lnTo>
                  <a:pt x="52412" y="11480"/>
                </a:lnTo>
                <a:lnTo>
                  <a:pt x="41592" y="2298"/>
                </a:lnTo>
                <a:lnTo>
                  <a:pt x="34378" y="0"/>
                </a:lnTo>
                <a:lnTo>
                  <a:pt x="21882" y="0"/>
                </a:lnTo>
                <a:lnTo>
                  <a:pt x="18034" y="495"/>
                </a:lnTo>
                <a:lnTo>
                  <a:pt x="9855" y="2425"/>
                </a:lnTo>
                <a:lnTo>
                  <a:pt x="5410" y="3873"/>
                </a:lnTo>
                <a:lnTo>
                  <a:pt x="596" y="5803"/>
                </a:lnTo>
                <a:lnTo>
                  <a:pt x="596" y="17881"/>
                </a:lnTo>
                <a:lnTo>
                  <a:pt x="5295" y="15227"/>
                </a:lnTo>
                <a:lnTo>
                  <a:pt x="9740" y="13296"/>
                </a:lnTo>
                <a:lnTo>
                  <a:pt x="17907" y="10756"/>
                </a:lnTo>
                <a:lnTo>
                  <a:pt x="21882" y="10033"/>
                </a:lnTo>
                <a:lnTo>
                  <a:pt x="30899" y="10033"/>
                </a:lnTo>
                <a:lnTo>
                  <a:pt x="35102" y="11607"/>
                </a:lnTo>
                <a:lnTo>
                  <a:pt x="41592" y="17399"/>
                </a:lnTo>
                <a:lnTo>
                  <a:pt x="43281" y="21272"/>
                </a:lnTo>
                <a:lnTo>
                  <a:pt x="43281" y="28765"/>
                </a:lnTo>
                <a:lnTo>
                  <a:pt x="0" y="79629"/>
                </a:lnTo>
                <a:lnTo>
                  <a:pt x="0" y="89662"/>
                </a:lnTo>
                <a:lnTo>
                  <a:pt x="55651" y="89662"/>
                </a:lnTo>
                <a:lnTo>
                  <a:pt x="55651" y="79629"/>
                </a:lnTo>
                <a:close/>
              </a:path>
              <a:path w="133984" h="91439">
                <a:moveTo>
                  <a:pt x="133667" y="52197"/>
                </a:moveTo>
                <a:lnTo>
                  <a:pt x="130784" y="44958"/>
                </a:lnTo>
                <a:lnTo>
                  <a:pt x="119253" y="34201"/>
                </a:lnTo>
                <a:lnTo>
                  <a:pt x="111556" y="31419"/>
                </a:lnTo>
                <a:lnTo>
                  <a:pt x="100139" y="31419"/>
                </a:lnTo>
                <a:lnTo>
                  <a:pt x="94970" y="32143"/>
                </a:lnTo>
                <a:lnTo>
                  <a:pt x="91478" y="33235"/>
                </a:lnTo>
                <a:lnTo>
                  <a:pt x="91478" y="11607"/>
                </a:lnTo>
                <a:lnTo>
                  <a:pt x="127177" y="11607"/>
                </a:lnTo>
                <a:lnTo>
                  <a:pt x="127177" y="1574"/>
                </a:lnTo>
                <a:lnTo>
                  <a:pt x="80657" y="1574"/>
                </a:lnTo>
                <a:lnTo>
                  <a:pt x="80657" y="45796"/>
                </a:lnTo>
                <a:lnTo>
                  <a:pt x="83908" y="44348"/>
                </a:lnTo>
                <a:lnTo>
                  <a:pt x="87147" y="43256"/>
                </a:lnTo>
                <a:lnTo>
                  <a:pt x="93408" y="41808"/>
                </a:lnTo>
                <a:lnTo>
                  <a:pt x="96647" y="41452"/>
                </a:lnTo>
                <a:lnTo>
                  <a:pt x="106502" y="41452"/>
                </a:lnTo>
                <a:lnTo>
                  <a:pt x="111912" y="43256"/>
                </a:lnTo>
                <a:lnTo>
                  <a:pt x="119722" y="50507"/>
                </a:lnTo>
                <a:lnTo>
                  <a:pt x="121767" y="55346"/>
                </a:lnTo>
                <a:lnTo>
                  <a:pt x="121767" y="67551"/>
                </a:lnTo>
                <a:lnTo>
                  <a:pt x="119722" y="72377"/>
                </a:lnTo>
                <a:lnTo>
                  <a:pt x="111912" y="79629"/>
                </a:lnTo>
                <a:lnTo>
                  <a:pt x="106502" y="81318"/>
                </a:lnTo>
                <a:lnTo>
                  <a:pt x="95567" y="81318"/>
                </a:lnTo>
                <a:lnTo>
                  <a:pt x="91605" y="80949"/>
                </a:lnTo>
                <a:lnTo>
                  <a:pt x="84023" y="79019"/>
                </a:lnTo>
                <a:lnTo>
                  <a:pt x="80416" y="77571"/>
                </a:lnTo>
                <a:lnTo>
                  <a:pt x="76936" y="75641"/>
                </a:lnTo>
                <a:lnTo>
                  <a:pt x="76936" y="87604"/>
                </a:lnTo>
                <a:lnTo>
                  <a:pt x="81026" y="88925"/>
                </a:lnTo>
                <a:lnTo>
                  <a:pt x="84861" y="89776"/>
                </a:lnTo>
                <a:lnTo>
                  <a:pt x="96291" y="91224"/>
                </a:lnTo>
                <a:lnTo>
                  <a:pt x="100012" y="91224"/>
                </a:lnTo>
                <a:lnTo>
                  <a:pt x="133667" y="70929"/>
                </a:lnTo>
                <a:lnTo>
                  <a:pt x="133667" y="52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716024" y="2580411"/>
            <a:ext cx="135712" cy="9122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716622" y="2339365"/>
            <a:ext cx="132715" cy="90170"/>
          </a:xfrm>
          <a:custGeom>
            <a:avLst/>
            <a:gdLst/>
            <a:ahLst/>
            <a:cxnLst/>
            <a:rect l="l" t="t" r="r" b="b"/>
            <a:pathLst>
              <a:path w="132715" h="90169">
                <a:moveTo>
                  <a:pt x="56375" y="0"/>
                </a:moveTo>
                <a:lnTo>
                  <a:pt x="0" y="0"/>
                </a:lnTo>
                <a:lnTo>
                  <a:pt x="0" y="10033"/>
                </a:lnTo>
                <a:lnTo>
                  <a:pt x="42075" y="10033"/>
                </a:lnTo>
                <a:lnTo>
                  <a:pt x="12141" y="88087"/>
                </a:lnTo>
                <a:lnTo>
                  <a:pt x="24523" y="88087"/>
                </a:lnTo>
                <a:lnTo>
                  <a:pt x="56375" y="5080"/>
                </a:lnTo>
                <a:lnTo>
                  <a:pt x="56375" y="0"/>
                </a:lnTo>
                <a:close/>
              </a:path>
              <a:path w="132715" h="90169">
                <a:moveTo>
                  <a:pt x="132588" y="50634"/>
                </a:moveTo>
                <a:lnTo>
                  <a:pt x="129705" y="43383"/>
                </a:lnTo>
                <a:lnTo>
                  <a:pt x="118173" y="32626"/>
                </a:lnTo>
                <a:lnTo>
                  <a:pt x="110477" y="29845"/>
                </a:lnTo>
                <a:lnTo>
                  <a:pt x="99060" y="29845"/>
                </a:lnTo>
                <a:lnTo>
                  <a:pt x="93891" y="30568"/>
                </a:lnTo>
                <a:lnTo>
                  <a:pt x="90398" y="31661"/>
                </a:lnTo>
                <a:lnTo>
                  <a:pt x="90398" y="10033"/>
                </a:lnTo>
                <a:lnTo>
                  <a:pt x="126098" y="10033"/>
                </a:lnTo>
                <a:lnTo>
                  <a:pt x="126098" y="0"/>
                </a:lnTo>
                <a:lnTo>
                  <a:pt x="79578" y="0"/>
                </a:lnTo>
                <a:lnTo>
                  <a:pt x="79578" y="44221"/>
                </a:lnTo>
                <a:lnTo>
                  <a:pt x="82829" y="42773"/>
                </a:lnTo>
                <a:lnTo>
                  <a:pt x="86067" y="41694"/>
                </a:lnTo>
                <a:lnTo>
                  <a:pt x="92329" y="40233"/>
                </a:lnTo>
                <a:lnTo>
                  <a:pt x="95567" y="39878"/>
                </a:lnTo>
                <a:lnTo>
                  <a:pt x="105422" y="39878"/>
                </a:lnTo>
                <a:lnTo>
                  <a:pt x="110832" y="41694"/>
                </a:lnTo>
                <a:lnTo>
                  <a:pt x="118643" y="48933"/>
                </a:lnTo>
                <a:lnTo>
                  <a:pt x="120688" y="53771"/>
                </a:lnTo>
                <a:lnTo>
                  <a:pt x="120688" y="65976"/>
                </a:lnTo>
                <a:lnTo>
                  <a:pt x="118643" y="70802"/>
                </a:lnTo>
                <a:lnTo>
                  <a:pt x="110832" y="78054"/>
                </a:lnTo>
                <a:lnTo>
                  <a:pt x="105422" y="79743"/>
                </a:lnTo>
                <a:lnTo>
                  <a:pt x="94488" y="79743"/>
                </a:lnTo>
                <a:lnTo>
                  <a:pt x="90525" y="79387"/>
                </a:lnTo>
                <a:lnTo>
                  <a:pt x="82943" y="77457"/>
                </a:lnTo>
                <a:lnTo>
                  <a:pt x="79336" y="75996"/>
                </a:lnTo>
                <a:lnTo>
                  <a:pt x="75857" y="74066"/>
                </a:lnTo>
                <a:lnTo>
                  <a:pt x="75857" y="86029"/>
                </a:lnTo>
                <a:lnTo>
                  <a:pt x="79946" y="87363"/>
                </a:lnTo>
                <a:lnTo>
                  <a:pt x="83781" y="88201"/>
                </a:lnTo>
                <a:lnTo>
                  <a:pt x="95211" y="89649"/>
                </a:lnTo>
                <a:lnTo>
                  <a:pt x="98933" y="89649"/>
                </a:lnTo>
                <a:lnTo>
                  <a:pt x="132588" y="69354"/>
                </a:lnTo>
                <a:lnTo>
                  <a:pt x="132588" y="50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5" name="object 115"/>
          <p:cNvGrpSpPr/>
          <p:nvPr/>
        </p:nvGrpSpPr>
        <p:grpSpPr>
          <a:xfrm>
            <a:off x="6571056" y="1943430"/>
            <a:ext cx="1318260" cy="243204"/>
            <a:chOff x="6571056" y="1943430"/>
            <a:chExt cx="1318260" cy="243204"/>
          </a:xfrm>
        </p:grpSpPr>
        <p:sp>
          <p:nvSpPr>
            <p:cNvPr id="116" name="object 116"/>
            <p:cNvSpPr/>
            <p:nvPr/>
          </p:nvSpPr>
          <p:spPr>
            <a:xfrm>
              <a:off x="7643355" y="2095182"/>
              <a:ext cx="208203" cy="91224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71056" y="1943430"/>
              <a:ext cx="324573" cy="118592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18134" y="1945640"/>
              <a:ext cx="230339" cy="116382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176909" y="1972017"/>
              <a:ext cx="71577" cy="87960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270369" y="1943429"/>
              <a:ext cx="524510" cy="118745"/>
            </a:xfrm>
            <a:custGeom>
              <a:avLst/>
              <a:gdLst/>
              <a:ahLst/>
              <a:cxnLst/>
              <a:rect l="l" t="t" r="r" b="b"/>
              <a:pathLst>
                <a:path w="524509" h="118744">
                  <a:moveTo>
                    <a:pt x="79222" y="70053"/>
                  </a:moveTo>
                  <a:lnTo>
                    <a:pt x="78930" y="65976"/>
                  </a:lnTo>
                  <a:lnTo>
                    <a:pt x="78574" y="61010"/>
                  </a:lnTo>
                  <a:lnTo>
                    <a:pt x="76669" y="52959"/>
                  </a:lnTo>
                  <a:lnTo>
                    <a:pt x="73545" y="45872"/>
                  </a:lnTo>
                  <a:lnTo>
                    <a:pt x="69773" y="40525"/>
                  </a:lnTo>
                  <a:lnTo>
                    <a:pt x="69227" y="39738"/>
                  </a:lnTo>
                  <a:lnTo>
                    <a:pt x="65163" y="36156"/>
                  </a:lnTo>
                  <a:lnTo>
                    <a:pt x="65163" y="65976"/>
                  </a:lnTo>
                  <a:lnTo>
                    <a:pt x="15151" y="65976"/>
                  </a:lnTo>
                  <a:lnTo>
                    <a:pt x="15773" y="57962"/>
                  </a:lnTo>
                  <a:lnTo>
                    <a:pt x="18592" y="51676"/>
                  </a:lnTo>
                  <a:lnTo>
                    <a:pt x="27965" y="42887"/>
                  </a:lnTo>
                  <a:lnTo>
                    <a:pt x="34213" y="40525"/>
                  </a:lnTo>
                  <a:lnTo>
                    <a:pt x="48907" y="40525"/>
                  </a:lnTo>
                  <a:lnTo>
                    <a:pt x="65163" y="65976"/>
                  </a:lnTo>
                  <a:lnTo>
                    <a:pt x="65163" y="36156"/>
                  </a:lnTo>
                  <a:lnTo>
                    <a:pt x="63728" y="34886"/>
                  </a:lnTo>
                  <a:lnTo>
                    <a:pt x="57353" y="31407"/>
                  </a:lnTo>
                  <a:lnTo>
                    <a:pt x="50076" y="29298"/>
                  </a:lnTo>
                  <a:lnTo>
                    <a:pt x="41871" y="28587"/>
                  </a:lnTo>
                  <a:lnTo>
                    <a:pt x="32727" y="29387"/>
                  </a:lnTo>
                  <a:lnTo>
                    <a:pt x="2806" y="55613"/>
                  </a:lnTo>
                  <a:lnTo>
                    <a:pt x="0" y="74460"/>
                  </a:lnTo>
                  <a:lnTo>
                    <a:pt x="723" y="84175"/>
                  </a:lnTo>
                  <a:lnTo>
                    <a:pt x="25946" y="115658"/>
                  </a:lnTo>
                  <a:lnTo>
                    <a:pt x="44373" y="118592"/>
                  </a:lnTo>
                  <a:lnTo>
                    <a:pt x="49682" y="118592"/>
                  </a:lnTo>
                  <a:lnTo>
                    <a:pt x="55156" y="117957"/>
                  </a:lnTo>
                  <a:lnTo>
                    <a:pt x="65786" y="116078"/>
                  </a:lnTo>
                  <a:lnTo>
                    <a:pt x="70942" y="114350"/>
                  </a:lnTo>
                  <a:lnTo>
                    <a:pt x="75946" y="112153"/>
                  </a:lnTo>
                  <a:lnTo>
                    <a:pt x="75946" y="106807"/>
                  </a:lnTo>
                  <a:lnTo>
                    <a:pt x="75946" y="98806"/>
                  </a:lnTo>
                  <a:lnTo>
                    <a:pt x="70942" y="101625"/>
                  </a:lnTo>
                  <a:lnTo>
                    <a:pt x="65786" y="103670"/>
                  </a:lnTo>
                  <a:lnTo>
                    <a:pt x="55778" y="106184"/>
                  </a:lnTo>
                  <a:lnTo>
                    <a:pt x="50469" y="106807"/>
                  </a:lnTo>
                  <a:lnTo>
                    <a:pt x="35775" y="106807"/>
                  </a:lnTo>
                  <a:lnTo>
                    <a:pt x="28587" y="104292"/>
                  </a:lnTo>
                  <a:lnTo>
                    <a:pt x="23431" y="99275"/>
                  </a:lnTo>
                  <a:lnTo>
                    <a:pt x="18122" y="94246"/>
                  </a:lnTo>
                  <a:lnTo>
                    <a:pt x="15303" y="86702"/>
                  </a:lnTo>
                  <a:lnTo>
                    <a:pt x="14681" y="76962"/>
                  </a:lnTo>
                  <a:lnTo>
                    <a:pt x="79222" y="76962"/>
                  </a:lnTo>
                  <a:lnTo>
                    <a:pt x="79222" y="70053"/>
                  </a:lnTo>
                  <a:close/>
                </a:path>
                <a:path w="524509" h="118744">
                  <a:moveTo>
                    <a:pt x="136258" y="67233"/>
                  </a:moveTo>
                  <a:lnTo>
                    <a:pt x="95161" y="67233"/>
                  </a:lnTo>
                  <a:lnTo>
                    <a:pt x="95161" y="79794"/>
                  </a:lnTo>
                  <a:lnTo>
                    <a:pt x="136258" y="79794"/>
                  </a:lnTo>
                  <a:lnTo>
                    <a:pt x="136258" y="67233"/>
                  </a:lnTo>
                  <a:close/>
                </a:path>
                <a:path w="524509" h="118744">
                  <a:moveTo>
                    <a:pt x="265188" y="30632"/>
                  </a:moveTo>
                  <a:lnTo>
                    <a:pt x="251117" y="30632"/>
                  </a:lnTo>
                  <a:lnTo>
                    <a:pt x="233616" y="97701"/>
                  </a:lnTo>
                  <a:lnTo>
                    <a:pt x="216115" y="30632"/>
                  </a:lnTo>
                  <a:lnTo>
                    <a:pt x="199555" y="30632"/>
                  </a:lnTo>
                  <a:lnTo>
                    <a:pt x="182041" y="97701"/>
                  </a:lnTo>
                  <a:lnTo>
                    <a:pt x="164541" y="30632"/>
                  </a:lnTo>
                  <a:lnTo>
                    <a:pt x="150482" y="30632"/>
                  </a:lnTo>
                  <a:lnTo>
                    <a:pt x="172834" y="116547"/>
                  </a:lnTo>
                  <a:lnTo>
                    <a:pt x="189395" y="116547"/>
                  </a:lnTo>
                  <a:lnTo>
                    <a:pt x="207835" y="46177"/>
                  </a:lnTo>
                  <a:lnTo>
                    <a:pt x="226275" y="116547"/>
                  </a:lnTo>
                  <a:lnTo>
                    <a:pt x="242836" y="116547"/>
                  </a:lnTo>
                  <a:lnTo>
                    <a:pt x="265188" y="30632"/>
                  </a:lnTo>
                  <a:close/>
                </a:path>
                <a:path w="524509" h="118744">
                  <a:moveTo>
                    <a:pt x="320497" y="67233"/>
                  </a:moveTo>
                  <a:lnTo>
                    <a:pt x="279400" y="67233"/>
                  </a:lnTo>
                  <a:lnTo>
                    <a:pt x="279400" y="79794"/>
                  </a:lnTo>
                  <a:lnTo>
                    <a:pt x="320497" y="79794"/>
                  </a:lnTo>
                  <a:lnTo>
                    <a:pt x="320497" y="67233"/>
                  </a:lnTo>
                  <a:close/>
                </a:path>
                <a:path w="524509" h="118744">
                  <a:moveTo>
                    <a:pt x="428802" y="10845"/>
                  </a:moveTo>
                  <a:lnTo>
                    <a:pt x="423481" y="7226"/>
                  </a:lnTo>
                  <a:lnTo>
                    <a:pt x="417703" y="4559"/>
                  </a:lnTo>
                  <a:lnTo>
                    <a:pt x="405828" y="939"/>
                  </a:lnTo>
                  <a:lnTo>
                    <a:pt x="399415" y="0"/>
                  </a:lnTo>
                  <a:lnTo>
                    <a:pt x="392544" y="0"/>
                  </a:lnTo>
                  <a:lnTo>
                    <a:pt x="351751" y="15862"/>
                  </a:lnTo>
                  <a:lnTo>
                    <a:pt x="336918" y="59372"/>
                  </a:lnTo>
                  <a:lnTo>
                    <a:pt x="337820" y="72517"/>
                  </a:lnTo>
                  <a:lnTo>
                    <a:pt x="359918" y="109791"/>
                  </a:lnTo>
                  <a:lnTo>
                    <a:pt x="392544" y="118592"/>
                  </a:lnTo>
                  <a:lnTo>
                    <a:pt x="399262" y="118592"/>
                  </a:lnTo>
                  <a:lnTo>
                    <a:pt x="405663" y="117652"/>
                  </a:lnTo>
                  <a:lnTo>
                    <a:pt x="417550" y="114198"/>
                  </a:lnTo>
                  <a:lnTo>
                    <a:pt x="423329" y="111518"/>
                  </a:lnTo>
                  <a:lnTo>
                    <a:pt x="428802" y="107759"/>
                  </a:lnTo>
                  <a:lnTo>
                    <a:pt x="428802" y="91579"/>
                  </a:lnTo>
                  <a:lnTo>
                    <a:pt x="423481" y="96443"/>
                  </a:lnTo>
                  <a:lnTo>
                    <a:pt x="418020" y="100063"/>
                  </a:lnTo>
                  <a:lnTo>
                    <a:pt x="406133" y="104927"/>
                  </a:lnTo>
                  <a:lnTo>
                    <a:pt x="400050" y="106019"/>
                  </a:lnTo>
                  <a:lnTo>
                    <a:pt x="393484" y="106019"/>
                  </a:lnTo>
                  <a:lnTo>
                    <a:pt x="358952" y="87414"/>
                  </a:lnTo>
                  <a:lnTo>
                    <a:pt x="353161" y="59372"/>
                  </a:lnTo>
                  <a:lnTo>
                    <a:pt x="353796" y="48742"/>
                  </a:lnTo>
                  <a:lnTo>
                    <a:pt x="376135" y="15773"/>
                  </a:lnTo>
                  <a:lnTo>
                    <a:pt x="393484" y="12725"/>
                  </a:lnTo>
                  <a:lnTo>
                    <a:pt x="400050" y="12725"/>
                  </a:lnTo>
                  <a:lnTo>
                    <a:pt x="406133" y="13982"/>
                  </a:lnTo>
                  <a:lnTo>
                    <a:pt x="418020" y="18846"/>
                  </a:lnTo>
                  <a:lnTo>
                    <a:pt x="423481" y="22466"/>
                  </a:lnTo>
                  <a:lnTo>
                    <a:pt x="428802" y="27178"/>
                  </a:lnTo>
                  <a:lnTo>
                    <a:pt x="428802" y="10845"/>
                  </a:lnTo>
                  <a:close/>
                </a:path>
                <a:path w="524509" h="118744">
                  <a:moveTo>
                    <a:pt x="524281" y="73672"/>
                  </a:moveTo>
                  <a:lnTo>
                    <a:pt x="509435" y="36601"/>
                  </a:lnTo>
                  <a:lnTo>
                    <a:pt x="509435" y="84035"/>
                  </a:lnTo>
                  <a:lnTo>
                    <a:pt x="507250" y="92049"/>
                  </a:lnTo>
                  <a:lnTo>
                    <a:pt x="498487" y="103987"/>
                  </a:lnTo>
                  <a:lnTo>
                    <a:pt x="492556" y="106807"/>
                  </a:lnTo>
                  <a:lnTo>
                    <a:pt x="477393" y="106807"/>
                  </a:lnTo>
                  <a:lnTo>
                    <a:pt x="471462" y="103987"/>
                  </a:lnTo>
                  <a:lnTo>
                    <a:pt x="462711" y="92049"/>
                  </a:lnTo>
                  <a:lnTo>
                    <a:pt x="460679" y="84035"/>
                  </a:lnTo>
                  <a:lnTo>
                    <a:pt x="460679" y="63461"/>
                  </a:lnTo>
                  <a:lnTo>
                    <a:pt x="462864" y="55448"/>
                  </a:lnTo>
                  <a:lnTo>
                    <a:pt x="471614" y="43510"/>
                  </a:lnTo>
                  <a:lnTo>
                    <a:pt x="477558" y="40525"/>
                  </a:lnTo>
                  <a:lnTo>
                    <a:pt x="492556" y="40525"/>
                  </a:lnTo>
                  <a:lnTo>
                    <a:pt x="498487" y="43510"/>
                  </a:lnTo>
                  <a:lnTo>
                    <a:pt x="507250" y="55448"/>
                  </a:lnTo>
                  <a:lnTo>
                    <a:pt x="509384" y="63461"/>
                  </a:lnTo>
                  <a:lnTo>
                    <a:pt x="509435" y="84035"/>
                  </a:lnTo>
                  <a:lnTo>
                    <a:pt x="509435" y="36601"/>
                  </a:lnTo>
                  <a:lnTo>
                    <a:pt x="508050" y="35356"/>
                  </a:lnTo>
                  <a:lnTo>
                    <a:pt x="501357" y="31623"/>
                  </a:lnTo>
                  <a:lnTo>
                    <a:pt x="493687" y="29349"/>
                  </a:lnTo>
                  <a:lnTo>
                    <a:pt x="485051" y="28587"/>
                  </a:lnTo>
                  <a:lnTo>
                    <a:pt x="476288" y="29349"/>
                  </a:lnTo>
                  <a:lnTo>
                    <a:pt x="446468" y="63665"/>
                  </a:lnTo>
                  <a:lnTo>
                    <a:pt x="445833" y="73672"/>
                  </a:lnTo>
                  <a:lnTo>
                    <a:pt x="446468" y="83693"/>
                  </a:lnTo>
                  <a:lnTo>
                    <a:pt x="468541" y="115633"/>
                  </a:lnTo>
                  <a:lnTo>
                    <a:pt x="485051" y="118592"/>
                  </a:lnTo>
                  <a:lnTo>
                    <a:pt x="493687" y="117856"/>
                  </a:lnTo>
                  <a:lnTo>
                    <a:pt x="501357" y="115633"/>
                  </a:lnTo>
                  <a:lnTo>
                    <a:pt x="508050" y="111912"/>
                  </a:lnTo>
                  <a:lnTo>
                    <a:pt x="513626" y="106807"/>
                  </a:lnTo>
                  <a:lnTo>
                    <a:pt x="513803" y="106654"/>
                  </a:lnTo>
                  <a:lnTo>
                    <a:pt x="518337" y="100190"/>
                  </a:lnTo>
                  <a:lnTo>
                    <a:pt x="521614" y="92532"/>
                  </a:lnTo>
                  <a:lnTo>
                    <a:pt x="523608" y="83693"/>
                  </a:lnTo>
                  <a:lnTo>
                    <a:pt x="524281" y="7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817459" y="1972017"/>
              <a:ext cx="71577" cy="8796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122"/>
          <p:cNvGrpSpPr/>
          <p:nvPr/>
        </p:nvGrpSpPr>
        <p:grpSpPr>
          <a:xfrm>
            <a:off x="7493051" y="2638056"/>
            <a:ext cx="109220" cy="274320"/>
            <a:chOff x="7493051" y="2638056"/>
            <a:chExt cx="109220" cy="274320"/>
          </a:xfrm>
        </p:grpSpPr>
        <p:sp>
          <p:nvSpPr>
            <p:cNvPr id="123" name="object 123"/>
            <p:cNvSpPr/>
            <p:nvPr/>
          </p:nvSpPr>
          <p:spPr>
            <a:xfrm>
              <a:off x="7493051" y="2826829"/>
              <a:ext cx="108915" cy="85255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494930" y="2638056"/>
              <a:ext cx="107035" cy="166738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125"/>
          <p:cNvGrpSpPr/>
          <p:nvPr/>
        </p:nvGrpSpPr>
        <p:grpSpPr>
          <a:xfrm>
            <a:off x="7490599" y="2340978"/>
            <a:ext cx="128905" cy="226060"/>
            <a:chOff x="7490599" y="2340978"/>
            <a:chExt cx="128905" cy="226060"/>
          </a:xfrm>
        </p:grpSpPr>
        <p:sp>
          <p:nvSpPr>
            <p:cNvPr id="126" name="object 126"/>
            <p:cNvSpPr/>
            <p:nvPr/>
          </p:nvSpPr>
          <p:spPr>
            <a:xfrm>
              <a:off x="7490599" y="2534386"/>
              <a:ext cx="128905" cy="33020"/>
            </a:xfrm>
            <a:custGeom>
              <a:avLst/>
              <a:gdLst/>
              <a:ahLst/>
              <a:cxnLst/>
              <a:rect l="l" t="t" r="r" b="b"/>
              <a:pathLst>
                <a:path w="128904" h="33019">
                  <a:moveTo>
                    <a:pt x="128384" y="0"/>
                  </a:moveTo>
                  <a:lnTo>
                    <a:pt x="88429" y="16140"/>
                  </a:lnTo>
                  <a:lnTo>
                    <a:pt x="64185" y="18707"/>
                  </a:lnTo>
                  <a:lnTo>
                    <a:pt x="56104" y="18431"/>
                  </a:lnTo>
                  <a:lnTo>
                    <a:pt x="16246" y="8288"/>
                  </a:lnTo>
                  <a:lnTo>
                    <a:pt x="0" y="0"/>
                  </a:lnTo>
                  <a:lnTo>
                    <a:pt x="0" y="11315"/>
                  </a:lnTo>
                  <a:lnTo>
                    <a:pt x="40582" y="29550"/>
                  </a:lnTo>
                  <a:lnTo>
                    <a:pt x="64185" y="32486"/>
                  </a:lnTo>
                  <a:lnTo>
                    <a:pt x="72091" y="32160"/>
                  </a:lnTo>
                  <a:lnTo>
                    <a:pt x="111991" y="20648"/>
                  </a:lnTo>
                  <a:lnTo>
                    <a:pt x="128384" y="11315"/>
                  </a:lnTo>
                  <a:lnTo>
                    <a:pt x="128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493050" y="2393022"/>
              <a:ext cx="108915" cy="12179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490599" y="2340978"/>
              <a:ext cx="128905" cy="33020"/>
            </a:xfrm>
            <a:custGeom>
              <a:avLst/>
              <a:gdLst/>
              <a:ahLst/>
              <a:cxnLst/>
              <a:rect l="l" t="t" r="r" b="b"/>
              <a:pathLst>
                <a:path w="128904" h="33019">
                  <a:moveTo>
                    <a:pt x="64185" y="0"/>
                  </a:moveTo>
                  <a:lnTo>
                    <a:pt x="24563" y="8319"/>
                  </a:lnTo>
                  <a:lnTo>
                    <a:pt x="0" y="21170"/>
                  </a:lnTo>
                  <a:lnTo>
                    <a:pt x="0" y="32473"/>
                  </a:lnTo>
                  <a:lnTo>
                    <a:pt x="8169" y="28094"/>
                  </a:lnTo>
                  <a:lnTo>
                    <a:pt x="16246" y="24301"/>
                  </a:lnTo>
                  <a:lnTo>
                    <a:pt x="56104" y="14075"/>
                  </a:lnTo>
                  <a:lnTo>
                    <a:pt x="64185" y="13779"/>
                  </a:lnTo>
                  <a:lnTo>
                    <a:pt x="72360" y="14075"/>
                  </a:lnTo>
                  <a:lnTo>
                    <a:pt x="112317" y="24301"/>
                  </a:lnTo>
                  <a:lnTo>
                    <a:pt x="128384" y="32473"/>
                  </a:lnTo>
                  <a:lnTo>
                    <a:pt x="128384" y="21170"/>
                  </a:lnTo>
                  <a:lnTo>
                    <a:pt x="87945" y="3053"/>
                  </a:lnTo>
                  <a:lnTo>
                    <a:pt x="72091" y="348"/>
                  </a:lnTo>
                  <a:lnTo>
                    <a:pt x="6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/>
          <p:nvPr/>
        </p:nvSpPr>
        <p:spPr>
          <a:xfrm>
            <a:off x="7944183" y="2126880"/>
            <a:ext cx="1641311" cy="106711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0" name="object 130"/>
          <p:cNvGrpSpPr/>
          <p:nvPr/>
        </p:nvGrpSpPr>
        <p:grpSpPr>
          <a:xfrm>
            <a:off x="8473135" y="3590290"/>
            <a:ext cx="194310" cy="140335"/>
            <a:chOff x="8473135" y="3590290"/>
            <a:chExt cx="194310" cy="140335"/>
          </a:xfrm>
        </p:grpSpPr>
        <p:sp>
          <p:nvSpPr>
            <p:cNvPr id="131" name="object 131"/>
            <p:cNvSpPr/>
            <p:nvPr/>
          </p:nvSpPr>
          <p:spPr>
            <a:xfrm>
              <a:off x="8473135" y="3590442"/>
              <a:ext cx="35560" cy="140335"/>
            </a:xfrm>
            <a:custGeom>
              <a:avLst/>
              <a:gdLst/>
              <a:ahLst/>
              <a:cxnLst/>
              <a:rect l="l" t="t" r="r" b="b"/>
              <a:pathLst>
                <a:path w="35559" h="140335">
                  <a:moveTo>
                    <a:pt x="35001" y="0"/>
                  </a:moveTo>
                  <a:lnTo>
                    <a:pt x="22809" y="0"/>
                  </a:lnTo>
                  <a:lnTo>
                    <a:pt x="17356" y="9018"/>
                  </a:lnTo>
                  <a:lnTo>
                    <a:pt x="1408" y="52824"/>
                  </a:lnTo>
                  <a:lnTo>
                    <a:pt x="0" y="69900"/>
                  </a:lnTo>
                  <a:lnTo>
                    <a:pt x="352" y="78504"/>
                  </a:lnTo>
                  <a:lnTo>
                    <a:pt x="12750" y="121948"/>
                  </a:lnTo>
                  <a:lnTo>
                    <a:pt x="22809" y="139801"/>
                  </a:lnTo>
                  <a:lnTo>
                    <a:pt x="35001" y="139801"/>
                  </a:lnTo>
                  <a:lnTo>
                    <a:pt x="30196" y="131014"/>
                  </a:lnTo>
                  <a:lnTo>
                    <a:pt x="26077" y="122302"/>
                  </a:lnTo>
                  <a:lnTo>
                    <a:pt x="15144" y="78797"/>
                  </a:lnTo>
                  <a:lnTo>
                    <a:pt x="14846" y="69900"/>
                  </a:lnTo>
                  <a:lnTo>
                    <a:pt x="15144" y="61092"/>
                  </a:lnTo>
                  <a:lnTo>
                    <a:pt x="26077" y="17694"/>
                  </a:lnTo>
                  <a:lnTo>
                    <a:pt x="30196" y="8898"/>
                  </a:lnTo>
                  <a:lnTo>
                    <a:pt x="35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529231" y="3590290"/>
              <a:ext cx="76415" cy="121412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632368" y="3590442"/>
              <a:ext cx="35560" cy="140335"/>
            </a:xfrm>
            <a:custGeom>
              <a:avLst/>
              <a:gdLst/>
              <a:ahLst/>
              <a:cxnLst/>
              <a:rect l="l" t="t" r="r" b="b"/>
              <a:pathLst>
                <a:path w="35559" h="140335">
                  <a:moveTo>
                    <a:pt x="12191" y="0"/>
                  </a:moveTo>
                  <a:lnTo>
                    <a:pt x="0" y="0"/>
                  </a:lnTo>
                  <a:lnTo>
                    <a:pt x="4719" y="8898"/>
                  </a:lnTo>
                  <a:lnTo>
                    <a:pt x="8810" y="17694"/>
                  </a:lnTo>
                  <a:lnTo>
                    <a:pt x="19846" y="61092"/>
                  </a:lnTo>
                  <a:lnTo>
                    <a:pt x="20167" y="69900"/>
                  </a:lnTo>
                  <a:lnTo>
                    <a:pt x="19846" y="78797"/>
                  </a:lnTo>
                  <a:lnTo>
                    <a:pt x="8810" y="122302"/>
                  </a:lnTo>
                  <a:lnTo>
                    <a:pt x="0" y="139801"/>
                  </a:lnTo>
                  <a:lnTo>
                    <a:pt x="12191" y="139801"/>
                  </a:lnTo>
                  <a:lnTo>
                    <a:pt x="29222" y="104457"/>
                  </a:lnTo>
                  <a:lnTo>
                    <a:pt x="35013" y="69900"/>
                  </a:lnTo>
                  <a:lnTo>
                    <a:pt x="34637" y="61392"/>
                  </a:lnTo>
                  <a:lnTo>
                    <a:pt x="22117" y="17930"/>
                  </a:lnTo>
                  <a:lnTo>
                    <a:pt x="17492" y="9018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4" name="object 134"/>
          <p:cNvGrpSpPr/>
          <p:nvPr/>
        </p:nvGrpSpPr>
        <p:grpSpPr>
          <a:xfrm>
            <a:off x="8745829" y="3590290"/>
            <a:ext cx="384175" cy="121920"/>
            <a:chOff x="8745829" y="3590290"/>
            <a:chExt cx="384175" cy="121920"/>
          </a:xfrm>
        </p:grpSpPr>
        <p:sp>
          <p:nvSpPr>
            <p:cNvPr id="135" name="object 135"/>
            <p:cNvSpPr/>
            <p:nvPr/>
          </p:nvSpPr>
          <p:spPr>
            <a:xfrm>
              <a:off x="8745829" y="3595154"/>
              <a:ext cx="86880" cy="114515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856624" y="3599396"/>
              <a:ext cx="236118" cy="112306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115717" y="3590290"/>
              <a:ext cx="14604" cy="119380"/>
            </a:xfrm>
            <a:custGeom>
              <a:avLst/>
              <a:gdLst/>
              <a:ahLst/>
              <a:cxnLst/>
              <a:rect l="l" t="t" r="r" b="b"/>
              <a:pathLst>
                <a:path w="14604" h="119379">
                  <a:moveTo>
                    <a:pt x="14058" y="0"/>
                  </a:moveTo>
                  <a:lnTo>
                    <a:pt x="0" y="0"/>
                  </a:lnTo>
                  <a:lnTo>
                    <a:pt x="0" y="119380"/>
                  </a:lnTo>
                  <a:lnTo>
                    <a:pt x="14058" y="119380"/>
                  </a:lnTo>
                  <a:lnTo>
                    <a:pt x="14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10491660" y="3280664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59" h="91439">
                <a:moveTo>
                  <a:pt x="40030" y="0"/>
                </a:moveTo>
                <a:lnTo>
                  <a:pt x="30289" y="0"/>
                </a:lnTo>
                <a:lnTo>
                  <a:pt x="23328" y="743"/>
                </a:lnTo>
                <a:lnTo>
                  <a:pt x="475" y="35253"/>
                </a:lnTo>
                <a:lnTo>
                  <a:pt x="0" y="45669"/>
                </a:lnTo>
                <a:lnTo>
                  <a:pt x="475" y="56156"/>
                </a:lnTo>
                <a:lnTo>
                  <a:pt x="20434" y="91224"/>
                </a:lnTo>
                <a:lnTo>
                  <a:pt x="40030" y="91224"/>
                </a:lnTo>
                <a:lnTo>
                  <a:pt x="47485" y="87363"/>
                </a:lnTo>
                <a:lnTo>
                  <a:pt x="51215" y="81914"/>
                </a:lnTo>
                <a:lnTo>
                  <a:pt x="24168" y="81914"/>
                </a:lnTo>
                <a:lnTo>
                  <a:pt x="19596" y="78905"/>
                </a:lnTo>
                <a:lnTo>
                  <a:pt x="11899" y="45669"/>
                </a:lnTo>
                <a:lnTo>
                  <a:pt x="12174" y="37175"/>
                </a:lnTo>
                <a:lnTo>
                  <a:pt x="24168" y="9423"/>
                </a:lnTo>
                <a:lnTo>
                  <a:pt x="51207" y="9423"/>
                </a:lnTo>
                <a:lnTo>
                  <a:pt x="47485" y="3987"/>
                </a:lnTo>
                <a:lnTo>
                  <a:pt x="40030" y="0"/>
                </a:lnTo>
                <a:close/>
              </a:path>
              <a:path w="60959" h="91439">
                <a:moveTo>
                  <a:pt x="51207" y="9423"/>
                </a:moveTo>
                <a:lnTo>
                  <a:pt x="36423" y="9423"/>
                </a:lnTo>
                <a:lnTo>
                  <a:pt x="40995" y="12446"/>
                </a:lnTo>
                <a:lnTo>
                  <a:pt x="44119" y="18491"/>
                </a:lnTo>
                <a:lnTo>
                  <a:pt x="46103" y="23584"/>
                </a:lnTo>
                <a:lnTo>
                  <a:pt x="47534" y="29813"/>
                </a:lnTo>
                <a:lnTo>
                  <a:pt x="48400" y="37175"/>
                </a:lnTo>
                <a:lnTo>
                  <a:pt x="48691" y="45669"/>
                </a:lnTo>
                <a:lnTo>
                  <a:pt x="48400" y="54168"/>
                </a:lnTo>
                <a:lnTo>
                  <a:pt x="36423" y="81914"/>
                </a:lnTo>
                <a:lnTo>
                  <a:pt x="51215" y="81914"/>
                </a:lnTo>
                <a:lnTo>
                  <a:pt x="60591" y="45669"/>
                </a:lnTo>
                <a:lnTo>
                  <a:pt x="60096" y="35253"/>
                </a:lnTo>
                <a:lnTo>
                  <a:pt x="58620" y="26114"/>
                </a:lnTo>
                <a:lnTo>
                  <a:pt x="56176" y="18265"/>
                </a:lnTo>
                <a:lnTo>
                  <a:pt x="52781" y="11722"/>
                </a:lnTo>
                <a:lnTo>
                  <a:pt x="51207" y="9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9" name="object 139"/>
          <p:cNvGrpSpPr/>
          <p:nvPr/>
        </p:nvGrpSpPr>
        <p:grpSpPr>
          <a:xfrm>
            <a:off x="10933645" y="3280664"/>
            <a:ext cx="586105" cy="227329"/>
            <a:chOff x="10933645" y="3280664"/>
            <a:chExt cx="586105" cy="227329"/>
          </a:xfrm>
        </p:grpSpPr>
        <p:sp>
          <p:nvSpPr>
            <p:cNvPr id="140" name="object 140"/>
            <p:cNvSpPr/>
            <p:nvPr/>
          </p:nvSpPr>
          <p:spPr>
            <a:xfrm>
              <a:off x="11123752" y="3280664"/>
              <a:ext cx="208203" cy="91224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933645" y="3400171"/>
              <a:ext cx="166039" cy="107581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120450" y="3395675"/>
              <a:ext cx="217677" cy="112077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359616" y="3424669"/>
              <a:ext cx="72415" cy="83083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453088" y="3424669"/>
              <a:ext cx="66065" cy="811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object 145"/>
          <p:cNvGrpSpPr/>
          <p:nvPr/>
        </p:nvGrpSpPr>
        <p:grpSpPr>
          <a:xfrm>
            <a:off x="11822734" y="3280664"/>
            <a:ext cx="212725" cy="91440"/>
            <a:chOff x="11822734" y="3280664"/>
            <a:chExt cx="212725" cy="91440"/>
          </a:xfrm>
        </p:grpSpPr>
        <p:sp>
          <p:nvSpPr>
            <p:cNvPr id="146" name="object 146"/>
            <p:cNvSpPr/>
            <p:nvPr/>
          </p:nvSpPr>
          <p:spPr>
            <a:xfrm>
              <a:off x="11822734" y="3280664"/>
              <a:ext cx="55880" cy="90170"/>
            </a:xfrm>
            <a:custGeom>
              <a:avLst/>
              <a:gdLst/>
              <a:ahLst/>
              <a:cxnLst/>
              <a:rect l="l" t="t" r="r" b="b"/>
              <a:pathLst>
                <a:path w="55879" h="90170">
                  <a:moveTo>
                    <a:pt x="34378" y="0"/>
                  </a:moveTo>
                  <a:lnTo>
                    <a:pt x="21882" y="0"/>
                  </a:lnTo>
                  <a:lnTo>
                    <a:pt x="18034" y="482"/>
                  </a:lnTo>
                  <a:lnTo>
                    <a:pt x="9855" y="2412"/>
                  </a:lnTo>
                  <a:lnTo>
                    <a:pt x="5410" y="3873"/>
                  </a:lnTo>
                  <a:lnTo>
                    <a:pt x="609" y="5803"/>
                  </a:lnTo>
                  <a:lnTo>
                    <a:pt x="609" y="17881"/>
                  </a:lnTo>
                  <a:lnTo>
                    <a:pt x="5295" y="15227"/>
                  </a:lnTo>
                  <a:lnTo>
                    <a:pt x="9740" y="13296"/>
                  </a:lnTo>
                  <a:lnTo>
                    <a:pt x="17906" y="10756"/>
                  </a:lnTo>
                  <a:lnTo>
                    <a:pt x="21882" y="10033"/>
                  </a:lnTo>
                  <a:lnTo>
                    <a:pt x="30899" y="10033"/>
                  </a:lnTo>
                  <a:lnTo>
                    <a:pt x="35102" y="11595"/>
                  </a:lnTo>
                  <a:lnTo>
                    <a:pt x="41592" y="17399"/>
                  </a:lnTo>
                  <a:lnTo>
                    <a:pt x="43281" y="21272"/>
                  </a:lnTo>
                  <a:lnTo>
                    <a:pt x="43281" y="28752"/>
                  </a:lnTo>
                  <a:lnTo>
                    <a:pt x="0" y="79628"/>
                  </a:lnTo>
                  <a:lnTo>
                    <a:pt x="0" y="89649"/>
                  </a:lnTo>
                  <a:lnTo>
                    <a:pt x="55651" y="89649"/>
                  </a:lnTo>
                  <a:lnTo>
                    <a:pt x="55651" y="79628"/>
                  </a:lnTo>
                  <a:lnTo>
                    <a:pt x="14300" y="79628"/>
                  </a:lnTo>
                  <a:lnTo>
                    <a:pt x="44843" y="48094"/>
                  </a:lnTo>
                  <a:lnTo>
                    <a:pt x="49402" y="42532"/>
                  </a:lnTo>
                  <a:lnTo>
                    <a:pt x="51816" y="38671"/>
                  </a:lnTo>
                  <a:lnTo>
                    <a:pt x="54457" y="32258"/>
                  </a:lnTo>
                  <a:lnTo>
                    <a:pt x="55181" y="28752"/>
                  </a:lnTo>
                  <a:lnTo>
                    <a:pt x="55181" y="17525"/>
                  </a:lnTo>
                  <a:lnTo>
                    <a:pt x="52412" y="11480"/>
                  </a:lnTo>
                  <a:lnTo>
                    <a:pt x="41592" y="2298"/>
                  </a:lnTo>
                  <a:lnTo>
                    <a:pt x="34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1898350" y="3280664"/>
              <a:ext cx="137032" cy="91224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/>
          <p:nvPr/>
        </p:nvSpPr>
        <p:spPr>
          <a:xfrm>
            <a:off x="10214711" y="3065640"/>
            <a:ext cx="60960" cy="91440"/>
          </a:xfrm>
          <a:custGeom>
            <a:avLst/>
            <a:gdLst/>
            <a:ahLst/>
            <a:cxnLst/>
            <a:rect l="l" t="t" r="r" b="b"/>
            <a:pathLst>
              <a:path w="60959" h="91439">
                <a:moveTo>
                  <a:pt x="40030" y="0"/>
                </a:moveTo>
                <a:lnTo>
                  <a:pt x="30302" y="0"/>
                </a:lnTo>
                <a:lnTo>
                  <a:pt x="23333" y="743"/>
                </a:lnTo>
                <a:lnTo>
                  <a:pt x="475" y="35248"/>
                </a:lnTo>
                <a:lnTo>
                  <a:pt x="0" y="45669"/>
                </a:lnTo>
                <a:lnTo>
                  <a:pt x="475" y="56154"/>
                </a:lnTo>
                <a:lnTo>
                  <a:pt x="23333" y="90498"/>
                </a:lnTo>
                <a:lnTo>
                  <a:pt x="30302" y="91224"/>
                </a:lnTo>
                <a:lnTo>
                  <a:pt x="40030" y="91224"/>
                </a:lnTo>
                <a:lnTo>
                  <a:pt x="47485" y="87350"/>
                </a:lnTo>
                <a:lnTo>
                  <a:pt x="51198" y="81914"/>
                </a:lnTo>
                <a:lnTo>
                  <a:pt x="24168" y="81914"/>
                </a:lnTo>
                <a:lnTo>
                  <a:pt x="19596" y="78892"/>
                </a:lnTo>
                <a:lnTo>
                  <a:pt x="11899" y="45669"/>
                </a:lnTo>
                <a:lnTo>
                  <a:pt x="12174" y="37175"/>
                </a:lnTo>
                <a:lnTo>
                  <a:pt x="24168" y="9423"/>
                </a:lnTo>
                <a:lnTo>
                  <a:pt x="51198" y="9423"/>
                </a:lnTo>
                <a:lnTo>
                  <a:pt x="47485" y="3987"/>
                </a:lnTo>
                <a:lnTo>
                  <a:pt x="40030" y="0"/>
                </a:lnTo>
                <a:close/>
              </a:path>
              <a:path w="60959" h="91439">
                <a:moveTo>
                  <a:pt x="51198" y="9423"/>
                </a:moveTo>
                <a:lnTo>
                  <a:pt x="36423" y="9423"/>
                </a:lnTo>
                <a:lnTo>
                  <a:pt x="40995" y="12446"/>
                </a:lnTo>
                <a:lnTo>
                  <a:pt x="44119" y="18478"/>
                </a:lnTo>
                <a:lnTo>
                  <a:pt x="46103" y="23578"/>
                </a:lnTo>
                <a:lnTo>
                  <a:pt x="47534" y="29811"/>
                </a:lnTo>
                <a:lnTo>
                  <a:pt x="48400" y="37175"/>
                </a:lnTo>
                <a:lnTo>
                  <a:pt x="48691" y="45669"/>
                </a:lnTo>
                <a:lnTo>
                  <a:pt x="48400" y="54162"/>
                </a:lnTo>
                <a:lnTo>
                  <a:pt x="36423" y="81914"/>
                </a:lnTo>
                <a:lnTo>
                  <a:pt x="51198" y="81914"/>
                </a:lnTo>
                <a:lnTo>
                  <a:pt x="60591" y="45669"/>
                </a:lnTo>
                <a:lnTo>
                  <a:pt x="60096" y="35248"/>
                </a:lnTo>
                <a:lnTo>
                  <a:pt x="58618" y="26109"/>
                </a:lnTo>
                <a:lnTo>
                  <a:pt x="56171" y="18263"/>
                </a:lnTo>
                <a:lnTo>
                  <a:pt x="52768" y="11722"/>
                </a:lnTo>
                <a:lnTo>
                  <a:pt x="51198" y="9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138918" y="2823019"/>
            <a:ext cx="133985" cy="91440"/>
          </a:xfrm>
          <a:custGeom>
            <a:avLst/>
            <a:gdLst/>
            <a:ahLst/>
            <a:cxnLst/>
            <a:rect l="l" t="t" r="r" b="b"/>
            <a:pathLst>
              <a:path w="133984" h="91439">
                <a:moveTo>
                  <a:pt x="55664" y="79629"/>
                </a:moveTo>
                <a:lnTo>
                  <a:pt x="14312" y="79629"/>
                </a:lnTo>
                <a:lnTo>
                  <a:pt x="44843" y="48094"/>
                </a:lnTo>
                <a:lnTo>
                  <a:pt x="49415" y="42532"/>
                </a:lnTo>
                <a:lnTo>
                  <a:pt x="51816" y="38671"/>
                </a:lnTo>
                <a:lnTo>
                  <a:pt x="54457" y="32270"/>
                </a:lnTo>
                <a:lnTo>
                  <a:pt x="55181" y="28765"/>
                </a:lnTo>
                <a:lnTo>
                  <a:pt x="55181" y="17526"/>
                </a:lnTo>
                <a:lnTo>
                  <a:pt x="52412" y="11480"/>
                </a:lnTo>
                <a:lnTo>
                  <a:pt x="41592" y="2298"/>
                </a:lnTo>
                <a:lnTo>
                  <a:pt x="34378" y="0"/>
                </a:lnTo>
                <a:lnTo>
                  <a:pt x="21882" y="0"/>
                </a:lnTo>
                <a:lnTo>
                  <a:pt x="18034" y="495"/>
                </a:lnTo>
                <a:lnTo>
                  <a:pt x="9867" y="2425"/>
                </a:lnTo>
                <a:lnTo>
                  <a:pt x="5410" y="3873"/>
                </a:lnTo>
                <a:lnTo>
                  <a:pt x="609" y="5803"/>
                </a:lnTo>
                <a:lnTo>
                  <a:pt x="609" y="17881"/>
                </a:lnTo>
                <a:lnTo>
                  <a:pt x="5295" y="15227"/>
                </a:lnTo>
                <a:lnTo>
                  <a:pt x="9740" y="13296"/>
                </a:lnTo>
                <a:lnTo>
                  <a:pt x="17919" y="10756"/>
                </a:lnTo>
                <a:lnTo>
                  <a:pt x="21882" y="10033"/>
                </a:lnTo>
                <a:lnTo>
                  <a:pt x="30899" y="10033"/>
                </a:lnTo>
                <a:lnTo>
                  <a:pt x="35102" y="11607"/>
                </a:lnTo>
                <a:lnTo>
                  <a:pt x="41592" y="17399"/>
                </a:lnTo>
                <a:lnTo>
                  <a:pt x="43281" y="21272"/>
                </a:lnTo>
                <a:lnTo>
                  <a:pt x="43281" y="28765"/>
                </a:lnTo>
                <a:lnTo>
                  <a:pt x="0" y="79629"/>
                </a:lnTo>
                <a:lnTo>
                  <a:pt x="0" y="89662"/>
                </a:lnTo>
                <a:lnTo>
                  <a:pt x="55664" y="89662"/>
                </a:lnTo>
                <a:lnTo>
                  <a:pt x="55664" y="79629"/>
                </a:lnTo>
                <a:close/>
              </a:path>
              <a:path w="133984" h="91439">
                <a:moveTo>
                  <a:pt x="133680" y="52197"/>
                </a:moveTo>
                <a:lnTo>
                  <a:pt x="130784" y="44958"/>
                </a:lnTo>
                <a:lnTo>
                  <a:pt x="119253" y="34201"/>
                </a:lnTo>
                <a:lnTo>
                  <a:pt x="111556" y="31419"/>
                </a:lnTo>
                <a:lnTo>
                  <a:pt x="100139" y="31419"/>
                </a:lnTo>
                <a:lnTo>
                  <a:pt x="94970" y="32143"/>
                </a:lnTo>
                <a:lnTo>
                  <a:pt x="91478" y="33235"/>
                </a:lnTo>
                <a:lnTo>
                  <a:pt x="91478" y="11607"/>
                </a:lnTo>
                <a:lnTo>
                  <a:pt x="127190" y="11607"/>
                </a:lnTo>
                <a:lnTo>
                  <a:pt x="127190" y="1574"/>
                </a:lnTo>
                <a:lnTo>
                  <a:pt x="80670" y="1574"/>
                </a:lnTo>
                <a:lnTo>
                  <a:pt x="80670" y="45796"/>
                </a:lnTo>
                <a:lnTo>
                  <a:pt x="83908" y="44348"/>
                </a:lnTo>
                <a:lnTo>
                  <a:pt x="87160" y="43256"/>
                </a:lnTo>
                <a:lnTo>
                  <a:pt x="93408" y="41808"/>
                </a:lnTo>
                <a:lnTo>
                  <a:pt x="96647" y="41452"/>
                </a:lnTo>
                <a:lnTo>
                  <a:pt x="106514" y="41452"/>
                </a:lnTo>
                <a:lnTo>
                  <a:pt x="111912" y="43256"/>
                </a:lnTo>
                <a:lnTo>
                  <a:pt x="119735" y="50507"/>
                </a:lnTo>
                <a:lnTo>
                  <a:pt x="121780" y="55346"/>
                </a:lnTo>
                <a:lnTo>
                  <a:pt x="121780" y="67551"/>
                </a:lnTo>
                <a:lnTo>
                  <a:pt x="119735" y="72377"/>
                </a:lnTo>
                <a:lnTo>
                  <a:pt x="111912" y="79629"/>
                </a:lnTo>
                <a:lnTo>
                  <a:pt x="106514" y="81318"/>
                </a:lnTo>
                <a:lnTo>
                  <a:pt x="95567" y="81318"/>
                </a:lnTo>
                <a:lnTo>
                  <a:pt x="91605" y="80949"/>
                </a:lnTo>
                <a:lnTo>
                  <a:pt x="84035" y="79019"/>
                </a:lnTo>
                <a:lnTo>
                  <a:pt x="80429" y="77571"/>
                </a:lnTo>
                <a:lnTo>
                  <a:pt x="76936" y="75641"/>
                </a:lnTo>
                <a:lnTo>
                  <a:pt x="76936" y="87604"/>
                </a:lnTo>
                <a:lnTo>
                  <a:pt x="81026" y="88925"/>
                </a:lnTo>
                <a:lnTo>
                  <a:pt x="84874" y="89776"/>
                </a:lnTo>
                <a:lnTo>
                  <a:pt x="96291" y="91224"/>
                </a:lnTo>
                <a:lnTo>
                  <a:pt x="100025" y="91224"/>
                </a:lnTo>
                <a:lnTo>
                  <a:pt x="133680" y="70929"/>
                </a:lnTo>
                <a:lnTo>
                  <a:pt x="133680" y="52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139400" y="2580411"/>
            <a:ext cx="135724" cy="91224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140010" y="2339365"/>
            <a:ext cx="132715" cy="90170"/>
          </a:xfrm>
          <a:custGeom>
            <a:avLst/>
            <a:gdLst/>
            <a:ahLst/>
            <a:cxnLst/>
            <a:rect l="l" t="t" r="r" b="b"/>
            <a:pathLst>
              <a:path w="132715" h="90169">
                <a:moveTo>
                  <a:pt x="56375" y="0"/>
                </a:moveTo>
                <a:lnTo>
                  <a:pt x="0" y="0"/>
                </a:lnTo>
                <a:lnTo>
                  <a:pt x="0" y="10033"/>
                </a:lnTo>
                <a:lnTo>
                  <a:pt x="42075" y="10033"/>
                </a:lnTo>
                <a:lnTo>
                  <a:pt x="12141" y="88087"/>
                </a:lnTo>
                <a:lnTo>
                  <a:pt x="24511" y="88087"/>
                </a:lnTo>
                <a:lnTo>
                  <a:pt x="56375" y="5080"/>
                </a:lnTo>
                <a:lnTo>
                  <a:pt x="56375" y="0"/>
                </a:lnTo>
                <a:close/>
              </a:path>
              <a:path w="132715" h="90169">
                <a:moveTo>
                  <a:pt x="132588" y="50634"/>
                </a:moveTo>
                <a:lnTo>
                  <a:pt x="129692" y="43383"/>
                </a:lnTo>
                <a:lnTo>
                  <a:pt x="118160" y="32626"/>
                </a:lnTo>
                <a:lnTo>
                  <a:pt x="110464" y="29845"/>
                </a:lnTo>
                <a:lnTo>
                  <a:pt x="99047" y="29845"/>
                </a:lnTo>
                <a:lnTo>
                  <a:pt x="93878" y="30568"/>
                </a:lnTo>
                <a:lnTo>
                  <a:pt x="90385" y="31661"/>
                </a:lnTo>
                <a:lnTo>
                  <a:pt x="90385" y="10033"/>
                </a:lnTo>
                <a:lnTo>
                  <a:pt x="126098" y="10033"/>
                </a:lnTo>
                <a:lnTo>
                  <a:pt x="126098" y="0"/>
                </a:lnTo>
                <a:lnTo>
                  <a:pt x="79578" y="0"/>
                </a:lnTo>
                <a:lnTo>
                  <a:pt x="79578" y="44221"/>
                </a:lnTo>
                <a:lnTo>
                  <a:pt x="82816" y="42773"/>
                </a:lnTo>
                <a:lnTo>
                  <a:pt x="86067" y="41694"/>
                </a:lnTo>
                <a:lnTo>
                  <a:pt x="92316" y="40233"/>
                </a:lnTo>
                <a:lnTo>
                  <a:pt x="95554" y="39878"/>
                </a:lnTo>
                <a:lnTo>
                  <a:pt x="105422" y="39878"/>
                </a:lnTo>
                <a:lnTo>
                  <a:pt x="110820" y="41694"/>
                </a:lnTo>
                <a:lnTo>
                  <a:pt x="118643" y="48933"/>
                </a:lnTo>
                <a:lnTo>
                  <a:pt x="120688" y="53771"/>
                </a:lnTo>
                <a:lnTo>
                  <a:pt x="120688" y="65976"/>
                </a:lnTo>
                <a:lnTo>
                  <a:pt x="118643" y="70802"/>
                </a:lnTo>
                <a:lnTo>
                  <a:pt x="110820" y="78054"/>
                </a:lnTo>
                <a:lnTo>
                  <a:pt x="105422" y="79743"/>
                </a:lnTo>
                <a:lnTo>
                  <a:pt x="94475" y="79743"/>
                </a:lnTo>
                <a:lnTo>
                  <a:pt x="90512" y="79387"/>
                </a:lnTo>
                <a:lnTo>
                  <a:pt x="82943" y="77457"/>
                </a:lnTo>
                <a:lnTo>
                  <a:pt x="79336" y="75996"/>
                </a:lnTo>
                <a:lnTo>
                  <a:pt x="75844" y="74066"/>
                </a:lnTo>
                <a:lnTo>
                  <a:pt x="75844" y="86029"/>
                </a:lnTo>
                <a:lnTo>
                  <a:pt x="79933" y="87363"/>
                </a:lnTo>
                <a:lnTo>
                  <a:pt x="83781" y="88201"/>
                </a:lnTo>
                <a:lnTo>
                  <a:pt x="95199" y="89649"/>
                </a:lnTo>
                <a:lnTo>
                  <a:pt x="98933" y="89649"/>
                </a:lnTo>
                <a:lnTo>
                  <a:pt x="132588" y="69354"/>
                </a:lnTo>
                <a:lnTo>
                  <a:pt x="132588" y="50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066743" y="2095182"/>
            <a:ext cx="208191" cy="91224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3" name="object 153"/>
          <p:cNvGrpSpPr/>
          <p:nvPr/>
        </p:nvGrpSpPr>
        <p:grpSpPr>
          <a:xfrm>
            <a:off x="9916426" y="2638056"/>
            <a:ext cx="109220" cy="274320"/>
            <a:chOff x="9916426" y="2638056"/>
            <a:chExt cx="109220" cy="274320"/>
          </a:xfrm>
        </p:grpSpPr>
        <p:sp>
          <p:nvSpPr>
            <p:cNvPr id="154" name="object 154"/>
            <p:cNvSpPr/>
            <p:nvPr/>
          </p:nvSpPr>
          <p:spPr>
            <a:xfrm>
              <a:off x="9916426" y="2826829"/>
              <a:ext cx="108915" cy="8525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918306" y="2638056"/>
              <a:ext cx="107035" cy="166738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6" name="object 156"/>
          <p:cNvGrpSpPr/>
          <p:nvPr/>
        </p:nvGrpSpPr>
        <p:grpSpPr>
          <a:xfrm>
            <a:off x="9913975" y="2340978"/>
            <a:ext cx="128905" cy="226060"/>
            <a:chOff x="9913975" y="2340978"/>
            <a:chExt cx="128905" cy="226060"/>
          </a:xfrm>
        </p:grpSpPr>
        <p:sp>
          <p:nvSpPr>
            <p:cNvPr id="157" name="object 157"/>
            <p:cNvSpPr/>
            <p:nvPr/>
          </p:nvSpPr>
          <p:spPr>
            <a:xfrm>
              <a:off x="9913975" y="2534386"/>
              <a:ext cx="128905" cy="33020"/>
            </a:xfrm>
            <a:custGeom>
              <a:avLst/>
              <a:gdLst/>
              <a:ahLst/>
              <a:cxnLst/>
              <a:rect l="l" t="t" r="r" b="b"/>
              <a:pathLst>
                <a:path w="128904" h="33019">
                  <a:moveTo>
                    <a:pt x="128384" y="0"/>
                  </a:moveTo>
                  <a:lnTo>
                    <a:pt x="88435" y="16140"/>
                  </a:lnTo>
                  <a:lnTo>
                    <a:pt x="64198" y="18707"/>
                  </a:lnTo>
                  <a:lnTo>
                    <a:pt x="56109" y="18431"/>
                  </a:lnTo>
                  <a:lnTo>
                    <a:pt x="16251" y="8288"/>
                  </a:lnTo>
                  <a:lnTo>
                    <a:pt x="0" y="0"/>
                  </a:lnTo>
                  <a:lnTo>
                    <a:pt x="0" y="11315"/>
                  </a:lnTo>
                  <a:lnTo>
                    <a:pt x="40583" y="29550"/>
                  </a:lnTo>
                  <a:lnTo>
                    <a:pt x="64198" y="32486"/>
                  </a:lnTo>
                  <a:lnTo>
                    <a:pt x="72097" y="32160"/>
                  </a:lnTo>
                  <a:lnTo>
                    <a:pt x="111993" y="20648"/>
                  </a:lnTo>
                  <a:lnTo>
                    <a:pt x="128384" y="11315"/>
                  </a:lnTo>
                  <a:lnTo>
                    <a:pt x="128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916426" y="2393022"/>
              <a:ext cx="108915" cy="121792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913975" y="2340978"/>
              <a:ext cx="128905" cy="33020"/>
            </a:xfrm>
            <a:custGeom>
              <a:avLst/>
              <a:gdLst/>
              <a:ahLst/>
              <a:cxnLst/>
              <a:rect l="l" t="t" r="r" b="b"/>
              <a:pathLst>
                <a:path w="128904" h="33019">
                  <a:moveTo>
                    <a:pt x="64198" y="0"/>
                  </a:moveTo>
                  <a:lnTo>
                    <a:pt x="24569" y="8319"/>
                  </a:lnTo>
                  <a:lnTo>
                    <a:pt x="0" y="21170"/>
                  </a:lnTo>
                  <a:lnTo>
                    <a:pt x="0" y="32473"/>
                  </a:lnTo>
                  <a:lnTo>
                    <a:pt x="8175" y="28094"/>
                  </a:lnTo>
                  <a:lnTo>
                    <a:pt x="16251" y="24301"/>
                  </a:lnTo>
                  <a:lnTo>
                    <a:pt x="56109" y="14075"/>
                  </a:lnTo>
                  <a:lnTo>
                    <a:pt x="64198" y="13779"/>
                  </a:lnTo>
                  <a:lnTo>
                    <a:pt x="72366" y="14075"/>
                  </a:lnTo>
                  <a:lnTo>
                    <a:pt x="112318" y="24301"/>
                  </a:lnTo>
                  <a:lnTo>
                    <a:pt x="128384" y="32473"/>
                  </a:lnTo>
                  <a:lnTo>
                    <a:pt x="128384" y="21170"/>
                  </a:lnTo>
                  <a:lnTo>
                    <a:pt x="87951" y="3053"/>
                  </a:lnTo>
                  <a:lnTo>
                    <a:pt x="72097" y="348"/>
                  </a:lnTo>
                  <a:lnTo>
                    <a:pt x="64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/>
          <p:nvPr/>
        </p:nvSpPr>
        <p:spPr>
          <a:xfrm>
            <a:off x="10367564" y="2126887"/>
            <a:ext cx="1641311" cy="1067104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1" name="object 161"/>
          <p:cNvGrpSpPr/>
          <p:nvPr/>
        </p:nvGrpSpPr>
        <p:grpSpPr>
          <a:xfrm>
            <a:off x="10897082" y="3590442"/>
            <a:ext cx="191135" cy="140335"/>
            <a:chOff x="10897082" y="3590442"/>
            <a:chExt cx="191135" cy="140335"/>
          </a:xfrm>
        </p:grpSpPr>
        <p:sp>
          <p:nvSpPr>
            <p:cNvPr id="162" name="object 162"/>
            <p:cNvSpPr/>
            <p:nvPr/>
          </p:nvSpPr>
          <p:spPr>
            <a:xfrm>
              <a:off x="10897082" y="3590442"/>
              <a:ext cx="35560" cy="140335"/>
            </a:xfrm>
            <a:custGeom>
              <a:avLst/>
              <a:gdLst/>
              <a:ahLst/>
              <a:cxnLst/>
              <a:rect l="l" t="t" r="r" b="b"/>
              <a:pathLst>
                <a:path w="35559" h="140335">
                  <a:moveTo>
                    <a:pt x="35001" y="0"/>
                  </a:moveTo>
                  <a:lnTo>
                    <a:pt x="22809" y="0"/>
                  </a:lnTo>
                  <a:lnTo>
                    <a:pt x="17356" y="9018"/>
                  </a:lnTo>
                  <a:lnTo>
                    <a:pt x="1403" y="52824"/>
                  </a:lnTo>
                  <a:lnTo>
                    <a:pt x="0" y="69900"/>
                  </a:lnTo>
                  <a:lnTo>
                    <a:pt x="350" y="78504"/>
                  </a:lnTo>
                  <a:lnTo>
                    <a:pt x="12750" y="121948"/>
                  </a:lnTo>
                  <a:lnTo>
                    <a:pt x="22809" y="139801"/>
                  </a:lnTo>
                  <a:lnTo>
                    <a:pt x="35001" y="139801"/>
                  </a:lnTo>
                  <a:lnTo>
                    <a:pt x="30190" y="131014"/>
                  </a:lnTo>
                  <a:lnTo>
                    <a:pt x="26071" y="122302"/>
                  </a:lnTo>
                  <a:lnTo>
                    <a:pt x="15143" y="78797"/>
                  </a:lnTo>
                  <a:lnTo>
                    <a:pt x="14846" y="69900"/>
                  </a:lnTo>
                  <a:lnTo>
                    <a:pt x="15143" y="61092"/>
                  </a:lnTo>
                  <a:lnTo>
                    <a:pt x="26071" y="17694"/>
                  </a:lnTo>
                  <a:lnTo>
                    <a:pt x="30190" y="8898"/>
                  </a:lnTo>
                  <a:lnTo>
                    <a:pt x="35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0953178" y="3621697"/>
              <a:ext cx="79222" cy="90004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1053191" y="3590442"/>
              <a:ext cx="35560" cy="140335"/>
            </a:xfrm>
            <a:custGeom>
              <a:avLst/>
              <a:gdLst/>
              <a:ahLst/>
              <a:cxnLst/>
              <a:rect l="l" t="t" r="r" b="b"/>
              <a:pathLst>
                <a:path w="35559" h="140335">
                  <a:moveTo>
                    <a:pt x="12191" y="0"/>
                  </a:moveTo>
                  <a:lnTo>
                    <a:pt x="0" y="0"/>
                  </a:lnTo>
                  <a:lnTo>
                    <a:pt x="4719" y="8898"/>
                  </a:lnTo>
                  <a:lnTo>
                    <a:pt x="8810" y="17694"/>
                  </a:lnTo>
                  <a:lnTo>
                    <a:pt x="19835" y="61092"/>
                  </a:lnTo>
                  <a:lnTo>
                    <a:pt x="20154" y="69900"/>
                  </a:lnTo>
                  <a:lnTo>
                    <a:pt x="19835" y="78797"/>
                  </a:lnTo>
                  <a:lnTo>
                    <a:pt x="8810" y="122302"/>
                  </a:lnTo>
                  <a:lnTo>
                    <a:pt x="0" y="139801"/>
                  </a:lnTo>
                  <a:lnTo>
                    <a:pt x="12191" y="139801"/>
                  </a:lnTo>
                  <a:lnTo>
                    <a:pt x="29222" y="104457"/>
                  </a:lnTo>
                  <a:lnTo>
                    <a:pt x="35001" y="69900"/>
                  </a:lnTo>
                  <a:lnTo>
                    <a:pt x="34625" y="61392"/>
                  </a:lnTo>
                  <a:lnTo>
                    <a:pt x="22112" y="17930"/>
                  </a:lnTo>
                  <a:lnTo>
                    <a:pt x="17487" y="9018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5" name="object 165"/>
          <p:cNvGrpSpPr/>
          <p:nvPr/>
        </p:nvGrpSpPr>
        <p:grpSpPr>
          <a:xfrm>
            <a:off x="11161636" y="3590290"/>
            <a:ext cx="398145" cy="121920"/>
            <a:chOff x="11161636" y="3590290"/>
            <a:chExt cx="398145" cy="121920"/>
          </a:xfrm>
        </p:grpSpPr>
        <p:sp>
          <p:nvSpPr>
            <p:cNvPr id="166" name="object 166"/>
            <p:cNvSpPr/>
            <p:nvPr/>
          </p:nvSpPr>
          <p:spPr>
            <a:xfrm>
              <a:off x="11161636" y="3593122"/>
              <a:ext cx="170497" cy="118579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361039" y="3590290"/>
              <a:ext cx="14604" cy="119380"/>
            </a:xfrm>
            <a:custGeom>
              <a:avLst/>
              <a:gdLst/>
              <a:ahLst/>
              <a:cxnLst/>
              <a:rect l="l" t="t" r="r" b="b"/>
              <a:pathLst>
                <a:path w="14604" h="119379">
                  <a:moveTo>
                    <a:pt x="14071" y="0"/>
                  </a:moveTo>
                  <a:lnTo>
                    <a:pt x="0" y="0"/>
                  </a:lnTo>
                  <a:lnTo>
                    <a:pt x="0" y="119380"/>
                  </a:lnTo>
                  <a:lnTo>
                    <a:pt x="14071" y="119380"/>
                  </a:lnTo>
                  <a:lnTo>
                    <a:pt x="140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398389" y="3621697"/>
              <a:ext cx="161277" cy="90004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/>
          <p:nvPr/>
        </p:nvSpPr>
        <p:spPr>
          <a:xfrm>
            <a:off x="1340726" y="2005006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5">
                <a:moveTo>
                  <a:pt x="0" y="0"/>
                </a:moveTo>
                <a:lnTo>
                  <a:pt x="312539" y="0"/>
                </a:lnTo>
              </a:path>
            </a:pathLst>
          </a:custGeom>
          <a:ln w="24164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0" name="object 170"/>
          <p:cNvGrpSpPr/>
          <p:nvPr/>
        </p:nvGrpSpPr>
        <p:grpSpPr>
          <a:xfrm>
            <a:off x="1793595" y="1940610"/>
            <a:ext cx="552450" cy="121920"/>
            <a:chOff x="1793595" y="1940610"/>
            <a:chExt cx="552450" cy="121920"/>
          </a:xfrm>
        </p:grpSpPr>
        <p:sp>
          <p:nvSpPr>
            <p:cNvPr id="171" name="object 171"/>
            <p:cNvSpPr/>
            <p:nvPr/>
          </p:nvSpPr>
          <p:spPr>
            <a:xfrm>
              <a:off x="1793595" y="1940610"/>
              <a:ext cx="337693" cy="121412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2158796" y="1974062"/>
              <a:ext cx="71564" cy="87960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259279" y="1940610"/>
              <a:ext cx="86360" cy="119380"/>
            </a:xfrm>
            <a:custGeom>
              <a:avLst/>
              <a:gdLst/>
              <a:ahLst/>
              <a:cxnLst/>
              <a:rect l="l" t="t" r="r" b="b"/>
              <a:pathLst>
                <a:path w="86360" h="119380">
                  <a:moveTo>
                    <a:pt x="14058" y="0"/>
                  </a:moveTo>
                  <a:lnTo>
                    <a:pt x="0" y="0"/>
                  </a:lnTo>
                  <a:lnTo>
                    <a:pt x="0" y="119367"/>
                  </a:lnTo>
                  <a:lnTo>
                    <a:pt x="14058" y="119367"/>
                  </a:lnTo>
                  <a:lnTo>
                    <a:pt x="14058" y="0"/>
                  </a:lnTo>
                  <a:close/>
                </a:path>
                <a:path w="86360" h="119380">
                  <a:moveTo>
                    <a:pt x="86258" y="33451"/>
                  </a:moveTo>
                  <a:lnTo>
                    <a:pt x="57353" y="33451"/>
                  </a:lnTo>
                  <a:lnTo>
                    <a:pt x="57353" y="9105"/>
                  </a:lnTo>
                  <a:lnTo>
                    <a:pt x="43281" y="9105"/>
                  </a:lnTo>
                  <a:lnTo>
                    <a:pt x="43281" y="33451"/>
                  </a:lnTo>
                  <a:lnTo>
                    <a:pt x="32969" y="33451"/>
                  </a:lnTo>
                  <a:lnTo>
                    <a:pt x="32969" y="44450"/>
                  </a:lnTo>
                  <a:lnTo>
                    <a:pt x="43281" y="44450"/>
                  </a:lnTo>
                  <a:lnTo>
                    <a:pt x="43281" y="101777"/>
                  </a:lnTo>
                  <a:lnTo>
                    <a:pt x="45313" y="109156"/>
                  </a:lnTo>
                  <a:lnTo>
                    <a:pt x="53441" y="117322"/>
                  </a:lnTo>
                  <a:lnTo>
                    <a:pt x="60947" y="119367"/>
                  </a:lnTo>
                  <a:lnTo>
                    <a:pt x="86258" y="119367"/>
                  </a:lnTo>
                  <a:lnTo>
                    <a:pt x="86258" y="107594"/>
                  </a:lnTo>
                  <a:lnTo>
                    <a:pt x="65938" y="107594"/>
                  </a:lnTo>
                  <a:lnTo>
                    <a:pt x="62039" y="106641"/>
                  </a:lnTo>
                  <a:lnTo>
                    <a:pt x="58293" y="102717"/>
                  </a:lnTo>
                  <a:lnTo>
                    <a:pt x="57353" y="98158"/>
                  </a:lnTo>
                  <a:lnTo>
                    <a:pt x="57353" y="44450"/>
                  </a:lnTo>
                  <a:lnTo>
                    <a:pt x="86258" y="44450"/>
                  </a:lnTo>
                  <a:lnTo>
                    <a:pt x="86258" y="33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4" name="object 174"/>
          <p:cNvGrpSpPr/>
          <p:nvPr/>
        </p:nvGrpSpPr>
        <p:grpSpPr>
          <a:xfrm>
            <a:off x="2662173" y="1986913"/>
            <a:ext cx="313055" cy="36195"/>
            <a:chOff x="2662173" y="1986913"/>
            <a:chExt cx="313055" cy="36195"/>
          </a:xfrm>
        </p:grpSpPr>
        <p:sp>
          <p:nvSpPr>
            <p:cNvPr id="175" name="object 175"/>
            <p:cNvSpPr/>
            <p:nvPr/>
          </p:nvSpPr>
          <p:spPr>
            <a:xfrm>
              <a:off x="2662173" y="2005006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5">
                  <a:moveTo>
                    <a:pt x="0" y="0"/>
                  </a:moveTo>
                  <a:lnTo>
                    <a:pt x="312539" y="0"/>
                  </a:lnTo>
                </a:path>
              </a:pathLst>
            </a:custGeom>
            <a:ln w="2416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812432" y="1998964"/>
              <a:ext cx="12065" cy="12700"/>
            </a:xfrm>
            <a:custGeom>
              <a:avLst/>
              <a:gdLst/>
              <a:ahLst/>
              <a:cxnLst/>
              <a:rect l="l" t="t" r="r" b="b"/>
              <a:pathLst>
                <a:path w="12064" h="12700">
                  <a:moveTo>
                    <a:pt x="7621" y="0"/>
                  </a:moveTo>
                  <a:lnTo>
                    <a:pt x="4423" y="0"/>
                  </a:lnTo>
                  <a:lnTo>
                    <a:pt x="2884" y="635"/>
                  </a:lnTo>
                  <a:lnTo>
                    <a:pt x="649" y="2902"/>
                  </a:lnTo>
                  <a:lnTo>
                    <a:pt x="0" y="4439"/>
                  </a:lnTo>
                  <a:lnTo>
                    <a:pt x="0" y="7643"/>
                  </a:lnTo>
                  <a:lnTo>
                    <a:pt x="649" y="9180"/>
                  </a:lnTo>
                  <a:lnTo>
                    <a:pt x="2884" y="11446"/>
                  </a:lnTo>
                  <a:lnTo>
                    <a:pt x="4423" y="12082"/>
                  </a:lnTo>
                  <a:lnTo>
                    <a:pt x="7621" y="12082"/>
                  </a:lnTo>
                  <a:lnTo>
                    <a:pt x="9135" y="11446"/>
                  </a:lnTo>
                  <a:lnTo>
                    <a:pt x="11395" y="9180"/>
                  </a:lnTo>
                  <a:lnTo>
                    <a:pt x="12020" y="7643"/>
                  </a:lnTo>
                  <a:lnTo>
                    <a:pt x="12020" y="4439"/>
                  </a:lnTo>
                  <a:lnTo>
                    <a:pt x="11395" y="2902"/>
                  </a:lnTo>
                  <a:lnTo>
                    <a:pt x="9135" y="6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812432" y="1998964"/>
              <a:ext cx="12065" cy="12700"/>
            </a:xfrm>
            <a:custGeom>
              <a:avLst/>
              <a:gdLst/>
              <a:ahLst/>
              <a:cxnLst/>
              <a:rect l="l" t="t" r="r" b="b"/>
              <a:pathLst>
                <a:path w="12064" h="12700">
                  <a:moveTo>
                    <a:pt x="6010" y="12082"/>
                  </a:moveTo>
                  <a:lnTo>
                    <a:pt x="7621" y="12082"/>
                  </a:lnTo>
                  <a:lnTo>
                    <a:pt x="9135" y="11446"/>
                  </a:lnTo>
                  <a:lnTo>
                    <a:pt x="10265" y="10313"/>
                  </a:lnTo>
                  <a:lnTo>
                    <a:pt x="11395" y="9180"/>
                  </a:lnTo>
                  <a:lnTo>
                    <a:pt x="12020" y="7643"/>
                  </a:lnTo>
                  <a:lnTo>
                    <a:pt x="12020" y="6041"/>
                  </a:lnTo>
                  <a:lnTo>
                    <a:pt x="12020" y="4439"/>
                  </a:lnTo>
                  <a:lnTo>
                    <a:pt x="11395" y="2902"/>
                  </a:lnTo>
                  <a:lnTo>
                    <a:pt x="10265" y="1768"/>
                  </a:lnTo>
                  <a:lnTo>
                    <a:pt x="9135" y="635"/>
                  </a:lnTo>
                  <a:lnTo>
                    <a:pt x="7621" y="0"/>
                  </a:lnTo>
                  <a:lnTo>
                    <a:pt x="6010" y="0"/>
                  </a:lnTo>
                  <a:lnTo>
                    <a:pt x="4423" y="0"/>
                  </a:lnTo>
                  <a:lnTo>
                    <a:pt x="2884" y="635"/>
                  </a:lnTo>
                  <a:lnTo>
                    <a:pt x="1779" y="1768"/>
                  </a:lnTo>
                  <a:lnTo>
                    <a:pt x="649" y="2902"/>
                  </a:lnTo>
                  <a:lnTo>
                    <a:pt x="0" y="4439"/>
                  </a:lnTo>
                  <a:lnTo>
                    <a:pt x="0" y="6041"/>
                  </a:lnTo>
                  <a:lnTo>
                    <a:pt x="0" y="7643"/>
                  </a:lnTo>
                  <a:lnTo>
                    <a:pt x="649" y="9180"/>
                  </a:lnTo>
                  <a:lnTo>
                    <a:pt x="1779" y="10313"/>
                  </a:lnTo>
                  <a:lnTo>
                    <a:pt x="2884" y="11446"/>
                  </a:lnTo>
                  <a:lnTo>
                    <a:pt x="4423" y="12082"/>
                  </a:lnTo>
                  <a:lnTo>
                    <a:pt x="6010" y="12082"/>
                  </a:lnTo>
                  <a:close/>
                </a:path>
              </a:pathLst>
            </a:custGeom>
            <a:ln w="241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8" name="object 178"/>
          <p:cNvGrpSpPr/>
          <p:nvPr/>
        </p:nvGrpSpPr>
        <p:grpSpPr>
          <a:xfrm>
            <a:off x="3115043" y="1945474"/>
            <a:ext cx="652780" cy="116839"/>
            <a:chOff x="3115043" y="1945474"/>
            <a:chExt cx="652780" cy="116839"/>
          </a:xfrm>
        </p:grpSpPr>
        <p:sp>
          <p:nvSpPr>
            <p:cNvPr id="179" name="object 179"/>
            <p:cNvSpPr/>
            <p:nvPr/>
          </p:nvSpPr>
          <p:spPr>
            <a:xfrm>
              <a:off x="3115043" y="1945474"/>
              <a:ext cx="451154" cy="116547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594633" y="1972017"/>
              <a:ext cx="71577" cy="87960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688092" y="1972017"/>
              <a:ext cx="79222" cy="90004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2" name="object 182"/>
          <p:cNvGrpSpPr/>
          <p:nvPr/>
        </p:nvGrpSpPr>
        <p:grpSpPr>
          <a:xfrm>
            <a:off x="4088073" y="1980872"/>
            <a:ext cx="313055" cy="48895"/>
            <a:chOff x="4088073" y="1980872"/>
            <a:chExt cx="313055" cy="48895"/>
          </a:xfrm>
        </p:grpSpPr>
        <p:sp>
          <p:nvSpPr>
            <p:cNvPr id="183" name="object 183"/>
            <p:cNvSpPr/>
            <p:nvPr/>
          </p:nvSpPr>
          <p:spPr>
            <a:xfrm>
              <a:off x="4088073" y="2005006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0" y="0"/>
                  </a:moveTo>
                  <a:lnTo>
                    <a:pt x="312539" y="0"/>
                  </a:lnTo>
                </a:path>
              </a:pathLst>
            </a:custGeom>
            <a:ln w="24164">
              <a:solidFill>
                <a:srgbClr val="2CA0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232322" y="1992923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29" h="24764">
                  <a:moveTo>
                    <a:pt x="24041" y="0"/>
                  </a:moveTo>
                  <a:lnTo>
                    <a:pt x="0" y="0"/>
                  </a:lnTo>
                  <a:lnTo>
                    <a:pt x="12020" y="24164"/>
                  </a:lnTo>
                  <a:lnTo>
                    <a:pt x="24041" y="0"/>
                  </a:lnTo>
                  <a:close/>
                </a:path>
              </a:pathLst>
            </a:custGeom>
            <a:solidFill>
              <a:srgbClr val="2CA0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232322" y="1992923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29" h="24764">
                  <a:moveTo>
                    <a:pt x="12020" y="24164"/>
                  </a:moveTo>
                  <a:lnTo>
                    <a:pt x="24041" y="0"/>
                  </a:lnTo>
                  <a:lnTo>
                    <a:pt x="0" y="0"/>
                  </a:lnTo>
                  <a:lnTo>
                    <a:pt x="12020" y="24164"/>
                  </a:lnTo>
                  <a:close/>
                </a:path>
              </a:pathLst>
            </a:custGeom>
            <a:ln w="24102">
              <a:solidFill>
                <a:srgbClr val="2CA0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6124747" y="1980872"/>
            <a:ext cx="313055" cy="48895"/>
            <a:chOff x="6124747" y="1980872"/>
            <a:chExt cx="313055" cy="48895"/>
          </a:xfrm>
        </p:grpSpPr>
        <p:sp>
          <p:nvSpPr>
            <p:cNvPr id="187" name="object 187"/>
            <p:cNvSpPr/>
            <p:nvPr/>
          </p:nvSpPr>
          <p:spPr>
            <a:xfrm>
              <a:off x="6124747" y="2005006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0" y="0"/>
                  </a:moveTo>
                  <a:lnTo>
                    <a:pt x="312539" y="0"/>
                  </a:lnTo>
                </a:path>
              </a:pathLst>
            </a:custGeom>
            <a:ln w="2416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268996" y="1992923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29" h="24764">
                  <a:moveTo>
                    <a:pt x="12020" y="0"/>
                  </a:moveTo>
                  <a:lnTo>
                    <a:pt x="0" y="24164"/>
                  </a:lnTo>
                  <a:lnTo>
                    <a:pt x="24041" y="24164"/>
                  </a:lnTo>
                  <a:lnTo>
                    <a:pt x="12020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268996" y="1992923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29" h="24764">
                  <a:moveTo>
                    <a:pt x="12020" y="0"/>
                  </a:moveTo>
                  <a:lnTo>
                    <a:pt x="0" y="24164"/>
                  </a:lnTo>
                  <a:lnTo>
                    <a:pt x="24041" y="24164"/>
                  </a:lnTo>
                  <a:lnTo>
                    <a:pt x="12020" y="0"/>
                  </a:lnTo>
                  <a:close/>
                </a:path>
              </a:pathLst>
            </a:custGeom>
            <a:ln w="24102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0" name="object 190"/>
          <p:cNvGrpSpPr/>
          <p:nvPr/>
        </p:nvGrpSpPr>
        <p:grpSpPr>
          <a:xfrm>
            <a:off x="8215154" y="1980872"/>
            <a:ext cx="313055" cy="48895"/>
            <a:chOff x="8215154" y="1980872"/>
            <a:chExt cx="313055" cy="48895"/>
          </a:xfrm>
        </p:grpSpPr>
        <p:sp>
          <p:nvSpPr>
            <p:cNvPr id="191" name="object 191"/>
            <p:cNvSpPr/>
            <p:nvPr/>
          </p:nvSpPr>
          <p:spPr>
            <a:xfrm>
              <a:off x="8215154" y="2005006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0" y="0"/>
                  </a:moveTo>
                  <a:lnTo>
                    <a:pt x="312539" y="0"/>
                  </a:lnTo>
                </a:path>
              </a:pathLst>
            </a:custGeom>
            <a:ln w="24164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8359403" y="1992923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29" h="24764">
                  <a:moveTo>
                    <a:pt x="24041" y="0"/>
                  </a:moveTo>
                  <a:lnTo>
                    <a:pt x="0" y="12082"/>
                  </a:lnTo>
                  <a:lnTo>
                    <a:pt x="24041" y="24164"/>
                  </a:lnTo>
                  <a:lnTo>
                    <a:pt x="24041" y="0"/>
                  </a:lnTo>
                  <a:close/>
                </a:path>
              </a:pathLst>
            </a:custGeom>
            <a:solidFill>
              <a:srgbClr val="FF7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8359403" y="1992923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29" h="24764">
                  <a:moveTo>
                    <a:pt x="0" y="12082"/>
                  </a:moveTo>
                  <a:lnTo>
                    <a:pt x="24041" y="24164"/>
                  </a:lnTo>
                  <a:lnTo>
                    <a:pt x="24041" y="0"/>
                  </a:lnTo>
                  <a:lnTo>
                    <a:pt x="0" y="12082"/>
                  </a:lnTo>
                  <a:close/>
                </a:path>
              </a:pathLst>
            </a:custGeom>
            <a:ln w="24102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4" name="object 194"/>
          <p:cNvGrpSpPr/>
          <p:nvPr/>
        </p:nvGrpSpPr>
        <p:grpSpPr>
          <a:xfrm>
            <a:off x="8661463" y="1943430"/>
            <a:ext cx="1249045" cy="118745"/>
            <a:chOff x="8661463" y="1943430"/>
            <a:chExt cx="1249045" cy="118745"/>
          </a:xfrm>
        </p:grpSpPr>
        <p:sp>
          <p:nvSpPr>
            <p:cNvPr id="195" name="object 195"/>
            <p:cNvSpPr/>
            <p:nvPr/>
          </p:nvSpPr>
          <p:spPr>
            <a:xfrm>
              <a:off x="8661463" y="1943430"/>
              <a:ext cx="91884" cy="118592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8777097" y="1945474"/>
              <a:ext cx="95796" cy="114503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8897429" y="1945474"/>
              <a:ext cx="272224" cy="116547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198089" y="1972017"/>
              <a:ext cx="71577" cy="8796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291536" y="1943429"/>
              <a:ext cx="524510" cy="118745"/>
            </a:xfrm>
            <a:custGeom>
              <a:avLst/>
              <a:gdLst/>
              <a:ahLst/>
              <a:cxnLst/>
              <a:rect l="l" t="t" r="r" b="b"/>
              <a:pathLst>
                <a:path w="524509" h="118744">
                  <a:moveTo>
                    <a:pt x="79235" y="70053"/>
                  </a:moveTo>
                  <a:lnTo>
                    <a:pt x="78943" y="65976"/>
                  </a:lnTo>
                  <a:lnTo>
                    <a:pt x="78587" y="61010"/>
                  </a:lnTo>
                  <a:lnTo>
                    <a:pt x="76682" y="52959"/>
                  </a:lnTo>
                  <a:lnTo>
                    <a:pt x="73558" y="45872"/>
                  </a:lnTo>
                  <a:lnTo>
                    <a:pt x="69773" y="40525"/>
                  </a:lnTo>
                  <a:lnTo>
                    <a:pt x="69227" y="39738"/>
                  </a:lnTo>
                  <a:lnTo>
                    <a:pt x="65176" y="36156"/>
                  </a:lnTo>
                  <a:lnTo>
                    <a:pt x="65176" y="65976"/>
                  </a:lnTo>
                  <a:lnTo>
                    <a:pt x="15163" y="65976"/>
                  </a:lnTo>
                  <a:lnTo>
                    <a:pt x="15786" y="57962"/>
                  </a:lnTo>
                  <a:lnTo>
                    <a:pt x="18605" y="51676"/>
                  </a:lnTo>
                  <a:lnTo>
                    <a:pt x="27978" y="42887"/>
                  </a:lnTo>
                  <a:lnTo>
                    <a:pt x="34226" y="40525"/>
                  </a:lnTo>
                  <a:lnTo>
                    <a:pt x="48920" y="40525"/>
                  </a:lnTo>
                  <a:lnTo>
                    <a:pt x="65176" y="65976"/>
                  </a:lnTo>
                  <a:lnTo>
                    <a:pt x="65176" y="36156"/>
                  </a:lnTo>
                  <a:lnTo>
                    <a:pt x="63741" y="34886"/>
                  </a:lnTo>
                  <a:lnTo>
                    <a:pt x="57365" y="31407"/>
                  </a:lnTo>
                  <a:lnTo>
                    <a:pt x="50088" y="29298"/>
                  </a:lnTo>
                  <a:lnTo>
                    <a:pt x="41884" y="28587"/>
                  </a:lnTo>
                  <a:lnTo>
                    <a:pt x="32740" y="29387"/>
                  </a:lnTo>
                  <a:lnTo>
                    <a:pt x="2806" y="55613"/>
                  </a:lnTo>
                  <a:lnTo>
                    <a:pt x="0" y="74460"/>
                  </a:lnTo>
                  <a:lnTo>
                    <a:pt x="723" y="84175"/>
                  </a:lnTo>
                  <a:lnTo>
                    <a:pt x="25958" y="115658"/>
                  </a:lnTo>
                  <a:lnTo>
                    <a:pt x="44386" y="118592"/>
                  </a:lnTo>
                  <a:lnTo>
                    <a:pt x="49695" y="118592"/>
                  </a:lnTo>
                  <a:lnTo>
                    <a:pt x="55168" y="117957"/>
                  </a:lnTo>
                  <a:lnTo>
                    <a:pt x="65798" y="116078"/>
                  </a:lnTo>
                  <a:lnTo>
                    <a:pt x="70954" y="114350"/>
                  </a:lnTo>
                  <a:lnTo>
                    <a:pt x="75946" y="112153"/>
                  </a:lnTo>
                  <a:lnTo>
                    <a:pt x="75946" y="106807"/>
                  </a:lnTo>
                  <a:lnTo>
                    <a:pt x="75946" y="98806"/>
                  </a:lnTo>
                  <a:lnTo>
                    <a:pt x="70954" y="101625"/>
                  </a:lnTo>
                  <a:lnTo>
                    <a:pt x="65798" y="103670"/>
                  </a:lnTo>
                  <a:lnTo>
                    <a:pt x="55791" y="106184"/>
                  </a:lnTo>
                  <a:lnTo>
                    <a:pt x="50482" y="106807"/>
                  </a:lnTo>
                  <a:lnTo>
                    <a:pt x="35788" y="106807"/>
                  </a:lnTo>
                  <a:lnTo>
                    <a:pt x="28600" y="104292"/>
                  </a:lnTo>
                  <a:lnTo>
                    <a:pt x="23444" y="99275"/>
                  </a:lnTo>
                  <a:lnTo>
                    <a:pt x="18135" y="94246"/>
                  </a:lnTo>
                  <a:lnTo>
                    <a:pt x="15316" y="86702"/>
                  </a:lnTo>
                  <a:lnTo>
                    <a:pt x="14693" y="76962"/>
                  </a:lnTo>
                  <a:lnTo>
                    <a:pt x="79235" y="76962"/>
                  </a:lnTo>
                  <a:lnTo>
                    <a:pt x="79235" y="70053"/>
                  </a:lnTo>
                  <a:close/>
                </a:path>
                <a:path w="524509" h="118744">
                  <a:moveTo>
                    <a:pt x="136271" y="67233"/>
                  </a:moveTo>
                  <a:lnTo>
                    <a:pt x="95173" y="67233"/>
                  </a:lnTo>
                  <a:lnTo>
                    <a:pt x="95173" y="79794"/>
                  </a:lnTo>
                  <a:lnTo>
                    <a:pt x="136271" y="79794"/>
                  </a:lnTo>
                  <a:lnTo>
                    <a:pt x="136271" y="67233"/>
                  </a:lnTo>
                  <a:close/>
                </a:path>
                <a:path w="524509" h="118744">
                  <a:moveTo>
                    <a:pt x="265188" y="30632"/>
                  </a:moveTo>
                  <a:lnTo>
                    <a:pt x="251129" y="30632"/>
                  </a:lnTo>
                  <a:lnTo>
                    <a:pt x="233629" y="97701"/>
                  </a:lnTo>
                  <a:lnTo>
                    <a:pt x="216128" y="30632"/>
                  </a:lnTo>
                  <a:lnTo>
                    <a:pt x="199567" y="30632"/>
                  </a:lnTo>
                  <a:lnTo>
                    <a:pt x="182054" y="97701"/>
                  </a:lnTo>
                  <a:lnTo>
                    <a:pt x="164553" y="30632"/>
                  </a:lnTo>
                  <a:lnTo>
                    <a:pt x="150495" y="30632"/>
                  </a:lnTo>
                  <a:lnTo>
                    <a:pt x="172834" y="116547"/>
                  </a:lnTo>
                  <a:lnTo>
                    <a:pt x="189407" y="116547"/>
                  </a:lnTo>
                  <a:lnTo>
                    <a:pt x="207848" y="46177"/>
                  </a:lnTo>
                  <a:lnTo>
                    <a:pt x="226288" y="116547"/>
                  </a:lnTo>
                  <a:lnTo>
                    <a:pt x="242849" y="116547"/>
                  </a:lnTo>
                  <a:lnTo>
                    <a:pt x="265188" y="30632"/>
                  </a:lnTo>
                  <a:close/>
                </a:path>
                <a:path w="524509" h="118744">
                  <a:moveTo>
                    <a:pt x="320509" y="67233"/>
                  </a:moveTo>
                  <a:lnTo>
                    <a:pt x="279412" y="67233"/>
                  </a:lnTo>
                  <a:lnTo>
                    <a:pt x="279412" y="79794"/>
                  </a:lnTo>
                  <a:lnTo>
                    <a:pt x="320509" y="79794"/>
                  </a:lnTo>
                  <a:lnTo>
                    <a:pt x="320509" y="67233"/>
                  </a:lnTo>
                  <a:close/>
                </a:path>
                <a:path w="524509" h="118744">
                  <a:moveTo>
                    <a:pt x="428802" y="10845"/>
                  </a:moveTo>
                  <a:lnTo>
                    <a:pt x="423494" y="7226"/>
                  </a:lnTo>
                  <a:lnTo>
                    <a:pt x="417715" y="4559"/>
                  </a:lnTo>
                  <a:lnTo>
                    <a:pt x="405841" y="939"/>
                  </a:lnTo>
                  <a:lnTo>
                    <a:pt x="399427" y="0"/>
                  </a:lnTo>
                  <a:lnTo>
                    <a:pt x="392557" y="0"/>
                  </a:lnTo>
                  <a:lnTo>
                    <a:pt x="351764" y="15862"/>
                  </a:lnTo>
                  <a:lnTo>
                    <a:pt x="336918" y="59372"/>
                  </a:lnTo>
                  <a:lnTo>
                    <a:pt x="337820" y="72517"/>
                  </a:lnTo>
                  <a:lnTo>
                    <a:pt x="359930" y="109791"/>
                  </a:lnTo>
                  <a:lnTo>
                    <a:pt x="392557" y="118592"/>
                  </a:lnTo>
                  <a:lnTo>
                    <a:pt x="399275" y="118592"/>
                  </a:lnTo>
                  <a:lnTo>
                    <a:pt x="405676" y="117652"/>
                  </a:lnTo>
                  <a:lnTo>
                    <a:pt x="417563" y="114198"/>
                  </a:lnTo>
                  <a:lnTo>
                    <a:pt x="423341" y="111518"/>
                  </a:lnTo>
                  <a:lnTo>
                    <a:pt x="428802" y="107759"/>
                  </a:lnTo>
                  <a:lnTo>
                    <a:pt x="428802" y="91579"/>
                  </a:lnTo>
                  <a:lnTo>
                    <a:pt x="423494" y="96443"/>
                  </a:lnTo>
                  <a:lnTo>
                    <a:pt x="418020" y="100063"/>
                  </a:lnTo>
                  <a:lnTo>
                    <a:pt x="406146" y="104927"/>
                  </a:lnTo>
                  <a:lnTo>
                    <a:pt x="400050" y="106019"/>
                  </a:lnTo>
                  <a:lnTo>
                    <a:pt x="393496" y="106019"/>
                  </a:lnTo>
                  <a:lnTo>
                    <a:pt x="358965" y="87414"/>
                  </a:lnTo>
                  <a:lnTo>
                    <a:pt x="353174" y="59372"/>
                  </a:lnTo>
                  <a:lnTo>
                    <a:pt x="353809" y="48742"/>
                  </a:lnTo>
                  <a:lnTo>
                    <a:pt x="376148" y="15773"/>
                  </a:lnTo>
                  <a:lnTo>
                    <a:pt x="393496" y="12725"/>
                  </a:lnTo>
                  <a:lnTo>
                    <a:pt x="400050" y="12725"/>
                  </a:lnTo>
                  <a:lnTo>
                    <a:pt x="406146" y="13982"/>
                  </a:lnTo>
                  <a:lnTo>
                    <a:pt x="418020" y="18846"/>
                  </a:lnTo>
                  <a:lnTo>
                    <a:pt x="423494" y="22466"/>
                  </a:lnTo>
                  <a:lnTo>
                    <a:pt x="428802" y="27178"/>
                  </a:lnTo>
                  <a:lnTo>
                    <a:pt x="428802" y="10845"/>
                  </a:lnTo>
                  <a:close/>
                </a:path>
                <a:path w="524509" h="118744">
                  <a:moveTo>
                    <a:pt x="524294" y="73672"/>
                  </a:moveTo>
                  <a:lnTo>
                    <a:pt x="509447" y="36601"/>
                  </a:lnTo>
                  <a:lnTo>
                    <a:pt x="509447" y="84035"/>
                  </a:lnTo>
                  <a:lnTo>
                    <a:pt x="507250" y="92049"/>
                  </a:lnTo>
                  <a:lnTo>
                    <a:pt x="498500" y="103987"/>
                  </a:lnTo>
                  <a:lnTo>
                    <a:pt x="492569" y="106807"/>
                  </a:lnTo>
                  <a:lnTo>
                    <a:pt x="477405" y="106807"/>
                  </a:lnTo>
                  <a:lnTo>
                    <a:pt x="471474" y="103987"/>
                  </a:lnTo>
                  <a:lnTo>
                    <a:pt x="462724" y="92049"/>
                  </a:lnTo>
                  <a:lnTo>
                    <a:pt x="460692" y="84035"/>
                  </a:lnTo>
                  <a:lnTo>
                    <a:pt x="460692" y="63461"/>
                  </a:lnTo>
                  <a:lnTo>
                    <a:pt x="462876" y="55448"/>
                  </a:lnTo>
                  <a:lnTo>
                    <a:pt x="471627" y="43510"/>
                  </a:lnTo>
                  <a:lnTo>
                    <a:pt x="477570" y="40525"/>
                  </a:lnTo>
                  <a:lnTo>
                    <a:pt x="492569" y="40525"/>
                  </a:lnTo>
                  <a:lnTo>
                    <a:pt x="498500" y="43510"/>
                  </a:lnTo>
                  <a:lnTo>
                    <a:pt x="507250" y="55448"/>
                  </a:lnTo>
                  <a:lnTo>
                    <a:pt x="509397" y="63461"/>
                  </a:lnTo>
                  <a:lnTo>
                    <a:pt x="509447" y="84035"/>
                  </a:lnTo>
                  <a:lnTo>
                    <a:pt x="509447" y="36601"/>
                  </a:lnTo>
                  <a:lnTo>
                    <a:pt x="508063" y="35356"/>
                  </a:lnTo>
                  <a:lnTo>
                    <a:pt x="501370" y="31623"/>
                  </a:lnTo>
                  <a:lnTo>
                    <a:pt x="493699" y="29349"/>
                  </a:lnTo>
                  <a:lnTo>
                    <a:pt x="485063" y="28587"/>
                  </a:lnTo>
                  <a:lnTo>
                    <a:pt x="476300" y="29349"/>
                  </a:lnTo>
                  <a:lnTo>
                    <a:pt x="446481" y="63665"/>
                  </a:lnTo>
                  <a:lnTo>
                    <a:pt x="445846" y="73672"/>
                  </a:lnTo>
                  <a:lnTo>
                    <a:pt x="446481" y="83693"/>
                  </a:lnTo>
                  <a:lnTo>
                    <a:pt x="468553" y="115633"/>
                  </a:lnTo>
                  <a:lnTo>
                    <a:pt x="485063" y="118592"/>
                  </a:lnTo>
                  <a:lnTo>
                    <a:pt x="493699" y="117856"/>
                  </a:lnTo>
                  <a:lnTo>
                    <a:pt x="501370" y="115633"/>
                  </a:lnTo>
                  <a:lnTo>
                    <a:pt x="508063" y="111912"/>
                  </a:lnTo>
                  <a:lnTo>
                    <a:pt x="513638" y="106807"/>
                  </a:lnTo>
                  <a:lnTo>
                    <a:pt x="513816" y="106654"/>
                  </a:lnTo>
                  <a:lnTo>
                    <a:pt x="518350" y="100190"/>
                  </a:lnTo>
                  <a:lnTo>
                    <a:pt x="521627" y="92532"/>
                  </a:lnTo>
                  <a:lnTo>
                    <a:pt x="523621" y="83693"/>
                  </a:lnTo>
                  <a:lnTo>
                    <a:pt x="524294" y="7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838639" y="1972017"/>
              <a:ext cx="71577" cy="8796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1" name="object 201"/>
          <p:cNvGrpSpPr/>
          <p:nvPr/>
        </p:nvGrpSpPr>
        <p:grpSpPr>
          <a:xfrm>
            <a:off x="10236081" y="1980872"/>
            <a:ext cx="313055" cy="48895"/>
            <a:chOff x="10236081" y="1980872"/>
            <a:chExt cx="313055" cy="48895"/>
          </a:xfrm>
        </p:grpSpPr>
        <p:sp>
          <p:nvSpPr>
            <p:cNvPr id="202" name="object 202"/>
            <p:cNvSpPr/>
            <p:nvPr/>
          </p:nvSpPr>
          <p:spPr>
            <a:xfrm>
              <a:off x="10236081" y="2005006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0" y="0"/>
                  </a:moveTo>
                  <a:lnTo>
                    <a:pt x="312539" y="0"/>
                  </a:lnTo>
                </a:path>
              </a:pathLst>
            </a:custGeom>
            <a:ln w="24164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0380330" y="1992923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29" h="24764">
                  <a:moveTo>
                    <a:pt x="0" y="0"/>
                  </a:moveTo>
                  <a:lnTo>
                    <a:pt x="0" y="24164"/>
                  </a:lnTo>
                  <a:lnTo>
                    <a:pt x="24041" y="12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380330" y="1992923"/>
              <a:ext cx="24130" cy="24765"/>
            </a:xfrm>
            <a:custGeom>
              <a:avLst/>
              <a:gdLst/>
              <a:ahLst/>
              <a:cxnLst/>
              <a:rect l="l" t="t" r="r" b="b"/>
              <a:pathLst>
                <a:path w="24129" h="24764">
                  <a:moveTo>
                    <a:pt x="24041" y="12082"/>
                  </a:moveTo>
                  <a:lnTo>
                    <a:pt x="0" y="0"/>
                  </a:lnTo>
                  <a:lnTo>
                    <a:pt x="0" y="24164"/>
                  </a:lnTo>
                  <a:lnTo>
                    <a:pt x="24041" y="12082"/>
                  </a:lnTo>
                  <a:close/>
                </a:path>
              </a:pathLst>
            </a:custGeom>
            <a:ln w="24102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5" name="object 205"/>
          <p:cNvGrpSpPr/>
          <p:nvPr/>
        </p:nvGrpSpPr>
        <p:grpSpPr>
          <a:xfrm>
            <a:off x="10688307" y="1940610"/>
            <a:ext cx="503555" cy="121920"/>
            <a:chOff x="10688307" y="1940610"/>
            <a:chExt cx="503555" cy="121920"/>
          </a:xfrm>
        </p:grpSpPr>
        <p:sp>
          <p:nvSpPr>
            <p:cNvPr id="206" name="object 206"/>
            <p:cNvSpPr/>
            <p:nvPr/>
          </p:nvSpPr>
          <p:spPr>
            <a:xfrm>
              <a:off x="10688307" y="1940610"/>
              <a:ext cx="209092" cy="121412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925835" y="1972017"/>
              <a:ext cx="71577" cy="87960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1019294" y="1940610"/>
              <a:ext cx="172516" cy="121412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 txBox="1"/>
          <p:nvPr/>
        </p:nvSpPr>
        <p:spPr>
          <a:xfrm>
            <a:off x="390846" y="3730244"/>
            <a:ext cx="11119485" cy="16523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R="137795" algn="ctr">
              <a:lnSpc>
                <a:spcPct val="100000"/>
              </a:lnSpc>
              <a:spcBef>
                <a:spcPts val="820"/>
              </a:spcBef>
            </a:pP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Performances </a:t>
            </a:r>
            <a:r>
              <a:rPr spc="-65" dirty="0">
                <a:latin typeface="Arial" panose="020B0604020202020204" pitchFamily="34" charset="0"/>
                <a:cs typeface="Arial" panose="020B0604020202020204" pitchFamily="34" charset="0"/>
              </a:rPr>
              <a:t>of various 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workload </a:t>
            </a:r>
            <a:r>
              <a:rPr spc="105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2000" spc="-25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ResTune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can reduce the default CPU usage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by 50.1% on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average and guarantee the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SLA.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146685" indent="-342900">
              <a:lnSpc>
                <a:spcPts val="2620"/>
              </a:lnSpc>
              <a:spcBef>
                <a:spcPts val="1025"/>
              </a:spcBef>
              <a:buFont typeface="Wingdings" pitchFamily="2" charset="2"/>
              <a:buChar char="Ø"/>
              <a:tabLst>
                <a:tab pos="241300" algn="l"/>
                <a:tab pos="989330" algn="l"/>
              </a:tabLst>
            </a:pPr>
            <a:r>
              <a:rPr lang="en-US" altLang="zh-CN" sz="2000" spc="-30" dirty="0">
                <a:latin typeface="Arial" panose="020B0604020202020204" pitchFamily="34" charset="0"/>
                <a:cs typeface="Arial" panose="020B0604020202020204" pitchFamily="34" charset="0"/>
              </a:rPr>
              <a:t>Within one hour, </a:t>
            </a:r>
            <a:r>
              <a:rPr lang="en-US" altLang="zh-CN" sz="2000" spc="-30" dirty="0" err="1">
                <a:latin typeface="Arial" panose="020B0604020202020204" pitchFamily="34" charset="0"/>
                <a:cs typeface="Arial" panose="020B0604020202020204" pitchFamily="34" charset="0"/>
              </a:rPr>
              <a:t>ResTune</a:t>
            </a:r>
            <a:r>
              <a:rPr lang="en-US" altLang="zh-CN" sz="2000" spc="-30" dirty="0">
                <a:latin typeface="Arial" panose="020B0604020202020204" pitchFamily="34" charset="0"/>
                <a:cs typeface="Arial" panose="020B0604020202020204" pitchFamily="34" charset="0"/>
              </a:rPr>
              <a:t> can already find good configurations, while the other methods can not. </a:t>
            </a:r>
          </a:p>
        </p:txBody>
      </p:sp>
    </p:spTree>
    <p:extLst>
      <p:ext uri="{BB962C8B-B14F-4D97-AF65-F5344CB8AC3E}">
        <p14:creationId xmlns:p14="http://schemas.microsoft.com/office/powerpoint/2010/main" val="378901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330"/>
            <a:ext cx="6528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302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Evaluation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Adaptability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3596"/>
            <a:ext cx="8340725" cy="750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35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Workload</a:t>
            </a:r>
            <a:r>
              <a:rPr sz="24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Adaption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sz="20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olding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workload’s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data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D8D897-AC23-4E42-A9B2-EC71BC0C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1874895"/>
          </a:xfrm>
          <a:prstGeom prst="rect">
            <a:avLst/>
          </a:prstGeom>
        </p:spPr>
      </p:pic>
      <p:sp>
        <p:nvSpPr>
          <p:cNvPr id="7" name="object 240">
            <a:extLst>
              <a:ext uri="{FF2B5EF4-FFF2-40B4-BE49-F238E27FC236}">
                <a16:creationId xmlns:a16="http://schemas.microsoft.com/office/drawing/2014/main" id="{054BD682-B4FC-0D48-9BD3-F16AC0536472}"/>
              </a:ext>
            </a:extLst>
          </p:cNvPr>
          <p:cNvSpPr txBox="1"/>
          <p:nvPr/>
        </p:nvSpPr>
        <p:spPr>
          <a:xfrm>
            <a:off x="3381693" y="5425072"/>
            <a:ext cx="5428614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pc="70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Adapting</a:t>
            </a:r>
            <a:r>
              <a:rPr lang="en-US" altLang="zh-CN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8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8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altLang="zh-CN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Wo</a:t>
            </a:r>
            <a:r>
              <a:rPr lang="en-US" spc="-6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klo</a:t>
            </a:r>
            <a:r>
              <a:rPr lang="en-US" spc="-6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60" dirty="0"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2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97EDCF-18F2-8146-88E9-F54CF012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5235"/>
            <a:ext cx="12192000" cy="36876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A2916B-185E-5441-83DC-7AAD1D21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Arial" panose="020B0604020202020204" pitchFamily="34" charset="0"/>
                <a:cs typeface="Arial" panose="020B0604020202020204" pitchFamily="34" charset="0"/>
              </a:rPr>
              <a:t>Evaluation	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zh-CN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-5" dirty="0">
                <a:latin typeface="Arial" panose="020B0604020202020204" pitchFamily="34" charset="0"/>
                <a:cs typeface="Arial" panose="020B0604020202020204" pitchFamily="34" charset="0"/>
              </a:rPr>
              <a:t>Adaptability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FECE-E058-F843-BCBC-5050134F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lang="en-US" altLang="zh-CN" sz="2400" spc="-5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altLang="zh-CN"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spc="-5" dirty="0">
                <a:latin typeface="Arial" panose="020B0604020202020204" pitchFamily="34" charset="0"/>
                <a:cs typeface="Arial" panose="020B0604020202020204" pitchFamily="34" charset="0"/>
              </a:rPr>
              <a:t>Adaption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CN" sz="2000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698500" lvl="1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CN" sz="2000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30925ED-3020-634F-B051-E3F6E0F34E5C}"/>
              </a:ext>
            </a:extLst>
          </p:cNvPr>
          <p:cNvSpPr txBox="1"/>
          <p:nvPr/>
        </p:nvSpPr>
        <p:spPr>
          <a:xfrm>
            <a:off x="2738324" y="6497864"/>
            <a:ext cx="70854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Adapting </a:t>
            </a:r>
            <a:r>
              <a:rPr spc="-18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8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zh-CN" altLang="en-US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spc="2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pc="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Environments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97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2916B-185E-5441-83DC-7AAD1D21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Arial" panose="020B0604020202020204" pitchFamily="34" charset="0"/>
                <a:cs typeface="Arial" panose="020B0604020202020204" pitchFamily="34" charset="0"/>
              </a:rPr>
              <a:t>Evaluation	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zh-CN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-5" dirty="0">
                <a:latin typeface="Arial" panose="020B0604020202020204" pitchFamily="34" charset="0"/>
                <a:cs typeface="Arial" panose="020B0604020202020204" pitchFamily="34" charset="0"/>
              </a:rPr>
              <a:t>Adaptability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0FECE-E058-F843-BCBC-5050134F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lang="en-US" altLang="zh-CN" sz="2400" spc="-5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altLang="zh-CN"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spc="-5" dirty="0">
                <a:latin typeface="Arial" panose="020B0604020202020204" pitchFamily="34" charset="0"/>
                <a:cs typeface="Arial" panose="020B0604020202020204" pitchFamily="34" charset="0"/>
              </a:rPr>
              <a:t>Adaption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AB 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to C,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D, E 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respectively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8500" algn="l"/>
              </a:tabLst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3FE4CCE0-85EC-7A4E-A0D7-A222C3DB6114}"/>
              </a:ext>
            </a:extLst>
          </p:cNvPr>
          <p:cNvGrpSpPr/>
          <p:nvPr/>
        </p:nvGrpSpPr>
        <p:grpSpPr>
          <a:xfrm>
            <a:off x="1056398" y="2611755"/>
            <a:ext cx="9873615" cy="3881120"/>
            <a:chOff x="1099941" y="2014319"/>
            <a:chExt cx="9873615" cy="388112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4F04748A-5754-EC42-B83A-57469A2B1D12}"/>
                </a:ext>
              </a:extLst>
            </p:cNvPr>
            <p:cNvSpPr/>
            <p:nvPr/>
          </p:nvSpPr>
          <p:spPr>
            <a:xfrm>
              <a:off x="1099941" y="2014319"/>
              <a:ext cx="9873381" cy="38808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FB8A3C97-5A80-7D4A-BA15-E288463F7973}"/>
                </a:ext>
              </a:extLst>
            </p:cNvPr>
            <p:cNvSpPr/>
            <p:nvPr/>
          </p:nvSpPr>
          <p:spPr>
            <a:xfrm>
              <a:off x="5086350" y="3786187"/>
              <a:ext cx="5758180" cy="314325"/>
            </a:xfrm>
            <a:custGeom>
              <a:avLst/>
              <a:gdLst/>
              <a:ahLst/>
              <a:cxnLst/>
              <a:rect l="l" t="t" r="r" b="b"/>
              <a:pathLst>
                <a:path w="5758180" h="314325">
                  <a:moveTo>
                    <a:pt x="0" y="52390"/>
                  </a:moveTo>
                  <a:lnTo>
                    <a:pt x="4117" y="31997"/>
                  </a:lnTo>
                  <a:lnTo>
                    <a:pt x="15344" y="15344"/>
                  </a:lnTo>
                  <a:lnTo>
                    <a:pt x="31997" y="4117"/>
                  </a:lnTo>
                  <a:lnTo>
                    <a:pt x="52390" y="0"/>
                  </a:lnTo>
                  <a:lnTo>
                    <a:pt x="5705473" y="0"/>
                  </a:lnTo>
                  <a:lnTo>
                    <a:pt x="5725868" y="4117"/>
                  </a:lnTo>
                  <a:lnTo>
                    <a:pt x="5742520" y="15344"/>
                  </a:lnTo>
                  <a:lnTo>
                    <a:pt x="5753747" y="31997"/>
                  </a:lnTo>
                  <a:lnTo>
                    <a:pt x="5757863" y="52390"/>
                  </a:lnTo>
                  <a:lnTo>
                    <a:pt x="5757863" y="261934"/>
                  </a:lnTo>
                  <a:lnTo>
                    <a:pt x="5753747" y="282327"/>
                  </a:lnTo>
                  <a:lnTo>
                    <a:pt x="5742520" y="298980"/>
                  </a:lnTo>
                  <a:lnTo>
                    <a:pt x="5725868" y="310208"/>
                  </a:lnTo>
                  <a:lnTo>
                    <a:pt x="5705473" y="314325"/>
                  </a:lnTo>
                  <a:lnTo>
                    <a:pt x="52390" y="314325"/>
                  </a:lnTo>
                  <a:lnTo>
                    <a:pt x="31997" y="310208"/>
                  </a:lnTo>
                  <a:lnTo>
                    <a:pt x="15344" y="298980"/>
                  </a:lnTo>
                  <a:lnTo>
                    <a:pt x="4117" y="282327"/>
                  </a:lnTo>
                  <a:lnTo>
                    <a:pt x="0" y="261934"/>
                  </a:lnTo>
                  <a:lnTo>
                    <a:pt x="0" y="5239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9D44E161-8518-F246-9A11-8814BC395141}"/>
                </a:ext>
              </a:extLst>
            </p:cNvPr>
            <p:cNvSpPr/>
            <p:nvPr/>
          </p:nvSpPr>
          <p:spPr>
            <a:xfrm>
              <a:off x="5081587" y="5538787"/>
              <a:ext cx="5758180" cy="314325"/>
            </a:xfrm>
            <a:custGeom>
              <a:avLst/>
              <a:gdLst/>
              <a:ahLst/>
              <a:cxnLst/>
              <a:rect l="l" t="t" r="r" b="b"/>
              <a:pathLst>
                <a:path w="5758180" h="314325">
                  <a:moveTo>
                    <a:pt x="0" y="52390"/>
                  </a:moveTo>
                  <a:lnTo>
                    <a:pt x="4117" y="31997"/>
                  </a:lnTo>
                  <a:lnTo>
                    <a:pt x="15344" y="15344"/>
                  </a:lnTo>
                  <a:lnTo>
                    <a:pt x="31997" y="4117"/>
                  </a:lnTo>
                  <a:lnTo>
                    <a:pt x="52390" y="0"/>
                  </a:lnTo>
                  <a:lnTo>
                    <a:pt x="5705473" y="0"/>
                  </a:lnTo>
                  <a:lnTo>
                    <a:pt x="5725868" y="4117"/>
                  </a:lnTo>
                  <a:lnTo>
                    <a:pt x="5742520" y="15344"/>
                  </a:lnTo>
                  <a:lnTo>
                    <a:pt x="5753747" y="31997"/>
                  </a:lnTo>
                  <a:lnTo>
                    <a:pt x="5757863" y="52390"/>
                  </a:lnTo>
                  <a:lnTo>
                    <a:pt x="5757863" y="261934"/>
                  </a:lnTo>
                  <a:lnTo>
                    <a:pt x="5753747" y="282327"/>
                  </a:lnTo>
                  <a:lnTo>
                    <a:pt x="5742520" y="298980"/>
                  </a:lnTo>
                  <a:lnTo>
                    <a:pt x="5725868" y="310208"/>
                  </a:lnTo>
                  <a:lnTo>
                    <a:pt x="5705473" y="314325"/>
                  </a:lnTo>
                  <a:lnTo>
                    <a:pt x="52390" y="314325"/>
                  </a:lnTo>
                  <a:lnTo>
                    <a:pt x="31997" y="310208"/>
                  </a:lnTo>
                  <a:lnTo>
                    <a:pt x="15344" y="298980"/>
                  </a:lnTo>
                  <a:lnTo>
                    <a:pt x="4117" y="282327"/>
                  </a:lnTo>
                  <a:lnTo>
                    <a:pt x="0" y="261934"/>
                  </a:lnTo>
                  <a:lnTo>
                    <a:pt x="0" y="5239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576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26330"/>
            <a:ext cx="797633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6885" algn="l"/>
              </a:tabLst>
            </a:pP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Tuning	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other types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8964" y="4596358"/>
            <a:ext cx="1239520" cy="387985"/>
            <a:chOff x="928964" y="4596358"/>
            <a:chExt cx="1239520" cy="387985"/>
          </a:xfrm>
        </p:grpSpPr>
        <p:sp>
          <p:nvSpPr>
            <p:cNvPr id="4" name="object 4"/>
            <p:cNvSpPr/>
            <p:nvPr/>
          </p:nvSpPr>
          <p:spPr>
            <a:xfrm>
              <a:off x="928964" y="4596358"/>
              <a:ext cx="59055" cy="88265"/>
            </a:xfrm>
            <a:custGeom>
              <a:avLst/>
              <a:gdLst/>
              <a:ahLst/>
              <a:cxnLst/>
              <a:rect l="l" t="t" r="r" b="b"/>
              <a:pathLst>
                <a:path w="59055" h="88264">
                  <a:moveTo>
                    <a:pt x="38738" y="0"/>
                  </a:moveTo>
                  <a:lnTo>
                    <a:pt x="19776" y="0"/>
                  </a:lnTo>
                  <a:lnTo>
                    <a:pt x="12448" y="3848"/>
                  </a:lnTo>
                  <a:lnTo>
                    <a:pt x="0" y="44132"/>
                  </a:lnTo>
                  <a:lnTo>
                    <a:pt x="459" y="54267"/>
                  </a:lnTo>
                  <a:lnTo>
                    <a:pt x="19776" y="88137"/>
                  </a:lnTo>
                  <a:lnTo>
                    <a:pt x="38738" y="88137"/>
                  </a:lnTo>
                  <a:lnTo>
                    <a:pt x="45951" y="84404"/>
                  </a:lnTo>
                  <a:lnTo>
                    <a:pt x="49546" y="79159"/>
                  </a:lnTo>
                  <a:lnTo>
                    <a:pt x="23383" y="79159"/>
                  </a:lnTo>
                  <a:lnTo>
                    <a:pt x="18962" y="76238"/>
                  </a:lnTo>
                  <a:lnTo>
                    <a:pt x="11517" y="44132"/>
                  </a:lnTo>
                  <a:lnTo>
                    <a:pt x="11782" y="35924"/>
                  </a:lnTo>
                  <a:lnTo>
                    <a:pt x="23383" y="9105"/>
                  </a:lnTo>
                  <a:lnTo>
                    <a:pt x="49549" y="9105"/>
                  </a:lnTo>
                  <a:lnTo>
                    <a:pt x="45951" y="3848"/>
                  </a:lnTo>
                  <a:lnTo>
                    <a:pt x="38738" y="0"/>
                  </a:lnTo>
                  <a:close/>
                </a:path>
                <a:path w="59055" h="88264">
                  <a:moveTo>
                    <a:pt x="49549" y="9105"/>
                  </a:moveTo>
                  <a:lnTo>
                    <a:pt x="35248" y="9105"/>
                  </a:lnTo>
                  <a:lnTo>
                    <a:pt x="39669" y="12026"/>
                  </a:lnTo>
                  <a:lnTo>
                    <a:pt x="42693" y="17868"/>
                  </a:lnTo>
                  <a:lnTo>
                    <a:pt x="44611" y="22790"/>
                  </a:lnTo>
                  <a:lnTo>
                    <a:pt x="45995" y="28809"/>
                  </a:lnTo>
                  <a:lnTo>
                    <a:pt x="46832" y="35924"/>
                  </a:lnTo>
                  <a:lnTo>
                    <a:pt x="47114" y="44132"/>
                  </a:lnTo>
                  <a:lnTo>
                    <a:pt x="46832" y="52338"/>
                  </a:lnTo>
                  <a:lnTo>
                    <a:pt x="35248" y="79159"/>
                  </a:lnTo>
                  <a:lnTo>
                    <a:pt x="49546" y="79159"/>
                  </a:lnTo>
                  <a:lnTo>
                    <a:pt x="58632" y="44132"/>
                  </a:lnTo>
                  <a:lnTo>
                    <a:pt x="58153" y="34061"/>
                  </a:lnTo>
                  <a:lnTo>
                    <a:pt x="56726" y="25230"/>
                  </a:lnTo>
                  <a:lnTo>
                    <a:pt x="54361" y="17648"/>
                  </a:lnTo>
                  <a:lnTo>
                    <a:pt x="51070" y="11328"/>
                  </a:lnTo>
                  <a:lnTo>
                    <a:pt x="49549" y="9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66620" y="4596358"/>
              <a:ext cx="201485" cy="881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7413" y="4596358"/>
              <a:ext cx="1047126" cy="3877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6642" y="4165498"/>
            <a:ext cx="205325" cy="88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08486" y="3629025"/>
            <a:ext cx="423545" cy="422909"/>
            <a:chOff x="308486" y="3629025"/>
            <a:chExt cx="423545" cy="422909"/>
          </a:xfrm>
        </p:grpSpPr>
        <p:sp>
          <p:nvSpPr>
            <p:cNvPr id="9" name="object 9"/>
            <p:cNvSpPr/>
            <p:nvPr/>
          </p:nvSpPr>
          <p:spPr>
            <a:xfrm>
              <a:off x="456319" y="3813022"/>
              <a:ext cx="275473" cy="881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486" y="4020032"/>
              <a:ext cx="124460" cy="31750"/>
            </a:xfrm>
            <a:custGeom>
              <a:avLst/>
              <a:gdLst/>
              <a:ahLst/>
              <a:cxnLst/>
              <a:rect l="l" t="t" r="r" b="b"/>
              <a:pathLst>
                <a:path w="124459" h="31750">
                  <a:moveTo>
                    <a:pt x="124241" y="0"/>
                  </a:moveTo>
                  <a:lnTo>
                    <a:pt x="85579" y="15586"/>
                  </a:lnTo>
                  <a:lnTo>
                    <a:pt x="62120" y="18072"/>
                  </a:lnTo>
                  <a:lnTo>
                    <a:pt x="54294" y="17803"/>
                  </a:lnTo>
                  <a:lnTo>
                    <a:pt x="15721" y="7999"/>
                  </a:lnTo>
                  <a:lnTo>
                    <a:pt x="0" y="0"/>
                  </a:lnTo>
                  <a:lnTo>
                    <a:pt x="0" y="10921"/>
                  </a:lnTo>
                  <a:lnTo>
                    <a:pt x="39269" y="28536"/>
                  </a:lnTo>
                  <a:lnTo>
                    <a:pt x="62120" y="31381"/>
                  </a:lnTo>
                  <a:lnTo>
                    <a:pt x="69765" y="31065"/>
                  </a:lnTo>
                  <a:lnTo>
                    <a:pt x="108379" y="19943"/>
                  </a:lnTo>
                  <a:lnTo>
                    <a:pt x="124241" y="10921"/>
                  </a:lnTo>
                  <a:lnTo>
                    <a:pt x="1242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674" y="3901643"/>
              <a:ext cx="101766" cy="934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8486" y="3629025"/>
              <a:ext cx="124241" cy="2451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6319" y="3460546"/>
            <a:ext cx="275590" cy="88265"/>
            <a:chOff x="456319" y="3460546"/>
            <a:chExt cx="275590" cy="88265"/>
          </a:xfrm>
        </p:grpSpPr>
        <p:sp>
          <p:nvSpPr>
            <p:cNvPr id="14" name="object 14"/>
            <p:cNvSpPr/>
            <p:nvPr/>
          </p:nvSpPr>
          <p:spPr>
            <a:xfrm>
              <a:off x="456319" y="3462058"/>
              <a:ext cx="50800" cy="85725"/>
            </a:xfrm>
            <a:custGeom>
              <a:avLst/>
              <a:gdLst/>
              <a:ahLst/>
              <a:cxnLst/>
              <a:rect l="l" t="t" r="r" b="b"/>
              <a:pathLst>
                <a:path w="50800" h="85725">
                  <a:moveTo>
                    <a:pt x="31758" y="0"/>
                  </a:moveTo>
                  <a:lnTo>
                    <a:pt x="20242" y="0"/>
                  </a:lnTo>
                  <a:lnTo>
                    <a:pt x="0" y="4089"/>
                  </a:lnTo>
                  <a:lnTo>
                    <a:pt x="0" y="14592"/>
                  </a:lnTo>
                  <a:lnTo>
                    <a:pt x="20358" y="10502"/>
                  </a:lnTo>
                  <a:lnTo>
                    <a:pt x="20358" y="75412"/>
                  </a:lnTo>
                  <a:lnTo>
                    <a:pt x="1629" y="75412"/>
                  </a:lnTo>
                  <a:lnTo>
                    <a:pt x="1629" y="85102"/>
                  </a:lnTo>
                  <a:lnTo>
                    <a:pt x="50488" y="85102"/>
                  </a:lnTo>
                  <a:lnTo>
                    <a:pt x="50488" y="75412"/>
                  </a:lnTo>
                  <a:lnTo>
                    <a:pt x="31758" y="75412"/>
                  </a:lnTo>
                  <a:lnTo>
                    <a:pt x="317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6468" y="3460546"/>
              <a:ext cx="205324" cy="881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10859" y="4115854"/>
            <a:ext cx="116424" cy="1772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1600" y="3483846"/>
            <a:ext cx="1308099" cy="10287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76740" y="4596358"/>
            <a:ext cx="59055" cy="88265"/>
          </a:xfrm>
          <a:custGeom>
            <a:avLst/>
            <a:gdLst/>
            <a:ahLst/>
            <a:cxnLst/>
            <a:rect l="l" t="t" r="r" b="b"/>
            <a:pathLst>
              <a:path w="59055" h="88264">
                <a:moveTo>
                  <a:pt x="38735" y="0"/>
                </a:moveTo>
                <a:lnTo>
                  <a:pt x="19773" y="0"/>
                </a:lnTo>
                <a:lnTo>
                  <a:pt x="12446" y="3848"/>
                </a:lnTo>
                <a:lnTo>
                  <a:pt x="0" y="44132"/>
                </a:lnTo>
                <a:lnTo>
                  <a:pt x="460" y="54267"/>
                </a:lnTo>
                <a:lnTo>
                  <a:pt x="19773" y="88137"/>
                </a:lnTo>
                <a:lnTo>
                  <a:pt x="38735" y="88137"/>
                </a:lnTo>
                <a:lnTo>
                  <a:pt x="45948" y="84404"/>
                </a:lnTo>
                <a:lnTo>
                  <a:pt x="49543" y="79159"/>
                </a:lnTo>
                <a:lnTo>
                  <a:pt x="23380" y="79159"/>
                </a:lnTo>
                <a:lnTo>
                  <a:pt x="18961" y="76238"/>
                </a:lnTo>
                <a:lnTo>
                  <a:pt x="11518" y="44132"/>
                </a:lnTo>
                <a:lnTo>
                  <a:pt x="11784" y="35924"/>
                </a:lnTo>
                <a:lnTo>
                  <a:pt x="23380" y="9105"/>
                </a:lnTo>
                <a:lnTo>
                  <a:pt x="49546" y="9105"/>
                </a:lnTo>
                <a:lnTo>
                  <a:pt x="45948" y="3848"/>
                </a:lnTo>
                <a:lnTo>
                  <a:pt x="38735" y="0"/>
                </a:lnTo>
                <a:close/>
              </a:path>
              <a:path w="59055" h="88264">
                <a:moveTo>
                  <a:pt x="49546" y="9105"/>
                </a:moveTo>
                <a:lnTo>
                  <a:pt x="35255" y="9105"/>
                </a:lnTo>
                <a:lnTo>
                  <a:pt x="39674" y="12026"/>
                </a:lnTo>
                <a:lnTo>
                  <a:pt x="42697" y="17868"/>
                </a:lnTo>
                <a:lnTo>
                  <a:pt x="44614" y="22790"/>
                </a:lnTo>
                <a:lnTo>
                  <a:pt x="45997" y="28809"/>
                </a:lnTo>
                <a:lnTo>
                  <a:pt x="46835" y="35924"/>
                </a:lnTo>
                <a:lnTo>
                  <a:pt x="47117" y="44132"/>
                </a:lnTo>
                <a:lnTo>
                  <a:pt x="46835" y="52338"/>
                </a:lnTo>
                <a:lnTo>
                  <a:pt x="35255" y="79159"/>
                </a:lnTo>
                <a:lnTo>
                  <a:pt x="49543" y="79159"/>
                </a:lnTo>
                <a:lnTo>
                  <a:pt x="58635" y="44132"/>
                </a:lnTo>
                <a:lnTo>
                  <a:pt x="58156" y="34061"/>
                </a:lnTo>
                <a:lnTo>
                  <a:pt x="56727" y="25230"/>
                </a:lnTo>
                <a:lnTo>
                  <a:pt x="54360" y="17648"/>
                </a:lnTo>
                <a:lnTo>
                  <a:pt x="51066" y="11328"/>
                </a:lnTo>
                <a:lnTo>
                  <a:pt x="49546" y="9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4394" y="4596358"/>
            <a:ext cx="201485" cy="881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332799" y="4115854"/>
            <a:ext cx="347345" cy="177800"/>
            <a:chOff x="2332799" y="4115854"/>
            <a:chExt cx="347345" cy="177800"/>
          </a:xfrm>
        </p:grpSpPr>
        <p:sp>
          <p:nvSpPr>
            <p:cNvPr id="21" name="object 21"/>
            <p:cNvSpPr/>
            <p:nvPr/>
          </p:nvSpPr>
          <p:spPr>
            <a:xfrm>
              <a:off x="2471165" y="4186631"/>
              <a:ext cx="208584" cy="881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2799" y="4115854"/>
              <a:ext cx="116420" cy="17721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330424" y="3528085"/>
            <a:ext cx="349326" cy="5233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9382" y="3483846"/>
            <a:ext cx="1308099" cy="10287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16783" y="4596358"/>
            <a:ext cx="690206" cy="3877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824526" y="4596358"/>
            <a:ext cx="1239520" cy="387985"/>
            <a:chOff x="4824526" y="4596358"/>
            <a:chExt cx="1239520" cy="387985"/>
          </a:xfrm>
        </p:grpSpPr>
        <p:sp>
          <p:nvSpPr>
            <p:cNvPr id="27" name="object 27"/>
            <p:cNvSpPr/>
            <p:nvPr/>
          </p:nvSpPr>
          <p:spPr>
            <a:xfrm>
              <a:off x="4824526" y="4596358"/>
              <a:ext cx="59055" cy="88265"/>
            </a:xfrm>
            <a:custGeom>
              <a:avLst/>
              <a:gdLst/>
              <a:ahLst/>
              <a:cxnLst/>
              <a:rect l="l" t="t" r="r" b="b"/>
              <a:pathLst>
                <a:path w="59054" h="88264">
                  <a:moveTo>
                    <a:pt x="38735" y="0"/>
                  </a:moveTo>
                  <a:lnTo>
                    <a:pt x="19773" y="0"/>
                  </a:lnTo>
                  <a:lnTo>
                    <a:pt x="12445" y="3848"/>
                  </a:lnTo>
                  <a:lnTo>
                    <a:pt x="0" y="44132"/>
                  </a:lnTo>
                  <a:lnTo>
                    <a:pt x="459" y="54267"/>
                  </a:lnTo>
                  <a:lnTo>
                    <a:pt x="19773" y="88137"/>
                  </a:lnTo>
                  <a:lnTo>
                    <a:pt x="38735" y="88137"/>
                  </a:lnTo>
                  <a:lnTo>
                    <a:pt x="45948" y="84404"/>
                  </a:lnTo>
                  <a:lnTo>
                    <a:pt x="49543" y="79159"/>
                  </a:lnTo>
                  <a:lnTo>
                    <a:pt x="23380" y="79159"/>
                  </a:lnTo>
                  <a:lnTo>
                    <a:pt x="18961" y="76238"/>
                  </a:lnTo>
                  <a:lnTo>
                    <a:pt x="11506" y="44132"/>
                  </a:lnTo>
                  <a:lnTo>
                    <a:pt x="11771" y="35924"/>
                  </a:lnTo>
                  <a:lnTo>
                    <a:pt x="23380" y="9105"/>
                  </a:lnTo>
                  <a:lnTo>
                    <a:pt x="49546" y="9105"/>
                  </a:lnTo>
                  <a:lnTo>
                    <a:pt x="45948" y="3848"/>
                  </a:lnTo>
                  <a:lnTo>
                    <a:pt x="38735" y="0"/>
                  </a:lnTo>
                  <a:close/>
                </a:path>
                <a:path w="59054" h="88264">
                  <a:moveTo>
                    <a:pt x="49546" y="9105"/>
                  </a:moveTo>
                  <a:lnTo>
                    <a:pt x="35242" y="9105"/>
                  </a:lnTo>
                  <a:lnTo>
                    <a:pt x="39662" y="12026"/>
                  </a:lnTo>
                  <a:lnTo>
                    <a:pt x="42684" y="17868"/>
                  </a:lnTo>
                  <a:lnTo>
                    <a:pt x="44602" y="22790"/>
                  </a:lnTo>
                  <a:lnTo>
                    <a:pt x="45985" y="28809"/>
                  </a:lnTo>
                  <a:lnTo>
                    <a:pt x="46822" y="35924"/>
                  </a:lnTo>
                  <a:lnTo>
                    <a:pt x="47104" y="44132"/>
                  </a:lnTo>
                  <a:lnTo>
                    <a:pt x="46822" y="52338"/>
                  </a:lnTo>
                  <a:lnTo>
                    <a:pt x="35242" y="79159"/>
                  </a:lnTo>
                  <a:lnTo>
                    <a:pt x="49543" y="79159"/>
                  </a:lnTo>
                  <a:lnTo>
                    <a:pt x="58623" y="44132"/>
                  </a:lnTo>
                  <a:lnTo>
                    <a:pt x="58146" y="34061"/>
                  </a:lnTo>
                  <a:lnTo>
                    <a:pt x="56721" y="25230"/>
                  </a:lnTo>
                  <a:lnTo>
                    <a:pt x="54358" y="17648"/>
                  </a:lnTo>
                  <a:lnTo>
                    <a:pt x="51066" y="11328"/>
                  </a:lnTo>
                  <a:lnTo>
                    <a:pt x="49546" y="9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2167" y="4596358"/>
              <a:ext cx="201485" cy="881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87696" y="4596358"/>
              <a:ext cx="1044244" cy="38770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4275886" y="3388842"/>
            <a:ext cx="361899" cy="11442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7142" y="3483846"/>
            <a:ext cx="1308099" cy="10287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72300" y="4596358"/>
            <a:ext cx="59055" cy="88265"/>
          </a:xfrm>
          <a:custGeom>
            <a:avLst/>
            <a:gdLst/>
            <a:ahLst/>
            <a:cxnLst/>
            <a:rect l="l" t="t" r="r" b="b"/>
            <a:pathLst>
              <a:path w="59054" h="88264">
                <a:moveTo>
                  <a:pt x="38735" y="0"/>
                </a:moveTo>
                <a:lnTo>
                  <a:pt x="19773" y="0"/>
                </a:lnTo>
                <a:lnTo>
                  <a:pt x="12446" y="3848"/>
                </a:lnTo>
                <a:lnTo>
                  <a:pt x="0" y="44132"/>
                </a:lnTo>
                <a:lnTo>
                  <a:pt x="459" y="54267"/>
                </a:lnTo>
                <a:lnTo>
                  <a:pt x="19773" y="88137"/>
                </a:lnTo>
                <a:lnTo>
                  <a:pt x="38735" y="88137"/>
                </a:lnTo>
                <a:lnTo>
                  <a:pt x="45948" y="84404"/>
                </a:lnTo>
                <a:lnTo>
                  <a:pt x="49543" y="79159"/>
                </a:lnTo>
                <a:lnTo>
                  <a:pt x="23380" y="79159"/>
                </a:lnTo>
                <a:lnTo>
                  <a:pt x="18961" y="76238"/>
                </a:lnTo>
                <a:lnTo>
                  <a:pt x="11518" y="44132"/>
                </a:lnTo>
                <a:lnTo>
                  <a:pt x="11784" y="35924"/>
                </a:lnTo>
                <a:lnTo>
                  <a:pt x="23380" y="9105"/>
                </a:lnTo>
                <a:lnTo>
                  <a:pt x="49546" y="9105"/>
                </a:lnTo>
                <a:lnTo>
                  <a:pt x="45948" y="3848"/>
                </a:lnTo>
                <a:lnTo>
                  <a:pt x="38735" y="0"/>
                </a:lnTo>
                <a:close/>
              </a:path>
              <a:path w="59054" h="88264">
                <a:moveTo>
                  <a:pt x="49546" y="9105"/>
                </a:moveTo>
                <a:lnTo>
                  <a:pt x="35242" y="9105"/>
                </a:lnTo>
                <a:lnTo>
                  <a:pt x="39674" y="12026"/>
                </a:lnTo>
                <a:lnTo>
                  <a:pt x="42697" y="17868"/>
                </a:lnTo>
                <a:lnTo>
                  <a:pt x="44614" y="22790"/>
                </a:lnTo>
                <a:lnTo>
                  <a:pt x="45997" y="28809"/>
                </a:lnTo>
                <a:lnTo>
                  <a:pt x="46835" y="35924"/>
                </a:lnTo>
                <a:lnTo>
                  <a:pt x="47117" y="44132"/>
                </a:lnTo>
                <a:lnTo>
                  <a:pt x="46835" y="52338"/>
                </a:lnTo>
                <a:lnTo>
                  <a:pt x="35242" y="79159"/>
                </a:lnTo>
                <a:lnTo>
                  <a:pt x="49543" y="79159"/>
                </a:lnTo>
                <a:lnTo>
                  <a:pt x="58635" y="44132"/>
                </a:lnTo>
                <a:lnTo>
                  <a:pt x="58156" y="34061"/>
                </a:lnTo>
                <a:lnTo>
                  <a:pt x="56727" y="25230"/>
                </a:lnTo>
                <a:lnTo>
                  <a:pt x="54360" y="17648"/>
                </a:lnTo>
                <a:lnTo>
                  <a:pt x="51066" y="11328"/>
                </a:lnTo>
                <a:lnTo>
                  <a:pt x="49546" y="9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09953" y="4596358"/>
            <a:ext cx="201485" cy="8813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26175" y="4355909"/>
            <a:ext cx="116420" cy="1772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23660" y="3388842"/>
            <a:ext cx="361911" cy="9026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12330" y="4596358"/>
            <a:ext cx="690219" cy="38770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64924" y="3483846"/>
            <a:ext cx="1308099" cy="10287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8720073" y="4596358"/>
            <a:ext cx="1239520" cy="387985"/>
            <a:chOff x="8720073" y="4596358"/>
            <a:chExt cx="1239520" cy="387985"/>
          </a:xfrm>
        </p:grpSpPr>
        <p:sp>
          <p:nvSpPr>
            <p:cNvPr id="39" name="object 39"/>
            <p:cNvSpPr/>
            <p:nvPr/>
          </p:nvSpPr>
          <p:spPr>
            <a:xfrm>
              <a:off x="8720073" y="4596358"/>
              <a:ext cx="59055" cy="88265"/>
            </a:xfrm>
            <a:custGeom>
              <a:avLst/>
              <a:gdLst/>
              <a:ahLst/>
              <a:cxnLst/>
              <a:rect l="l" t="t" r="r" b="b"/>
              <a:pathLst>
                <a:path w="59054" h="88264">
                  <a:moveTo>
                    <a:pt x="38747" y="0"/>
                  </a:moveTo>
                  <a:lnTo>
                    <a:pt x="19786" y="0"/>
                  </a:lnTo>
                  <a:lnTo>
                    <a:pt x="12446" y="3848"/>
                  </a:lnTo>
                  <a:lnTo>
                    <a:pt x="0" y="44132"/>
                  </a:lnTo>
                  <a:lnTo>
                    <a:pt x="461" y="54267"/>
                  </a:lnTo>
                  <a:lnTo>
                    <a:pt x="19786" y="88137"/>
                  </a:lnTo>
                  <a:lnTo>
                    <a:pt x="38747" y="88137"/>
                  </a:lnTo>
                  <a:lnTo>
                    <a:pt x="45961" y="84404"/>
                  </a:lnTo>
                  <a:lnTo>
                    <a:pt x="49547" y="79159"/>
                  </a:lnTo>
                  <a:lnTo>
                    <a:pt x="23380" y="79159"/>
                  </a:lnTo>
                  <a:lnTo>
                    <a:pt x="18961" y="76238"/>
                  </a:lnTo>
                  <a:lnTo>
                    <a:pt x="11518" y="44132"/>
                  </a:lnTo>
                  <a:lnTo>
                    <a:pt x="11784" y="35924"/>
                  </a:lnTo>
                  <a:lnTo>
                    <a:pt x="23380" y="9105"/>
                  </a:lnTo>
                  <a:lnTo>
                    <a:pt x="49549" y="9105"/>
                  </a:lnTo>
                  <a:lnTo>
                    <a:pt x="45961" y="3848"/>
                  </a:lnTo>
                  <a:lnTo>
                    <a:pt x="38747" y="0"/>
                  </a:lnTo>
                  <a:close/>
                </a:path>
                <a:path w="59054" h="88264">
                  <a:moveTo>
                    <a:pt x="49549" y="9105"/>
                  </a:moveTo>
                  <a:lnTo>
                    <a:pt x="35255" y="9105"/>
                  </a:lnTo>
                  <a:lnTo>
                    <a:pt x="39674" y="12026"/>
                  </a:lnTo>
                  <a:lnTo>
                    <a:pt x="42697" y="17868"/>
                  </a:lnTo>
                  <a:lnTo>
                    <a:pt x="44614" y="22790"/>
                  </a:lnTo>
                  <a:lnTo>
                    <a:pt x="45997" y="28809"/>
                  </a:lnTo>
                  <a:lnTo>
                    <a:pt x="46835" y="35924"/>
                  </a:lnTo>
                  <a:lnTo>
                    <a:pt x="47117" y="44132"/>
                  </a:lnTo>
                  <a:lnTo>
                    <a:pt x="46835" y="52338"/>
                  </a:lnTo>
                  <a:lnTo>
                    <a:pt x="35255" y="79159"/>
                  </a:lnTo>
                  <a:lnTo>
                    <a:pt x="49547" y="79159"/>
                  </a:lnTo>
                  <a:lnTo>
                    <a:pt x="58635" y="44132"/>
                  </a:lnTo>
                  <a:lnTo>
                    <a:pt x="58156" y="34061"/>
                  </a:lnTo>
                  <a:lnTo>
                    <a:pt x="56727" y="25230"/>
                  </a:lnTo>
                  <a:lnTo>
                    <a:pt x="54360" y="17648"/>
                  </a:lnTo>
                  <a:lnTo>
                    <a:pt x="51066" y="11328"/>
                  </a:lnTo>
                  <a:lnTo>
                    <a:pt x="49549" y="9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757727" y="4596358"/>
              <a:ext cx="201485" cy="8813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8341" y="4596358"/>
              <a:ext cx="1047432" cy="38770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8247926" y="3493515"/>
            <a:ext cx="275323" cy="9190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12707" y="3483846"/>
            <a:ext cx="1308099" cy="102876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67860" y="4596358"/>
            <a:ext cx="59055" cy="88265"/>
          </a:xfrm>
          <a:custGeom>
            <a:avLst/>
            <a:gdLst/>
            <a:ahLst/>
            <a:cxnLst/>
            <a:rect l="l" t="t" r="r" b="b"/>
            <a:pathLst>
              <a:path w="59054" h="88264">
                <a:moveTo>
                  <a:pt x="38734" y="0"/>
                </a:moveTo>
                <a:lnTo>
                  <a:pt x="19773" y="0"/>
                </a:lnTo>
                <a:lnTo>
                  <a:pt x="12446" y="3848"/>
                </a:lnTo>
                <a:lnTo>
                  <a:pt x="0" y="44132"/>
                </a:lnTo>
                <a:lnTo>
                  <a:pt x="459" y="54267"/>
                </a:lnTo>
                <a:lnTo>
                  <a:pt x="19773" y="88137"/>
                </a:lnTo>
                <a:lnTo>
                  <a:pt x="38734" y="88137"/>
                </a:lnTo>
                <a:lnTo>
                  <a:pt x="45948" y="84404"/>
                </a:lnTo>
                <a:lnTo>
                  <a:pt x="49543" y="79159"/>
                </a:lnTo>
                <a:lnTo>
                  <a:pt x="23380" y="79159"/>
                </a:lnTo>
                <a:lnTo>
                  <a:pt x="18961" y="76238"/>
                </a:lnTo>
                <a:lnTo>
                  <a:pt x="11506" y="44132"/>
                </a:lnTo>
                <a:lnTo>
                  <a:pt x="11771" y="35924"/>
                </a:lnTo>
                <a:lnTo>
                  <a:pt x="23380" y="9105"/>
                </a:lnTo>
                <a:lnTo>
                  <a:pt x="49546" y="9105"/>
                </a:lnTo>
                <a:lnTo>
                  <a:pt x="45948" y="3848"/>
                </a:lnTo>
                <a:lnTo>
                  <a:pt x="38734" y="0"/>
                </a:lnTo>
                <a:close/>
              </a:path>
              <a:path w="59054" h="88264">
                <a:moveTo>
                  <a:pt x="49546" y="9105"/>
                </a:moveTo>
                <a:lnTo>
                  <a:pt x="35242" y="9105"/>
                </a:lnTo>
                <a:lnTo>
                  <a:pt x="39662" y="12026"/>
                </a:lnTo>
                <a:lnTo>
                  <a:pt x="42684" y="17868"/>
                </a:lnTo>
                <a:lnTo>
                  <a:pt x="44602" y="22790"/>
                </a:lnTo>
                <a:lnTo>
                  <a:pt x="45985" y="28809"/>
                </a:lnTo>
                <a:lnTo>
                  <a:pt x="46822" y="35924"/>
                </a:lnTo>
                <a:lnTo>
                  <a:pt x="47104" y="44132"/>
                </a:lnTo>
                <a:lnTo>
                  <a:pt x="46822" y="52338"/>
                </a:lnTo>
                <a:lnTo>
                  <a:pt x="35242" y="79159"/>
                </a:lnTo>
                <a:lnTo>
                  <a:pt x="49543" y="79159"/>
                </a:lnTo>
                <a:lnTo>
                  <a:pt x="58623" y="44132"/>
                </a:lnTo>
                <a:lnTo>
                  <a:pt x="58146" y="34061"/>
                </a:lnTo>
                <a:lnTo>
                  <a:pt x="56721" y="25230"/>
                </a:lnTo>
                <a:lnTo>
                  <a:pt x="54358" y="17648"/>
                </a:lnTo>
                <a:lnTo>
                  <a:pt x="51066" y="11328"/>
                </a:lnTo>
                <a:lnTo>
                  <a:pt x="49546" y="9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705501" y="4596358"/>
            <a:ext cx="201485" cy="8813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95699" y="3510064"/>
            <a:ext cx="275678" cy="97082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929163" y="4596358"/>
            <a:ext cx="647420" cy="38770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60490" y="3483846"/>
            <a:ext cx="1308099" cy="10287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96672" y="3298980"/>
            <a:ext cx="302895" cy="0"/>
          </a:xfrm>
          <a:custGeom>
            <a:avLst/>
            <a:gdLst/>
            <a:ahLst/>
            <a:cxnLst/>
            <a:rect l="l" t="t" r="r" b="b"/>
            <a:pathLst>
              <a:path w="302894">
                <a:moveTo>
                  <a:pt x="0" y="0"/>
                </a:moveTo>
                <a:lnTo>
                  <a:pt x="302461" y="0"/>
                </a:lnTo>
              </a:path>
            </a:pathLst>
          </a:custGeom>
          <a:ln w="23349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2134933" y="3241459"/>
            <a:ext cx="534670" cy="113030"/>
            <a:chOff x="2134933" y="3241459"/>
            <a:chExt cx="534670" cy="113030"/>
          </a:xfrm>
        </p:grpSpPr>
        <p:sp>
          <p:nvSpPr>
            <p:cNvPr id="51" name="object 51"/>
            <p:cNvSpPr/>
            <p:nvPr/>
          </p:nvSpPr>
          <p:spPr>
            <a:xfrm>
              <a:off x="2134933" y="3241459"/>
              <a:ext cx="326821" cy="11261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88361" y="3269081"/>
              <a:ext cx="69265" cy="8498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85605" y="3243122"/>
              <a:ext cx="83820" cy="109220"/>
            </a:xfrm>
            <a:custGeom>
              <a:avLst/>
              <a:gdLst/>
              <a:ahLst/>
              <a:cxnLst/>
              <a:rect l="l" t="t" r="r" b="b"/>
              <a:pathLst>
                <a:path w="83819" h="109220">
                  <a:moveTo>
                    <a:pt x="13614" y="0"/>
                  </a:moveTo>
                  <a:lnTo>
                    <a:pt x="0" y="0"/>
                  </a:lnTo>
                  <a:lnTo>
                    <a:pt x="0" y="108978"/>
                  </a:lnTo>
                  <a:lnTo>
                    <a:pt x="13614" y="108978"/>
                  </a:lnTo>
                  <a:lnTo>
                    <a:pt x="13614" y="0"/>
                  </a:lnTo>
                  <a:close/>
                </a:path>
                <a:path w="83819" h="109220">
                  <a:moveTo>
                    <a:pt x="83477" y="25958"/>
                  </a:moveTo>
                  <a:lnTo>
                    <a:pt x="55499" y="25958"/>
                  </a:lnTo>
                  <a:lnTo>
                    <a:pt x="55499" y="2438"/>
                  </a:lnTo>
                  <a:lnTo>
                    <a:pt x="41897" y="2438"/>
                  </a:lnTo>
                  <a:lnTo>
                    <a:pt x="41897" y="25958"/>
                  </a:lnTo>
                  <a:lnTo>
                    <a:pt x="31915" y="25958"/>
                  </a:lnTo>
                  <a:lnTo>
                    <a:pt x="31915" y="36588"/>
                  </a:lnTo>
                  <a:lnTo>
                    <a:pt x="41897" y="36588"/>
                  </a:lnTo>
                  <a:lnTo>
                    <a:pt x="41897" y="91986"/>
                  </a:lnTo>
                  <a:lnTo>
                    <a:pt x="43853" y="99110"/>
                  </a:lnTo>
                  <a:lnTo>
                    <a:pt x="51727" y="107010"/>
                  </a:lnTo>
                  <a:lnTo>
                    <a:pt x="58978" y="108978"/>
                  </a:lnTo>
                  <a:lnTo>
                    <a:pt x="83477" y="108978"/>
                  </a:lnTo>
                  <a:lnTo>
                    <a:pt x="83477" y="97599"/>
                  </a:lnTo>
                  <a:lnTo>
                    <a:pt x="63817" y="97599"/>
                  </a:lnTo>
                  <a:lnTo>
                    <a:pt x="60045" y="96685"/>
                  </a:lnTo>
                  <a:lnTo>
                    <a:pt x="56413" y="92887"/>
                  </a:lnTo>
                  <a:lnTo>
                    <a:pt x="55499" y="88493"/>
                  </a:lnTo>
                  <a:lnTo>
                    <a:pt x="55499" y="36588"/>
                  </a:lnTo>
                  <a:lnTo>
                    <a:pt x="83477" y="36588"/>
                  </a:lnTo>
                  <a:lnTo>
                    <a:pt x="83477" y="25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975522" y="3281489"/>
            <a:ext cx="302895" cy="35560"/>
            <a:chOff x="2975522" y="3281489"/>
            <a:chExt cx="302895" cy="35560"/>
          </a:xfrm>
        </p:grpSpPr>
        <p:sp>
          <p:nvSpPr>
            <p:cNvPr id="55" name="object 55"/>
            <p:cNvSpPr/>
            <p:nvPr/>
          </p:nvSpPr>
          <p:spPr>
            <a:xfrm>
              <a:off x="2975522" y="3298980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461" y="0"/>
                  </a:lnTo>
                </a:path>
              </a:pathLst>
            </a:custGeom>
            <a:ln w="233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20936" y="3293143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7352" y="0"/>
                  </a:moveTo>
                  <a:lnTo>
                    <a:pt x="4257" y="0"/>
                  </a:lnTo>
                  <a:lnTo>
                    <a:pt x="2791" y="614"/>
                  </a:lnTo>
                  <a:lnTo>
                    <a:pt x="604" y="2804"/>
                  </a:lnTo>
                  <a:lnTo>
                    <a:pt x="0" y="4289"/>
                  </a:lnTo>
                  <a:lnTo>
                    <a:pt x="0" y="7385"/>
                  </a:lnTo>
                  <a:lnTo>
                    <a:pt x="604" y="8870"/>
                  </a:lnTo>
                  <a:lnTo>
                    <a:pt x="2791" y="11060"/>
                  </a:lnTo>
                  <a:lnTo>
                    <a:pt x="4257" y="11674"/>
                  </a:lnTo>
                  <a:lnTo>
                    <a:pt x="7352" y="11674"/>
                  </a:lnTo>
                  <a:lnTo>
                    <a:pt x="8841" y="11060"/>
                  </a:lnTo>
                  <a:lnTo>
                    <a:pt x="11004" y="8870"/>
                  </a:lnTo>
                  <a:lnTo>
                    <a:pt x="11633" y="7385"/>
                  </a:lnTo>
                  <a:lnTo>
                    <a:pt x="11633" y="4289"/>
                  </a:lnTo>
                  <a:lnTo>
                    <a:pt x="11004" y="2804"/>
                  </a:lnTo>
                  <a:lnTo>
                    <a:pt x="8841" y="61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20936" y="3293143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5816" y="11674"/>
                  </a:moveTo>
                  <a:lnTo>
                    <a:pt x="7352" y="11674"/>
                  </a:lnTo>
                  <a:lnTo>
                    <a:pt x="8841" y="11060"/>
                  </a:lnTo>
                  <a:lnTo>
                    <a:pt x="9934" y="9965"/>
                  </a:lnTo>
                  <a:lnTo>
                    <a:pt x="11004" y="8870"/>
                  </a:lnTo>
                  <a:lnTo>
                    <a:pt x="11633" y="7385"/>
                  </a:lnTo>
                  <a:lnTo>
                    <a:pt x="11633" y="5837"/>
                  </a:lnTo>
                  <a:lnTo>
                    <a:pt x="11633" y="4289"/>
                  </a:lnTo>
                  <a:lnTo>
                    <a:pt x="11004" y="2804"/>
                  </a:lnTo>
                  <a:lnTo>
                    <a:pt x="9934" y="1709"/>
                  </a:lnTo>
                  <a:lnTo>
                    <a:pt x="8841" y="614"/>
                  </a:lnTo>
                  <a:lnTo>
                    <a:pt x="7352" y="0"/>
                  </a:lnTo>
                  <a:lnTo>
                    <a:pt x="5816" y="0"/>
                  </a:lnTo>
                  <a:lnTo>
                    <a:pt x="4257" y="0"/>
                  </a:lnTo>
                  <a:lnTo>
                    <a:pt x="2791" y="614"/>
                  </a:lnTo>
                  <a:lnTo>
                    <a:pt x="1698" y="1709"/>
                  </a:lnTo>
                  <a:lnTo>
                    <a:pt x="604" y="2804"/>
                  </a:lnTo>
                  <a:lnTo>
                    <a:pt x="0" y="4289"/>
                  </a:lnTo>
                  <a:lnTo>
                    <a:pt x="0" y="5837"/>
                  </a:lnTo>
                  <a:lnTo>
                    <a:pt x="0" y="7385"/>
                  </a:lnTo>
                  <a:lnTo>
                    <a:pt x="604" y="8870"/>
                  </a:lnTo>
                  <a:lnTo>
                    <a:pt x="1698" y="9965"/>
                  </a:lnTo>
                  <a:lnTo>
                    <a:pt x="2791" y="11060"/>
                  </a:lnTo>
                  <a:lnTo>
                    <a:pt x="4257" y="11674"/>
                  </a:lnTo>
                  <a:lnTo>
                    <a:pt x="5816" y="11674"/>
                  </a:lnTo>
                  <a:close/>
                </a:path>
              </a:pathLst>
            </a:custGeom>
            <a:ln w="233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3413785" y="3241039"/>
            <a:ext cx="631825" cy="113030"/>
            <a:chOff x="3413785" y="3241039"/>
            <a:chExt cx="631825" cy="113030"/>
          </a:xfrm>
        </p:grpSpPr>
        <p:sp>
          <p:nvSpPr>
            <p:cNvPr id="59" name="object 59"/>
            <p:cNvSpPr/>
            <p:nvPr/>
          </p:nvSpPr>
          <p:spPr>
            <a:xfrm>
              <a:off x="3413785" y="3241039"/>
              <a:ext cx="436600" cy="11303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77919" y="3267113"/>
              <a:ext cx="69253" cy="8498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68343" y="3267113"/>
              <a:ext cx="76682" cy="8695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4355421" y="3275651"/>
            <a:ext cx="302895" cy="46990"/>
            <a:chOff x="4355421" y="3275651"/>
            <a:chExt cx="302895" cy="46990"/>
          </a:xfrm>
        </p:grpSpPr>
        <p:sp>
          <p:nvSpPr>
            <p:cNvPr id="63" name="object 63"/>
            <p:cNvSpPr/>
            <p:nvPr/>
          </p:nvSpPr>
          <p:spPr>
            <a:xfrm>
              <a:off x="4355421" y="3298980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461" y="0"/>
                  </a:lnTo>
                </a:path>
              </a:pathLst>
            </a:custGeom>
            <a:ln w="23349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95018" y="3287305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5" h="23495">
                  <a:moveTo>
                    <a:pt x="11633" y="0"/>
                  </a:moveTo>
                  <a:lnTo>
                    <a:pt x="0" y="23349"/>
                  </a:lnTo>
                  <a:lnTo>
                    <a:pt x="23266" y="23349"/>
                  </a:lnTo>
                  <a:lnTo>
                    <a:pt x="11633" y="0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495018" y="3287305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5" h="23495">
                  <a:moveTo>
                    <a:pt x="11633" y="0"/>
                  </a:moveTo>
                  <a:lnTo>
                    <a:pt x="0" y="23349"/>
                  </a:lnTo>
                  <a:lnTo>
                    <a:pt x="23266" y="23349"/>
                  </a:lnTo>
                  <a:lnTo>
                    <a:pt x="11633" y="0"/>
                  </a:lnTo>
                  <a:close/>
                </a:path>
              </a:pathLst>
            </a:custGeom>
            <a:ln w="2330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4787341" y="3241039"/>
            <a:ext cx="1275715" cy="113030"/>
            <a:chOff x="4787341" y="3241039"/>
            <a:chExt cx="1275715" cy="113030"/>
          </a:xfrm>
        </p:grpSpPr>
        <p:sp>
          <p:nvSpPr>
            <p:cNvPr id="67" name="object 67"/>
            <p:cNvSpPr/>
            <p:nvPr/>
          </p:nvSpPr>
          <p:spPr>
            <a:xfrm>
              <a:off x="4787341" y="3243122"/>
              <a:ext cx="314109" cy="110947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23230" y="3241039"/>
              <a:ext cx="222910" cy="11303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73662" y="3267113"/>
              <a:ext cx="69265" cy="8498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64098" y="3243122"/>
              <a:ext cx="507377" cy="11094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93561" y="3267113"/>
              <a:ext cx="69265" cy="84988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6378423" y="3275651"/>
            <a:ext cx="302895" cy="46990"/>
            <a:chOff x="6378423" y="3275651"/>
            <a:chExt cx="302895" cy="46990"/>
          </a:xfrm>
        </p:grpSpPr>
        <p:sp>
          <p:nvSpPr>
            <p:cNvPr id="73" name="object 73"/>
            <p:cNvSpPr/>
            <p:nvPr/>
          </p:nvSpPr>
          <p:spPr>
            <a:xfrm>
              <a:off x="6378423" y="3298980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461" y="0"/>
                  </a:lnTo>
                </a:path>
              </a:pathLst>
            </a:custGeom>
            <a:ln w="23349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518021" y="3287305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5" h="23495">
                  <a:moveTo>
                    <a:pt x="23266" y="0"/>
                  </a:moveTo>
                  <a:lnTo>
                    <a:pt x="0" y="0"/>
                  </a:lnTo>
                  <a:lnTo>
                    <a:pt x="11633" y="23349"/>
                  </a:lnTo>
                  <a:lnTo>
                    <a:pt x="2326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518021" y="3287305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5" h="23495">
                  <a:moveTo>
                    <a:pt x="11633" y="23349"/>
                  </a:moveTo>
                  <a:lnTo>
                    <a:pt x="23266" y="0"/>
                  </a:lnTo>
                  <a:lnTo>
                    <a:pt x="0" y="0"/>
                  </a:lnTo>
                  <a:lnTo>
                    <a:pt x="11633" y="23349"/>
                  </a:lnTo>
                  <a:close/>
                </a:path>
              </a:pathLst>
            </a:custGeom>
            <a:ln w="23307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6816699" y="3241039"/>
            <a:ext cx="1229995" cy="125095"/>
            <a:chOff x="6816699" y="3241039"/>
            <a:chExt cx="1229995" cy="125095"/>
          </a:xfrm>
        </p:grpSpPr>
        <p:sp>
          <p:nvSpPr>
            <p:cNvPr id="77" name="object 77"/>
            <p:cNvSpPr/>
            <p:nvPr/>
          </p:nvSpPr>
          <p:spPr>
            <a:xfrm>
              <a:off x="6816699" y="3241039"/>
              <a:ext cx="436600" cy="11303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80833" y="3267113"/>
              <a:ext cx="69253" cy="8498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71257" y="3241459"/>
              <a:ext cx="453694" cy="12459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847190" y="3241459"/>
              <a:ext cx="100863" cy="11064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77695" y="3241039"/>
              <a:ext cx="69215" cy="110489"/>
            </a:xfrm>
            <a:custGeom>
              <a:avLst/>
              <a:gdLst/>
              <a:ahLst/>
              <a:cxnLst/>
              <a:rect l="l" t="t" r="r" b="b"/>
              <a:pathLst>
                <a:path w="69215" h="110489">
                  <a:moveTo>
                    <a:pt x="68668" y="99060"/>
                  </a:moveTo>
                  <a:lnTo>
                    <a:pt x="14973" y="99060"/>
                  </a:lnTo>
                  <a:lnTo>
                    <a:pt x="14973" y="0"/>
                  </a:lnTo>
                  <a:lnTo>
                    <a:pt x="0" y="0"/>
                  </a:lnTo>
                  <a:lnTo>
                    <a:pt x="0" y="99060"/>
                  </a:lnTo>
                  <a:lnTo>
                    <a:pt x="0" y="110490"/>
                  </a:lnTo>
                  <a:lnTo>
                    <a:pt x="68668" y="110490"/>
                  </a:lnTo>
                  <a:lnTo>
                    <a:pt x="68668" y="99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8349449" y="3275651"/>
            <a:ext cx="302895" cy="46990"/>
            <a:chOff x="8349449" y="3275651"/>
            <a:chExt cx="302895" cy="46990"/>
          </a:xfrm>
        </p:grpSpPr>
        <p:sp>
          <p:nvSpPr>
            <p:cNvPr id="83" name="object 83"/>
            <p:cNvSpPr/>
            <p:nvPr/>
          </p:nvSpPr>
          <p:spPr>
            <a:xfrm>
              <a:off x="8349449" y="3298980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461" y="0"/>
                  </a:lnTo>
                </a:path>
              </a:pathLst>
            </a:custGeom>
            <a:ln w="233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489046" y="3287305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5" h="23495">
                  <a:moveTo>
                    <a:pt x="23266" y="0"/>
                  </a:moveTo>
                  <a:lnTo>
                    <a:pt x="0" y="11674"/>
                  </a:lnTo>
                  <a:lnTo>
                    <a:pt x="23266" y="23349"/>
                  </a:lnTo>
                  <a:lnTo>
                    <a:pt x="23266" y="0"/>
                  </a:lnTo>
                  <a:close/>
                </a:path>
              </a:pathLst>
            </a:custGeom>
            <a:solidFill>
              <a:srgbClr val="FF7F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489046" y="3287305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5" h="23495">
                  <a:moveTo>
                    <a:pt x="0" y="11674"/>
                  </a:moveTo>
                  <a:lnTo>
                    <a:pt x="23266" y="23349"/>
                  </a:lnTo>
                  <a:lnTo>
                    <a:pt x="23266" y="0"/>
                  </a:lnTo>
                  <a:lnTo>
                    <a:pt x="0" y="11674"/>
                  </a:lnTo>
                  <a:close/>
                </a:path>
              </a:pathLst>
            </a:custGeom>
            <a:ln w="23307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8781363" y="3241039"/>
            <a:ext cx="1030605" cy="113030"/>
            <a:chOff x="8781363" y="3241039"/>
            <a:chExt cx="1030605" cy="113030"/>
          </a:xfrm>
        </p:grpSpPr>
        <p:sp>
          <p:nvSpPr>
            <p:cNvPr id="87" name="object 87"/>
            <p:cNvSpPr/>
            <p:nvPr/>
          </p:nvSpPr>
          <p:spPr>
            <a:xfrm>
              <a:off x="8781363" y="3243122"/>
              <a:ext cx="88925" cy="11094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893276" y="3241459"/>
              <a:ext cx="92709" cy="110642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009722" y="3241039"/>
              <a:ext cx="263448" cy="113030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300692" y="3267113"/>
              <a:ext cx="69265" cy="84988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91129" y="3243122"/>
              <a:ext cx="329082" cy="110947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742284" y="3267113"/>
              <a:ext cx="69265" cy="84988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0127062" y="3275651"/>
            <a:ext cx="302895" cy="46990"/>
            <a:chOff x="10127062" y="3275651"/>
            <a:chExt cx="302895" cy="46990"/>
          </a:xfrm>
        </p:grpSpPr>
        <p:sp>
          <p:nvSpPr>
            <p:cNvPr id="94" name="object 94"/>
            <p:cNvSpPr/>
            <p:nvPr/>
          </p:nvSpPr>
          <p:spPr>
            <a:xfrm>
              <a:off x="10127062" y="3298980"/>
              <a:ext cx="302895" cy="0"/>
            </a:xfrm>
            <a:custGeom>
              <a:avLst/>
              <a:gdLst/>
              <a:ahLst/>
              <a:cxnLst/>
              <a:rect l="l" t="t" r="r" b="b"/>
              <a:pathLst>
                <a:path w="302895">
                  <a:moveTo>
                    <a:pt x="0" y="0"/>
                  </a:moveTo>
                  <a:lnTo>
                    <a:pt x="302461" y="0"/>
                  </a:lnTo>
                </a:path>
              </a:pathLst>
            </a:custGeom>
            <a:ln w="23349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266660" y="3287305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5" h="23495">
                  <a:moveTo>
                    <a:pt x="0" y="0"/>
                  </a:moveTo>
                  <a:lnTo>
                    <a:pt x="0" y="23349"/>
                  </a:lnTo>
                  <a:lnTo>
                    <a:pt x="23266" y="11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266660" y="3287305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5" h="23495">
                  <a:moveTo>
                    <a:pt x="23266" y="11674"/>
                  </a:moveTo>
                  <a:lnTo>
                    <a:pt x="0" y="0"/>
                  </a:lnTo>
                  <a:lnTo>
                    <a:pt x="0" y="23349"/>
                  </a:lnTo>
                  <a:lnTo>
                    <a:pt x="23266" y="11674"/>
                  </a:lnTo>
                  <a:close/>
                </a:path>
              </a:pathLst>
            </a:custGeom>
            <a:ln w="2330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10564736" y="3241039"/>
            <a:ext cx="487680" cy="113030"/>
            <a:chOff x="10564736" y="3241039"/>
            <a:chExt cx="487680" cy="113030"/>
          </a:xfrm>
        </p:grpSpPr>
        <p:sp>
          <p:nvSpPr>
            <p:cNvPr id="98" name="object 98"/>
            <p:cNvSpPr/>
            <p:nvPr/>
          </p:nvSpPr>
          <p:spPr>
            <a:xfrm>
              <a:off x="10564736" y="3241039"/>
              <a:ext cx="202336" cy="11303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794606" y="3267113"/>
              <a:ext cx="69253" cy="8498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885043" y="3243122"/>
              <a:ext cx="166954" cy="110947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90846" y="1881936"/>
            <a:ext cx="3725033" cy="1111843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Wingdings" pitchFamily="2" charset="2"/>
              <a:buChar char="Ø"/>
              <a:tabLst>
                <a:tab pos="241300" algn="l"/>
              </a:tabLst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Other types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1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I/O (BPS and IOPS)</a:t>
            </a: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90846" y="5031740"/>
            <a:ext cx="8364855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6405">
              <a:lnSpc>
                <a:spcPct val="100000"/>
              </a:lnSpc>
              <a:spcBef>
                <a:spcPts val="100"/>
              </a:spcBef>
            </a:pPr>
            <a:r>
              <a:rPr sz="1600" spc="70" dirty="0">
                <a:latin typeface="Arial" panose="020B0604020202020204" pitchFamily="34" charset="0"/>
                <a:cs typeface="Arial" panose="020B0604020202020204" pitchFamily="34" charset="0"/>
              </a:rPr>
              <a:t>Performance Tuning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  <a:r>
              <a:rPr sz="1600" spc="-6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buFont typeface="Wingdings" pitchFamily="2" charset="2"/>
              <a:buChar char="Ø"/>
              <a:tabLst>
                <a:tab pos="241300" algn="l"/>
              </a:tabLst>
            </a:pPr>
            <a:r>
              <a:rPr lang="en-US" sz="2400" spc="-3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850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ResTune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87% 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I/O, and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39% 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average.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9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33DCC-FDA9-0646-9309-50C821FD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FA2E5-27D8-874C-9731-EFFC7131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reduce resource utilization while still guaranteeing the Service Level Agreement (SLA),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e.g., without violating the throughput and latency requirements.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reduce the tuning time: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Tuning systems replay the workload repeatedly to learn the model iteratively, and the replay time dominates the tuning process:</a:t>
            </a:r>
          </a:p>
          <a:p>
            <a:pPr lvl="2">
              <a:buFont typeface="Wingdings" pitchFamily="2" charset="2"/>
              <a:buChar char="u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For real workloads, the replay time for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each iteration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takes at least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5 minutes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to adapt to different types of transactions. </a:t>
            </a:r>
          </a:p>
          <a:p>
            <a:pPr lvl="2">
              <a:buFont typeface="Wingdings" pitchFamily="2" charset="2"/>
              <a:buChar char="u"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The state-of-the-art systems 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OtterTune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CDBTune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 take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hundreds to thousands of iterations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to find an ideal configuration.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B00C3-E130-7B48-A30C-1C16EFA1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1C829-3213-A947-A7D6-43144FCD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The throughput of real workloads is often bounded by the request rate determined by the clients. 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Throughput is not the bottleneck in most cases.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 wide range of configurations has different CPU usages but the same throughput.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E791C3-29B1-2B4F-8A2A-60B97C02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3649663"/>
            <a:ext cx="54229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11A05-CA83-B641-A28F-5610117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>
                <a:latin typeface="Arial" panose="020B0604020202020204" pitchFamily="34" charset="0"/>
                <a:cs typeface="Arial" panose="020B0604020202020204" pitchFamily="34" charset="0"/>
              </a:rPr>
              <a:t>Limitation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spc="-5" dirty="0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-5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775B7-D624-B448-A68C-81EF1D7D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D262206-0974-A445-A733-2144FF582672}"/>
              </a:ext>
            </a:extLst>
          </p:cNvPr>
          <p:cNvSpPr/>
          <p:nvPr/>
        </p:nvSpPr>
        <p:spPr>
          <a:xfrm>
            <a:off x="303395" y="2251748"/>
            <a:ext cx="2594610" cy="2179955"/>
          </a:xfrm>
          <a:custGeom>
            <a:avLst/>
            <a:gdLst/>
            <a:ahLst/>
            <a:cxnLst/>
            <a:rect l="l" t="t" r="r" b="b"/>
            <a:pathLst>
              <a:path w="2594610" h="2179954">
                <a:moveTo>
                  <a:pt x="2230889" y="0"/>
                </a:moveTo>
                <a:lnTo>
                  <a:pt x="363300" y="0"/>
                </a:lnTo>
                <a:lnTo>
                  <a:pt x="314002" y="3316"/>
                </a:lnTo>
                <a:lnTo>
                  <a:pt x="266720" y="12976"/>
                </a:lnTo>
                <a:lnTo>
                  <a:pt x="221887" y="28549"/>
                </a:lnTo>
                <a:lnTo>
                  <a:pt x="179935" y="49599"/>
                </a:lnTo>
                <a:lnTo>
                  <a:pt x="141298" y="75696"/>
                </a:lnTo>
                <a:lnTo>
                  <a:pt x="106408" y="106405"/>
                </a:lnTo>
                <a:lnTo>
                  <a:pt x="75698" y="141294"/>
                </a:lnTo>
                <a:lnTo>
                  <a:pt x="49601" y="179931"/>
                </a:lnTo>
                <a:lnTo>
                  <a:pt x="28549" y="221883"/>
                </a:lnTo>
                <a:lnTo>
                  <a:pt x="12977" y="266716"/>
                </a:lnTo>
                <a:lnTo>
                  <a:pt x="3316" y="313998"/>
                </a:lnTo>
                <a:lnTo>
                  <a:pt x="0" y="363296"/>
                </a:lnTo>
                <a:lnTo>
                  <a:pt x="0" y="1816455"/>
                </a:lnTo>
                <a:lnTo>
                  <a:pt x="3316" y="1865753"/>
                </a:lnTo>
                <a:lnTo>
                  <a:pt x="12977" y="1913035"/>
                </a:lnTo>
                <a:lnTo>
                  <a:pt x="28549" y="1957868"/>
                </a:lnTo>
                <a:lnTo>
                  <a:pt x="49601" y="1999820"/>
                </a:lnTo>
                <a:lnTo>
                  <a:pt x="75698" y="2038456"/>
                </a:lnTo>
                <a:lnTo>
                  <a:pt x="106408" y="2073346"/>
                </a:lnTo>
                <a:lnTo>
                  <a:pt x="141298" y="2104055"/>
                </a:lnTo>
                <a:lnTo>
                  <a:pt x="179935" y="2130152"/>
                </a:lnTo>
                <a:lnTo>
                  <a:pt x="221887" y="2151202"/>
                </a:lnTo>
                <a:lnTo>
                  <a:pt x="266720" y="2166774"/>
                </a:lnTo>
                <a:lnTo>
                  <a:pt x="314002" y="2176435"/>
                </a:lnTo>
                <a:lnTo>
                  <a:pt x="363300" y="2179751"/>
                </a:lnTo>
                <a:lnTo>
                  <a:pt x="2230889" y="2179751"/>
                </a:lnTo>
                <a:lnTo>
                  <a:pt x="2280185" y="2176435"/>
                </a:lnTo>
                <a:lnTo>
                  <a:pt x="2327465" y="2166774"/>
                </a:lnTo>
                <a:lnTo>
                  <a:pt x="2372297" y="2151202"/>
                </a:lnTo>
                <a:lnTo>
                  <a:pt x="2414248" y="2130152"/>
                </a:lnTo>
                <a:lnTo>
                  <a:pt x="2452885" y="2104055"/>
                </a:lnTo>
                <a:lnTo>
                  <a:pt x="2487775" y="2073346"/>
                </a:lnTo>
                <a:lnTo>
                  <a:pt x="2518485" y="2038456"/>
                </a:lnTo>
                <a:lnTo>
                  <a:pt x="2544583" y="1999820"/>
                </a:lnTo>
                <a:lnTo>
                  <a:pt x="2565635" y="1957868"/>
                </a:lnTo>
                <a:lnTo>
                  <a:pt x="2581207" y="1913035"/>
                </a:lnTo>
                <a:lnTo>
                  <a:pt x="2590869" y="1865753"/>
                </a:lnTo>
                <a:lnTo>
                  <a:pt x="2594185" y="1816455"/>
                </a:lnTo>
                <a:lnTo>
                  <a:pt x="2594185" y="363296"/>
                </a:lnTo>
                <a:lnTo>
                  <a:pt x="2590869" y="313998"/>
                </a:lnTo>
                <a:lnTo>
                  <a:pt x="2581207" y="266716"/>
                </a:lnTo>
                <a:lnTo>
                  <a:pt x="2565635" y="221883"/>
                </a:lnTo>
                <a:lnTo>
                  <a:pt x="2544583" y="179931"/>
                </a:lnTo>
                <a:lnTo>
                  <a:pt x="2518485" y="141294"/>
                </a:lnTo>
                <a:lnTo>
                  <a:pt x="2487775" y="106405"/>
                </a:lnTo>
                <a:lnTo>
                  <a:pt x="2452885" y="75696"/>
                </a:lnTo>
                <a:lnTo>
                  <a:pt x="2414248" y="49599"/>
                </a:lnTo>
                <a:lnTo>
                  <a:pt x="2372297" y="28549"/>
                </a:lnTo>
                <a:lnTo>
                  <a:pt x="2327465" y="12976"/>
                </a:lnTo>
                <a:lnTo>
                  <a:pt x="2280185" y="3316"/>
                </a:lnTo>
                <a:lnTo>
                  <a:pt x="2230889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6C2DAD2-6E2F-DA45-AFF5-1271F93A8963}"/>
              </a:ext>
            </a:extLst>
          </p:cNvPr>
          <p:cNvSpPr txBox="1"/>
          <p:nvPr/>
        </p:nvSpPr>
        <p:spPr>
          <a:xfrm>
            <a:off x="489238" y="2754884"/>
            <a:ext cx="2223135" cy="923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#1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 indent="-1270" algn="ctr">
              <a:lnSpc>
                <a:spcPct val="100800"/>
              </a:lnSpc>
            </a:pPr>
            <a:r>
              <a:rPr sz="2000" b="1" spc="70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Optimizing  </a:t>
            </a:r>
            <a:r>
              <a:rPr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sz="2000" b="1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30" dirty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6243539-4AEE-994B-BBB4-53B91A10E223}"/>
              </a:ext>
            </a:extLst>
          </p:cNvPr>
          <p:cNvSpPr/>
          <p:nvPr/>
        </p:nvSpPr>
        <p:spPr>
          <a:xfrm>
            <a:off x="3353371" y="2249766"/>
            <a:ext cx="2594610" cy="2179955"/>
          </a:xfrm>
          <a:custGeom>
            <a:avLst/>
            <a:gdLst/>
            <a:ahLst/>
            <a:cxnLst/>
            <a:rect l="l" t="t" r="r" b="b"/>
            <a:pathLst>
              <a:path w="2594610" h="2179954">
                <a:moveTo>
                  <a:pt x="2230881" y="0"/>
                </a:moveTo>
                <a:lnTo>
                  <a:pt x="363296" y="0"/>
                </a:lnTo>
                <a:lnTo>
                  <a:pt x="314000" y="3316"/>
                </a:lnTo>
                <a:lnTo>
                  <a:pt x="266720" y="12976"/>
                </a:lnTo>
                <a:lnTo>
                  <a:pt x="221888" y="28549"/>
                </a:lnTo>
                <a:lnTo>
                  <a:pt x="179937" y="49599"/>
                </a:lnTo>
                <a:lnTo>
                  <a:pt x="141300" y="75696"/>
                </a:lnTo>
                <a:lnTo>
                  <a:pt x="106410" y="106405"/>
                </a:lnTo>
                <a:lnTo>
                  <a:pt x="75699" y="141294"/>
                </a:lnTo>
                <a:lnTo>
                  <a:pt x="49602" y="179931"/>
                </a:lnTo>
                <a:lnTo>
                  <a:pt x="28550" y="221883"/>
                </a:lnTo>
                <a:lnTo>
                  <a:pt x="12977" y="266716"/>
                </a:lnTo>
                <a:lnTo>
                  <a:pt x="3316" y="313998"/>
                </a:lnTo>
                <a:lnTo>
                  <a:pt x="0" y="363296"/>
                </a:lnTo>
                <a:lnTo>
                  <a:pt x="0" y="1816455"/>
                </a:lnTo>
                <a:lnTo>
                  <a:pt x="3316" y="1865753"/>
                </a:lnTo>
                <a:lnTo>
                  <a:pt x="12977" y="1913035"/>
                </a:lnTo>
                <a:lnTo>
                  <a:pt x="28550" y="1957868"/>
                </a:lnTo>
                <a:lnTo>
                  <a:pt x="49602" y="1999820"/>
                </a:lnTo>
                <a:lnTo>
                  <a:pt x="75699" y="2038456"/>
                </a:lnTo>
                <a:lnTo>
                  <a:pt x="106410" y="2073346"/>
                </a:lnTo>
                <a:lnTo>
                  <a:pt x="141300" y="2104055"/>
                </a:lnTo>
                <a:lnTo>
                  <a:pt x="179937" y="2130152"/>
                </a:lnTo>
                <a:lnTo>
                  <a:pt x="221888" y="2151202"/>
                </a:lnTo>
                <a:lnTo>
                  <a:pt x="266720" y="2166774"/>
                </a:lnTo>
                <a:lnTo>
                  <a:pt x="314000" y="2176435"/>
                </a:lnTo>
                <a:lnTo>
                  <a:pt x="363296" y="2179751"/>
                </a:lnTo>
                <a:lnTo>
                  <a:pt x="2230881" y="2179751"/>
                </a:lnTo>
                <a:lnTo>
                  <a:pt x="2280180" y="2176435"/>
                </a:lnTo>
                <a:lnTo>
                  <a:pt x="2327462" y="2166774"/>
                </a:lnTo>
                <a:lnTo>
                  <a:pt x="2372297" y="2151202"/>
                </a:lnTo>
                <a:lnTo>
                  <a:pt x="2414249" y="2130152"/>
                </a:lnTo>
                <a:lnTo>
                  <a:pt x="2452888" y="2104055"/>
                </a:lnTo>
                <a:lnTo>
                  <a:pt x="2487779" y="2073346"/>
                </a:lnTo>
                <a:lnTo>
                  <a:pt x="2518490" y="2038456"/>
                </a:lnTo>
                <a:lnTo>
                  <a:pt x="2544587" y="1999820"/>
                </a:lnTo>
                <a:lnTo>
                  <a:pt x="2565639" y="1957868"/>
                </a:lnTo>
                <a:lnTo>
                  <a:pt x="2581212" y="1913035"/>
                </a:lnTo>
                <a:lnTo>
                  <a:pt x="2590874" y="1865753"/>
                </a:lnTo>
                <a:lnTo>
                  <a:pt x="2594190" y="1816455"/>
                </a:lnTo>
                <a:lnTo>
                  <a:pt x="2594190" y="363296"/>
                </a:lnTo>
                <a:lnTo>
                  <a:pt x="2590874" y="313998"/>
                </a:lnTo>
                <a:lnTo>
                  <a:pt x="2581212" y="266716"/>
                </a:lnTo>
                <a:lnTo>
                  <a:pt x="2565639" y="221883"/>
                </a:lnTo>
                <a:lnTo>
                  <a:pt x="2544587" y="179931"/>
                </a:lnTo>
                <a:lnTo>
                  <a:pt x="2518490" y="141294"/>
                </a:lnTo>
                <a:lnTo>
                  <a:pt x="2487779" y="106405"/>
                </a:lnTo>
                <a:lnTo>
                  <a:pt x="2452888" y="75696"/>
                </a:lnTo>
                <a:lnTo>
                  <a:pt x="2414249" y="49599"/>
                </a:lnTo>
                <a:lnTo>
                  <a:pt x="2372297" y="28549"/>
                </a:lnTo>
                <a:lnTo>
                  <a:pt x="2327462" y="12976"/>
                </a:lnTo>
                <a:lnTo>
                  <a:pt x="2280180" y="3316"/>
                </a:lnTo>
                <a:lnTo>
                  <a:pt x="2230881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DD6FFFE-8157-FF44-A071-C5479489E146}"/>
              </a:ext>
            </a:extLst>
          </p:cNvPr>
          <p:cNvSpPr txBox="1"/>
          <p:nvPr/>
        </p:nvSpPr>
        <p:spPr>
          <a:xfrm>
            <a:off x="3852748" y="2751835"/>
            <a:ext cx="1595755" cy="923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635" algn="ctr">
              <a:lnSpc>
                <a:spcPct val="100800"/>
              </a:lnSpc>
            </a:pPr>
            <a:r>
              <a:rPr sz="2000" b="1" spc="-75" dirty="0">
                <a:latin typeface="Arial" panose="020B0604020202020204" pitchFamily="34" charset="0"/>
                <a:cs typeface="Arial" panose="020B0604020202020204" pitchFamily="34" charset="0"/>
              </a:rPr>
              <a:t>Time  </a:t>
            </a:r>
            <a:r>
              <a:rPr sz="2000" b="1" spc="45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b="1" spc="6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spc="-9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spc="24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AA647CA-AE12-7146-8F38-F4F548C41A3A}"/>
              </a:ext>
            </a:extLst>
          </p:cNvPr>
          <p:cNvSpPr/>
          <p:nvPr/>
        </p:nvSpPr>
        <p:spPr>
          <a:xfrm>
            <a:off x="6320218" y="2271534"/>
            <a:ext cx="2594610" cy="2179955"/>
          </a:xfrm>
          <a:custGeom>
            <a:avLst/>
            <a:gdLst/>
            <a:ahLst/>
            <a:cxnLst/>
            <a:rect l="l" t="t" r="r" b="b"/>
            <a:pathLst>
              <a:path w="2594609" h="2179954">
                <a:moveTo>
                  <a:pt x="2230894" y="0"/>
                </a:moveTo>
                <a:lnTo>
                  <a:pt x="363308" y="0"/>
                </a:lnTo>
                <a:lnTo>
                  <a:pt x="314010" y="3316"/>
                </a:lnTo>
                <a:lnTo>
                  <a:pt x="266727" y="12977"/>
                </a:lnTo>
                <a:lnTo>
                  <a:pt x="221893" y="28550"/>
                </a:lnTo>
                <a:lnTo>
                  <a:pt x="179941" y="49602"/>
                </a:lnTo>
                <a:lnTo>
                  <a:pt x="141302" y="75700"/>
                </a:lnTo>
                <a:lnTo>
                  <a:pt x="106411" y="106411"/>
                </a:lnTo>
                <a:lnTo>
                  <a:pt x="75700" y="141302"/>
                </a:lnTo>
                <a:lnTo>
                  <a:pt x="49602" y="179941"/>
                </a:lnTo>
                <a:lnTo>
                  <a:pt x="28550" y="221893"/>
                </a:lnTo>
                <a:lnTo>
                  <a:pt x="12977" y="266727"/>
                </a:lnTo>
                <a:lnTo>
                  <a:pt x="3316" y="314010"/>
                </a:lnTo>
                <a:lnTo>
                  <a:pt x="0" y="363308"/>
                </a:lnTo>
                <a:lnTo>
                  <a:pt x="0" y="1816468"/>
                </a:lnTo>
                <a:lnTo>
                  <a:pt x="3316" y="1865766"/>
                </a:lnTo>
                <a:lnTo>
                  <a:pt x="12977" y="1913048"/>
                </a:lnTo>
                <a:lnTo>
                  <a:pt x="28550" y="1957881"/>
                </a:lnTo>
                <a:lnTo>
                  <a:pt x="49602" y="1999832"/>
                </a:lnTo>
                <a:lnTo>
                  <a:pt x="75700" y="2038469"/>
                </a:lnTo>
                <a:lnTo>
                  <a:pt x="106411" y="2073359"/>
                </a:lnTo>
                <a:lnTo>
                  <a:pt x="141302" y="2104068"/>
                </a:lnTo>
                <a:lnTo>
                  <a:pt x="179941" y="2130164"/>
                </a:lnTo>
                <a:lnTo>
                  <a:pt x="221893" y="2151215"/>
                </a:lnTo>
                <a:lnTo>
                  <a:pt x="266727" y="2166787"/>
                </a:lnTo>
                <a:lnTo>
                  <a:pt x="314010" y="2176448"/>
                </a:lnTo>
                <a:lnTo>
                  <a:pt x="363308" y="2179764"/>
                </a:lnTo>
                <a:lnTo>
                  <a:pt x="2230894" y="2179764"/>
                </a:lnTo>
                <a:lnTo>
                  <a:pt x="2280190" y="2176448"/>
                </a:lnTo>
                <a:lnTo>
                  <a:pt x="2327470" y="2166787"/>
                </a:lnTo>
                <a:lnTo>
                  <a:pt x="2372302" y="2151215"/>
                </a:lnTo>
                <a:lnTo>
                  <a:pt x="2414253" y="2130164"/>
                </a:lnTo>
                <a:lnTo>
                  <a:pt x="2452890" y="2104068"/>
                </a:lnTo>
                <a:lnTo>
                  <a:pt x="2487780" y="2073359"/>
                </a:lnTo>
                <a:lnTo>
                  <a:pt x="2518491" y="2038469"/>
                </a:lnTo>
                <a:lnTo>
                  <a:pt x="2544588" y="1999832"/>
                </a:lnTo>
                <a:lnTo>
                  <a:pt x="2565640" y="1957881"/>
                </a:lnTo>
                <a:lnTo>
                  <a:pt x="2581213" y="1913048"/>
                </a:lnTo>
                <a:lnTo>
                  <a:pt x="2590874" y="1865766"/>
                </a:lnTo>
                <a:lnTo>
                  <a:pt x="2594190" y="1816468"/>
                </a:lnTo>
                <a:lnTo>
                  <a:pt x="2594190" y="363308"/>
                </a:lnTo>
                <a:lnTo>
                  <a:pt x="2590874" y="314010"/>
                </a:lnTo>
                <a:lnTo>
                  <a:pt x="2581213" y="266727"/>
                </a:lnTo>
                <a:lnTo>
                  <a:pt x="2565640" y="221893"/>
                </a:lnTo>
                <a:lnTo>
                  <a:pt x="2544588" y="179941"/>
                </a:lnTo>
                <a:lnTo>
                  <a:pt x="2518491" y="141302"/>
                </a:lnTo>
                <a:lnTo>
                  <a:pt x="2487780" y="106411"/>
                </a:lnTo>
                <a:lnTo>
                  <a:pt x="2452890" y="75700"/>
                </a:lnTo>
                <a:lnTo>
                  <a:pt x="2414253" y="49602"/>
                </a:lnTo>
                <a:lnTo>
                  <a:pt x="2372302" y="28550"/>
                </a:lnTo>
                <a:lnTo>
                  <a:pt x="2327470" y="12977"/>
                </a:lnTo>
                <a:lnTo>
                  <a:pt x="2280190" y="3316"/>
                </a:lnTo>
                <a:lnTo>
                  <a:pt x="2230894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E9E8815-CC37-CE48-A09F-EFFDE829AE85}"/>
              </a:ext>
            </a:extLst>
          </p:cNvPr>
          <p:cNvSpPr txBox="1"/>
          <p:nvPr/>
        </p:nvSpPr>
        <p:spPr>
          <a:xfrm>
            <a:off x="6660845" y="2776220"/>
            <a:ext cx="1912620" cy="923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#3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ctr">
              <a:lnSpc>
                <a:spcPct val="100800"/>
              </a:lnSpc>
            </a:pPr>
            <a:r>
              <a:rPr sz="2000" b="1" spc="6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sz="20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Training  </a:t>
            </a:r>
            <a:r>
              <a:rPr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overhead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21D9BCB1-FEFE-B647-8101-B3AB6D1CD0B4}"/>
              </a:ext>
            </a:extLst>
          </p:cNvPr>
          <p:cNvSpPr/>
          <p:nvPr/>
        </p:nvSpPr>
        <p:spPr>
          <a:xfrm>
            <a:off x="9215818" y="2293315"/>
            <a:ext cx="2594610" cy="2179955"/>
          </a:xfrm>
          <a:custGeom>
            <a:avLst/>
            <a:gdLst/>
            <a:ahLst/>
            <a:cxnLst/>
            <a:rect l="l" t="t" r="r" b="b"/>
            <a:pathLst>
              <a:path w="2594609" h="2179954">
                <a:moveTo>
                  <a:pt x="2230882" y="0"/>
                </a:moveTo>
                <a:lnTo>
                  <a:pt x="363296" y="0"/>
                </a:lnTo>
                <a:lnTo>
                  <a:pt x="313998" y="3316"/>
                </a:lnTo>
                <a:lnTo>
                  <a:pt x="266716" y="12976"/>
                </a:lnTo>
                <a:lnTo>
                  <a:pt x="221883" y="28549"/>
                </a:lnTo>
                <a:lnTo>
                  <a:pt x="179931" y="49599"/>
                </a:lnTo>
                <a:lnTo>
                  <a:pt x="141294" y="75696"/>
                </a:lnTo>
                <a:lnTo>
                  <a:pt x="106405" y="106405"/>
                </a:lnTo>
                <a:lnTo>
                  <a:pt x="75696" y="141294"/>
                </a:lnTo>
                <a:lnTo>
                  <a:pt x="49599" y="179931"/>
                </a:lnTo>
                <a:lnTo>
                  <a:pt x="28549" y="221883"/>
                </a:lnTo>
                <a:lnTo>
                  <a:pt x="12976" y="266716"/>
                </a:lnTo>
                <a:lnTo>
                  <a:pt x="3316" y="313998"/>
                </a:lnTo>
                <a:lnTo>
                  <a:pt x="0" y="363296"/>
                </a:lnTo>
                <a:lnTo>
                  <a:pt x="0" y="1816455"/>
                </a:lnTo>
                <a:lnTo>
                  <a:pt x="3316" y="1865753"/>
                </a:lnTo>
                <a:lnTo>
                  <a:pt x="12976" y="1913036"/>
                </a:lnTo>
                <a:lnTo>
                  <a:pt x="28549" y="1957870"/>
                </a:lnTo>
                <a:lnTo>
                  <a:pt x="49599" y="1999823"/>
                </a:lnTo>
                <a:lnTo>
                  <a:pt x="75696" y="2038461"/>
                </a:lnTo>
                <a:lnTo>
                  <a:pt x="106405" y="2073352"/>
                </a:lnTo>
                <a:lnTo>
                  <a:pt x="141294" y="2104063"/>
                </a:lnTo>
                <a:lnTo>
                  <a:pt x="179931" y="2130161"/>
                </a:lnTo>
                <a:lnTo>
                  <a:pt x="221883" y="2151213"/>
                </a:lnTo>
                <a:lnTo>
                  <a:pt x="266716" y="2166786"/>
                </a:lnTo>
                <a:lnTo>
                  <a:pt x="313998" y="2176447"/>
                </a:lnTo>
                <a:lnTo>
                  <a:pt x="363296" y="2179764"/>
                </a:lnTo>
                <a:lnTo>
                  <a:pt x="2230882" y="2179764"/>
                </a:lnTo>
                <a:lnTo>
                  <a:pt x="2280180" y="2176447"/>
                </a:lnTo>
                <a:lnTo>
                  <a:pt x="2327462" y="2166786"/>
                </a:lnTo>
                <a:lnTo>
                  <a:pt x="2372295" y="2151213"/>
                </a:lnTo>
                <a:lnTo>
                  <a:pt x="2414246" y="2130161"/>
                </a:lnTo>
                <a:lnTo>
                  <a:pt x="2452883" y="2104063"/>
                </a:lnTo>
                <a:lnTo>
                  <a:pt x="2487772" y="2073352"/>
                </a:lnTo>
                <a:lnTo>
                  <a:pt x="2518482" y="2038461"/>
                </a:lnTo>
                <a:lnTo>
                  <a:pt x="2544578" y="1999823"/>
                </a:lnTo>
                <a:lnTo>
                  <a:pt x="2565629" y="1957870"/>
                </a:lnTo>
                <a:lnTo>
                  <a:pt x="2581201" y="1913036"/>
                </a:lnTo>
                <a:lnTo>
                  <a:pt x="2590861" y="1865753"/>
                </a:lnTo>
                <a:lnTo>
                  <a:pt x="2594178" y="1816455"/>
                </a:lnTo>
                <a:lnTo>
                  <a:pt x="2594178" y="363296"/>
                </a:lnTo>
                <a:lnTo>
                  <a:pt x="2590861" y="313998"/>
                </a:lnTo>
                <a:lnTo>
                  <a:pt x="2581201" y="266716"/>
                </a:lnTo>
                <a:lnTo>
                  <a:pt x="2565629" y="221883"/>
                </a:lnTo>
                <a:lnTo>
                  <a:pt x="2544578" y="179931"/>
                </a:lnTo>
                <a:lnTo>
                  <a:pt x="2518482" y="141294"/>
                </a:lnTo>
                <a:lnTo>
                  <a:pt x="2487772" y="106405"/>
                </a:lnTo>
                <a:lnTo>
                  <a:pt x="2452883" y="75696"/>
                </a:lnTo>
                <a:lnTo>
                  <a:pt x="2414246" y="49599"/>
                </a:lnTo>
                <a:lnTo>
                  <a:pt x="2372295" y="28549"/>
                </a:lnTo>
                <a:lnTo>
                  <a:pt x="2327462" y="12976"/>
                </a:lnTo>
                <a:lnTo>
                  <a:pt x="2280180" y="3316"/>
                </a:lnTo>
                <a:lnTo>
                  <a:pt x="2230882" y="0"/>
                </a:lnTo>
                <a:close/>
              </a:path>
            </a:pathLst>
          </a:custGeom>
          <a:solidFill>
            <a:srgbClr val="B4C7E7"/>
          </a:solidFill>
        </p:spPr>
        <p:txBody>
          <a:bodyPr wrap="square" lIns="0" tIns="0" rIns="0" bIns="0" rtlCol="0"/>
          <a:lstStyle/>
          <a:p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B19B15C2-FB36-6948-9896-DD66EA5D354C}"/>
              </a:ext>
            </a:extLst>
          </p:cNvPr>
          <p:cNvSpPr txBox="1"/>
          <p:nvPr/>
        </p:nvSpPr>
        <p:spPr>
          <a:xfrm>
            <a:off x="9656457" y="2797555"/>
            <a:ext cx="1711960" cy="923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#4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1270" algn="ctr">
              <a:lnSpc>
                <a:spcPct val="100800"/>
              </a:lnSpc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Weak  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sz="2000" b="1" spc="3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spc="-9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b="1" spc="-95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2000" b="1" spc="-6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3160088F-E92A-B64C-BBD2-D95D1110B41B}"/>
              </a:ext>
            </a:extLst>
          </p:cNvPr>
          <p:cNvSpPr txBox="1"/>
          <p:nvPr/>
        </p:nvSpPr>
        <p:spPr>
          <a:xfrm>
            <a:off x="6565265" y="4711700"/>
            <a:ext cx="1945005" cy="9356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7145">
              <a:lnSpc>
                <a:spcPct val="100800"/>
              </a:lnSpc>
              <a:spcBef>
                <a:spcPts val="7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Reinforcement  Learning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altLang="zh-CN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17145">
              <a:lnSpc>
                <a:spcPct val="100800"/>
              </a:lnSpc>
              <a:spcBef>
                <a:spcPts val="75"/>
              </a:spcBef>
            </a:pP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(e.g. </a:t>
            </a:r>
            <a:r>
              <a:rPr lang="en-US" altLang="zh-CN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CDBTune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585377C1-4D85-F44C-8E89-E00C9AEDFCC5}"/>
              </a:ext>
            </a:extLst>
          </p:cNvPr>
          <p:cNvSpPr txBox="1"/>
          <p:nvPr/>
        </p:nvSpPr>
        <p:spPr>
          <a:xfrm>
            <a:off x="9355835" y="4711700"/>
            <a:ext cx="2451100" cy="9356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616585">
              <a:lnSpc>
                <a:spcPct val="100800"/>
              </a:lnSpc>
              <a:spcBef>
                <a:spcPts val="7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Bayesian  Optimization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altLang="zh-CN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algn="ctr">
              <a:lnSpc>
                <a:spcPct val="100800"/>
              </a:lnSpc>
              <a:spcBef>
                <a:spcPts val="75"/>
              </a:spcBef>
            </a:pP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(e.g. </a:t>
            </a:r>
            <a:r>
              <a:rPr lang="en-US" altLang="zh-CN"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Ottertune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82451307-3E85-D848-A9BA-B2DCD0B4CB3B}"/>
              </a:ext>
            </a:extLst>
          </p:cNvPr>
          <p:cNvSpPr txBox="1"/>
          <p:nvPr/>
        </p:nvSpPr>
        <p:spPr>
          <a:xfrm>
            <a:off x="3800373" y="4711700"/>
            <a:ext cx="1675130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endParaRPr lang="en-US" altLang="zh-CN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(e.g. 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BestConfig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95572FF8-AB44-384A-9E95-6B686948F511}"/>
              </a:ext>
            </a:extLst>
          </p:cNvPr>
          <p:cNvSpPr txBox="1"/>
          <p:nvPr/>
        </p:nvSpPr>
        <p:spPr>
          <a:xfrm>
            <a:off x="828060" y="4711700"/>
            <a:ext cx="15570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9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E4650-BB93-BC4F-9EA6-6A819AAB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Overview of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ResTune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BEBA4-6FD4-B947-B49D-27A20A78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ResTune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a tool provided by the cloud providers:</a:t>
            </a:r>
          </a:p>
          <a:p>
            <a:pPr lvl="1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Aims to find the configurations to minimize the resource usage without sacrificing the throughput and latency. </a:t>
            </a:r>
          </a:p>
          <a:p>
            <a:pPr lvl="1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Also aims to boost the tuning process with different past tuning tasks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from different instance types and different workloads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How does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ResTune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overcome challenges? </a:t>
            </a: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ResTune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optimizes the resource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utilization for a given workload by imposing constraints on the performance requirements.</a:t>
            </a:r>
          </a:p>
          <a:p>
            <a:pPr lvl="1"/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ResTune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leverages the tuning experience from the history tasks and transfers the accumulated knowledge to accelerate the tuning process of the new tasks. </a:t>
            </a:r>
          </a:p>
        </p:txBody>
      </p:sp>
    </p:spTree>
    <p:extLst>
      <p:ext uri="{BB962C8B-B14F-4D97-AF65-F5344CB8AC3E}">
        <p14:creationId xmlns:p14="http://schemas.microsoft.com/office/powerpoint/2010/main" val="26263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95675-638D-1348-BF2A-B065DBE7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Resource Oriented Tuning Problem 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A0ACD1-6F9A-F343-8F24-44CADD55C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kumimoji="1" lang="en-US" altLang="zh-CN" dirty="0"/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database with a continuous configuration space: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…×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altLang="zh-CN" dirty="0"/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given workload, we want to find the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240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Θ</m:t>
                    </m:r>
                  </m:oMath>
                </a14:m>
                <a:r>
                  <a:rPr lang="el-GR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minimizes resource usage and satisfies the SLA requirements: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A0ACD1-6F9A-F343-8F24-44CADD55C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5E895D8-C383-CD4D-9C46-5B55FF64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258" y="3429000"/>
            <a:ext cx="2549071" cy="14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5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F854FC-8579-B645-869C-7D148A80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2541861"/>
            <a:ext cx="3037115" cy="4073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3E7270-CF6B-874D-B5D9-3A059A21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Solving Constrained Optimization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713585-FDE9-2740-9334-070B873CF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Modeling Constrained Functions</a:t>
                </a: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During the optimization process, we keep a data records the historical observations : 𝐻 = </a:t>
                </a:r>
              </a:p>
              <a:p>
                <a:pPr lvl="1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configuration that meets the performance constraints is a </a:t>
                </a: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feasible configuration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altLang="zh-CN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ResTune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maintains three independent Gaussian Processing models.</a:t>
                </a:r>
                <a:r>
                  <a:rPr lang="en-US" altLang="zh-CN" dirty="0"/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They can be formalized as a multi-output Gaussian Process model that outputs the predictions with confidence bounds:</a:t>
                </a:r>
              </a:p>
              <a:p>
                <a:pPr marL="914400" lvl="2" indent="0">
                  <a:buNone/>
                </a:pPr>
                <a:r>
                  <a:rPr lang="en-US" altLang="zh-CN" dirty="0"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zh-CN" altLang="en-US"/>
                          <m:t>𝜎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/>
                          <m:t>𝑢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)) 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𝑡𝑝𝑠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𝑙𝑎𝑡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Guiding Search in Feasible Region </a:t>
                </a:r>
              </a:p>
              <a:p>
                <a:pPr lvl="1"/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ResTune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modified the acquisition function to guide the selection of configurations with less resource utilization in feasible areas. 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713585-FDE9-2740-9334-070B873CF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2339"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27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008B2-03FE-5940-BBF1-E7B08BEF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Solving Constrained Optimization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79F4D7-27D6-544A-BC49-7055CDABA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Guiding Search in Feasible Region </a:t>
                </a:r>
              </a:p>
              <a:p>
                <a:pPr lvl="1"/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𝑟𝑒𝑠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zh-CN" sz="20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𝑟𝑒𝑠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expected form of the improvement function of a candidate point 𝜃: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𝐸𝐼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sz="2000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𝑟𝑒𝑠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𝑟𝑒𝑠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 solve the constrained optimization problem, the new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acquisition function: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𝐶𝐸𝐼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𝐸𝐼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𝑓𝑒𝑎𝑠𝑖𝑏𝑖𝑙𝑖𝑡𝑦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79F4D7-27D6-544A-BC49-7055CDABA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66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1351</Words>
  <Application>Microsoft Macintosh PowerPoint</Application>
  <PresentationFormat>宽屏</PresentationFormat>
  <Paragraphs>185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IPAPMincho</vt:lpstr>
      <vt:lpstr>Arial</vt:lpstr>
      <vt:lpstr>Cambria Math</vt:lpstr>
      <vt:lpstr>Times New Roman</vt:lpstr>
      <vt:lpstr>Wingdings</vt:lpstr>
      <vt:lpstr>Office 主题​​</vt:lpstr>
      <vt:lpstr>ResTune:  Resource Oriented Tuning Boosted by  Meta-Learningfor Cloud Databases</vt:lpstr>
      <vt:lpstr>Research Motivation</vt:lpstr>
      <vt:lpstr>Challenge</vt:lpstr>
      <vt:lpstr>Observation</vt:lpstr>
      <vt:lpstr>Limitation of Existing Methods</vt:lpstr>
      <vt:lpstr>Overview of ResTune</vt:lpstr>
      <vt:lpstr>Resource Oriented Tuning Problem </vt:lpstr>
      <vt:lpstr>Solving Constrained Optimization</vt:lpstr>
      <vt:lpstr>Solving Constrained Optimization</vt:lpstr>
      <vt:lpstr>BOOSTING TUNING PROCESS </vt:lpstr>
      <vt:lpstr>Boosting Tuning Process: Meta-Learning</vt:lpstr>
      <vt:lpstr>Knowledge Extraction </vt:lpstr>
      <vt:lpstr>Knowledge Extraction </vt:lpstr>
      <vt:lpstr>How to determine the weights?</vt:lpstr>
      <vt:lpstr>Learning from Meta-Feature</vt:lpstr>
      <vt:lpstr>Learning from Meta-Feature</vt:lpstr>
      <vt:lpstr>Learning form Model Predictions</vt:lpstr>
      <vt:lpstr>Learning form Model Predictions</vt:lpstr>
      <vt:lpstr>Adaptive weight schema</vt:lpstr>
      <vt:lpstr>Overall Architecture of ResTune </vt:lpstr>
      <vt:lpstr>Experimental Study</vt:lpstr>
      <vt:lpstr>Experimental Study</vt:lpstr>
      <vt:lpstr>Efficiency Comparison</vt:lpstr>
      <vt:lpstr>Evaluation on Adaptability</vt:lpstr>
      <vt:lpstr>Evaluation on Adaptability</vt:lpstr>
      <vt:lpstr>Evaluation on Adaptability</vt:lpstr>
      <vt:lpstr>Tuning other types of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ResTune: Resource Oriented Tuning Boosted by  Meta-Learning for Cloud Databases</dc:title>
  <dc:creator>You Shuhong</dc:creator>
  <cp:lastModifiedBy>You Shuhong</cp:lastModifiedBy>
  <cp:revision>453</cp:revision>
  <dcterms:created xsi:type="dcterms:W3CDTF">2021-07-31T06:15:52Z</dcterms:created>
  <dcterms:modified xsi:type="dcterms:W3CDTF">2021-08-04T05:21:45Z</dcterms:modified>
</cp:coreProperties>
</file>