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A6D0F-CC8B-0938-8453-941AD2B3DE9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39E2A19-2964-0CF8-1547-C0CBC4857D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F76F342-EAD8-2C77-E67D-76F3ECE4BF72}"/>
              </a:ext>
            </a:extLst>
          </p:cNvPr>
          <p:cNvSpPr>
            <a:spLocks noGrp="1"/>
          </p:cNvSpPr>
          <p:nvPr>
            <p:ph type="dt" sz="half" idx="10"/>
          </p:nvPr>
        </p:nvSpPr>
        <p:spPr/>
        <p:txBody>
          <a:bodyPr/>
          <a:lstStyle/>
          <a:p>
            <a:fld id="{FF920351-E80C-4AAD-B0AE-8286E68FCBFD}" type="datetimeFigureOut">
              <a:rPr lang="zh-CN" altLang="en-US" smtClean="0"/>
              <a:t>2024/8/2</a:t>
            </a:fld>
            <a:endParaRPr lang="zh-CN" altLang="en-US"/>
          </a:p>
        </p:txBody>
      </p:sp>
      <p:sp>
        <p:nvSpPr>
          <p:cNvPr id="5" name="页脚占位符 4">
            <a:extLst>
              <a:ext uri="{FF2B5EF4-FFF2-40B4-BE49-F238E27FC236}">
                <a16:creationId xmlns:a16="http://schemas.microsoft.com/office/drawing/2014/main" id="{E8429401-FFC9-55DD-513E-3A9A47F4B6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D1A8C0-164B-EEC0-BC3B-87BF96E14289}"/>
              </a:ext>
            </a:extLst>
          </p:cNvPr>
          <p:cNvSpPr>
            <a:spLocks noGrp="1"/>
          </p:cNvSpPr>
          <p:nvPr>
            <p:ph type="sldNum" sz="quarter" idx="12"/>
          </p:nvPr>
        </p:nvSpPr>
        <p:spPr/>
        <p:txBody>
          <a:bodyPr/>
          <a:lstStyle/>
          <a:p>
            <a:fld id="{8706D8C2-CD72-4C84-9F49-2E6198FE3D12}" type="slidenum">
              <a:rPr lang="zh-CN" altLang="en-US" smtClean="0"/>
              <a:t>‹#›</a:t>
            </a:fld>
            <a:endParaRPr lang="zh-CN" altLang="en-US"/>
          </a:p>
        </p:txBody>
      </p:sp>
    </p:spTree>
    <p:extLst>
      <p:ext uri="{BB962C8B-B14F-4D97-AF65-F5344CB8AC3E}">
        <p14:creationId xmlns:p14="http://schemas.microsoft.com/office/powerpoint/2010/main" val="2499847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801660-87DE-8A88-1C45-EDD463D753C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13CD6F1-A5E5-F6CC-F00F-19892FEDFE6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966ECC-E482-CAB8-5EB7-964DE30D5416}"/>
              </a:ext>
            </a:extLst>
          </p:cNvPr>
          <p:cNvSpPr>
            <a:spLocks noGrp="1"/>
          </p:cNvSpPr>
          <p:nvPr>
            <p:ph type="dt" sz="half" idx="10"/>
          </p:nvPr>
        </p:nvSpPr>
        <p:spPr/>
        <p:txBody>
          <a:bodyPr/>
          <a:lstStyle/>
          <a:p>
            <a:fld id="{FF920351-E80C-4AAD-B0AE-8286E68FCBFD}" type="datetimeFigureOut">
              <a:rPr lang="zh-CN" altLang="en-US" smtClean="0"/>
              <a:t>2024/8/2</a:t>
            </a:fld>
            <a:endParaRPr lang="zh-CN" altLang="en-US"/>
          </a:p>
        </p:txBody>
      </p:sp>
      <p:sp>
        <p:nvSpPr>
          <p:cNvPr id="5" name="页脚占位符 4">
            <a:extLst>
              <a:ext uri="{FF2B5EF4-FFF2-40B4-BE49-F238E27FC236}">
                <a16:creationId xmlns:a16="http://schemas.microsoft.com/office/drawing/2014/main" id="{1DF2F43F-AE70-F885-8EE1-414C7E4ACD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AA8DAC-F28E-3B92-7CED-CB4AA6B6BB24}"/>
              </a:ext>
            </a:extLst>
          </p:cNvPr>
          <p:cNvSpPr>
            <a:spLocks noGrp="1"/>
          </p:cNvSpPr>
          <p:nvPr>
            <p:ph type="sldNum" sz="quarter" idx="12"/>
          </p:nvPr>
        </p:nvSpPr>
        <p:spPr/>
        <p:txBody>
          <a:bodyPr/>
          <a:lstStyle/>
          <a:p>
            <a:fld id="{8706D8C2-CD72-4C84-9F49-2E6198FE3D12}" type="slidenum">
              <a:rPr lang="zh-CN" altLang="en-US" smtClean="0"/>
              <a:t>‹#›</a:t>
            </a:fld>
            <a:endParaRPr lang="zh-CN" altLang="en-US"/>
          </a:p>
        </p:txBody>
      </p:sp>
    </p:spTree>
    <p:extLst>
      <p:ext uri="{BB962C8B-B14F-4D97-AF65-F5344CB8AC3E}">
        <p14:creationId xmlns:p14="http://schemas.microsoft.com/office/powerpoint/2010/main" val="2875558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371ADB2-AAA7-1044-6105-A52CD3DB877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A6AAF03-5D32-0D71-B5FD-B91C2AA0E5B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2C95583-1BBD-5134-0B97-D9072BD91FE3}"/>
              </a:ext>
            </a:extLst>
          </p:cNvPr>
          <p:cNvSpPr>
            <a:spLocks noGrp="1"/>
          </p:cNvSpPr>
          <p:nvPr>
            <p:ph type="dt" sz="half" idx="10"/>
          </p:nvPr>
        </p:nvSpPr>
        <p:spPr/>
        <p:txBody>
          <a:bodyPr/>
          <a:lstStyle/>
          <a:p>
            <a:fld id="{FF920351-E80C-4AAD-B0AE-8286E68FCBFD}" type="datetimeFigureOut">
              <a:rPr lang="zh-CN" altLang="en-US" smtClean="0"/>
              <a:t>2024/8/2</a:t>
            </a:fld>
            <a:endParaRPr lang="zh-CN" altLang="en-US"/>
          </a:p>
        </p:txBody>
      </p:sp>
      <p:sp>
        <p:nvSpPr>
          <p:cNvPr id="5" name="页脚占位符 4">
            <a:extLst>
              <a:ext uri="{FF2B5EF4-FFF2-40B4-BE49-F238E27FC236}">
                <a16:creationId xmlns:a16="http://schemas.microsoft.com/office/drawing/2014/main" id="{378E4BD9-6750-65DD-CE43-98A53312C0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288702-7E0F-0198-0B5F-D7A3A4A48CAA}"/>
              </a:ext>
            </a:extLst>
          </p:cNvPr>
          <p:cNvSpPr>
            <a:spLocks noGrp="1"/>
          </p:cNvSpPr>
          <p:nvPr>
            <p:ph type="sldNum" sz="quarter" idx="12"/>
          </p:nvPr>
        </p:nvSpPr>
        <p:spPr/>
        <p:txBody>
          <a:bodyPr/>
          <a:lstStyle/>
          <a:p>
            <a:fld id="{8706D8C2-CD72-4C84-9F49-2E6198FE3D12}" type="slidenum">
              <a:rPr lang="zh-CN" altLang="en-US" smtClean="0"/>
              <a:t>‹#›</a:t>
            </a:fld>
            <a:endParaRPr lang="zh-CN" altLang="en-US"/>
          </a:p>
        </p:txBody>
      </p:sp>
    </p:spTree>
    <p:extLst>
      <p:ext uri="{BB962C8B-B14F-4D97-AF65-F5344CB8AC3E}">
        <p14:creationId xmlns:p14="http://schemas.microsoft.com/office/powerpoint/2010/main" val="415167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AF082F-830C-7273-F827-93816853CC5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07E62D-16FD-A0CE-D5C8-0FA4D0FC611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422E18-EB1A-DB1B-81EF-8BCE4B6BDCF9}"/>
              </a:ext>
            </a:extLst>
          </p:cNvPr>
          <p:cNvSpPr>
            <a:spLocks noGrp="1"/>
          </p:cNvSpPr>
          <p:nvPr>
            <p:ph type="dt" sz="half" idx="10"/>
          </p:nvPr>
        </p:nvSpPr>
        <p:spPr/>
        <p:txBody>
          <a:bodyPr/>
          <a:lstStyle/>
          <a:p>
            <a:fld id="{FF920351-E80C-4AAD-B0AE-8286E68FCBFD}" type="datetimeFigureOut">
              <a:rPr lang="zh-CN" altLang="en-US" smtClean="0"/>
              <a:t>2024/8/2</a:t>
            </a:fld>
            <a:endParaRPr lang="zh-CN" altLang="en-US"/>
          </a:p>
        </p:txBody>
      </p:sp>
      <p:sp>
        <p:nvSpPr>
          <p:cNvPr id="5" name="页脚占位符 4">
            <a:extLst>
              <a:ext uri="{FF2B5EF4-FFF2-40B4-BE49-F238E27FC236}">
                <a16:creationId xmlns:a16="http://schemas.microsoft.com/office/drawing/2014/main" id="{70CD1261-18B8-2333-C22B-DCA2CEFD08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1086D1-EB59-F3F6-FC58-6E9DF6ABD945}"/>
              </a:ext>
            </a:extLst>
          </p:cNvPr>
          <p:cNvSpPr>
            <a:spLocks noGrp="1"/>
          </p:cNvSpPr>
          <p:nvPr>
            <p:ph type="sldNum" sz="quarter" idx="12"/>
          </p:nvPr>
        </p:nvSpPr>
        <p:spPr/>
        <p:txBody>
          <a:bodyPr/>
          <a:lstStyle/>
          <a:p>
            <a:fld id="{8706D8C2-CD72-4C84-9F49-2E6198FE3D12}" type="slidenum">
              <a:rPr lang="zh-CN" altLang="en-US" smtClean="0"/>
              <a:t>‹#›</a:t>
            </a:fld>
            <a:endParaRPr lang="zh-CN" altLang="en-US"/>
          </a:p>
        </p:txBody>
      </p:sp>
    </p:spTree>
    <p:extLst>
      <p:ext uri="{BB962C8B-B14F-4D97-AF65-F5344CB8AC3E}">
        <p14:creationId xmlns:p14="http://schemas.microsoft.com/office/powerpoint/2010/main" val="1402689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99742-E232-52E5-12F9-D35EDC47B44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B5596E-E608-38C9-10CE-36B41E4F5B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72FB86A-5800-AA98-F41D-44EAF91CF426}"/>
              </a:ext>
            </a:extLst>
          </p:cNvPr>
          <p:cNvSpPr>
            <a:spLocks noGrp="1"/>
          </p:cNvSpPr>
          <p:nvPr>
            <p:ph type="dt" sz="half" idx="10"/>
          </p:nvPr>
        </p:nvSpPr>
        <p:spPr/>
        <p:txBody>
          <a:bodyPr/>
          <a:lstStyle/>
          <a:p>
            <a:fld id="{FF920351-E80C-4AAD-B0AE-8286E68FCBFD}" type="datetimeFigureOut">
              <a:rPr lang="zh-CN" altLang="en-US" smtClean="0"/>
              <a:t>2024/8/2</a:t>
            </a:fld>
            <a:endParaRPr lang="zh-CN" altLang="en-US"/>
          </a:p>
        </p:txBody>
      </p:sp>
      <p:sp>
        <p:nvSpPr>
          <p:cNvPr id="5" name="页脚占位符 4">
            <a:extLst>
              <a:ext uri="{FF2B5EF4-FFF2-40B4-BE49-F238E27FC236}">
                <a16:creationId xmlns:a16="http://schemas.microsoft.com/office/drawing/2014/main" id="{EB4C03AF-9504-A781-9FF4-A00445EFD7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2A8CFC9-6744-57DB-A36F-C2B632199972}"/>
              </a:ext>
            </a:extLst>
          </p:cNvPr>
          <p:cNvSpPr>
            <a:spLocks noGrp="1"/>
          </p:cNvSpPr>
          <p:nvPr>
            <p:ph type="sldNum" sz="quarter" idx="12"/>
          </p:nvPr>
        </p:nvSpPr>
        <p:spPr/>
        <p:txBody>
          <a:bodyPr/>
          <a:lstStyle/>
          <a:p>
            <a:fld id="{8706D8C2-CD72-4C84-9F49-2E6198FE3D12}" type="slidenum">
              <a:rPr lang="zh-CN" altLang="en-US" smtClean="0"/>
              <a:t>‹#›</a:t>
            </a:fld>
            <a:endParaRPr lang="zh-CN" altLang="en-US"/>
          </a:p>
        </p:txBody>
      </p:sp>
    </p:spTree>
    <p:extLst>
      <p:ext uri="{BB962C8B-B14F-4D97-AF65-F5344CB8AC3E}">
        <p14:creationId xmlns:p14="http://schemas.microsoft.com/office/powerpoint/2010/main" val="1475552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97F65-9254-4E7D-1EA5-509FF39D1DB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7F02A5-F0ED-7FB2-4C0F-68CECCD7A2E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044326D-1BB3-DE59-B8E7-EF2C59180FC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2F6A752-2D02-1DFA-1D26-5BCEB8A89C0F}"/>
              </a:ext>
            </a:extLst>
          </p:cNvPr>
          <p:cNvSpPr>
            <a:spLocks noGrp="1"/>
          </p:cNvSpPr>
          <p:nvPr>
            <p:ph type="dt" sz="half" idx="10"/>
          </p:nvPr>
        </p:nvSpPr>
        <p:spPr/>
        <p:txBody>
          <a:bodyPr/>
          <a:lstStyle/>
          <a:p>
            <a:fld id="{FF920351-E80C-4AAD-B0AE-8286E68FCBFD}" type="datetimeFigureOut">
              <a:rPr lang="zh-CN" altLang="en-US" smtClean="0"/>
              <a:t>2024/8/2</a:t>
            </a:fld>
            <a:endParaRPr lang="zh-CN" altLang="en-US"/>
          </a:p>
        </p:txBody>
      </p:sp>
      <p:sp>
        <p:nvSpPr>
          <p:cNvPr id="6" name="页脚占位符 5">
            <a:extLst>
              <a:ext uri="{FF2B5EF4-FFF2-40B4-BE49-F238E27FC236}">
                <a16:creationId xmlns:a16="http://schemas.microsoft.com/office/drawing/2014/main" id="{658DA16A-AC18-A7E0-43C8-0378830243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F259A3-638E-145F-429E-83C17C5DE076}"/>
              </a:ext>
            </a:extLst>
          </p:cNvPr>
          <p:cNvSpPr>
            <a:spLocks noGrp="1"/>
          </p:cNvSpPr>
          <p:nvPr>
            <p:ph type="sldNum" sz="quarter" idx="12"/>
          </p:nvPr>
        </p:nvSpPr>
        <p:spPr/>
        <p:txBody>
          <a:bodyPr/>
          <a:lstStyle/>
          <a:p>
            <a:fld id="{8706D8C2-CD72-4C84-9F49-2E6198FE3D12}" type="slidenum">
              <a:rPr lang="zh-CN" altLang="en-US" smtClean="0"/>
              <a:t>‹#›</a:t>
            </a:fld>
            <a:endParaRPr lang="zh-CN" altLang="en-US"/>
          </a:p>
        </p:txBody>
      </p:sp>
    </p:spTree>
    <p:extLst>
      <p:ext uri="{BB962C8B-B14F-4D97-AF65-F5344CB8AC3E}">
        <p14:creationId xmlns:p14="http://schemas.microsoft.com/office/powerpoint/2010/main" val="4203283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E387C-0507-789D-02D1-B49D42DAAEA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0DDE76-3E94-7CE4-FF3A-5A8F3C9E8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A985B00-728B-E138-C5C8-70287630EB7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EC2C7F1-AA18-240E-8CD1-80871E7B4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EB04609-97E4-4E0B-284F-D0704DC6822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C89252A-50BB-009C-229A-98DCAFC782A2}"/>
              </a:ext>
            </a:extLst>
          </p:cNvPr>
          <p:cNvSpPr>
            <a:spLocks noGrp="1"/>
          </p:cNvSpPr>
          <p:nvPr>
            <p:ph type="dt" sz="half" idx="10"/>
          </p:nvPr>
        </p:nvSpPr>
        <p:spPr/>
        <p:txBody>
          <a:bodyPr/>
          <a:lstStyle/>
          <a:p>
            <a:fld id="{FF920351-E80C-4AAD-B0AE-8286E68FCBFD}" type="datetimeFigureOut">
              <a:rPr lang="zh-CN" altLang="en-US" smtClean="0"/>
              <a:t>2024/8/2</a:t>
            </a:fld>
            <a:endParaRPr lang="zh-CN" altLang="en-US"/>
          </a:p>
        </p:txBody>
      </p:sp>
      <p:sp>
        <p:nvSpPr>
          <p:cNvPr id="8" name="页脚占位符 7">
            <a:extLst>
              <a:ext uri="{FF2B5EF4-FFF2-40B4-BE49-F238E27FC236}">
                <a16:creationId xmlns:a16="http://schemas.microsoft.com/office/drawing/2014/main" id="{B794E350-0AF2-1CF3-1226-A2F230F149D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F690065-2EA7-52F7-0AAD-D2205B6BC4B7}"/>
              </a:ext>
            </a:extLst>
          </p:cNvPr>
          <p:cNvSpPr>
            <a:spLocks noGrp="1"/>
          </p:cNvSpPr>
          <p:nvPr>
            <p:ph type="sldNum" sz="quarter" idx="12"/>
          </p:nvPr>
        </p:nvSpPr>
        <p:spPr/>
        <p:txBody>
          <a:bodyPr/>
          <a:lstStyle/>
          <a:p>
            <a:fld id="{8706D8C2-CD72-4C84-9F49-2E6198FE3D12}" type="slidenum">
              <a:rPr lang="zh-CN" altLang="en-US" smtClean="0"/>
              <a:t>‹#›</a:t>
            </a:fld>
            <a:endParaRPr lang="zh-CN" altLang="en-US"/>
          </a:p>
        </p:txBody>
      </p:sp>
    </p:spTree>
    <p:extLst>
      <p:ext uri="{BB962C8B-B14F-4D97-AF65-F5344CB8AC3E}">
        <p14:creationId xmlns:p14="http://schemas.microsoft.com/office/powerpoint/2010/main" val="3507702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9297F9-C805-3132-56F6-4DB4F61BE05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269DE9D-9133-48F0-89E9-6994ACD6324E}"/>
              </a:ext>
            </a:extLst>
          </p:cNvPr>
          <p:cNvSpPr>
            <a:spLocks noGrp="1"/>
          </p:cNvSpPr>
          <p:nvPr>
            <p:ph type="dt" sz="half" idx="10"/>
          </p:nvPr>
        </p:nvSpPr>
        <p:spPr/>
        <p:txBody>
          <a:bodyPr/>
          <a:lstStyle/>
          <a:p>
            <a:fld id="{FF920351-E80C-4AAD-B0AE-8286E68FCBFD}" type="datetimeFigureOut">
              <a:rPr lang="zh-CN" altLang="en-US" smtClean="0"/>
              <a:t>2024/8/2</a:t>
            </a:fld>
            <a:endParaRPr lang="zh-CN" altLang="en-US"/>
          </a:p>
        </p:txBody>
      </p:sp>
      <p:sp>
        <p:nvSpPr>
          <p:cNvPr id="4" name="页脚占位符 3">
            <a:extLst>
              <a:ext uri="{FF2B5EF4-FFF2-40B4-BE49-F238E27FC236}">
                <a16:creationId xmlns:a16="http://schemas.microsoft.com/office/drawing/2014/main" id="{E33FF027-E907-8AD7-3A7F-DADF7BF238B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636206C-7DBE-F65E-3544-6935FF15FE34}"/>
              </a:ext>
            </a:extLst>
          </p:cNvPr>
          <p:cNvSpPr>
            <a:spLocks noGrp="1"/>
          </p:cNvSpPr>
          <p:nvPr>
            <p:ph type="sldNum" sz="quarter" idx="12"/>
          </p:nvPr>
        </p:nvSpPr>
        <p:spPr/>
        <p:txBody>
          <a:bodyPr/>
          <a:lstStyle/>
          <a:p>
            <a:fld id="{8706D8C2-CD72-4C84-9F49-2E6198FE3D12}" type="slidenum">
              <a:rPr lang="zh-CN" altLang="en-US" smtClean="0"/>
              <a:t>‹#›</a:t>
            </a:fld>
            <a:endParaRPr lang="zh-CN" altLang="en-US"/>
          </a:p>
        </p:txBody>
      </p:sp>
    </p:spTree>
    <p:extLst>
      <p:ext uri="{BB962C8B-B14F-4D97-AF65-F5344CB8AC3E}">
        <p14:creationId xmlns:p14="http://schemas.microsoft.com/office/powerpoint/2010/main" val="115557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572296E-9F78-2762-7A03-00CC8521ADF5}"/>
              </a:ext>
            </a:extLst>
          </p:cNvPr>
          <p:cNvSpPr>
            <a:spLocks noGrp="1"/>
          </p:cNvSpPr>
          <p:nvPr>
            <p:ph type="dt" sz="half" idx="10"/>
          </p:nvPr>
        </p:nvSpPr>
        <p:spPr/>
        <p:txBody>
          <a:bodyPr/>
          <a:lstStyle/>
          <a:p>
            <a:fld id="{FF920351-E80C-4AAD-B0AE-8286E68FCBFD}" type="datetimeFigureOut">
              <a:rPr lang="zh-CN" altLang="en-US" smtClean="0"/>
              <a:t>2024/8/2</a:t>
            </a:fld>
            <a:endParaRPr lang="zh-CN" altLang="en-US"/>
          </a:p>
        </p:txBody>
      </p:sp>
      <p:sp>
        <p:nvSpPr>
          <p:cNvPr id="3" name="页脚占位符 2">
            <a:extLst>
              <a:ext uri="{FF2B5EF4-FFF2-40B4-BE49-F238E27FC236}">
                <a16:creationId xmlns:a16="http://schemas.microsoft.com/office/drawing/2014/main" id="{0B0505BD-DBA4-87AC-732D-9F200539371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23BEE84-17A9-3263-8F02-BABC70F530BF}"/>
              </a:ext>
            </a:extLst>
          </p:cNvPr>
          <p:cNvSpPr>
            <a:spLocks noGrp="1"/>
          </p:cNvSpPr>
          <p:nvPr>
            <p:ph type="sldNum" sz="quarter" idx="12"/>
          </p:nvPr>
        </p:nvSpPr>
        <p:spPr/>
        <p:txBody>
          <a:bodyPr/>
          <a:lstStyle/>
          <a:p>
            <a:fld id="{8706D8C2-CD72-4C84-9F49-2E6198FE3D12}" type="slidenum">
              <a:rPr lang="zh-CN" altLang="en-US" smtClean="0"/>
              <a:t>‹#›</a:t>
            </a:fld>
            <a:endParaRPr lang="zh-CN" altLang="en-US"/>
          </a:p>
        </p:txBody>
      </p:sp>
    </p:spTree>
    <p:extLst>
      <p:ext uri="{BB962C8B-B14F-4D97-AF65-F5344CB8AC3E}">
        <p14:creationId xmlns:p14="http://schemas.microsoft.com/office/powerpoint/2010/main" val="258117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E17F7-A60B-9721-C83C-E74170369D7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3293147-4CF7-69C5-1CFE-FEED37825E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0CFA5CC-DC81-D5C5-9842-06B9F4F839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F72F7D-864A-68AA-7CA2-FCCD3A11C817}"/>
              </a:ext>
            </a:extLst>
          </p:cNvPr>
          <p:cNvSpPr>
            <a:spLocks noGrp="1"/>
          </p:cNvSpPr>
          <p:nvPr>
            <p:ph type="dt" sz="half" idx="10"/>
          </p:nvPr>
        </p:nvSpPr>
        <p:spPr/>
        <p:txBody>
          <a:bodyPr/>
          <a:lstStyle/>
          <a:p>
            <a:fld id="{FF920351-E80C-4AAD-B0AE-8286E68FCBFD}" type="datetimeFigureOut">
              <a:rPr lang="zh-CN" altLang="en-US" smtClean="0"/>
              <a:t>2024/8/2</a:t>
            </a:fld>
            <a:endParaRPr lang="zh-CN" altLang="en-US"/>
          </a:p>
        </p:txBody>
      </p:sp>
      <p:sp>
        <p:nvSpPr>
          <p:cNvPr id="6" name="页脚占位符 5">
            <a:extLst>
              <a:ext uri="{FF2B5EF4-FFF2-40B4-BE49-F238E27FC236}">
                <a16:creationId xmlns:a16="http://schemas.microsoft.com/office/drawing/2014/main" id="{9A98A73A-659C-E62E-E587-304C0A8CEA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4BF01CF-567A-1BAE-81E0-81F524D31E31}"/>
              </a:ext>
            </a:extLst>
          </p:cNvPr>
          <p:cNvSpPr>
            <a:spLocks noGrp="1"/>
          </p:cNvSpPr>
          <p:nvPr>
            <p:ph type="sldNum" sz="quarter" idx="12"/>
          </p:nvPr>
        </p:nvSpPr>
        <p:spPr/>
        <p:txBody>
          <a:bodyPr/>
          <a:lstStyle/>
          <a:p>
            <a:fld id="{8706D8C2-CD72-4C84-9F49-2E6198FE3D12}" type="slidenum">
              <a:rPr lang="zh-CN" altLang="en-US" smtClean="0"/>
              <a:t>‹#›</a:t>
            </a:fld>
            <a:endParaRPr lang="zh-CN" altLang="en-US"/>
          </a:p>
        </p:txBody>
      </p:sp>
    </p:spTree>
    <p:extLst>
      <p:ext uri="{BB962C8B-B14F-4D97-AF65-F5344CB8AC3E}">
        <p14:creationId xmlns:p14="http://schemas.microsoft.com/office/powerpoint/2010/main" val="1452089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015B0-3DF5-4605-667C-F195414463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B5408D-1E16-B736-6425-698B028FC9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AC02EAC-7E39-AA5F-4F74-925D3EFC77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F5AD68-58D4-8932-5C37-654EA677FBC5}"/>
              </a:ext>
            </a:extLst>
          </p:cNvPr>
          <p:cNvSpPr>
            <a:spLocks noGrp="1"/>
          </p:cNvSpPr>
          <p:nvPr>
            <p:ph type="dt" sz="half" idx="10"/>
          </p:nvPr>
        </p:nvSpPr>
        <p:spPr/>
        <p:txBody>
          <a:bodyPr/>
          <a:lstStyle/>
          <a:p>
            <a:fld id="{FF920351-E80C-4AAD-B0AE-8286E68FCBFD}" type="datetimeFigureOut">
              <a:rPr lang="zh-CN" altLang="en-US" smtClean="0"/>
              <a:t>2024/8/2</a:t>
            </a:fld>
            <a:endParaRPr lang="zh-CN" altLang="en-US"/>
          </a:p>
        </p:txBody>
      </p:sp>
      <p:sp>
        <p:nvSpPr>
          <p:cNvPr id="6" name="页脚占位符 5">
            <a:extLst>
              <a:ext uri="{FF2B5EF4-FFF2-40B4-BE49-F238E27FC236}">
                <a16:creationId xmlns:a16="http://schemas.microsoft.com/office/drawing/2014/main" id="{71A6630D-B2D4-5821-A6F7-86E1503FC2C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849BDAC-4277-7097-70D8-3CD2DAB96C4B}"/>
              </a:ext>
            </a:extLst>
          </p:cNvPr>
          <p:cNvSpPr>
            <a:spLocks noGrp="1"/>
          </p:cNvSpPr>
          <p:nvPr>
            <p:ph type="sldNum" sz="quarter" idx="12"/>
          </p:nvPr>
        </p:nvSpPr>
        <p:spPr/>
        <p:txBody>
          <a:bodyPr/>
          <a:lstStyle/>
          <a:p>
            <a:fld id="{8706D8C2-CD72-4C84-9F49-2E6198FE3D12}" type="slidenum">
              <a:rPr lang="zh-CN" altLang="en-US" smtClean="0"/>
              <a:t>‹#›</a:t>
            </a:fld>
            <a:endParaRPr lang="zh-CN" altLang="en-US"/>
          </a:p>
        </p:txBody>
      </p:sp>
    </p:spTree>
    <p:extLst>
      <p:ext uri="{BB962C8B-B14F-4D97-AF65-F5344CB8AC3E}">
        <p14:creationId xmlns:p14="http://schemas.microsoft.com/office/powerpoint/2010/main" val="328155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CB9ED62-9A73-2F80-FB14-462ABDA5A7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DF697C-E9BB-DEA3-EA59-533BEC2AA5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A5374D0-0FA8-EDAE-309C-D3DE9E68C9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20351-E80C-4AAD-B0AE-8286E68FCBFD}" type="datetimeFigureOut">
              <a:rPr lang="zh-CN" altLang="en-US" smtClean="0"/>
              <a:t>2024/8/2</a:t>
            </a:fld>
            <a:endParaRPr lang="zh-CN" altLang="en-US"/>
          </a:p>
        </p:txBody>
      </p:sp>
      <p:sp>
        <p:nvSpPr>
          <p:cNvPr id="5" name="页脚占位符 4">
            <a:extLst>
              <a:ext uri="{FF2B5EF4-FFF2-40B4-BE49-F238E27FC236}">
                <a16:creationId xmlns:a16="http://schemas.microsoft.com/office/drawing/2014/main" id="{18E7B0D0-0022-DDFD-63EB-07E5612B9F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A52A04F-21B7-2094-6DD2-60D2E2C232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06D8C2-CD72-4C84-9F49-2E6198FE3D12}" type="slidenum">
              <a:rPr lang="zh-CN" altLang="en-US" smtClean="0"/>
              <a:t>‹#›</a:t>
            </a:fld>
            <a:endParaRPr lang="zh-CN" altLang="en-US"/>
          </a:p>
        </p:txBody>
      </p:sp>
    </p:spTree>
    <p:extLst>
      <p:ext uri="{BB962C8B-B14F-4D97-AF65-F5344CB8AC3E}">
        <p14:creationId xmlns:p14="http://schemas.microsoft.com/office/powerpoint/2010/main" val="3240008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98F2483-A791-844D-B259-FF6D5F7E05D7}"/>
              </a:ext>
            </a:extLst>
          </p:cNvPr>
          <p:cNvSpPr txBox="1"/>
          <p:nvPr/>
        </p:nvSpPr>
        <p:spPr>
          <a:xfrm>
            <a:off x="1191491" y="1325525"/>
            <a:ext cx="10926618" cy="523220"/>
          </a:xfrm>
          <a:prstGeom prst="rect">
            <a:avLst/>
          </a:prstGeom>
          <a:noFill/>
        </p:spPr>
        <p:txBody>
          <a:bodyPr wrap="square">
            <a:spAutoFit/>
          </a:bodyPr>
          <a:lstStyle/>
          <a:p>
            <a:r>
              <a:rPr lang="en-US" altLang="zh-CN" sz="2800" dirty="0" err="1">
                <a:latin typeface="Times New Roman" panose="02020603050405020304" pitchFamily="18" charset="0"/>
                <a:cs typeface="Times New Roman" panose="02020603050405020304" pitchFamily="18" charset="0"/>
              </a:rPr>
              <a:t>Columnstore</a:t>
            </a:r>
            <a:r>
              <a:rPr lang="en-US" altLang="zh-CN" sz="2800" dirty="0">
                <a:latin typeface="Times New Roman" panose="02020603050405020304" pitchFamily="18" charset="0"/>
                <a:cs typeface="Times New Roman" panose="02020603050405020304" pitchFamily="18" charset="0"/>
              </a:rPr>
              <a:t> and B+ tree – Are Hybrid Physical Designs Important?</a:t>
            </a:r>
            <a:endParaRPr lang="zh-CN" altLang="en-US" sz="2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288B8725-96B8-48A4-970D-8F4D7BB14DBF}"/>
              </a:ext>
            </a:extLst>
          </p:cNvPr>
          <p:cNvPicPr>
            <a:picLocks noChangeAspect="1"/>
          </p:cNvPicPr>
          <p:nvPr/>
        </p:nvPicPr>
        <p:blipFill>
          <a:blip r:embed="rId2"/>
          <a:stretch>
            <a:fillRect/>
          </a:stretch>
        </p:blipFill>
        <p:spPr>
          <a:xfrm>
            <a:off x="796451" y="3028304"/>
            <a:ext cx="10876190" cy="1980952"/>
          </a:xfrm>
          <a:prstGeom prst="rect">
            <a:avLst/>
          </a:prstGeom>
        </p:spPr>
      </p:pic>
    </p:spTree>
    <p:extLst>
      <p:ext uri="{BB962C8B-B14F-4D97-AF65-F5344CB8AC3E}">
        <p14:creationId xmlns:p14="http://schemas.microsoft.com/office/powerpoint/2010/main" val="3913463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591B5B-C0CC-B8D9-113D-2B6F9322BBB0}"/>
              </a:ext>
            </a:extLst>
          </p:cNvPr>
          <p:cNvSpPr txBox="1"/>
          <p:nvPr/>
        </p:nvSpPr>
        <p:spPr>
          <a:xfrm>
            <a:off x="230907" y="191841"/>
            <a:ext cx="6243784"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Recommending Hybrid Designs</a:t>
            </a:r>
            <a:endParaRPr lang="zh-CN" altLang="en-US" sz="36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A7660E29-FBA7-3744-9B38-434397A0FAD3}"/>
              </a:ext>
            </a:extLst>
          </p:cNvPr>
          <p:cNvSpPr txBox="1"/>
          <p:nvPr/>
        </p:nvSpPr>
        <p:spPr>
          <a:xfrm>
            <a:off x="495095" y="5515883"/>
            <a:ext cx="11201809" cy="923330"/>
          </a:xfrm>
          <a:prstGeom prst="rect">
            <a:avLst/>
          </a:prstGeom>
          <a:noFill/>
        </p:spPr>
        <p:txBody>
          <a:bodyPr wrap="square">
            <a:spAutoFit/>
          </a:bodyPr>
          <a:lstStyle/>
          <a:p>
            <a:r>
              <a:rPr lang="en-US" altLang="zh-CN" b="1" dirty="0">
                <a:latin typeface="Times New Roman" panose="02020603050405020304" pitchFamily="18" charset="0"/>
                <a:cs typeface="Times New Roman" panose="02020603050405020304" pitchFamily="18" charset="0"/>
              </a:rPr>
              <a:t>Database Engine Tuning Advisor(DTA) </a:t>
            </a:r>
            <a:r>
              <a:rPr lang="en-US" altLang="zh-CN" dirty="0">
                <a:latin typeface="Times New Roman" panose="02020603050405020304" pitchFamily="18" charset="0"/>
                <a:cs typeface="Times New Roman" panose="02020603050405020304" pitchFamily="18" charset="0"/>
              </a:rPr>
              <a:t>can recommend B+ tree indexes (primary and/or secondary), materialized views, and partitioning in one holistic search and costing framework. We extended DTA to analyze the combined space of B+ tree and </a:t>
            </a:r>
            <a:r>
              <a:rPr lang="en-US" altLang="zh-CN" dirty="0" err="1">
                <a:latin typeface="Times New Roman" panose="02020603050405020304" pitchFamily="18" charset="0"/>
                <a:cs typeface="Times New Roman" panose="02020603050405020304" pitchFamily="18" charset="0"/>
              </a:rPr>
              <a:t>columnstore</a:t>
            </a:r>
            <a:r>
              <a:rPr lang="en-US" altLang="zh-CN" dirty="0">
                <a:latin typeface="Times New Roman" panose="02020603050405020304" pitchFamily="18" charset="0"/>
                <a:cs typeface="Times New Roman" panose="02020603050405020304" pitchFamily="18" charset="0"/>
              </a:rPr>
              <a:t> indexes</a:t>
            </a:r>
            <a:endParaRPr lang="zh-CN" altLang="en-US"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7FE87FD8-243B-D18D-7921-51E5429C657A}"/>
              </a:ext>
            </a:extLst>
          </p:cNvPr>
          <p:cNvPicPr>
            <a:picLocks noChangeAspect="1"/>
          </p:cNvPicPr>
          <p:nvPr/>
        </p:nvPicPr>
        <p:blipFill>
          <a:blip r:embed="rId2"/>
          <a:stretch>
            <a:fillRect/>
          </a:stretch>
        </p:blipFill>
        <p:spPr>
          <a:xfrm>
            <a:off x="1550137" y="1067957"/>
            <a:ext cx="4833743" cy="4021280"/>
          </a:xfrm>
          <a:prstGeom prst="rect">
            <a:avLst/>
          </a:prstGeom>
        </p:spPr>
      </p:pic>
      <p:sp>
        <p:nvSpPr>
          <p:cNvPr id="4" name="文本框 3">
            <a:extLst>
              <a:ext uri="{FF2B5EF4-FFF2-40B4-BE49-F238E27FC236}">
                <a16:creationId xmlns:a16="http://schemas.microsoft.com/office/drawing/2014/main" id="{61EC23A1-0686-8FEF-377C-71764CA7BE73}"/>
              </a:ext>
            </a:extLst>
          </p:cNvPr>
          <p:cNvSpPr txBox="1"/>
          <p:nvPr/>
        </p:nvSpPr>
        <p:spPr>
          <a:xfrm>
            <a:off x="5916841" y="838172"/>
            <a:ext cx="6275159"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This API returns the estimated query plan (and its cost) the optimizer will use if that configuration were to be materialized</a:t>
            </a:r>
            <a:endParaRPr lang="zh-CN" altLang="en-US" dirty="0">
              <a:latin typeface="Times New Roman" panose="02020603050405020304" pitchFamily="18" charset="0"/>
              <a:cs typeface="Times New Roman" panose="02020603050405020304" pitchFamily="18" charset="0"/>
            </a:endParaRPr>
          </a:p>
        </p:txBody>
      </p:sp>
      <p:cxnSp>
        <p:nvCxnSpPr>
          <p:cNvPr id="7" name="直接箭头连接符 6">
            <a:extLst>
              <a:ext uri="{FF2B5EF4-FFF2-40B4-BE49-F238E27FC236}">
                <a16:creationId xmlns:a16="http://schemas.microsoft.com/office/drawing/2014/main" id="{038DCEA0-8101-16B6-3810-A43E52695273}"/>
              </a:ext>
            </a:extLst>
          </p:cNvPr>
          <p:cNvCxnSpPr/>
          <p:nvPr/>
        </p:nvCxnSpPr>
        <p:spPr>
          <a:xfrm flipH="1">
            <a:off x="4599709" y="1330037"/>
            <a:ext cx="1228436" cy="1071418"/>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90886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591B5B-C0CC-B8D9-113D-2B6F9322BBB0}"/>
              </a:ext>
            </a:extLst>
          </p:cNvPr>
          <p:cNvSpPr txBox="1"/>
          <p:nvPr/>
        </p:nvSpPr>
        <p:spPr>
          <a:xfrm>
            <a:off x="230907" y="191841"/>
            <a:ext cx="6243784" cy="646331"/>
          </a:xfrm>
          <a:prstGeom prst="rect">
            <a:avLst/>
          </a:prstGeom>
          <a:noFill/>
        </p:spPr>
        <p:txBody>
          <a:bodyPr wrap="square" rtlCol="0">
            <a:spAutoFit/>
          </a:bodyPr>
          <a:lstStyle/>
          <a:p>
            <a:r>
              <a:rPr lang="en-US" altLang="zh-CN" sz="3600" dirty="0" err="1">
                <a:latin typeface="Times New Roman" panose="02020603050405020304" pitchFamily="18" charset="0"/>
                <a:cs typeface="Times New Roman" panose="02020603050405020304" pitchFamily="18" charset="0"/>
              </a:rPr>
              <a:t>Columnstore</a:t>
            </a:r>
            <a:r>
              <a:rPr lang="en-US" altLang="zh-CN" sz="3600" dirty="0">
                <a:latin typeface="Times New Roman" panose="02020603050405020304" pitchFamily="18" charset="0"/>
                <a:cs typeface="Times New Roman" panose="02020603050405020304" pitchFamily="18" charset="0"/>
              </a:rPr>
              <a:t> Size Estimation</a:t>
            </a:r>
            <a:endParaRPr lang="zh-CN" altLang="en-US" sz="36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A7660E29-FBA7-3744-9B38-434397A0FAD3}"/>
              </a:ext>
            </a:extLst>
          </p:cNvPr>
          <p:cNvSpPr txBox="1"/>
          <p:nvPr/>
        </p:nvSpPr>
        <p:spPr>
          <a:xfrm>
            <a:off x="473838" y="1689124"/>
            <a:ext cx="5151108" cy="92333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In order to cost a query using the "what-if" API for a configuration consisting of a </a:t>
            </a:r>
            <a:r>
              <a:rPr lang="en-US" altLang="zh-CN" dirty="0" err="1">
                <a:latin typeface="Times New Roman" panose="02020603050405020304" pitchFamily="18" charset="0"/>
                <a:cs typeface="Times New Roman" panose="02020603050405020304" pitchFamily="18" charset="0"/>
              </a:rPr>
              <a:t>columnstore</a:t>
            </a:r>
            <a:r>
              <a:rPr lang="en-US" altLang="zh-CN" dirty="0">
                <a:latin typeface="Times New Roman" panose="02020603050405020304" pitchFamily="18" charset="0"/>
                <a:cs typeface="Times New Roman" panose="02020603050405020304" pitchFamily="18" charset="0"/>
              </a:rPr>
              <a:t> index, we need to provide the size of each column in that index</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7DD83D0B-D2A0-8EE1-0261-042408F83C7C}"/>
              </a:ext>
            </a:extLst>
          </p:cNvPr>
          <p:cNvSpPr txBox="1"/>
          <p:nvPr/>
        </p:nvSpPr>
        <p:spPr>
          <a:xfrm>
            <a:off x="473838" y="3291398"/>
            <a:ext cx="609600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wo main challenges in columnstore size estimation</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913481F3-3AD0-29CC-F59A-CDF8C84D167D}"/>
              </a:ext>
            </a:extLst>
          </p:cNvPr>
          <p:cNvSpPr txBox="1"/>
          <p:nvPr/>
        </p:nvSpPr>
        <p:spPr>
          <a:xfrm>
            <a:off x="473838" y="3860549"/>
            <a:ext cx="11450308" cy="2893100"/>
          </a:xfrm>
          <a:prstGeom prst="rect">
            <a:avLst/>
          </a:prstGeom>
          <a:noFill/>
        </p:spPr>
        <p:txBody>
          <a:bodyPr wrap="square">
            <a:spAutoFit/>
          </a:bodyPr>
          <a:lstStyle/>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For scalability of DTA for large tables, we cannot afford to scan and execute the encoding algorithms on the entire data</a:t>
            </a:r>
          </a:p>
          <a:p>
            <a:pPr>
              <a:spcBef>
                <a:spcPts val="600"/>
              </a:spcBef>
            </a:pPr>
            <a:r>
              <a:rPr lang="en-US" altLang="zh-CN" dirty="0">
                <a:latin typeface="Times New Roman" panose="02020603050405020304" pitchFamily="18" charset="0"/>
                <a:cs typeface="Times New Roman" panose="02020603050405020304" pitchFamily="18" charset="0"/>
              </a:rPr>
              <a:t>           Using the block-level sampling technique described in Chaudhuri et al</a:t>
            </a:r>
          </a:p>
          <a:p>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When SQL Server builds a </a:t>
            </a:r>
            <a:r>
              <a:rPr lang="en-US" altLang="zh-CN" dirty="0" err="1">
                <a:latin typeface="Times New Roman" panose="02020603050405020304" pitchFamily="18" charset="0"/>
                <a:cs typeface="Times New Roman" panose="02020603050405020304" pitchFamily="18" charset="0"/>
              </a:rPr>
              <a:t>columnstore</a:t>
            </a:r>
            <a:r>
              <a:rPr lang="en-US" altLang="zh-CN" dirty="0">
                <a:latin typeface="Times New Roman" panose="02020603050405020304" pitchFamily="18" charset="0"/>
                <a:cs typeface="Times New Roman" panose="02020603050405020304" pitchFamily="18" charset="0"/>
              </a:rPr>
              <a:t> index, it applies a combination of encoding techniques to compress data</a:t>
            </a:r>
          </a:p>
          <a:p>
            <a:pPr marL="742950" lvl="1" indent="-285750">
              <a:spcBef>
                <a:spcPts val="600"/>
              </a:spcBef>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Black-box approach: First build a </a:t>
            </a:r>
            <a:r>
              <a:rPr lang="en-US" altLang="zh-CN" dirty="0" err="1">
                <a:latin typeface="Times New Roman" panose="02020603050405020304" pitchFamily="18" charset="0"/>
                <a:cs typeface="Times New Roman" panose="02020603050405020304" pitchFamily="18" charset="0"/>
              </a:rPr>
              <a:t>columnstore</a:t>
            </a:r>
            <a:r>
              <a:rPr lang="en-US" altLang="zh-CN" dirty="0">
                <a:latin typeface="Times New Roman" panose="02020603050405020304" pitchFamily="18" charset="0"/>
                <a:cs typeface="Times New Roman" panose="02020603050405020304" pitchFamily="18" charset="0"/>
              </a:rPr>
              <a:t> index on the sample and then for each column, scale up the size of the column in the index by the inverse of the sampling ratio</a:t>
            </a:r>
          </a:p>
          <a:p>
            <a:pPr lvl="1">
              <a:spcBef>
                <a:spcPts val="600"/>
              </a:spcBef>
            </a:pPr>
            <a:endParaRPr lang="en-US" altLang="zh-CN"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Modeling Runs using Distinct Value Estimation: Adapting the GEE estimator</a:t>
            </a:r>
          </a:p>
          <a:p>
            <a:pPr lvl="1"/>
            <a:endParaRPr lang="zh-CN" altLang="en-US" dirty="0">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06DF6B8F-E4A5-F834-3A60-141551F18539}"/>
              </a:ext>
            </a:extLst>
          </p:cNvPr>
          <p:cNvPicPr>
            <a:picLocks noChangeAspect="1"/>
          </p:cNvPicPr>
          <p:nvPr/>
        </p:nvPicPr>
        <p:blipFill>
          <a:blip r:embed="rId2"/>
          <a:stretch>
            <a:fillRect/>
          </a:stretch>
        </p:blipFill>
        <p:spPr>
          <a:xfrm>
            <a:off x="5994401" y="760992"/>
            <a:ext cx="5929745" cy="2530406"/>
          </a:xfrm>
          <a:prstGeom prst="rect">
            <a:avLst/>
          </a:prstGeom>
        </p:spPr>
      </p:pic>
    </p:spTree>
    <p:extLst>
      <p:ext uri="{BB962C8B-B14F-4D97-AF65-F5344CB8AC3E}">
        <p14:creationId xmlns:p14="http://schemas.microsoft.com/office/powerpoint/2010/main" val="269192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591B5B-C0CC-B8D9-113D-2B6F9322BBB0}"/>
              </a:ext>
            </a:extLst>
          </p:cNvPr>
          <p:cNvSpPr txBox="1"/>
          <p:nvPr/>
        </p:nvSpPr>
        <p:spPr>
          <a:xfrm>
            <a:off x="230906" y="191841"/>
            <a:ext cx="10437093"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Impact on Query Optimizer and Execution</a:t>
            </a:r>
            <a:endParaRPr lang="zh-CN" altLang="en-US" sz="36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A7660E29-FBA7-3744-9B38-434397A0FAD3}"/>
              </a:ext>
            </a:extLst>
          </p:cNvPr>
          <p:cNvSpPr txBox="1"/>
          <p:nvPr/>
        </p:nvSpPr>
        <p:spPr>
          <a:xfrm>
            <a:off x="1083437" y="1673586"/>
            <a:ext cx="9443233" cy="3170099"/>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The optimizer's search space is much larger, thus requiring heuristics to prune the search space to keep optimization times within reasonable bounds</a:t>
            </a: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Considering B+ tree indexes and </a:t>
            </a:r>
            <a:r>
              <a:rPr lang="en-US" altLang="zh-CN" sz="2000" dirty="0" err="1">
                <a:latin typeface="Times New Roman" panose="02020603050405020304" pitchFamily="18" charset="0"/>
                <a:cs typeface="Times New Roman" panose="02020603050405020304" pitchFamily="18" charset="0"/>
              </a:rPr>
              <a:t>columnstores</a:t>
            </a:r>
            <a:r>
              <a:rPr lang="en-US" altLang="zh-CN" sz="2000" dirty="0">
                <a:latin typeface="Times New Roman" panose="02020603050405020304" pitchFamily="18" charset="0"/>
                <a:cs typeface="Times New Roman" panose="02020603050405020304" pitchFamily="18" charset="0"/>
              </a:rPr>
              <a:t> when optimizing a given query implies the optimizer needs to estimate the costs in different execution modes</a:t>
            </a: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err="1">
                <a:latin typeface="Times New Roman" panose="02020603050405020304" pitchFamily="18" charset="0"/>
                <a:cs typeface="Times New Roman" panose="02020603050405020304" pitchFamily="18" charset="0"/>
              </a:rPr>
              <a:t>Columnstores</a:t>
            </a:r>
            <a:r>
              <a:rPr lang="en-US" altLang="zh-CN" sz="2000" dirty="0">
                <a:latin typeface="Times New Roman" panose="02020603050405020304" pitchFamily="18" charset="0"/>
                <a:cs typeface="Times New Roman" panose="02020603050405020304" pitchFamily="18" charset="0"/>
              </a:rPr>
              <a:t> have very different locking characteristics compared to B+ tree indexes, which impact query execution as well</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640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591B5B-C0CC-B8D9-113D-2B6F9322BBB0}"/>
              </a:ext>
            </a:extLst>
          </p:cNvPr>
          <p:cNvSpPr txBox="1"/>
          <p:nvPr/>
        </p:nvSpPr>
        <p:spPr>
          <a:xfrm>
            <a:off x="230906" y="191841"/>
            <a:ext cx="2392221"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Experiment</a:t>
            </a:r>
            <a:endParaRPr lang="zh-CN" altLang="en-US" sz="36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91233DAB-FD5E-E316-FAB7-703660ED008D}"/>
              </a:ext>
            </a:extLst>
          </p:cNvPr>
          <p:cNvPicPr>
            <a:picLocks noChangeAspect="1"/>
          </p:cNvPicPr>
          <p:nvPr/>
        </p:nvPicPr>
        <p:blipFill>
          <a:blip r:embed="rId2"/>
          <a:stretch>
            <a:fillRect/>
          </a:stretch>
        </p:blipFill>
        <p:spPr>
          <a:xfrm>
            <a:off x="1708727" y="1988741"/>
            <a:ext cx="8525164" cy="4167230"/>
          </a:xfrm>
          <a:prstGeom prst="rect">
            <a:avLst/>
          </a:prstGeom>
        </p:spPr>
      </p:pic>
      <p:pic>
        <p:nvPicPr>
          <p:cNvPr id="6" name="图片 5">
            <a:extLst>
              <a:ext uri="{FF2B5EF4-FFF2-40B4-BE49-F238E27FC236}">
                <a16:creationId xmlns:a16="http://schemas.microsoft.com/office/drawing/2014/main" id="{09E2466A-D385-B1B9-A3E5-5E5F723C18D5}"/>
              </a:ext>
            </a:extLst>
          </p:cNvPr>
          <p:cNvPicPr>
            <a:picLocks noChangeAspect="1"/>
          </p:cNvPicPr>
          <p:nvPr/>
        </p:nvPicPr>
        <p:blipFill>
          <a:blip r:embed="rId3"/>
          <a:stretch>
            <a:fillRect/>
          </a:stretch>
        </p:blipFill>
        <p:spPr>
          <a:xfrm>
            <a:off x="3295194" y="0"/>
            <a:ext cx="8453462" cy="1933044"/>
          </a:xfrm>
          <a:prstGeom prst="rect">
            <a:avLst/>
          </a:prstGeom>
        </p:spPr>
      </p:pic>
      <p:sp>
        <p:nvSpPr>
          <p:cNvPr id="8" name="文本框 7">
            <a:extLst>
              <a:ext uri="{FF2B5EF4-FFF2-40B4-BE49-F238E27FC236}">
                <a16:creationId xmlns:a16="http://schemas.microsoft.com/office/drawing/2014/main" id="{6913794F-7930-BFBE-5709-9AD9FAA943C5}"/>
              </a:ext>
            </a:extLst>
          </p:cNvPr>
          <p:cNvSpPr txBox="1"/>
          <p:nvPr/>
        </p:nvSpPr>
        <p:spPr>
          <a:xfrm>
            <a:off x="1708727" y="6151353"/>
            <a:ext cx="10150764" cy="646331"/>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Distribution of speedup factor (for CPU time) achieved by a hybrid physical design compared to columnstore-only (CSI) and B+ tree-only designs</a:t>
            </a:r>
          </a:p>
        </p:txBody>
      </p:sp>
    </p:spTree>
    <p:extLst>
      <p:ext uri="{BB962C8B-B14F-4D97-AF65-F5344CB8AC3E}">
        <p14:creationId xmlns:p14="http://schemas.microsoft.com/office/powerpoint/2010/main" val="58385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591B5B-C0CC-B8D9-113D-2B6F9322BBB0}"/>
              </a:ext>
            </a:extLst>
          </p:cNvPr>
          <p:cNvSpPr txBox="1"/>
          <p:nvPr/>
        </p:nvSpPr>
        <p:spPr>
          <a:xfrm>
            <a:off x="230908" y="191841"/>
            <a:ext cx="2890982"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Background</a:t>
            </a:r>
            <a:endParaRPr lang="zh-CN" altLang="en-US" sz="36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520BF5C9-EE38-6C91-F168-1DC6AB714C5F}"/>
              </a:ext>
            </a:extLst>
          </p:cNvPr>
          <p:cNvSpPr txBox="1"/>
          <p:nvPr/>
        </p:nvSpPr>
        <p:spPr>
          <a:xfrm>
            <a:off x="895925" y="1680658"/>
            <a:ext cx="10815783"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The benefits of B+ tree for OLTP workloads and </a:t>
            </a:r>
            <a:r>
              <a:rPr lang="en-US" altLang="zh-CN" dirty="0" err="1">
                <a:latin typeface="Times New Roman" panose="02020603050405020304" pitchFamily="18" charset="0"/>
                <a:cs typeface="Times New Roman" panose="02020603050405020304" pitchFamily="18" charset="0"/>
              </a:rPr>
              <a:t>columnstore</a:t>
            </a:r>
            <a:r>
              <a:rPr lang="en-US" altLang="zh-CN" dirty="0">
                <a:latin typeface="Times New Roman" panose="02020603050405020304" pitchFamily="18" charset="0"/>
                <a:cs typeface="Times New Roman" panose="02020603050405020304" pitchFamily="18" charset="0"/>
              </a:rPr>
              <a:t> for OLAP workloads are well-understood</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D83CCC07-481E-A132-7654-5577E4F69A8D}"/>
              </a:ext>
            </a:extLst>
          </p:cNvPr>
          <p:cNvSpPr txBox="1"/>
          <p:nvPr/>
        </p:nvSpPr>
        <p:spPr>
          <a:xfrm>
            <a:off x="895923" y="2533193"/>
            <a:ext cx="10298548"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The importance of hybrid physical designs, consisting of both </a:t>
            </a:r>
            <a:r>
              <a:rPr lang="en-US" altLang="zh-CN" dirty="0" err="1">
                <a:latin typeface="Times New Roman" panose="02020603050405020304" pitchFamily="18" charset="0"/>
                <a:cs typeface="Times New Roman" panose="02020603050405020304" pitchFamily="18" charset="0"/>
              </a:rPr>
              <a:t>columnstore</a:t>
            </a:r>
            <a:r>
              <a:rPr lang="en-US" altLang="zh-CN" dirty="0">
                <a:latin typeface="Times New Roman" panose="02020603050405020304" pitchFamily="18" charset="0"/>
                <a:cs typeface="Times New Roman" panose="02020603050405020304" pitchFamily="18" charset="0"/>
              </a:rPr>
              <a:t> and B+ tree indexes on the same database and potentially the same table, is not well-studied</a:t>
            </a:r>
            <a:endParaRPr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3CB7A0DE-88A6-FE2D-1FC9-F4044BDDE91C}"/>
              </a:ext>
            </a:extLst>
          </p:cNvPr>
          <p:cNvSpPr txBox="1"/>
          <p:nvPr/>
        </p:nvSpPr>
        <p:spPr>
          <a:xfrm>
            <a:off x="895924" y="3662727"/>
            <a:ext cx="10298548"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We extend the Database Engine Tuning Advisor(DTA) for Microsoft SQL Server to recommend a suitable combination of B+ tree and </a:t>
            </a:r>
            <a:r>
              <a:rPr lang="en-US" altLang="zh-CN" dirty="0" err="1">
                <a:latin typeface="Times New Roman" panose="02020603050405020304" pitchFamily="18" charset="0"/>
                <a:cs typeface="Times New Roman" panose="02020603050405020304" pitchFamily="18" charset="0"/>
              </a:rPr>
              <a:t>columnstore</a:t>
            </a:r>
            <a:r>
              <a:rPr lang="en-US" altLang="zh-CN" dirty="0">
                <a:latin typeface="Times New Roman" panose="02020603050405020304" pitchFamily="18" charset="0"/>
                <a:cs typeface="Times New Roman" panose="02020603050405020304" pitchFamily="18" charset="0"/>
              </a:rPr>
              <a:t> indexes for a given workload</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54FB1F3A-AA8D-4307-D8E7-971C2AF61A78}"/>
              </a:ext>
            </a:extLst>
          </p:cNvPr>
          <p:cNvSpPr txBox="1"/>
          <p:nvPr/>
        </p:nvSpPr>
        <p:spPr>
          <a:xfrm>
            <a:off x="895924" y="5128145"/>
            <a:ext cx="10298547" cy="923330"/>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With hybrid plans, the optimizer's search space is much larger, </a:t>
            </a:r>
            <a:r>
              <a:rPr lang="en-US" altLang="zh-CN" dirty="0" err="1">
                <a:latin typeface="Times New Roman" panose="02020603050405020304" pitchFamily="18" charset="0"/>
                <a:cs typeface="Times New Roman" panose="02020603050405020304" pitchFamily="18" charset="0"/>
              </a:rPr>
              <a:t>especically</a:t>
            </a:r>
            <a:r>
              <a:rPr lang="en-US" altLang="zh-CN" dirty="0">
                <a:latin typeface="Times New Roman" panose="02020603050405020304" pitchFamily="18" charset="0"/>
                <a:cs typeface="Times New Roman" panose="02020603050405020304" pitchFamily="18" charset="0"/>
              </a:rPr>
              <a:t> when both row and column store are available. To our knowledge, existing solutions have not yet well explored these aspects and leave them as their future work (as admitted in [59])</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7D04E067-72D5-97CF-6EFD-5AF6550B9162}"/>
              </a:ext>
            </a:extLst>
          </p:cNvPr>
          <p:cNvSpPr txBox="1"/>
          <p:nvPr/>
        </p:nvSpPr>
        <p:spPr>
          <a:xfrm>
            <a:off x="895925" y="6088905"/>
            <a:ext cx="6096000" cy="369332"/>
          </a:xfrm>
          <a:prstGeom prst="rect">
            <a:avLst/>
          </a:prstGeom>
          <a:noFill/>
        </p:spPr>
        <p:txBody>
          <a:bodyPr wrap="square">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A survey on hybrid transactional and analytical processing</a:t>
            </a:r>
            <a:endParaRPr lang="zh-CN" altLang="en-US" dirty="0">
              <a:solidFill>
                <a:schemeClr val="bg1">
                  <a:lumMod val="65000"/>
                </a:schemeClr>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DBFF64C5-D0F0-2461-1C3C-997FB49A1380}"/>
              </a:ext>
            </a:extLst>
          </p:cNvPr>
          <p:cNvSpPr txBox="1"/>
          <p:nvPr/>
        </p:nvSpPr>
        <p:spPr>
          <a:xfrm>
            <a:off x="895924" y="1311326"/>
            <a:ext cx="1597891"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Background:</a:t>
            </a:r>
            <a:endParaRPr lang="zh-CN" altLang="en-US"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DE2F1F32-4F35-0C97-0B4B-39738D0641E7}"/>
              </a:ext>
            </a:extLst>
          </p:cNvPr>
          <p:cNvSpPr txBox="1"/>
          <p:nvPr/>
        </p:nvSpPr>
        <p:spPr>
          <a:xfrm>
            <a:off x="895924" y="2213777"/>
            <a:ext cx="1597891"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Focus:</a:t>
            </a:r>
            <a:endParaRPr lang="zh-CN" altLang="en-US" b="1"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F5034586-195F-9774-D38F-624683BD89AA}"/>
              </a:ext>
            </a:extLst>
          </p:cNvPr>
          <p:cNvSpPr txBox="1"/>
          <p:nvPr/>
        </p:nvSpPr>
        <p:spPr>
          <a:xfrm>
            <a:off x="895924" y="3309145"/>
            <a:ext cx="1597891"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Result:</a:t>
            </a:r>
            <a:endParaRPr lang="zh-CN" altLang="en-US" b="1"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7BAB9A9A-4349-40F2-732B-831EB1A75CBC}"/>
              </a:ext>
            </a:extLst>
          </p:cNvPr>
          <p:cNvSpPr txBox="1"/>
          <p:nvPr/>
        </p:nvSpPr>
        <p:spPr>
          <a:xfrm>
            <a:off x="895924" y="4718555"/>
            <a:ext cx="1597891"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Source:</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624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591B5B-C0CC-B8D9-113D-2B6F9322BBB0}"/>
              </a:ext>
            </a:extLst>
          </p:cNvPr>
          <p:cNvSpPr txBox="1"/>
          <p:nvPr/>
        </p:nvSpPr>
        <p:spPr>
          <a:xfrm>
            <a:off x="230907" y="191841"/>
            <a:ext cx="4618183"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Preliminary Experiment</a:t>
            </a:r>
            <a:endParaRPr lang="zh-CN" altLang="en-US" sz="36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569F0ACD-89EC-FCCC-FED7-A045FAA4F4CF}"/>
              </a:ext>
            </a:extLst>
          </p:cNvPr>
          <p:cNvSpPr txBox="1"/>
          <p:nvPr/>
        </p:nvSpPr>
        <p:spPr>
          <a:xfrm>
            <a:off x="1279234" y="5980797"/>
            <a:ext cx="10095346"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First experiment studies the trade-off between range scans of B+ tree and full scan of </a:t>
            </a:r>
            <a:r>
              <a:rPr lang="en-US" altLang="zh-CN" dirty="0" err="1">
                <a:latin typeface="Times New Roman" panose="02020603050405020304" pitchFamily="18" charset="0"/>
                <a:cs typeface="Times New Roman" panose="02020603050405020304" pitchFamily="18" charset="0"/>
              </a:rPr>
              <a:t>columnstore</a:t>
            </a:r>
            <a:endParaRPr lang="zh-CN" altLang="en-US"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90BFFCD8-2E8A-7C9A-D2AE-D5D057416D3E}"/>
              </a:ext>
            </a:extLst>
          </p:cNvPr>
          <p:cNvPicPr>
            <a:picLocks noChangeAspect="1"/>
          </p:cNvPicPr>
          <p:nvPr/>
        </p:nvPicPr>
        <p:blipFill>
          <a:blip r:embed="rId2"/>
          <a:stretch>
            <a:fillRect/>
          </a:stretch>
        </p:blipFill>
        <p:spPr>
          <a:xfrm>
            <a:off x="1366982" y="2796563"/>
            <a:ext cx="8318379" cy="2775307"/>
          </a:xfrm>
          <a:prstGeom prst="rect">
            <a:avLst/>
          </a:prstGeom>
        </p:spPr>
      </p:pic>
      <p:sp>
        <p:nvSpPr>
          <p:cNvPr id="14" name="文本框 13">
            <a:extLst>
              <a:ext uri="{FF2B5EF4-FFF2-40B4-BE49-F238E27FC236}">
                <a16:creationId xmlns:a16="http://schemas.microsoft.com/office/drawing/2014/main" id="{E6E6E782-DE24-E9A9-5CE1-958FCC5C4A1E}"/>
              </a:ext>
            </a:extLst>
          </p:cNvPr>
          <p:cNvSpPr txBox="1"/>
          <p:nvPr/>
        </p:nvSpPr>
        <p:spPr>
          <a:xfrm>
            <a:off x="230907" y="1145396"/>
            <a:ext cx="609600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Impact of data skipping:</a:t>
            </a:r>
            <a:endParaRPr lang="zh-CN" altLang="en-US"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36C535E1-0D00-95C9-4168-639D1BD337F7}"/>
              </a:ext>
            </a:extLst>
          </p:cNvPr>
          <p:cNvSpPr txBox="1"/>
          <p:nvPr/>
        </p:nvSpPr>
        <p:spPr>
          <a:xfrm>
            <a:off x="771236" y="1741305"/>
            <a:ext cx="10649527"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SQL Server stores simple aggregates (min and max) for each column in each segment which allows data skipping (or segment elimination) if the segment is guaranteed to not contain data relevant to the query</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86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591B5B-C0CC-B8D9-113D-2B6F9322BBB0}"/>
              </a:ext>
            </a:extLst>
          </p:cNvPr>
          <p:cNvSpPr txBox="1"/>
          <p:nvPr/>
        </p:nvSpPr>
        <p:spPr>
          <a:xfrm>
            <a:off x="230907" y="191841"/>
            <a:ext cx="4618183"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Preliminary Experiment</a:t>
            </a:r>
            <a:endParaRPr lang="zh-CN" altLang="en-US" sz="36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569F0ACD-89EC-FCCC-FED7-A045FAA4F4CF}"/>
              </a:ext>
            </a:extLst>
          </p:cNvPr>
          <p:cNvSpPr txBox="1"/>
          <p:nvPr/>
        </p:nvSpPr>
        <p:spPr>
          <a:xfrm>
            <a:off x="1136074" y="5879197"/>
            <a:ext cx="10095346"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Second experiment studies how </a:t>
            </a:r>
            <a:r>
              <a:rPr lang="en-US" altLang="zh-CN" dirty="0" err="1">
                <a:latin typeface="Times New Roman" panose="02020603050405020304" pitchFamily="18" charset="0"/>
                <a:cs typeface="Times New Roman" panose="02020603050405020304" pitchFamily="18" charset="0"/>
              </a:rPr>
              <a:t>columnstores</a:t>
            </a:r>
            <a:r>
              <a:rPr lang="en-US" altLang="zh-CN" dirty="0">
                <a:latin typeface="Times New Roman" panose="02020603050405020304" pitchFamily="18" charset="0"/>
                <a:cs typeface="Times New Roman" panose="02020603050405020304" pitchFamily="18" charset="0"/>
              </a:rPr>
              <a:t> compare with B+ tree if they can skip data more aggressively</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E6E6E782-DE24-E9A9-5CE1-958FCC5C4A1E}"/>
              </a:ext>
            </a:extLst>
          </p:cNvPr>
          <p:cNvSpPr txBox="1"/>
          <p:nvPr/>
        </p:nvSpPr>
        <p:spPr>
          <a:xfrm>
            <a:off x="230907" y="1145396"/>
            <a:ext cx="609600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Impact of data skipping:</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91F78EDE-B31F-15CF-D1DB-CE53E89B5C8C}"/>
              </a:ext>
            </a:extLst>
          </p:cNvPr>
          <p:cNvPicPr>
            <a:picLocks noChangeAspect="1"/>
          </p:cNvPicPr>
          <p:nvPr/>
        </p:nvPicPr>
        <p:blipFill>
          <a:blip r:embed="rId2"/>
          <a:stretch>
            <a:fillRect/>
          </a:stretch>
        </p:blipFill>
        <p:spPr>
          <a:xfrm>
            <a:off x="1136074" y="2146825"/>
            <a:ext cx="9512538" cy="2757683"/>
          </a:xfrm>
          <a:prstGeom prst="rect">
            <a:avLst/>
          </a:prstGeom>
        </p:spPr>
      </p:pic>
    </p:spTree>
    <p:extLst>
      <p:ext uri="{BB962C8B-B14F-4D97-AF65-F5344CB8AC3E}">
        <p14:creationId xmlns:p14="http://schemas.microsoft.com/office/powerpoint/2010/main" val="188108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591B5B-C0CC-B8D9-113D-2B6F9322BBB0}"/>
              </a:ext>
            </a:extLst>
          </p:cNvPr>
          <p:cNvSpPr txBox="1"/>
          <p:nvPr/>
        </p:nvSpPr>
        <p:spPr>
          <a:xfrm>
            <a:off x="230907" y="191841"/>
            <a:ext cx="4618183"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Preliminary Experiment</a:t>
            </a:r>
            <a:endParaRPr lang="zh-CN" altLang="en-US" sz="36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E6E6E782-DE24-E9A9-5CE1-958FCC5C4A1E}"/>
              </a:ext>
            </a:extLst>
          </p:cNvPr>
          <p:cNvSpPr txBox="1"/>
          <p:nvPr/>
        </p:nvSpPr>
        <p:spPr>
          <a:xfrm>
            <a:off x="230907" y="1145396"/>
            <a:ext cx="609600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Impact of sort order:</a:t>
            </a:r>
            <a:endParaRPr lang="zh-CN" altLang="en-US"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460603F1-22A5-2CCE-561E-C34291161C9F}"/>
              </a:ext>
            </a:extLst>
          </p:cNvPr>
          <p:cNvPicPr>
            <a:picLocks noChangeAspect="1"/>
          </p:cNvPicPr>
          <p:nvPr/>
        </p:nvPicPr>
        <p:blipFill>
          <a:blip r:embed="rId2"/>
          <a:stretch>
            <a:fillRect/>
          </a:stretch>
        </p:blipFill>
        <p:spPr>
          <a:xfrm>
            <a:off x="1236696" y="2588653"/>
            <a:ext cx="9248022" cy="2798557"/>
          </a:xfrm>
          <a:prstGeom prst="rect">
            <a:avLst/>
          </a:prstGeom>
        </p:spPr>
      </p:pic>
      <p:sp>
        <p:nvSpPr>
          <p:cNvPr id="8" name="文本框 7">
            <a:extLst>
              <a:ext uri="{FF2B5EF4-FFF2-40B4-BE49-F238E27FC236}">
                <a16:creationId xmlns:a16="http://schemas.microsoft.com/office/drawing/2014/main" id="{E57D851D-B8E5-E81F-C604-D28186714535}"/>
              </a:ext>
            </a:extLst>
          </p:cNvPr>
          <p:cNvSpPr txBox="1"/>
          <p:nvPr/>
        </p:nvSpPr>
        <p:spPr>
          <a:xfrm>
            <a:off x="2429164" y="1727335"/>
            <a:ext cx="711200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SELECT col1, col2 FROM table WHERE col1 &lt;{1} ORDER BY col2</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A7660E29-FBA7-3744-9B38-434397A0FAD3}"/>
              </a:ext>
            </a:extLst>
          </p:cNvPr>
          <p:cNvSpPr txBox="1"/>
          <p:nvPr/>
        </p:nvSpPr>
        <p:spPr>
          <a:xfrm>
            <a:off x="968842" y="5712604"/>
            <a:ext cx="10401122"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When accessing large amounts of data, the sort order of B+ tree does not provide benefits above CSI, especially when sufficient memory is available to sort the data in-memory during query execution</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73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591B5B-C0CC-B8D9-113D-2B6F9322BBB0}"/>
              </a:ext>
            </a:extLst>
          </p:cNvPr>
          <p:cNvSpPr txBox="1"/>
          <p:nvPr/>
        </p:nvSpPr>
        <p:spPr>
          <a:xfrm>
            <a:off x="230907" y="191841"/>
            <a:ext cx="4618183"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Preliminary Experiment</a:t>
            </a:r>
            <a:endParaRPr lang="zh-CN" altLang="en-US" sz="36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E6E6E782-DE24-E9A9-5CE1-958FCC5C4A1E}"/>
              </a:ext>
            </a:extLst>
          </p:cNvPr>
          <p:cNvSpPr txBox="1"/>
          <p:nvPr/>
        </p:nvSpPr>
        <p:spPr>
          <a:xfrm>
            <a:off x="230907" y="1145396"/>
            <a:ext cx="609600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Impact of sort order:</a:t>
            </a:r>
            <a:endParaRPr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E57D851D-B8E5-E81F-C604-D28186714535}"/>
              </a:ext>
            </a:extLst>
          </p:cNvPr>
          <p:cNvSpPr txBox="1"/>
          <p:nvPr/>
        </p:nvSpPr>
        <p:spPr>
          <a:xfrm>
            <a:off x="2898136" y="1552991"/>
            <a:ext cx="5458691"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SELECT col1, sum(col2) FROM table GROUP BY col1</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A7660E29-FBA7-3744-9B38-434397A0FAD3}"/>
              </a:ext>
            </a:extLst>
          </p:cNvPr>
          <p:cNvSpPr txBox="1"/>
          <p:nvPr/>
        </p:nvSpPr>
        <p:spPr>
          <a:xfrm>
            <a:off x="774879" y="5453769"/>
            <a:ext cx="10401122" cy="1200329"/>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CSI significantly outperforms B+ tree due to two reasons:</a:t>
            </a:r>
          </a:p>
          <a:p>
            <a:pPr marL="342900" indent="-342900">
              <a:buAutoNum type="alphaLcParenBoth"/>
            </a:pPr>
            <a:r>
              <a:rPr lang="en-US" altLang="zh-CN" dirty="0">
                <a:latin typeface="Times New Roman" panose="02020603050405020304" pitchFamily="18" charset="0"/>
                <a:cs typeface="Times New Roman" panose="02020603050405020304" pitchFamily="18" charset="0"/>
              </a:rPr>
              <a:t>Efficient scan and vectorized execution </a:t>
            </a:r>
          </a:p>
          <a:p>
            <a:pPr marL="342900" indent="-342900">
              <a:buAutoNum type="alphaLcParenBoth"/>
            </a:pPr>
            <a:r>
              <a:rPr lang="en-US" altLang="zh-CN" dirty="0">
                <a:latin typeface="Times New Roman" panose="02020603050405020304" pitchFamily="18" charset="0"/>
                <a:cs typeface="Times New Roman" panose="02020603050405020304" pitchFamily="18" charset="0"/>
              </a:rPr>
              <a:t>Compression achieved by CSI for cases where the number of distinct values of col1 is small, resulting in CSI accessing much less data compared to B+ tree which cannot benefit from such compression</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D5C95E22-B2CE-1B8C-3962-BA11F7C4E02E}"/>
              </a:ext>
            </a:extLst>
          </p:cNvPr>
          <p:cNvPicPr>
            <a:picLocks noChangeAspect="1"/>
          </p:cNvPicPr>
          <p:nvPr/>
        </p:nvPicPr>
        <p:blipFill>
          <a:blip r:embed="rId2"/>
          <a:stretch>
            <a:fillRect/>
          </a:stretch>
        </p:blipFill>
        <p:spPr>
          <a:xfrm>
            <a:off x="2898136" y="2048678"/>
            <a:ext cx="5952381" cy="3152381"/>
          </a:xfrm>
          <a:prstGeom prst="rect">
            <a:avLst/>
          </a:prstGeom>
        </p:spPr>
      </p:pic>
    </p:spTree>
    <p:extLst>
      <p:ext uri="{BB962C8B-B14F-4D97-AF65-F5344CB8AC3E}">
        <p14:creationId xmlns:p14="http://schemas.microsoft.com/office/powerpoint/2010/main" val="1783413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591B5B-C0CC-B8D9-113D-2B6F9322BBB0}"/>
              </a:ext>
            </a:extLst>
          </p:cNvPr>
          <p:cNvSpPr txBox="1"/>
          <p:nvPr/>
        </p:nvSpPr>
        <p:spPr>
          <a:xfrm>
            <a:off x="230907" y="191841"/>
            <a:ext cx="4618183"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Preliminary Experiment</a:t>
            </a:r>
            <a:endParaRPr lang="zh-CN" altLang="en-US" sz="36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E6E6E782-DE24-E9A9-5CE1-958FCC5C4A1E}"/>
              </a:ext>
            </a:extLst>
          </p:cNvPr>
          <p:cNvSpPr txBox="1"/>
          <p:nvPr/>
        </p:nvSpPr>
        <p:spPr>
          <a:xfrm>
            <a:off x="230907" y="1145396"/>
            <a:ext cx="609600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Impact of updates:</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A7660E29-FBA7-3744-9B38-434397A0FAD3}"/>
              </a:ext>
            </a:extLst>
          </p:cNvPr>
          <p:cNvSpPr txBox="1"/>
          <p:nvPr/>
        </p:nvSpPr>
        <p:spPr>
          <a:xfrm>
            <a:off x="895439" y="5509187"/>
            <a:ext cx="10401122"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As the percentage of the updated rows increases, the performance for the secondary CSI deteriorates in comparison to the primary B+ tree and is similar to the performance of the primary CSI</a:t>
            </a:r>
            <a:endParaRPr lang="zh-CN" altLang="en-US"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BB64A774-2988-60F8-62B4-CDDE0627E79C}"/>
              </a:ext>
            </a:extLst>
          </p:cNvPr>
          <p:cNvPicPr>
            <a:picLocks noChangeAspect="1"/>
          </p:cNvPicPr>
          <p:nvPr/>
        </p:nvPicPr>
        <p:blipFill>
          <a:blip r:embed="rId2"/>
          <a:stretch>
            <a:fillRect/>
          </a:stretch>
        </p:blipFill>
        <p:spPr>
          <a:xfrm>
            <a:off x="2926995" y="1690042"/>
            <a:ext cx="5699190" cy="3426903"/>
          </a:xfrm>
          <a:prstGeom prst="rect">
            <a:avLst/>
          </a:prstGeom>
        </p:spPr>
      </p:pic>
    </p:spTree>
    <p:extLst>
      <p:ext uri="{BB962C8B-B14F-4D97-AF65-F5344CB8AC3E}">
        <p14:creationId xmlns:p14="http://schemas.microsoft.com/office/powerpoint/2010/main" val="1320459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591B5B-C0CC-B8D9-113D-2B6F9322BBB0}"/>
              </a:ext>
            </a:extLst>
          </p:cNvPr>
          <p:cNvSpPr txBox="1"/>
          <p:nvPr/>
        </p:nvSpPr>
        <p:spPr>
          <a:xfrm>
            <a:off x="230907" y="191841"/>
            <a:ext cx="4618183"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Preliminary Experiment</a:t>
            </a:r>
            <a:endParaRPr lang="zh-CN" altLang="en-US" sz="3600"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E6E6E782-DE24-E9A9-5CE1-958FCC5C4A1E}"/>
              </a:ext>
            </a:extLst>
          </p:cNvPr>
          <p:cNvSpPr txBox="1"/>
          <p:nvPr/>
        </p:nvSpPr>
        <p:spPr>
          <a:xfrm>
            <a:off x="230907" y="1145396"/>
            <a:ext cx="6096000"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Impact of mixed workload:</a:t>
            </a:r>
            <a:endParaRPr lang="zh-CN" altLang="en-US"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A7660E29-FBA7-3744-9B38-434397A0FAD3}"/>
              </a:ext>
            </a:extLst>
          </p:cNvPr>
          <p:cNvSpPr txBox="1"/>
          <p:nvPr/>
        </p:nvSpPr>
        <p:spPr>
          <a:xfrm>
            <a:off x="895439" y="5536896"/>
            <a:ext cx="10603834" cy="646331"/>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Hybrid physical design has the best performance, since secondary CSI strikes a right balance between increased overhead of small updates vs. improved efficiency for large scans when compared to a B+ tree-only design</a:t>
            </a:r>
            <a:endParaRPr lang="zh-CN" altLang="en-US"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B26CA7C9-8B05-3EB4-FDF0-B432AA0E311C}"/>
              </a:ext>
            </a:extLst>
          </p:cNvPr>
          <p:cNvPicPr>
            <a:picLocks noChangeAspect="1"/>
          </p:cNvPicPr>
          <p:nvPr/>
        </p:nvPicPr>
        <p:blipFill>
          <a:blip r:embed="rId2"/>
          <a:stretch>
            <a:fillRect/>
          </a:stretch>
        </p:blipFill>
        <p:spPr>
          <a:xfrm>
            <a:off x="2874299" y="1676619"/>
            <a:ext cx="5761701" cy="3403381"/>
          </a:xfrm>
          <a:prstGeom prst="rect">
            <a:avLst/>
          </a:prstGeom>
        </p:spPr>
      </p:pic>
    </p:spTree>
    <p:extLst>
      <p:ext uri="{BB962C8B-B14F-4D97-AF65-F5344CB8AC3E}">
        <p14:creationId xmlns:p14="http://schemas.microsoft.com/office/powerpoint/2010/main" val="2048904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5591B5B-C0CC-B8D9-113D-2B6F9322BBB0}"/>
              </a:ext>
            </a:extLst>
          </p:cNvPr>
          <p:cNvSpPr txBox="1"/>
          <p:nvPr/>
        </p:nvSpPr>
        <p:spPr>
          <a:xfrm>
            <a:off x="230907" y="191841"/>
            <a:ext cx="8118766" cy="646331"/>
          </a:xfrm>
          <a:prstGeom prst="rect">
            <a:avLst/>
          </a:prstGeom>
          <a:noFill/>
        </p:spPr>
        <p:txBody>
          <a:bodyPr wrap="square" rtlCol="0">
            <a:spAutoFit/>
          </a:bodyPr>
          <a:lstStyle/>
          <a:p>
            <a:r>
              <a:rPr lang="en-US" altLang="zh-CN" sz="3600" dirty="0">
                <a:latin typeface="Times New Roman" panose="02020603050405020304" pitchFamily="18" charset="0"/>
                <a:cs typeface="Times New Roman" panose="02020603050405020304" pitchFamily="18" charset="0"/>
              </a:rPr>
              <a:t>Preliminary Experiment’s Key Findings</a:t>
            </a:r>
            <a:endParaRPr lang="zh-CN" altLang="en-US" sz="36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6FE45858-98E4-F47C-06E8-60A7A5D0C818}"/>
              </a:ext>
            </a:extLst>
          </p:cNvPr>
          <p:cNvPicPr>
            <a:picLocks noChangeAspect="1"/>
          </p:cNvPicPr>
          <p:nvPr/>
        </p:nvPicPr>
        <p:blipFill>
          <a:blip r:embed="rId2"/>
          <a:stretch>
            <a:fillRect/>
          </a:stretch>
        </p:blipFill>
        <p:spPr>
          <a:xfrm>
            <a:off x="1245379" y="1909849"/>
            <a:ext cx="9959859" cy="1683096"/>
          </a:xfrm>
          <a:prstGeom prst="rect">
            <a:avLst/>
          </a:prstGeom>
        </p:spPr>
      </p:pic>
    </p:spTree>
    <p:extLst>
      <p:ext uri="{BB962C8B-B14F-4D97-AF65-F5344CB8AC3E}">
        <p14:creationId xmlns:p14="http://schemas.microsoft.com/office/powerpoint/2010/main" val="22126432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TotalTime>
  <Words>770</Words>
  <Application>Microsoft Office PowerPoint</Application>
  <PresentationFormat>宽屏</PresentationFormat>
  <Paragraphs>58</Paragraphs>
  <Slides>13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等线 Light</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594672265@qq.com</dc:creator>
  <cp:lastModifiedBy>594672265@qq.com</cp:lastModifiedBy>
  <cp:revision>6</cp:revision>
  <dcterms:created xsi:type="dcterms:W3CDTF">2024-07-24T11:18:56Z</dcterms:created>
  <dcterms:modified xsi:type="dcterms:W3CDTF">2024-08-02T04:24:47Z</dcterms:modified>
</cp:coreProperties>
</file>