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73" r:id="rId4"/>
    <p:sldId id="300" r:id="rId5"/>
    <p:sldId id="274" r:id="rId6"/>
    <p:sldId id="301" r:id="rId7"/>
    <p:sldId id="276" r:id="rId8"/>
    <p:sldId id="303" r:id="rId9"/>
    <p:sldId id="302" r:id="rId10"/>
    <p:sldId id="265" r:id="rId11"/>
    <p:sldId id="304" r:id="rId12"/>
    <p:sldId id="305" r:id="rId13"/>
    <p:sldId id="306" r:id="rId14"/>
    <p:sldId id="307" r:id="rId15"/>
    <p:sldId id="308" r:id="rId16"/>
    <p:sldId id="309" r:id="rId17"/>
    <p:sldId id="278" r:id="rId18"/>
    <p:sldId id="310" r:id="rId19"/>
    <p:sldId id="280" r:id="rId20"/>
    <p:sldId id="311" r:id="rId21"/>
    <p:sldId id="312" r:id="rId22"/>
    <p:sldId id="316" r:id="rId23"/>
    <p:sldId id="313" r:id="rId24"/>
    <p:sldId id="314"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9C7B"/>
    <a:srgbClr val="3557A4"/>
    <a:srgbClr val="35CCDD"/>
    <a:srgbClr val="45657A"/>
    <a:srgbClr val="A4C2BA"/>
    <a:srgbClr val="F9E4AF"/>
    <a:srgbClr val="F8C862"/>
    <a:srgbClr val="DAEBBD"/>
    <a:srgbClr val="E4604B"/>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838" autoAdjust="0"/>
  </p:normalViewPr>
  <p:slideViewPr>
    <p:cSldViewPr snapToGrid="0">
      <p:cViewPr varScale="1">
        <p:scale>
          <a:sx n="67" d="100"/>
          <a:sy n="67" d="100"/>
        </p:scale>
        <p:origin x="124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D261A-E7CF-4FE2-A8D5-B2B504ACCECB}" type="datetimeFigureOut">
              <a:rPr lang="zh-CN" altLang="en-US" smtClean="0"/>
              <a:t>2021/12/11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12A6E4-9699-4C6D-8D01-F84BAF66CA1B}" type="slidenum">
              <a:rPr lang="zh-CN" altLang="en-US" smtClean="0"/>
              <a:t>‹#›</a:t>
            </a:fld>
            <a:endParaRPr lang="zh-CN" altLang="en-US"/>
          </a:p>
        </p:txBody>
      </p:sp>
    </p:spTree>
    <p:extLst>
      <p:ext uri="{BB962C8B-B14F-4D97-AF65-F5344CB8AC3E}">
        <p14:creationId xmlns:p14="http://schemas.microsoft.com/office/powerpoint/2010/main" val="205529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zhihu.com/search?q=%E7%A5%9E%E7%BB%8F%E7%BD%91%E7%BB%9C&amp;search_source=Entity&amp;hybrid_search_source=Entity&amp;hybrid_search_extra=%7B%22sourceType%22%3A%22article%22%2C%22sourceId%22%3A391159830%7D"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zhihu.com/search?q=%E7%AE%97%E5%AD%90&amp;search_source=Entity&amp;hybrid_search_source=Entity&amp;hybrid_search_extra=%7B%22sourceType%22%3A%22article%22%2C%22sourceId%22%3A391159830%7D"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zhihu.com/search?q=convolutional+neural+networks&amp;search_source=Entity&amp;hybrid_search_source=Entity&amp;hybrid_search_extra=%7B%22sourceType%22%3A%22article%22%2C%22sourceId%22%3A391159830%7D"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zhihu.com/search?q=%E4%BA%8C%E5%8F%89%E6%A0%91&amp;search_source=Entity&amp;hybrid_search_source=Entity&amp;hybrid_search_extra=%7B%22sourceType%22%3A%22article%22%2C%22sourceId%22%3A391159830%7D"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zhihu.com/search?q=%E5%B9%B6%E8%A1%8C&amp;search_source=Entity&amp;hybrid_search_source=Entity&amp;hybrid_search_extra=%7B%22sourceType%22%3A%22article%22%2C%22sourceId%22%3A391159830%7D"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zhihu.com/search?q=%E5%B1%80%E9%83%A8%E6%9C%80%E4%BC%98%E8%A7%A3&amp;search_source=Entity&amp;hybrid_search_source=Entity&amp;hybrid_search_extra=%7B%22sourceType%22%3A%22article%22%2C%22sourceId%22%3A391159830%7D"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zhihu.com/search?q=%E5%85%A8%E5%B1%80Hint&amp;search_source=Entity&amp;hybrid_search_source=Entity&amp;hybrid_search_extra=%7B%22sourceType%22%3A%22article%22%2C%22sourceId%22%3A391159830%7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zhihu.com/search?q=%E6%9C%BA%E4%BC%9A%E6%88%90%E6%9C%AC&amp;search_source=Entity&amp;hybrid_search_source=Entity&amp;hybrid_search_extra=%7B%22sourceType%22%3A%22article%22%2C%22sourceId%22%3A78582883%7D"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www.zhihu.com/search?q=%E6%9C%80%E4%BC%98%E8%A7%A3&amp;search_source=Entity&amp;hybrid_search_source=Entity&amp;hybrid_search_extra=%7B%22sourceType%22%3A%22article%22%2C%22sourceId%22%3A391159830%7D" TargetMode="External"/><Relationship Id="rId4" Type="http://schemas.openxmlformats.org/officeDocument/2006/relationships/hyperlink" Target="https://www.zhihu.com/search?q=FeedBack+Loop&amp;search_source=Entity&amp;hybrid_search_source=Entity&amp;hybrid_search_extra=%7B%22sourceType%22%3A%22article%22%2C%22sourceId%22%3A391159830%7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近期的</a:t>
            </a:r>
            <a:r>
              <a:rPr lang="en-US" altLang="zh-CN" b="0" i="0" dirty="0">
                <a:solidFill>
                  <a:srgbClr val="121212"/>
                </a:solidFill>
                <a:effectLst/>
                <a:latin typeface="-apple-system"/>
              </a:rPr>
              <a:t>Neo[5]</a:t>
            </a:r>
            <a:r>
              <a:rPr lang="zh-CN" altLang="en-US" b="0" i="0" dirty="0">
                <a:solidFill>
                  <a:srgbClr val="121212"/>
                </a:solidFill>
                <a:effectLst/>
                <a:latin typeface="-apple-system"/>
              </a:rPr>
              <a:t>一个端到端的机器学习优化器，它通过一个</a:t>
            </a:r>
            <a:r>
              <a:rPr lang="zh-CN" altLang="en-US" b="0" i="0" u="none" strike="noStrike" dirty="0">
                <a:solidFill>
                  <a:srgbClr val="0066FF"/>
                </a:solidFill>
                <a:effectLst/>
                <a:latin typeface="-apple-system"/>
                <a:hlinkClick r:id="rId3"/>
              </a:rPr>
              <a:t>神经网络</a:t>
            </a:r>
            <a:r>
              <a:rPr lang="zh-CN" altLang="en-US" b="0" i="0" dirty="0">
                <a:solidFill>
                  <a:srgbClr val="121212"/>
                </a:solidFill>
                <a:effectLst/>
                <a:latin typeface="-apple-system"/>
              </a:rPr>
              <a:t>取代了传统的优化器的</a:t>
            </a:r>
            <a:r>
              <a:rPr lang="en-US" altLang="zh-CN" b="0" i="0" dirty="0">
                <a:solidFill>
                  <a:srgbClr val="121212"/>
                </a:solidFill>
                <a:effectLst/>
                <a:latin typeface="-apple-system"/>
              </a:rPr>
              <a:t>Cardinality Estimation</a:t>
            </a:r>
            <a:r>
              <a:rPr lang="zh-CN" altLang="en-US" b="0" i="0" dirty="0">
                <a:solidFill>
                  <a:srgbClr val="121212"/>
                </a:solidFill>
                <a:effectLst/>
                <a:latin typeface="-apple-system"/>
              </a:rPr>
              <a:t>，</a:t>
            </a:r>
            <a:r>
              <a:rPr lang="en-US" altLang="zh-CN" b="0" i="0" dirty="0">
                <a:solidFill>
                  <a:srgbClr val="121212"/>
                </a:solidFill>
                <a:effectLst/>
                <a:latin typeface="-apple-system"/>
              </a:rPr>
              <a:t>Join Order</a:t>
            </a:r>
            <a:r>
              <a:rPr lang="zh-CN" altLang="en-US" b="0" i="0" dirty="0">
                <a:solidFill>
                  <a:srgbClr val="121212"/>
                </a:solidFill>
                <a:effectLst/>
                <a:latin typeface="-apple-system"/>
              </a:rPr>
              <a:t>选择，索引选择，</a:t>
            </a:r>
            <a:r>
              <a:rPr lang="zh-CN" altLang="en-US" b="0" i="0" u="none" strike="noStrike" dirty="0">
                <a:solidFill>
                  <a:srgbClr val="0066FF"/>
                </a:solidFill>
                <a:effectLst/>
                <a:latin typeface="-apple-system"/>
                <a:hlinkClick r:id="rId4"/>
              </a:rPr>
              <a:t>算子</a:t>
            </a:r>
            <a:r>
              <a:rPr lang="zh-CN" altLang="en-US" b="0" i="0" dirty="0">
                <a:solidFill>
                  <a:srgbClr val="121212"/>
                </a:solidFill>
                <a:effectLst/>
                <a:latin typeface="-apple-system"/>
              </a:rPr>
              <a:t>的物理实现方式。主要思想是将</a:t>
            </a:r>
            <a:r>
              <a:rPr lang="en-US" altLang="zh-CN" b="0" i="0" dirty="0">
                <a:solidFill>
                  <a:srgbClr val="121212"/>
                </a:solidFill>
                <a:effectLst/>
                <a:latin typeface="-apple-system"/>
              </a:rPr>
              <a:t>SQL</a:t>
            </a:r>
            <a:r>
              <a:rPr lang="zh-CN" altLang="en-US" b="0" i="0" dirty="0">
                <a:solidFill>
                  <a:srgbClr val="121212"/>
                </a:solidFill>
                <a:effectLst/>
                <a:latin typeface="-apple-system"/>
              </a:rPr>
              <a:t>的执行计划先做</a:t>
            </a:r>
            <a:r>
              <a:rPr lang="en-US" altLang="zh-CN" b="0" i="0" dirty="0">
                <a:solidFill>
                  <a:srgbClr val="121212"/>
                </a:solidFill>
                <a:effectLst/>
                <a:latin typeface="-apple-system"/>
              </a:rPr>
              <a:t>Featurization</a:t>
            </a:r>
            <a:r>
              <a:rPr lang="zh-CN" altLang="en-US" b="0" i="0" dirty="0">
                <a:solidFill>
                  <a:srgbClr val="121212"/>
                </a:solidFill>
                <a:effectLst/>
                <a:latin typeface="-apple-system"/>
              </a:rPr>
              <a:t>，将</a:t>
            </a:r>
            <a:r>
              <a:rPr lang="en-US" altLang="zh-CN" b="0" i="0" dirty="0">
                <a:solidFill>
                  <a:srgbClr val="121212"/>
                </a:solidFill>
                <a:effectLst/>
                <a:latin typeface="-apple-system"/>
              </a:rPr>
              <a:t>Join Graph</a:t>
            </a:r>
            <a:r>
              <a:rPr lang="zh-CN" altLang="en-US" b="0" i="0" dirty="0">
                <a:solidFill>
                  <a:srgbClr val="121212"/>
                </a:solidFill>
                <a:effectLst/>
                <a:latin typeface="-apple-system"/>
              </a:rPr>
              <a:t>，</a:t>
            </a:r>
            <a:r>
              <a:rPr lang="en-US" altLang="zh-CN" b="0" i="0" dirty="0">
                <a:solidFill>
                  <a:srgbClr val="121212"/>
                </a:solidFill>
                <a:effectLst/>
                <a:latin typeface="-apple-system"/>
              </a:rPr>
              <a:t>Join Order</a:t>
            </a:r>
            <a:r>
              <a:rPr lang="zh-CN" altLang="en-US" b="0" i="0" dirty="0">
                <a:solidFill>
                  <a:srgbClr val="121212"/>
                </a:solidFill>
                <a:effectLst/>
                <a:latin typeface="-apple-system"/>
              </a:rPr>
              <a:t>，</a:t>
            </a:r>
            <a:r>
              <a:rPr lang="en-US" altLang="zh-CN" b="0" i="0" dirty="0">
                <a:solidFill>
                  <a:srgbClr val="121212"/>
                </a:solidFill>
                <a:effectLst/>
                <a:latin typeface="-apple-system"/>
              </a:rPr>
              <a:t>Column predicate</a:t>
            </a:r>
            <a:r>
              <a:rPr lang="zh-CN" altLang="en-US" b="0" i="0" dirty="0">
                <a:solidFill>
                  <a:srgbClr val="121212"/>
                </a:solidFill>
                <a:effectLst/>
                <a:latin typeface="-apple-system"/>
              </a:rPr>
              <a:t>等信息</a:t>
            </a:r>
            <a:r>
              <a:rPr lang="en-US" altLang="zh-CN" b="0" i="0" dirty="0">
                <a:solidFill>
                  <a:srgbClr val="121212"/>
                </a:solidFill>
                <a:effectLst/>
                <a:latin typeface="-apple-system"/>
              </a:rPr>
              <a:t>Encode</a:t>
            </a:r>
            <a:r>
              <a:rPr lang="zh-CN" altLang="en-US" b="0" i="0" dirty="0">
                <a:solidFill>
                  <a:srgbClr val="121212"/>
                </a:solidFill>
                <a:effectLst/>
                <a:latin typeface="-apple-system"/>
              </a:rPr>
              <a:t>到树型向量中，通过神经网络来评估整个执行计划的质量，其中会利用已有优化器来保证生成的执行计划是语义正确的。</a:t>
            </a:r>
            <a:r>
              <a:rPr lang="en-US" altLang="zh-CN" b="0" i="0" dirty="0">
                <a:solidFill>
                  <a:srgbClr val="121212"/>
                </a:solidFill>
                <a:effectLst/>
                <a:latin typeface="-apple-system"/>
              </a:rPr>
              <a:t>Neo</a:t>
            </a:r>
            <a:r>
              <a:rPr lang="zh-CN" altLang="en-US" b="0" i="0" dirty="0">
                <a:solidFill>
                  <a:srgbClr val="121212"/>
                </a:solidFill>
                <a:effectLst/>
                <a:latin typeface="-apple-system"/>
              </a:rPr>
              <a:t>在</a:t>
            </a:r>
            <a:r>
              <a:rPr lang="en-US" altLang="zh-CN" b="0" i="0" dirty="0">
                <a:solidFill>
                  <a:srgbClr val="121212"/>
                </a:solidFill>
                <a:effectLst/>
                <a:latin typeface="-apple-system"/>
              </a:rPr>
              <a:t>JOB</a:t>
            </a:r>
            <a:r>
              <a:rPr lang="zh-CN" altLang="en-US" b="0" i="0" dirty="0">
                <a:solidFill>
                  <a:srgbClr val="121212"/>
                </a:solidFill>
                <a:effectLst/>
                <a:latin typeface="-apple-system"/>
              </a:rPr>
              <a:t>测试用取得了不错的效果，在多数场景下得到的执行计划比</a:t>
            </a:r>
            <a:r>
              <a:rPr lang="en-US" altLang="zh-CN" b="0" i="0" dirty="0">
                <a:solidFill>
                  <a:srgbClr val="121212"/>
                </a:solidFill>
                <a:effectLst/>
                <a:latin typeface="-apple-system"/>
              </a:rPr>
              <a:t>PostgreSQL</a:t>
            </a:r>
            <a:r>
              <a:rPr lang="zh-CN" altLang="en-US" b="0" i="0" dirty="0">
                <a:solidFill>
                  <a:srgbClr val="121212"/>
                </a:solidFill>
                <a:effectLst/>
                <a:latin typeface="-apple-system"/>
              </a:rPr>
              <a:t>优。</a:t>
            </a:r>
            <a:r>
              <a:rPr lang="en-US" altLang="zh-CN" b="0" i="0" dirty="0">
                <a:solidFill>
                  <a:srgbClr val="121212"/>
                </a:solidFill>
                <a:effectLst/>
                <a:latin typeface="-apple-system"/>
              </a:rPr>
              <a:t>Neo</a:t>
            </a:r>
            <a:r>
              <a:rPr lang="zh-CN" altLang="en-US" b="0" i="0" dirty="0">
                <a:solidFill>
                  <a:srgbClr val="121212"/>
                </a:solidFill>
                <a:effectLst/>
                <a:latin typeface="-apple-system"/>
              </a:rPr>
              <a:t>的缺点是整个网络的训练周期较长，在数据</a:t>
            </a:r>
            <a:r>
              <a:rPr lang="en-US" altLang="zh-CN" b="0" i="0" dirty="0">
                <a:solidFill>
                  <a:srgbClr val="121212"/>
                </a:solidFill>
                <a:effectLst/>
                <a:latin typeface="-apple-system"/>
              </a:rPr>
              <a:t>schema/workload</a:t>
            </a:r>
            <a:r>
              <a:rPr lang="zh-CN" altLang="en-US" b="0" i="0" dirty="0">
                <a:solidFill>
                  <a:srgbClr val="121212"/>
                </a:solidFill>
                <a:effectLst/>
                <a:latin typeface="-apple-system"/>
              </a:rPr>
              <a:t>变化后需要长时间的重新训练</a:t>
            </a:r>
            <a:endParaRPr lang="en-US" altLang="zh-CN" b="0" i="0" dirty="0">
              <a:solidFill>
                <a:srgbClr val="121212"/>
              </a:solidFill>
              <a:effectLst/>
              <a:latin typeface="-apple-system"/>
            </a:endParaRPr>
          </a:p>
          <a:p>
            <a:r>
              <a:rPr lang="zh-CN" altLang="en-US" b="0" i="0" dirty="0">
                <a:solidFill>
                  <a:srgbClr val="121212"/>
                </a:solidFill>
                <a:effectLst/>
                <a:latin typeface="-apple-system"/>
              </a:rPr>
              <a:t>实际上</a:t>
            </a:r>
            <a:r>
              <a:rPr lang="en-US" altLang="zh-CN" b="0" i="0" dirty="0">
                <a:solidFill>
                  <a:srgbClr val="121212"/>
                </a:solidFill>
                <a:effectLst/>
                <a:latin typeface="-apple-system"/>
              </a:rPr>
              <a:t>Bao</a:t>
            </a:r>
            <a:r>
              <a:rPr lang="zh-CN" altLang="en-US" b="0" i="0" dirty="0">
                <a:solidFill>
                  <a:srgbClr val="121212"/>
                </a:solidFill>
                <a:effectLst/>
                <a:latin typeface="-apple-system"/>
              </a:rPr>
              <a:t>优化器的论文作者和</a:t>
            </a:r>
            <a:r>
              <a:rPr lang="en-US" altLang="zh-CN" b="0" i="0" dirty="0">
                <a:solidFill>
                  <a:srgbClr val="121212"/>
                </a:solidFill>
                <a:effectLst/>
                <a:latin typeface="-apple-system"/>
              </a:rPr>
              <a:t>Neo</a:t>
            </a:r>
            <a:r>
              <a:rPr lang="zh-CN" altLang="en-US" b="0" i="0" dirty="0">
                <a:solidFill>
                  <a:srgbClr val="121212"/>
                </a:solidFill>
                <a:effectLst/>
                <a:latin typeface="-apple-system"/>
              </a:rPr>
              <a:t>优化器的作者是同一批人，而</a:t>
            </a:r>
            <a:r>
              <a:rPr lang="en-US" altLang="zh-CN" b="0" i="0" dirty="0">
                <a:solidFill>
                  <a:srgbClr val="121212"/>
                </a:solidFill>
                <a:effectLst/>
                <a:latin typeface="-apple-system"/>
              </a:rPr>
              <a:t>Practical</a:t>
            </a:r>
            <a:r>
              <a:rPr lang="zh-CN" altLang="en-US" b="0" i="0" dirty="0">
                <a:solidFill>
                  <a:srgbClr val="121212"/>
                </a:solidFill>
                <a:effectLst/>
                <a:latin typeface="-apple-system"/>
              </a:rPr>
              <a:t>则是</a:t>
            </a:r>
            <a:r>
              <a:rPr lang="en-US" altLang="zh-CN" b="0" i="0" dirty="0">
                <a:solidFill>
                  <a:srgbClr val="121212"/>
                </a:solidFill>
                <a:effectLst/>
                <a:latin typeface="-apple-system"/>
              </a:rPr>
              <a:t>Bao</a:t>
            </a:r>
            <a:r>
              <a:rPr lang="zh-CN" altLang="en-US" b="0" i="0" dirty="0">
                <a:solidFill>
                  <a:srgbClr val="121212"/>
                </a:solidFill>
                <a:effectLst/>
                <a:latin typeface="-apple-system"/>
              </a:rPr>
              <a:t>这篇论文的一个关键词。相比于之前希望通过一个网络完全替代传统优化器这样的宏大愿景，</a:t>
            </a:r>
            <a:r>
              <a:rPr lang="en-US" altLang="zh-CN" b="0" i="0" dirty="0">
                <a:solidFill>
                  <a:srgbClr val="121212"/>
                </a:solidFill>
                <a:effectLst/>
                <a:latin typeface="-apple-system"/>
              </a:rPr>
              <a:t>Bao</a:t>
            </a:r>
            <a:r>
              <a:rPr lang="zh-CN" altLang="en-US" b="0" i="0" dirty="0">
                <a:solidFill>
                  <a:srgbClr val="121212"/>
                </a:solidFill>
                <a:effectLst/>
                <a:latin typeface="-apple-system"/>
              </a:rPr>
              <a:t>则提出了更接地气的做法，提供若干组</a:t>
            </a:r>
            <a:r>
              <a:rPr lang="en-US" altLang="zh-CN" b="0" i="0" dirty="0">
                <a:solidFill>
                  <a:srgbClr val="121212"/>
                </a:solidFill>
                <a:effectLst/>
                <a:latin typeface="-apple-system"/>
              </a:rPr>
              <a:t>Hint</a:t>
            </a:r>
            <a:r>
              <a:rPr lang="zh-CN" altLang="en-US" b="0" i="0" dirty="0">
                <a:solidFill>
                  <a:srgbClr val="121212"/>
                </a:solidFill>
                <a:effectLst/>
                <a:latin typeface="-apple-system"/>
              </a:rPr>
              <a:t>用于限制优化器的搜索空间，变相地得到若干个搜索空间不一样的优化器。最后利用机器学习选择使用哪一个优化器生成的执行计划。</a:t>
            </a:r>
            <a:endParaRPr lang="en-US" altLang="zh-CN" dirty="0"/>
          </a:p>
          <a:p>
            <a:r>
              <a:rPr lang="en-US" altLang="zh-CN" dirty="0"/>
              <a:t>Bao</a:t>
            </a:r>
            <a:r>
              <a:rPr lang="zh-CN" altLang="en-US" dirty="0"/>
              <a:t>作为一个扩展完全集成到</a:t>
            </a:r>
            <a:r>
              <a:rPr lang="en-US" altLang="zh-CN" dirty="0"/>
              <a:t>PostgreSQL</a:t>
            </a:r>
            <a:r>
              <a:rPr lang="zh-CN" altLang="en-US" dirty="0"/>
              <a:t>中，并且可以很容易地安装，不需要重新编译</a:t>
            </a:r>
            <a:r>
              <a:rPr lang="en-US" altLang="zh-CN" dirty="0"/>
              <a:t>PostgreSQL</a:t>
            </a:r>
            <a:r>
              <a:rPr lang="zh-CN" altLang="en-US" dirty="0"/>
              <a:t>。数据库管理员（</a:t>
            </a:r>
            <a:r>
              <a:rPr lang="en-US" altLang="zh-CN" dirty="0"/>
              <a:t>DBA</a:t>
            </a:r>
            <a:r>
              <a:rPr lang="zh-CN" altLang="en-US" dirty="0"/>
              <a:t>）只需要下载我们的开源模块，</a:t>
            </a:r>
            <a:r>
              <a:rPr lang="en-US" altLang="zh-CN" dirty="0"/>
              <a:t>1</a:t>
            </a:r>
            <a:r>
              <a:rPr lang="zh-CN" altLang="en-US" dirty="0"/>
              <a:t>甚至可以选择为特定的查询有选择地打开或关闭学习型优化器。</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a:t>
            </a:fld>
            <a:endParaRPr lang="zh-CN" altLang="en-US"/>
          </a:p>
        </p:txBody>
      </p:sp>
    </p:spTree>
    <p:extLst>
      <p:ext uri="{BB962C8B-B14F-4D97-AF65-F5344CB8AC3E}">
        <p14:creationId xmlns:p14="http://schemas.microsoft.com/office/powerpoint/2010/main" val="4004456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当收到一个查询时，</a:t>
            </a:r>
            <a:r>
              <a:rPr lang="en-US" altLang="zh-CN" dirty="0"/>
              <a:t>Bao</a:t>
            </a:r>
            <a:r>
              <a:rPr lang="zh-CN" altLang="en-US" dirty="0"/>
              <a:t>为每个提示集建立一个查询计划树</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由于执行计划是树状的，因此网络采用了更具</a:t>
            </a:r>
            <a:r>
              <a:rPr lang="en-US" altLang="zh-CN" b="0" i="0" dirty="0">
                <a:solidFill>
                  <a:srgbClr val="121212"/>
                </a:solidFill>
                <a:effectLst/>
                <a:latin typeface="-apple-system"/>
              </a:rPr>
              <a:t>inductive bias</a:t>
            </a:r>
            <a:r>
              <a:rPr lang="zh-CN" altLang="en-US" b="0" i="0" dirty="0">
                <a:solidFill>
                  <a:srgbClr val="121212"/>
                </a:solidFill>
                <a:effectLst/>
                <a:latin typeface="-apple-system"/>
              </a:rPr>
              <a:t>的</a:t>
            </a:r>
            <a:r>
              <a:rPr lang="en-US" altLang="zh-CN" b="0" i="0" dirty="0">
                <a:solidFill>
                  <a:srgbClr val="121212"/>
                </a:solidFill>
                <a:effectLst/>
                <a:latin typeface="-apple-system"/>
              </a:rPr>
              <a:t>TCNN(Tree </a:t>
            </a:r>
            <a:r>
              <a:rPr lang="en-US" altLang="zh-CN" b="0" i="0" u="none" strike="noStrike" dirty="0">
                <a:solidFill>
                  <a:srgbClr val="0066FF"/>
                </a:solidFill>
                <a:effectLst/>
                <a:latin typeface="-apple-system"/>
                <a:hlinkClick r:id="rId3"/>
              </a:rPr>
              <a:t>convolutional neural networks</a:t>
            </a:r>
            <a:r>
              <a:rPr lang="en-US" altLang="zh-CN" b="0" i="0" dirty="0">
                <a:solidFill>
                  <a:srgbClr val="121212"/>
                </a:solidFill>
                <a:effectLst/>
                <a:latin typeface="-apple-system"/>
              </a:rPr>
              <a:t>)</a:t>
            </a:r>
            <a:r>
              <a:rPr lang="zh-CN" altLang="en-US" b="0" i="0" dirty="0">
                <a:solidFill>
                  <a:srgbClr val="121212"/>
                </a:solidFill>
                <a:effectLst/>
                <a:latin typeface="-apple-system"/>
              </a:rPr>
              <a:t>作为执行计划代价的评估网络。执行计划先会经过</a:t>
            </a:r>
            <a:r>
              <a:rPr lang="en-US" altLang="zh-CN" b="0" i="0" dirty="0">
                <a:solidFill>
                  <a:srgbClr val="121212"/>
                </a:solidFill>
                <a:effectLst/>
                <a:latin typeface="-apple-system"/>
              </a:rPr>
              <a:t>Binarization</a:t>
            </a:r>
            <a:r>
              <a:rPr lang="zh-CN" altLang="en-US" b="0" i="0" dirty="0">
                <a:solidFill>
                  <a:srgbClr val="121212"/>
                </a:solidFill>
                <a:effectLst/>
                <a:latin typeface="-apple-system"/>
              </a:rPr>
              <a:t>把所有非二叉树结构的计划都转换成</a:t>
            </a:r>
            <a:r>
              <a:rPr lang="zh-CN" altLang="en-US" b="0" i="0" u="none" strike="noStrike" dirty="0">
                <a:solidFill>
                  <a:srgbClr val="0066FF"/>
                </a:solidFill>
                <a:effectLst/>
                <a:latin typeface="-apple-system"/>
                <a:hlinkClick r:id="rId4"/>
              </a:rPr>
              <a:t>二叉树</a:t>
            </a:r>
            <a:r>
              <a:rPr lang="zh-CN" altLang="en-US" b="0" i="0" dirty="0">
                <a:solidFill>
                  <a:srgbClr val="121212"/>
                </a:solidFill>
                <a:effectLst/>
                <a:latin typeface="-apple-system"/>
              </a:rPr>
              <a:t>，再通过对树上每个节点信息进行编码</a:t>
            </a:r>
            <a:r>
              <a:rPr lang="en-US" altLang="zh-CN" b="0" i="0" dirty="0">
                <a:solidFill>
                  <a:srgbClr val="121212"/>
                </a:solidFill>
                <a:effectLst/>
                <a:latin typeface="-apple-system"/>
              </a:rPr>
              <a:t>(</a:t>
            </a:r>
            <a:r>
              <a:rPr lang="zh-CN" altLang="en-US" b="0" i="0" dirty="0">
                <a:solidFill>
                  <a:srgbClr val="121212"/>
                </a:solidFill>
                <a:effectLst/>
                <a:latin typeface="-apple-system"/>
              </a:rPr>
              <a:t>节点类型，</a:t>
            </a:r>
            <a:r>
              <a:rPr lang="en-US" altLang="zh-CN" b="0" i="0" dirty="0">
                <a:solidFill>
                  <a:srgbClr val="121212"/>
                </a:solidFill>
                <a:effectLst/>
                <a:latin typeface="-apple-system"/>
              </a:rPr>
              <a:t>Cardinality</a:t>
            </a:r>
            <a:r>
              <a:rPr lang="zh-CN" altLang="en-US" b="0" i="0" dirty="0">
                <a:solidFill>
                  <a:srgbClr val="121212"/>
                </a:solidFill>
                <a:effectLst/>
                <a:latin typeface="-apple-system"/>
              </a:rPr>
              <a:t>，</a:t>
            </a:r>
            <a:r>
              <a:rPr lang="en-US" altLang="zh-CN" b="0" i="0" dirty="0">
                <a:solidFill>
                  <a:srgbClr val="121212"/>
                </a:solidFill>
                <a:effectLst/>
                <a:latin typeface="-apple-system"/>
              </a:rPr>
              <a:t>Cost)</a:t>
            </a:r>
            <a:r>
              <a:rPr lang="zh-CN" altLang="en-US" b="0" i="0" dirty="0">
                <a:solidFill>
                  <a:srgbClr val="121212"/>
                </a:solidFill>
                <a:effectLst/>
                <a:latin typeface="-apple-system"/>
              </a:rPr>
              <a:t>，最终通过</a:t>
            </a:r>
            <a:r>
              <a:rPr lang="en-US" altLang="zh-CN" b="0" i="0" dirty="0">
                <a:solidFill>
                  <a:srgbClr val="121212"/>
                </a:solidFill>
                <a:effectLst/>
                <a:latin typeface="-apple-system"/>
              </a:rPr>
              <a:t>TCNN</a:t>
            </a:r>
            <a:r>
              <a:rPr lang="zh-CN" altLang="en-US" b="0" i="0" dirty="0">
                <a:solidFill>
                  <a:srgbClr val="121212"/>
                </a:solidFill>
                <a:effectLst/>
                <a:latin typeface="-apple-system"/>
              </a:rPr>
              <a:t>和全连接层输出评估出的代价。通过这个网络预测的代价，选择多个优化器中最低网络预测代价的执行计划执行。</a:t>
            </a:r>
          </a:p>
          <a:p>
            <a:r>
              <a:rPr lang="zh-CN" altLang="en-US" b="0" i="0" dirty="0">
                <a:solidFill>
                  <a:srgbClr val="121212"/>
                </a:solidFill>
                <a:effectLst/>
                <a:latin typeface="-apple-system"/>
              </a:rPr>
              <a:t>当执行计划执行完以后，会通过一个</a:t>
            </a:r>
            <a:r>
              <a:rPr lang="en-US" altLang="zh-CN" b="0" i="0" dirty="0">
                <a:solidFill>
                  <a:srgbClr val="121212"/>
                </a:solidFill>
                <a:effectLst/>
                <a:latin typeface="-apple-system"/>
              </a:rPr>
              <a:t>Thompson sampling</a:t>
            </a:r>
            <a:r>
              <a:rPr lang="zh-CN" altLang="en-US" b="0" i="0" dirty="0">
                <a:solidFill>
                  <a:srgbClr val="121212"/>
                </a:solidFill>
                <a:effectLst/>
                <a:latin typeface="-apple-system"/>
              </a:rPr>
              <a:t>的</a:t>
            </a:r>
            <a:r>
              <a:rPr lang="en-US" altLang="zh-CN" b="0" i="0" dirty="0" err="1">
                <a:solidFill>
                  <a:srgbClr val="121212"/>
                </a:solidFill>
                <a:effectLst/>
                <a:latin typeface="-apple-system"/>
              </a:rPr>
              <a:t>FeedBack</a:t>
            </a:r>
            <a:r>
              <a:rPr lang="en-US" altLang="zh-CN" b="0" i="0" dirty="0">
                <a:solidFill>
                  <a:srgbClr val="121212"/>
                </a:solidFill>
                <a:effectLst/>
                <a:latin typeface="-apple-system"/>
              </a:rPr>
              <a:t> Loop</a:t>
            </a:r>
            <a:r>
              <a:rPr lang="zh-CN" altLang="en-US" b="0" i="0" dirty="0">
                <a:solidFill>
                  <a:srgbClr val="121212"/>
                </a:solidFill>
                <a:effectLst/>
                <a:latin typeface="-apple-system"/>
              </a:rPr>
              <a:t>来修正模型以平衡</a:t>
            </a:r>
            <a:r>
              <a:rPr lang="en-US" altLang="zh-CN" b="0" i="0" dirty="0">
                <a:solidFill>
                  <a:srgbClr val="121212"/>
                </a:solidFill>
                <a:effectLst/>
                <a:latin typeface="-apple-system"/>
              </a:rPr>
              <a:t>Exploration</a:t>
            </a:r>
            <a:r>
              <a:rPr lang="zh-CN" altLang="en-US" b="0" i="0" dirty="0">
                <a:solidFill>
                  <a:srgbClr val="121212"/>
                </a:solidFill>
                <a:effectLst/>
                <a:latin typeface="-apple-system"/>
              </a:rPr>
              <a:t>和</a:t>
            </a:r>
            <a:r>
              <a:rPr lang="en-US" altLang="zh-CN" b="0" i="0" dirty="0">
                <a:solidFill>
                  <a:srgbClr val="121212"/>
                </a:solidFill>
                <a:effectLst/>
                <a:latin typeface="-apple-system"/>
              </a:rPr>
              <a:t>Exploitation</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21212"/>
                </a:solidFill>
                <a:effectLst/>
                <a:latin typeface="-apple-system"/>
              </a:rPr>
              <a:t>提供若干组</a:t>
            </a:r>
            <a:r>
              <a:rPr lang="en-US" altLang="zh-CN" b="0" i="0" dirty="0">
                <a:solidFill>
                  <a:srgbClr val="121212"/>
                </a:solidFill>
                <a:effectLst/>
                <a:latin typeface="-apple-system"/>
              </a:rPr>
              <a:t>Hint</a:t>
            </a:r>
            <a:r>
              <a:rPr lang="zh-CN" altLang="en-US" b="0" i="0" dirty="0">
                <a:solidFill>
                  <a:srgbClr val="121212"/>
                </a:solidFill>
                <a:effectLst/>
                <a:latin typeface="-apple-system"/>
              </a:rPr>
              <a:t>用于限制优化器的搜索空间，变相地得到若干个搜索空间不一样的优化器。最后利用机器学习选择使用哪一个优化器生成的执行计划。可以看出执行计划的生成是完全基于已有优化器的，这会带来很多工程上的优势，例如相比于端到端学习的黑盒优化器，</a:t>
            </a:r>
            <a:r>
              <a:rPr lang="en-US" altLang="zh-CN" b="0" i="0" dirty="0">
                <a:solidFill>
                  <a:srgbClr val="121212"/>
                </a:solidFill>
                <a:effectLst/>
                <a:latin typeface="-apple-system"/>
              </a:rPr>
              <a:t>Bao</a:t>
            </a:r>
            <a:r>
              <a:rPr lang="zh-CN" altLang="en-US" b="0" i="0" dirty="0">
                <a:solidFill>
                  <a:srgbClr val="121212"/>
                </a:solidFill>
                <a:effectLst/>
                <a:latin typeface="-apple-system"/>
              </a:rPr>
              <a:t>更加易于调试，只需要</a:t>
            </a:r>
            <a:r>
              <a:rPr lang="en-US" altLang="zh-CN" b="0" i="0" dirty="0">
                <a:solidFill>
                  <a:srgbClr val="121212"/>
                </a:solidFill>
                <a:effectLst/>
                <a:latin typeface="-apple-system"/>
              </a:rPr>
              <a:t>hint</a:t>
            </a:r>
            <a:r>
              <a:rPr lang="zh-CN" altLang="en-US" b="0" i="0" dirty="0">
                <a:solidFill>
                  <a:srgbClr val="121212"/>
                </a:solidFill>
                <a:effectLst/>
                <a:latin typeface="-apple-system"/>
              </a:rPr>
              <a:t>集成的代价更低，同时支持所有原优化器支持的</a:t>
            </a:r>
            <a:r>
              <a:rPr lang="en-US" altLang="zh-CN" b="0" i="0" dirty="0">
                <a:solidFill>
                  <a:srgbClr val="121212"/>
                </a:solidFill>
                <a:effectLst/>
                <a:latin typeface="-apple-system"/>
              </a:rPr>
              <a:t>SQL</a:t>
            </a:r>
            <a:r>
              <a:rPr lang="zh-CN" altLang="en-US" b="0" i="0" dirty="0">
                <a:solidFill>
                  <a:srgbClr val="121212"/>
                </a:solidFill>
                <a:effectLst/>
                <a:latin typeface="-apple-system"/>
              </a:rPr>
              <a:t>类型，更容易扩展新算子，训练速度更快。</a:t>
            </a:r>
            <a:endParaRPr lang="en-US" altLang="zh-CN" dirty="0"/>
          </a:p>
          <a:p>
            <a:endParaRPr lang="en-US" altLang="zh-CN"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B912A6E4-9699-4C6D-8D01-F84BAF66CA1B}" type="slidenum">
              <a:rPr lang="zh-CN" altLang="en-US" smtClean="0"/>
              <a:t>10</a:t>
            </a:fld>
            <a:endParaRPr lang="zh-CN" altLang="en-US"/>
          </a:p>
        </p:txBody>
      </p:sp>
    </p:spTree>
    <p:extLst>
      <p:ext uri="{BB962C8B-B14F-4D97-AF65-F5344CB8AC3E}">
        <p14:creationId xmlns:p14="http://schemas.microsoft.com/office/powerpoint/2010/main" val="260317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11</a:t>
            </a:fld>
            <a:endParaRPr lang="zh-CN" altLang="en-US"/>
          </a:p>
        </p:txBody>
      </p:sp>
    </p:spTree>
    <p:extLst>
      <p:ext uri="{BB962C8B-B14F-4D97-AF65-F5344CB8AC3E}">
        <p14:creationId xmlns:p14="http://schemas.microsoft.com/office/powerpoint/2010/main" val="962024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对于基数和</a:t>
            </a:r>
            <a:r>
              <a:rPr lang="en-US" altLang="zh-CN" dirty="0"/>
              <a:t>cost</a:t>
            </a:r>
            <a:r>
              <a:rPr lang="zh-CN" altLang="en-US" dirty="0"/>
              <a:t>：这些信息有助于编码一个</a:t>
            </a:r>
            <a:r>
              <a:rPr lang="en-US" altLang="zh-CN" dirty="0"/>
              <a:t>operator</a:t>
            </a:r>
            <a:r>
              <a:rPr lang="zh-CN" altLang="en-US" dirty="0"/>
              <a:t>是否有潜在的问题，例如在大表上的循环连接或重复排序，这可能表明一个糟糕的查询计划。</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cache</a:t>
            </a:r>
            <a:r>
              <a:rPr lang="zh-CN" altLang="en-US" dirty="0"/>
              <a:t>：磁盘缓存的当前状态的信息。当一个新的查询到达时，可以从数据库缓冲池中检索到缓存的当前状态。在我们的实验中，我们用目标文件被缓存的百分比来增强每个扫描节点，尽管可以使用许多其他方案。这使</a:t>
            </a:r>
            <a:r>
              <a:rPr lang="en-US" altLang="zh-CN" dirty="0"/>
              <a:t>Bao</a:t>
            </a:r>
            <a:r>
              <a:rPr lang="zh-CN" altLang="en-US" dirty="0"/>
              <a:t>有机会挑选与缓存中的信息兼容的计划。</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12</a:t>
            </a:fld>
            <a:endParaRPr lang="zh-CN" altLang="en-US"/>
          </a:p>
        </p:txBody>
      </p:sp>
    </p:spTree>
    <p:extLst>
      <p:ext uri="{BB962C8B-B14F-4D97-AF65-F5344CB8AC3E}">
        <p14:creationId xmlns:p14="http://schemas.microsoft.com/office/powerpoint/2010/main" val="316202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对于基数和</a:t>
            </a:r>
            <a:r>
              <a:rPr lang="en-US" altLang="zh-CN" dirty="0"/>
              <a:t>cost</a:t>
            </a:r>
            <a:r>
              <a:rPr lang="zh-CN" altLang="en-US" dirty="0"/>
              <a:t>：这些信息有助于编码一个</a:t>
            </a:r>
            <a:r>
              <a:rPr lang="en-US" altLang="zh-CN" dirty="0"/>
              <a:t>operator</a:t>
            </a:r>
            <a:r>
              <a:rPr lang="zh-CN" altLang="en-US" dirty="0"/>
              <a:t>是否有潜在的问题，例如在大表上的循环连接或重复排序，这可能表明一个糟糕的查询计划。</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a:t>
            </a:r>
            <a:r>
              <a:rPr lang="en-US" altLang="zh-CN" dirty="0"/>
              <a:t>cache</a:t>
            </a:r>
            <a:r>
              <a:rPr lang="zh-CN" altLang="en-US" dirty="0"/>
              <a:t>：磁盘缓存的当前状态的信息。当一个新的查询到达时，可以从数据库缓冲池中检索到缓存的当前状态。在我们的实验中，我们用目标文件被缓存的百分比来增强每个扫描节点，尽管可以使用许多其他方案。这使</a:t>
            </a:r>
            <a:r>
              <a:rPr lang="en-US" altLang="zh-CN" dirty="0"/>
              <a:t>Bao</a:t>
            </a:r>
            <a:r>
              <a:rPr lang="zh-CN" altLang="en-US" dirty="0"/>
              <a:t>有机会挑选与缓存中的信息兼容的计划。</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13</a:t>
            </a:fld>
            <a:endParaRPr lang="zh-CN" altLang="en-US"/>
          </a:p>
        </p:txBody>
      </p:sp>
    </p:spTree>
    <p:extLst>
      <p:ext uri="{BB962C8B-B14F-4D97-AF65-F5344CB8AC3E}">
        <p14:creationId xmlns:p14="http://schemas.microsoft.com/office/powerpoint/2010/main" val="280561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每个</a:t>
            </a:r>
            <a:r>
              <a:rPr lang="en-US" altLang="zh-CN" dirty="0"/>
              <a:t>query</a:t>
            </a:r>
            <a:r>
              <a:rPr lang="zh-CN" altLang="en-US" dirty="0"/>
              <a:t>执行之后会有反馈，在执行</a:t>
            </a:r>
            <a:r>
              <a:rPr lang="en-US" altLang="zh-CN" dirty="0"/>
              <a:t>n</a:t>
            </a:r>
            <a:r>
              <a:rPr lang="zh-CN" altLang="en-US" dirty="0"/>
              <a:t>个</a:t>
            </a:r>
            <a:r>
              <a:rPr lang="en-US" altLang="zh-CN" dirty="0"/>
              <a:t>query</a:t>
            </a:r>
            <a:r>
              <a:rPr lang="zh-CN" altLang="en-US" dirty="0"/>
              <a:t>之后重新训练模型，生成新的模型参数。</a:t>
            </a:r>
            <a:r>
              <a:rPr lang="en-US" altLang="zh-CN" dirty="0" err="1"/>
              <a:t>experienceE</a:t>
            </a:r>
            <a:r>
              <a:rPr lang="zh-CN" altLang="en-US" dirty="0"/>
              <a:t>集合中只保留</a:t>
            </a:r>
            <a:r>
              <a:rPr lang="en-US" altLang="zh-CN" dirty="0"/>
              <a:t>K</a:t>
            </a:r>
            <a:r>
              <a:rPr lang="zh-CN" altLang="en-US" dirty="0"/>
              <a:t>个最新的经验。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用户可以调节</a:t>
            </a:r>
            <a:r>
              <a:rPr lang="en-US" altLang="zh-CN" dirty="0"/>
              <a:t>n</a:t>
            </a:r>
            <a:r>
              <a:rPr lang="zh-CN" altLang="en-US" dirty="0"/>
              <a:t>和</a:t>
            </a:r>
            <a:r>
              <a:rPr lang="en-US" altLang="zh-CN" dirty="0"/>
              <a:t>k</a:t>
            </a:r>
            <a:r>
              <a:rPr lang="zh-CN" altLang="en-US" dirty="0"/>
              <a:t>，以达到模型准确性和训练代价之间的平衡。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我们还引入了一个新的优化，特别是对查询优化有用。在现代云平台上，如</a:t>
            </a:r>
            <a:r>
              <a:rPr lang="en-US" altLang="zh-CN" dirty="0"/>
              <a:t>[3]</a:t>
            </a:r>
            <a:r>
              <a:rPr lang="zh-CN" altLang="en-US" dirty="0"/>
              <a:t>，</a:t>
            </a:r>
            <a:r>
              <a:rPr lang="en-US" altLang="zh-CN" dirty="0"/>
              <a:t>GPU</a:t>
            </a:r>
            <a:r>
              <a:rPr lang="zh-CN" altLang="en-US" dirty="0"/>
              <a:t>可以从一个虚拟机上连接和分离，并按秒计费。由于训练神经网络主要使用</a:t>
            </a:r>
            <a:r>
              <a:rPr lang="en-US" altLang="zh-CN" dirty="0"/>
              <a:t>GPU</a:t>
            </a:r>
            <a:r>
              <a:rPr lang="zh-CN" altLang="en-US" dirty="0"/>
              <a:t>，而查询处理主要使用</a:t>
            </a:r>
            <a:r>
              <a:rPr lang="en-US" altLang="zh-CN" dirty="0"/>
              <a:t>CPU</a:t>
            </a:r>
            <a:r>
              <a:rPr lang="zh-CN" altLang="en-US" dirty="0"/>
              <a:t>、磁盘和</a:t>
            </a:r>
            <a:r>
              <a:rPr lang="en-US" altLang="zh-CN" dirty="0"/>
              <a:t>RAM</a:t>
            </a:r>
            <a:r>
              <a:rPr lang="zh-CN" altLang="en-US" dirty="0"/>
              <a:t>，所以模型训练和查询执行可以重叠进行。当需要对新的模型参数进行采样时，可以临时配置一个</a:t>
            </a:r>
            <a:r>
              <a:rPr lang="en-US" altLang="zh-CN" dirty="0"/>
              <a:t>GPU</a:t>
            </a:r>
            <a:r>
              <a:rPr lang="zh-CN" altLang="en-US" dirty="0"/>
              <a:t>。然后，模型训练可以被卸载到</a:t>
            </a:r>
            <a:r>
              <a:rPr lang="en-US" altLang="zh-CN" dirty="0"/>
              <a:t>GPU</a:t>
            </a:r>
            <a:r>
              <a:rPr lang="zh-CN" altLang="en-US" dirty="0"/>
              <a:t>上。一旦模型训练完成，新的模型参数可以在下一次查询到来时被替换使用，然后</a:t>
            </a:r>
            <a:r>
              <a:rPr lang="en-US" altLang="zh-CN" dirty="0"/>
              <a:t>GPU</a:t>
            </a:r>
            <a:r>
              <a:rPr lang="zh-CN" altLang="en-US" dirty="0"/>
              <a:t>可以被分离。当然，用户也可以选择使用带有专用</a:t>
            </a:r>
            <a:r>
              <a:rPr lang="en-US" altLang="zh-CN" dirty="0"/>
              <a:t>GPU</a:t>
            </a:r>
            <a:r>
              <a:rPr lang="zh-CN" altLang="en-US" dirty="0"/>
              <a:t>的机器，或者将模型训练完全卸载到不同的机器上，这可能会增加成本和网络使用。</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14</a:t>
            </a:fld>
            <a:endParaRPr lang="zh-CN" altLang="en-US"/>
          </a:p>
        </p:txBody>
      </p:sp>
    </p:spTree>
    <p:extLst>
      <p:ext uri="{BB962C8B-B14F-4D97-AF65-F5344CB8AC3E}">
        <p14:creationId xmlns:p14="http://schemas.microsoft.com/office/powerpoint/2010/main" val="1828008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能够在每个查询的基础上启用或禁用</a:t>
            </a:r>
            <a:r>
              <a:rPr lang="en-US" altLang="zh-CN" dirty="0"/>
              <a:t>Bao</a:t>
            </a:r>
            <a:r>
              <a:rPr lang="zh-CN" altLang="en-US" dirty="0"/>
              <a:t>是很重要的，原因有二：首先，对于短时运行的查询，</a:t>
            </a:r>
            <a:r>
              <a:rPr lang="en-US" altLang="zh-CN" dirty="0"/>
              <a:t>Bao</a:t>
            </a:r>
            <a:r>
              <a:rPr lang="zh-CN" altLang="en-US" dirty="0"/>
              <a:t>所需要的增加的优化时间（通常≈</a:t>
            </a:r>
            <a:r>
              <a:rPr lang="en-US" altLang="zh-CN" dirty="0"/>
              <a:t>200ᵅ</a:t>
            </a:r>
            <a:r>
              <a:rPr lang="zh-CN" altLang="en-US" dirty="0"/>
              <a:t>𝑠）可能超过查询的执行时间；其次，由于</a:t>
            </a:r>
            <a:r>
              <a:rPr lang="en-US" altLang="zh-CN" dirty="0"/>
              <a:t>DBA</a:t>
            </a:r>
            <a:r>
              <a:rPr lang="zh-CN" altLang="en-US" dirty="0"/>
              <a:t>可能已经为一个特定的查询设置了提示或手动调整了查询计划，在这些查询上禁用</a:t>
            </a:r>
            <a:r>
              <a:rPr lang="en-US" altLang="zh-CN" dirty="0"/>
              <a:t>Bao</a:t>
            </a:r>
            <a:r>
              <a:rPr lang="zh-CN" altLang="en-US" dirty="0"/>
              <a:t>可以保持</a:t>
            </a:r>
            <a:r>
              <a:rPr lang="en-US" altLang="zh-CN" dirty="0"/>
              <a:t>DBA</a:t>
            </a:r>
            <a:r>
              <a:rPr lang="zh-CN" altLang="en-US" dirty="0"/>
              <a:t>的努力。请注意，即使</a:t>
            </a:r>
            <a:r>
              <a:rPr lang="en-US" altLang="zh-CN" dirty="0"/>
              <a:t>Bao</a:t>
            </a:r>
            <a:r>
              <a:rPr lang="zh-CN" altLang="en-US" dirty="0"/>
              <a:t>被禁用，</a:t>
            </a:r>
            <a:r>
              <a:rPr lang="en-US" altLang="zh-CN" dirty="0"/>
              <a:t>Bao</a:t>
            </a:r>
            <a:r>
              <a:rPr lang="zh-CN" altLang="en-US" dirty="0"/>
              <a:t>仍然可以（选择性地）从查询的执行中学习。任何查询计划和记录的执行时间都可以被添加到</a:t>
            </a:r>
            <a:r>
              <a:rPr lang="en-US" altLang="zh-CN" dirty="0"/>
              <a:t>Bao</a:t>
            </a:r>
            <a:r>
              <a:rPr lang="zh-CN" altLang="en-US" dirty="0"/>
              <a:t>的经验中，以改善预测模型，即使查询计划没有被</a:t>
            </a:r>
            <a:r>
              <a:rPr lang="en-US" altLang="zh-CN" dirty="0"/>
              <a:t>Bao</a:t>
            </a:r>
            <a:r>
              <a:rPr lang="zh-CN" altLang="en-US" dirty="0"/>
              <a:t>选择。</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15</a:t>
            </a:fld>
            <a:endParaRPr lang="zh-CN" altLang="en-US"/>
          </a:p>
        </p:txBody>
      </p:sp>
    </p:spTree>
    <p:extLst>
      <p:ext uri="{BB962C8B-B14F-4D97-AF65-F5344CB8AC3E}">
        <p14:creationId xmlns:p14="http://schemas.microsoft.com/office/powerpoint/2010/main" val="301727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在主动模式下，</a:t>
            </a:r>
            <a:r>
              <a:rPr lang="en-US" altLang="zh-CN" dirty="0"/>
              <a:t>Bao</a:t>
            </a:r>
            <a:r>
              <a:rPr lang="zh-CN" altLang="en-US" dirty="0"/>
              <a:t>如上所述运作，自动选择提示集并从它们的性能中学习。在顾问模式下，</a:t>
            </a:r>
            <a:r>
              <a:rPr lang="en-US" altLang="zh-CN" dirty="0"/>
              <a:t>Bao</a:t>
            </a:r>
            <a:r>
              <a:rPr lang="zh-CN" altLang="en-US" dirty="0"/>
              <a:t>不选择提示集（所有的查询都由</a:t>
            </a:r>
            <a:r>
              <a:rPr lang="en-US" altLang="zh-CN" dirty="0"/>
              <a:t>PostgreSQL</a:t>
            </a:r>
            <a:r>
              <a:rPr lang="zh-CN" altLang="en-US" dirty="0"/>
              <a:t>计划器优化），但仍然观察已执行的查询的性能并训练一个预测模型。当用户发出一个</a:t>
            </a:r>
            <a:r>
              <a:rPr lang="en-US" altLang="zh-CN" dirty="0"/>
              <a:t>EXPLAIN</a:t>
            </a:r>
            <a:r>
              <a:rPr lang="zh-CN" altLang="en-US" dirty="0"/>
              <a:t>查询时，有三个额外的信息被添加到输出中。</a:t>
            </a:r>
            <a:r>
              <a:rPr lang="en-US" altLang="zh-CN" dirty="0"/>
              <a:t>(1)</a:t>
            </a:r>
            <a:r>
              <a:rPr lang="zh-CN" altLang="en-US" dirty="0"/>
              <a:t>生成的查询计划的预期性能，</a:t>
            </a:r>
            <a:r>
              <a:rPr lang="en-US" altLang="zh-CN" dirty="0"/>
              <a:t>(2)</a:t>
            </a:r>
            <a:r>
              <a:rPr lang="zh-CN" altLang="en-US" dirty="0"/>
              <a:t>如果</a:t>
            </a:r>
            <a:r>
              <a:rPr lang="en-US" altLang="zh-CN" dirty="0"/>
              <a:t>Bao</a:t>
            </a:r>
            <a:r>
              <a:rPr lang="zh-CN" altLang="en-US" dirty="0"/>
              <a:t>处于活动模式，它将推荐的提示集，以及</a:t>
            </a:r>
            <a:r>
              <a:rPr lang="en-US" altLang="zh-CN" dirty="0"/>
              <a:t>(3)</a:t>
            </a:r>
            <a:r>
              <a:rPr lang="zh-CN" altLang="en-US" dirty="0"/>
              <a:t>该提示集将提供的预测改进。</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16</a:t>
            </a:fld>
            <a:endParaRPr lang="zh-CN" altLang="en-US"/>
          </a:p>
        </p:txBody>
      </p:sp>
    </p:spTree>
    <p:extLst>
      <p:ext uri="{BB962C8B-B14F-4D97-AF65-F5344CB8AC3E}">
        <p14:creationId xmlns:p14="http://schemas.microsoft.com/office/powerpoint/2010/main" val="3679432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IMDb</a:t>
            </a:r>
            <a:r>
              <a:rPr lang="zh-CN" altLang="en-US" dirty="0"/>
              <a:t>数据集是对</a:t>
            </a:r>
            <a:r>
              <a:rPr lang="en-US" altLang="zh-CN" dirty="0"/>
              <a:t>Join Order Benchmark[41]</a:t>
            </a:r>
            <a:r>
              <a:rPr lang="zh-CN" altLang="en-US" dirty="0"/>
              <a:t>的扩充：我们在原有的</a:t>
            </a:r>
            <a:r>
              <a:rPr lang="en-US" altLang="zh-CN" dirty="0"/>
              <a:t>113</a:t>
            </a:r>
            <a:r>
              <a:rPr lang="zh-CN" altLang="en-US" dirty="0"/>
              <a:t>个查询中增加了数千个查询，并且我们通过定期引入新的模板来改变查询的工作量。</a:t>
            </a:r>
          </a:p>
          <a:p>
            <a:r>
              <a:rPr lang="en-US" altLang="zh-CN" dirty="0"/>
              <a:t>- </a:t>
            </a:r>
            <a:r>
              <a:rPr lang="zh-CN" altLang="en-US" dirty="0"/>
              <a:t>我们创建了一个新的真实世界的数据集和工作负载，叫做</a:t>
            </a:r>
            <a:r>
              <a:rPr lang="en-US" altLang="zh-CN" dirty="0"/>
              <a:t>Stack</a:t>
            </a:r>
            <a:r>
              <a:rPr lang="zh-CN" altLang="en-US" dirty="0"/>
              <a:t>，现在也是公开可用的。</a:t>
            </a:r>
            <a:r>
              <a:rPr lang="en-US" altLang="zh-CN" dirty="0"/>
              <a:t>Stack</a:t>
            </a:r>
            <a:r>
              <a:rPr lang="zh-CN" altLang="en-US" dirty="0"/>
              <a:t>包含了</a:t>
            </a:r>
            <a:r>
              <a:rPr lang="en-US" altLang="zh-CN" dirty="0" err="1"/>
              <a:t>StackExchange</a:t>
            </a:r>
            <a:r>
              <a:rPr lang="zh-CN" altLang="en-US" dirty="0"/>
              <a:t>网站（例如</a:t>
            </a:r>
            <a:r>
              <a:rPr lang="en-US" altLang="zh-CN" dirty="0"/>
              <a:t>StackOverflow.com</a:t>
            </a:r>
            <a:r>
              <a:rPr lang="zh-CN" altLang="en-US" dirty="0"/>
              <a:t>）十年来的</a:t>
            </a:r>
            <a:r>
              <a:rPr lang="en-US" altLang="zh-CN" dirty="0"/>
              <a:t>1800</a:t>
            </a:r>
            <a:r>
              <a:rPr lang="zh-CN" altLang="en-US" dirty="0"/>
              <a:t>多万个问题和答案。我们通过每次加载一个月的数据来模拟数据漂移。</a:t>
            </a:r>
          </a:p>
          <a:p>
            <a:r>
              <a:rPr lang="en-US" altLang="zh-CN" dirty="0"/>
              <a:t>- Corp</a:t>
            </a:r>
            <a:r>
              <a:rPr lang="zh-CN" altLang="en-US" dirty="0"/>
              <a:t>数据集是一个由匿名公司捐赠的一个月内执行的仪表板工作负载。该公司的数据集包含了</a:t>
            </a:r>
            <a:r>
              <a:rPr lang="en-US" altLang="zh-CN" dirty="0"/>
              <a:t>2000</a:t>
            </a:r>
            <a:r>
              <a:rPr lang="zh-CN" altLang="en-US" dirty="0"/>
              <a:t>个由分析师发出的独特查询。在这个月的一半时间里，该公司对一个大型事实表进行了规范化处理，导致了一个重大的模式变化。我们通过在执行第</a:t>
            </a:r>
            <a:r>
              <a:rPr lang="en-US" altLang="zh-CN" dirty="0"/>
              <a:t>1000</a:t>
            </a:r>
            <a:r>
              <a:rPr lang="zh-CN" altLang="en-US" dirty="0"/>
              <a:t>次查询后引入规范化来模拟这一模式的变化（第</a:t>
            </a:r>
            <a:r>
              <a:rPr lang="en-US" altLang="zh-CN" dirty="0"/>
              <a:t>1000</a:t>
            </a:r>
            <a:r>
              <a:rPr lang="zh-CN" altLang="en-US" dirty="0"/>
              <a:t>次之后的查询将采用新的规范化模式）。数据保持静态。</a:t>
            </a:r>
            <a:br>
              <a:rPr lang="en-US" altLang="zh-CN" dirty="0"/>
            </a:br>
            <a:endParaRPr lang="zh-CN" altLang="en-US"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17</a:t>
            </a:fld>
            <a:endParaRPr lang="zh-CN" altLang="en-US"/>
          </a:p>
        </p:txBody>
      </p:sp>
    </p:spTree>
    <p:extLst>
      <p:ext uri="{BB962C8B-B14F-4D97-AF65-F5344CB8AC3E}">
        <p14:creationId xmlns:p14="http://schemas.microsoft.com/office/powerpoint/2010/main" val="3262974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当使用</a:t>
            </a:r>
            <a:r>
              <a:rPr lang="en-US" altLang="zh-CN" dirty="0"/>
              <a:t>PostgreSQL</a:t>
            </a:r>
            <a:r>
              <a:rPr lang="zh-CN" altLang="en-US" dirty="0"/>
              <a:t>执行时，</a:t>
            </a:r>
            <a:r>
              <a:rPr lang="en-US" altLang="zh-CN" dirty="0"/>
              <a:t>IMDb</a:t>
            </a:r>
            <a:r>
              <a:rPr lang="zh-CN" altLang="en-US" dirty="0"/>
              <a:t>、</a:t>
            </a:r>
            <a:r>
              <a:rPr lang="en-US" altLang="zh-CN" dirty="0"/>
              <a:t>Stack</a:t>
            </a:r>
            <a:r>
              <a:rPr lang="zh-CN" altLang="en-US" dirty="0"/>
              <a:t>和</a:t>
            </a:r>
            <a:r>
              <a:rPr lang="en-US" altLang="zh-CN" dirty="0"/>
              <a:t>Corp</a:t>
            </a:r>
            <a:r>
              <a:rPr lang="zh-CN" altLang="en-US" dirty="0"/>
              <a:t>数据集的查询延迟中值相对较低（分别为</a:t>
            </a:r>
            <a:r>
              <a:rPr lang="en-US" altLang="zh-CN" dirty="0"/>
              <a:t>280ms</a:t>
            </a:r>
            <a:r>
              <a:rPr lang="zh-CN" altLang="en-US" dirty="0"/>
              <a:t>、</a:t>
            </a:r>
            <a:r>
              <a:rPr lang="en-US" altLang="zh-CN" dirty="0"/>
              <a:t>310ms</a:t>
            </a:r>
            <a:r>
              <a:rPr lang="zh-CN" altLang="en-US" dirty="0"/>
              <a:t>、</a:t>
            </a:r>
            <a:r>
              <a:rPr lang="en-US" altLang="zh-CN" dirty="0"/>
              <a:t>520ms</a:t>
            </a:r>
            <a:r>
              <a:rPr lang="zh-CN" altLang="en-US" dirty="0"/>
              <a:t>）。这三个工作负载都是高度倾斜的，第</a:t>
            </a:r>
            <a:r>
              <a:rPr lang="en-US" altLang="zh-CN" dirty="0"/>
              <a:t>95</a:t>
            </a:r>
            <a:r>
              <a:rPr lang="zh-CN" altLang="en-US" dirty="0"/>
              <a:t>百分位数的查询执行时间明显更长（分别为</a:t>
            </a:r>
            <a:r>
              <a:rPr lang="en-US" altLang="zh-CN" dirty="0"/>
              <a:t>21s</a:t>
            </a:r>
            <a:r>
              <a:rPr lang="zh-CN" altLang="en-US" dirty="0"/>
              <a:t>、</a:t>
            </a:r>
            <a:r>
              <a:rPr lang="en-US" altLang="zh-CN" dirty="0"/>
              <a:t>28s</a:t>
            </a:r>
            <a:r>
              <a:rPr lang="zh-CN" altLang="en-US" dirty="0"/>
              <a:t>、</a:t>
            </a:r>
            <a:r>
              <a:rPr lang="en-US" altLang="zh-CN" dirty="0"/>
              <a:t>3m</a:t>
            </a:r>
            <a:r>
              <a:rPr lang="zh-CN" altLang="en-US" dirty="0"/>
              <a:t>）。事实上，在这三个工作负载中，</a:t>
            </a:r>
            <a:r>
              <a:rPr lang="en-US" altLang="zh-CN" dirty="0"/>
              <a:t>80%</a:t>
            </a:r>
            <a:r>
              <a:rPr lang="zh-CN" altLang="en-US" dirty="0"/>
              <a:t>的执行时间归因于大约</a:t>
            </a:r>
            <a:r>
              <a:rPr lang="en-US" altLang="zh-CN" dirty="0"/>
              <a:t>20%</a:t>
            </a:r>
            <a:r>
              <a:rPr lang="zh-CN" altLang="en-US" dirty="0"/>
              <a:t>的查询（分别为</a:t>
            </a:r>
            <a:r>
              <a:rPr lang="en-US" altLang="zh-CN" dirty="0"/>
              <a:t>18%</a:t>
            </a:r>
            <a:r>
              <a:rPr lang="zh-CN" altLang="en-US" dirty="0"/>
              <a:t>、</a:t>
            </a:r>
            <a:r>
              <a:rPr lang="en-US" altLang="zh-CN" dirty="0"/>
              <a:t>23%</a:t>
            </a:r>
            <a:r>
              <a:rPr lang="zh-CN" altLang="en-US" dirty="0"/>
              <a:t>、</a:t>
            </a:r>
            <a:r>
              <a:rPr lang="en-US" altLang="zh-CN" dirty="0"/>
              <a:t>21%</a:t>
            </a:r>
            <a:r>
              <a:rPr lang="zh-CN" altLang="en-US" dirty="0"/>
              <a:t>）。这样的 </a:t>
            </a:r>
            <a:r>
              <a:rPr lang="en-US" altLang="zh-CN" dirty="0"/>
              <a:t>"</a:t>
            </a:r>
            <a:r>
              <a:rPr lang="zh-CN" altLang="en-US" dirty="0"/>
              <a:t>帕累托原则 </a:t>
            </a:r>
            <a:r>
              <a:rPr lang="en-US" altLang="zh-CN" dirty="0"/>
              <a:t>"</a:t>
            </a:r>
            <a:r>
              <a:rPr lang="zh-CN" altLang="en-US" dirty="0"/>
              <a:t>分布在数据库系统中很常见</a:t>
            </a:r>
            <a:r>
              <a:rPr lang="en-US" altLang="zh-CN" dirty="0"/>
              <a:t>[19, 32, 78, 80] --</a:t>
            </a:r>
            <a:r>
              <a:rPr lang="zh-CN" altLang="en-US" dirty="0"/>
              <a:t>公司的</a:t>
            </a:r>
            <a:r>
              <a:rPr lang="en-US" altLang="zh-CN" dirty="0"/>
              <a:t>DBA</a:t>
            </a:r>
            <a:r>
              <a:rPr lang="zh-CN" altLang="en-US" dirty="0"/>
              <a:t>证实，这样的分布在他们所有的分析工作负载中很常见。因此，即使中位查询延迟保持不变，适度改善查询延迟的 </a:t>
            </a:r>
            <a:r>
              <a:rPr lang="en-US" altLang="zh-CN" dirty="0"/>
              <a:t>"</a:t>
            </a:r>
            <a:r>
              <a:rPr lang="zh-CN" altLang="en-US" dirty="0"/>
              <a:t>尾部</a:t>
            </a:r>
            <a:r>
              <a:rPr lang="en-US" altLang="zh-CN" dirty="0"/>
              <a:t>"</a:t>
            </a:r>
            <a:r>
              <a:rPr lang="zh-CN" altLang="en-US" dirty="0"/>
              <a:t>（即最有问题的查询），也可以大大改善工作负载的性能。</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18</a:t>
            </a:fld>
            <a:endParaRPr lang="zh-CN" altLang="en-US"/>
          </a:p>
        </p:txBody>
      </p:sp>
    </p:spTree>
    <p:extLst>
      <p:ext uri="{BB962C8B-B14F-4D97-AF65-F5344CB8AC3E}">
        <p14:creationId xmlns:p14="http://schemas.microsoft.com/office/powerpoint/2010/main" val="4126772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Comsys:</a:t>
            </a:r>
            <a:r>
              <a:rPr lang="zh-CN" altLang="en-US" dirty="0"/>
              <a:t>一个商业数据库系统</a:t>
            </a:r>
            <a:endParaRPr lang="en-US" altLang="zh-CN" dirty="0"/>
          </a:p>
          <a:p>
            <a:pPr algn="l"/>
            <a:r>
              <a:rPr lang="zh-CN" altLang="en-US" dirty="0"/>
              <a:t>在不同的数据集中，</a:t>
            </a:r>
            <a:r>
              <a:rPr lang="en-US" altLang="zh-CN" dirty="0"/>
              <a:t>Bao</a:t>
            </a:r>
            <a:r>
              <a:rPr lang="zh-CN" altLang="en-US" dirty="0"/>
              <a:t>在成本和延迟方面比</a:t>
            </a:r>
            <a:r>
              <a:rPr lang="en-US" altLang="zh-CN" dirty="0"/>
              <a:t>PostgreSQL</a:t>
            </a:r>
            <a:r>
              <a:rPr lang="zh-CN" altLang="en-US" dirty="0"/>
              <a:t>高出近</a:t>
            </a:r>
            <a:r>
              <a:rPr lang="en-US" altLang="zh-CN" dirty="0"/>
              <a:t>50%</a:t>
            </a:r>
            <a:r>
              <a:rPr lang="zh-CN" altLang="en-US" dirty="0"/>
              <a:t>（图</a:t>
            </a:r>
            <a:r>
              <a:rPr lang="en-US" altLang="zh-CN" dirty="0"/>
              <a:t>7a</a:t>
            </a:r>
            <a:r>
              <a:rPr lang="zh-CN" altLang="en-US" dirty="0"/>
              <a:t>）。请注意，这包括训练的成本和将</a:t>
            </a:r>
            <a:r>
              <a:rPr lang="en-US" altLang="zh-CN" dirty="0"/>
              <a:t>GPU</a:t>
            </a:r>
            <a:r>
              <a:rPr lang="zh-CN" altLang="en-US" dirty="0"/>
              <a:t>连接到虚拟机的成本。此外，所有的数据集都包含了工作负载、数据或模式的变化，显示了</a:t>
            </a:r>
            <a:r>
              <a:rPr lang="en-US" altLang="zh-CN" dirty="0"/>
              <a:t>Bao</a:t>
            </a:r>
            <a:r>
              <a:rPr lang="zh-CN" altLang="en-US" dirty="0"/>
              <a:t>对这种常见的重要场景的适应性。</a:t>
            </a:r>
            <a:r>
              <a:rPr lang="en-US" altLang="zh-CN" dirty="0"/>
              <a:t>Bao</a:t>
            </a:r>
            <a:r>
              <a:rPr lang="zh-CN" altLang="en-US" dirty="0"/>
              <a:t>在商业数据库之上的性能改进仍然是显著的，尽管没有那么大（图</a:t>
            </a:r>
            <a:r>
              <a:rPr lang="en-US" altLang="zh-CN" dirty="0"/>
              <a:t>7b</a:t>
            </a:r>
            <a:r>
              <a:rPr lang="zh-CN" altLang="en-US" dirty="0"/>
              <a:t>）。在三个数据集中，我们看到大约</a:t>
            </a:r>
            <a:r>
              <a:rPr lang="en-US" altLang="zh-CN" dirty="0"/>
              <a:t>20%</a:t>
            </a:r>
            <a:r>
              <a:rPr lang="zh-CN" altLang="en-US" dirty="0"/>
              <a:t>的改进，表明</a:t>
            </a:r>
            <a:r>
              <a:rPr lang="en-US" altLang="zh-CN" dirty="0" err="1"/>
              <a:t>ComSys</a:t>
            </a:r>
            <a:r>
              <a:rPr lang="zh-CN" altLang="en-US" dirty="0"/>
              <a:t>优化器是一个更强大的基线。请注意，这些成本并不包括商业系统的许可费。在我们看来，在不需要对数据库本身进行任何代码修改的情况下，对一个开发了几十年的高能力查询优化器实现</a:t>
            </a:r>
            <a:r>
              <a:rPr lang="en-US" altLang="zh-CN" dirty="0"/>
              <a:t>20%</a:t>
            </a:r>
            <a:r>
              <a:rPr lang="zh-CN" altLang="en-US" dirty="0"/>
              <a:t>的成本和性能改进，是一个非常令人鼓舞的结果。</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19</a:t>
            </a:fld>
            <a:endParaRPr lang="zh-CN" altLang="en-US"/>
          </a:p>
        </p:txBody>
      </p:sp>
    </p:spTree>
    <p:extLst>
      <p:ext uri="{BB962C8B-B14F-4D97-AF65-F5344CB8AC3E}">
        <p14:creationId xmlns:p14="http://schemas.microsoft.com/office/powerpoint/2010/main" val="415556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1.</a:t>
            </a:r>
            <a:r>
              <a:rPr lang="zh-CN" altLang="en-US" dirty="0"/>
              <a:t>机器学习的方法想要得到高的准确率，就要较长的训练时间。</a:t>
            </a:r>
            <a:endParaRPr lang="en-US" altLang="zh-CN" dirty="0"/>
          </a:p>
          <a:p>
            <a:pPr algn="l"/>
            <a:r>
              <a:rPr lang="en-US" altLang="zh-CN" dirty="0"/>
              <a:t>2</a:t>
            </a:r>
            <a:r>
              <a:rPr lang="zh-CN" altLang="en-US" dirty="0"/>
              <a:t>、跟前面一篇很像</a:t>
            </a:r>
            <a:endParaRPr lang="en-US" altLang="zh-CN" dirty="0"/>
          </a:p>
          <a:p>
            <a:pPr algn="l"/>
            <a:r>
              <a:rPr lang="en-US" altLang="zh-CN" dirty="0"/>
              <a:t>3</a:t>
            </a:r>
            <a:r>
              <a:rPr lang="zh-CN" altLang="en-US" dirty="0"/>
              <a:t>、尾部灾难：最近的工作都是说学习的方法的平均性能比传统优化器好，但是性能差的就很差（差</a:t>
            </a:r>
            <a:r>
              <a:rPr lang="en-US" altLang="zh-CN" dirty="0"/>
              <a:t>100</a:t>
            </a:r>
            <a:r>
              <a:rPr lang="zh-CN" altLang="en-US" dirty="0"/>
              <a:t>倍），可以看</a:t>
            </a:r>
            <a:r>
              <a:rPr lang="en-US" altLang="zh-CN" dirty="0"/>
              <a:t>are we ready</a:t>
            </a:r>
            <a:r>
              <a:rPr lang="zh-CN" altLang="en-US" dirty="0"/>
              <a:t>的实验结果。</a:t>
            </a:r>
            <a:endParaRPr lang="en-US" altLang="zh-CN" dirty="0"/>
          </a:p>
          <a:p>
            <a:pPr algn="l"/>
            <a:r>
              <a:rPr lang="en-US" altLang="zh-CN" dirty="0"/>
              <a:t>4</a:t>
            </a:r>
            <a:r>
              <a:rPr lang="zh-CN" altLang="en-US" dirty="0"/>
              <a:t>、与传统的优化器相比，目前的学习型优化器并没有为数据库管理员提供影响或理解学习型组件的查询规划的方法。</a:t>
            </a:r>
            <a:endParaRPr lang="en-US" altLang="zh-CN" dirty="0"/>
          </a:p>
          <a:p>
            <a:pPr algn="l"/>
            <a:r>
              <a:rPr lang="en-US" altLang="zh-CN" dirty="0"/>
              <a:t>5</a:t>
            </a:r>
            <a:r>
              <a:rPr lang="zh-CN" altLang="en-US" dirty="0"/>
              <a:t>、 据我们所知，以前所有的学习型优化器都还是研究原型，几乎没有提供与真正的</a:t>
            </a:r>
            <a:r>
              <a:rPr lang="en-US" altLang="zh-CN" dirty="0"/>
              <a:t>DBMS</a:t>
            </a:r>
            <a:r>
              <a:rPr lang="zh-CN" altLang="en-US" dirty="0"/>
              <a:t>的整合。甚至没有一个支持标准</a:t>
            </a:r>
            <a:r>
              <a:rPr lang="en-US" altLang="zh-CN" dirty="0"/>
              <a:t>SQL</a:t>
            </a:r>
            <a:r>
              <a:rPr lang="zh-CN" altLang="en-US" dirty="0"/>
              <a:t>的所有功能，更不用说供应商的特定功能。因此，将任何学习型优化器完全集成到商业或开源数据库系统中并不是一件简单的事情。</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2</a:t>
            </a:fld>
            <a:endParaRPr lang="zh-CN" altLang="en-US"/>
          </a:p>
        </p:txBody>
      </p:sp>
    </p:spTree>
    <p:extLst>
      <p:ext uri="{BB962C8B-B14F-4D97-AF65-F5344CB8AC3E}">
        <p14:creationId xmlns:p14="http://schemas.microsoft.com/office/powerpoint/2010/main" val="1795476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由于从业者通常对尾部延迟感兴趣，这里我们检查了</a:t>
            </a:r>
            <a:r>
              <a:rPr lang="en-US" altLang="zh-CN" dirty="0"/>
              <a:t>IMDb</a:t>
            </a:r>
            <a:r>
              <a:rPr lang="zh-CN" altLang="en-US" dirty="0"/>
              <a:t>工作负载中的查询延迟在多种虚拟机类型上的分布。图</a:t>
            </a:r>
            <a:r>
              <a:rPr lang="en-US" altLang="zh-CN" dirty="0"/>
              <a:t>9</a:t>
            </a:r>
            <a:r>
              <a:rPr lang="zh-CN" altLang="en-US" dirty="0"/>
              <a:t>显示了</a:t>
            </a:r>
            <a:r>
              <a:rPr lang="en-US" altLang="zh-CN" dirty="0"/>
              <a:t>PostgreSQL</a:t>
            </a:r>
            <a:r>
              <a:rPr lang="zh-CN" altLang="en-US" dirty="0"/>
              <a:t>（顶行）和商业系统（底行）每种虚拟机类型（列）的中位数、</a:t>
            </a:r>
            <a:r>
              <a:rPr lang="en-US" altLang="zh-CN" dirty="0"/>
              <a:t>95%</a:t>
            </a:r>
            <a:r>
              <a:rPr lang="zh-CN" altLang="en-US" dirty="0"/>
              <a:t>、</a:t>
            </a:r>
            <a:r>
              <a:rPr lang="en-US" altLang="zh-CN" dirty="0"/>
              <a:t>99%</a:t>
            </a:r>
            <a:r>
              <a:rPr lang="zh-CN" altLang="en-US" dirty="0"/>
              <a:t>和</a:t>
            </a:r>
            <a:r>
              <a:rPr lang="en-US" altLang="zh-CN" dirty="0"/>
              <a:t>99.5%</a:t>
            </a:r>
            <a:r>
              <a:rPr lang="zh-CN" altLang="en-US" dirty="0"/>
              <a:t>的延迟。对于每一种虚拟机类型，与</a:t>
            </a:r>
            <a:r>
              <a:rPr lang="en-US" altLang="zh-CN" dirty="0"/>
              <a:t>PostgreSQL</a:t>
            </a:r>
            <a:r>
              <a:rPr lang="zh-CN" altLang="en-US" dirty="0"/>
              <a:t>的优化器相比，</a:t>
            </a:r>
            <a:r>
              <a:rPr lang="en-US" altLang="zh-CN" dirty="0"/>
              <a:t>Bao</a:t>
            </a:r>
            <a:r>
              <a:rPr lang="zh-CN" altLang="en-US" dirty="0"/>
              <a:t>大大降低了尾部延迟。与商业系统相比，</a:t>
            </a:r>
            <a:r>
              <a:rPr lang="en-US" altLang="zh-CN" dirty="0"/>
              <a:t>Bao</a:t>
            </a:r>
            <a:r>
              <a:rPr lang="zh-CN" altLang="en-US" dirty="0"/>
              <a:t>总是能减少尾部的延迟，尽管这种减少只在资源更稀缺的小型虚拟机类型上有意义。事实上，</a:t>
            </a:r>
            <a:r>
              <a:rPr lang="en-US" altLang="zh-CN" dirty="0"/>
              <a:t>Bao</a:t>
            </a:r>
            <a:r>
              <a:rPr lang="zh-CN" altLang="en-US" dirty="0"/>
              <a:t>几乎没有改善中位数的查询性能（</a:t>
            </a:r>
            <a:r>
              <a:rPr lang="en-US" altLang="zh-CN" dirty="0"/>
              <a:t>&lt;5%</a:t>
            </a:r>
            <a:r>
              <a:rPr lang="zh-CN" altLang="en-US" dirty="0"/>
              <a:t>）。因此，在一个完全由这种 </a:t>
            </a:r>
            <a:r>
              <a:rPr lang="en-US" altLang="zh-CN" dirty="0"/>
              <a:t>"</a:t>
            </a:r>
            <a:r>
              <a:rPr lang="zh-CN" altLang="en-US" dirty="0"/>
              <a:t>中位数 </a:t>
            </a:r>
            <a:r>
              <a:rPr lang="en-US" altLang="zh-CN" dirty="0"/>
              <a:t>"</a:t>
            </a:r>
            <a:r>
              <a:rPr lang="zh-CN" altLang="en-US" dirty="0"/>
              <a:t>查询组成的工作负载中，</a:t>
            </a:r>
            <a:r>
              <a:rPr lang="en-US" altLang="zh-CN" dirty="0"/>
              <a:t>Bao</a:t>
            </a:r>
            <a:r>
              <a:rPr lang="zh-CN" altLang="en-US" dirty="0"/>
              <a:t>的性能提升可能会显著降低。</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20</a:t>
            </a:fld>
            <a:endParaRPr lang="zh-CN" altLang="en-US"/>
          </a:p>
        </p:txBody>
      </p:sp>
    </p:spTree>
    <p:extLst>
      <p:ext uri="{BB962C8B-B14F-4D97-AF65-F5344CB8AC3E}">
        <p14:creationId xmlns:p14="http://schemas.microsoft.com/office/powerpoint/2010/main" val="496252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训练时间和收敛 任何强化学习的应用的一个主要问题是收敛时间。图</a:t>
            </a:r>
            <a:r>
              <a:rPr lang="en-US" altLang="zh-CN" dirty="0"/>
              <a:t>10</a:t>
            </a:r>
            <a:r>
              <a:rPr lang="zh-CN" altLang="en-US" dirty="0"/>
              <a:t>显示了每个虚拟机类型在执行</a:t>
            </a:r>
            <a:r>
              <a:rPr lang="en-US" altLang="zh-CN" dirty="0"/>
              <a:t>IMDb</a:t>
            </a:r>
            <a:r>
              <a:rPr lang="zh-CN" altLang="en-US" dirty="0"/>
              <a:t>工作负载时的时间与完成查询的关系图（性能曲线）。在所有情况下，</a:t>
            </a:r>
            <a:r>
              <a:rPr lang="en-US" altLang="zh-CN" dirty="0"/>
              <a:t>Bao</a:t>
            </a:r>
            <a:r>
              <a:rPr lang="zh-CN" altLang="en-US" dirty="0"/>
              <a:t>在前</a:t>
            </a:r>
            <a:r>
              <a:rPr lang="en-US" altLang="zh-CN" dirty="0"/>
              <a:t>2</a:t>
            </a:r>
            <a:r>
              <a:rPr lang="zh-CN" altLang="en-US" dirty="0"/>
              <a:t>个小时的性能与</a:t>
            </a:r>
            <a:r>
              <a:rPr lang="en-US" altLang="zh-CN" dirty="0"/>
              <a:t>PostgreSQL</a:t>
            </a:r>
            <a:r>
              <a:rPr lang="zh-CN" altLang="en-US" dirty="0"/>
              <a:t>相似，之后的性能就超过了。</a:t>
            </a:r>
            <a:r>
              <a:rPr lang="en-US" altLang="zh-CN" dirty="0"/>
              <a:t>Stack</a:t>
            </a:r>
            <a:r>
              <a:rPr lang="zh-CN" altLang="en-US" dirty="0"/>
              <a:t>和</a:t>
            </a:r>
            <a:r>
              <a:rPr lang="en-US" altLang="zh-CN" dirty="0"/>
              <a:t>Corp</a:t>
            </a:r>
            <a:r>
              <a:rPr lang="zh-CN" altLang="en-US" dirty="0"/>
              <a:t>数据集的曲线是相似的。比较</a:t>
            </a:r>
            <a:r>
              <a:rPr lang="en-US" altLang="zh-CN" dirty="0"/>
              <a:t>Bao</a:t>
            </a:r>
            <a:r>
              <a:rPr lang="zh-CN" altLang="en-US" dirty="0"/>
              <a:t>和商业系统的图也是类似的，收敛时间稍长。</a:t>
            </a:r>
            <a:r>
              <a:rPr lang="en-US" altLang="zh-CN" dirty="0"/>
              <a:t>3</a:t>
            </a:r>
            <a:r>
              <a:rPr lang="zh-CN" altLang="en-US" dirty="0"/>
              <a:t>个小时就超过了商业优化器的性能。</a:t>
            </a:r>
            <a:r>
              <a:rPr lang="en-US" altLang="zh-CN" dirty="0"/>
              <a:t>IMDb</a:t>
            </a:r>
            <a:r>
              <a:rPr lang="zh-CN" altLang="en-US" dirty="0"/>
              <a:t>的工作负荷是动态的，然而</a:t>
            </a:r>
            <a:r>
              <a:rPr lang="en-US" altLang="zh-CN" dirty="0"/>
              <a:t>Bao</a:t>
            </a:r>
            <a:r>
              <a:rPr lang="zh-CN" altLang="en-US" dirty="0"/>
              <a:t>保持并适应了查询工作负荷的变化。这一点在图</a:t>
            </a:r>
            <a:r>
              <a:rPr lang="en-US" altLang="zh-CN" dirty="0"/>
              <a:t>10</a:t>
            </a:r>
            <a:r>
              <a:rPr lang="zh-CN" altLang="en-US" dirty="0"/>
              <a:t>中可以看到：</a:t>
            </a:r>
            <a:r>
              <a:rPr lang="en-US" altLang="zh-CN" dirty="0"/>
              <a:t>Bao</a:t>
            </a:r>
            <a:r>
              <a:rPr lang="zh-CN" altLang="en-US" dirty="0"/>
              <a:t>的性能曲线在短暂的初始阶段后保持平直，表明查询工作量的转变并没有在查询性能上产生重大变化。</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21</a:t>
            </a:fld>
            <a:endParaRPr lang="zh-CN" altLang="en-US"/>
          </a:p>
        </p:txBody>
      </p:sp>
    </p:spTree>
    <p:extLst>
      <p:ext uri="{BB962C8B-B14F-4D97-AF65-F5344CB8AC3E}">
        <p14:creationId xmlns:p14="http://schemas.microsoft.com/office/powerpoint/2010/main" val="2171621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最终的在</a:t>
            </a:r>
            <a:r>
              <a:rPr lang="en-US" altLang="zh-CN" b="0" i="0" dirty="0">
                <a:solidFill>
                  <a:srgbClr val="121212"/>
                </a:solidFill>
                <a:effectLst/>
                <a:latin typeface="-apple-system"/>
              </a:rPr>
              <a:t>JOB</a:t>
            </a:r>
            <a:r>
              <a:rPr lang="zh-CN" altLang="en-US" b="0" i="0" dirty="0">
                <a:solidFill>
                  <a:srgbClr val="121212"/>
                </a:solidFill>
                <a:effectLst/>
                <a:latin typeface="-apple-system"/>
              </a:rPr>
              <a:t>测试的实验结果可以看出来绝大多数</a:t>
            </a:r>
            <a:r>
              <a:rPr lang="en-US" altLang="zh-CN" b="0" i="0" dirty="0" err="1">
                <a:solidFill>
                  <a:srgbClr val="121212"/>
                </a:solidFill>
                <a:effectLst/>
                <a:latin typeface="-apple-system"/>
              </a:rPr>
              <a:t>sql</a:t>
            </a:r>
            <a:r>
              <a:rPr lang="zh-CN" altLang="en-US" b="0" i="0" dirty="0">
                <a:solidFill>
                  <a:srgbClr val="121212"/>
                </a:solidFill>
                <a:effectLst/>
                <a:latin typeface="-apple-system"/>
              </a:rPr>
              <a:t>中都比原有</a:t>
            </a:r>
            <a:r>
              <a:rPr lang="en-US" altLang="zh-CN" b="0" i="0" dirty="0">
                <a:solidFill>
                  <a:srgbClr val="121212"/>
                </a:solidFill>
                <a:effectLst/>
                <a:latin typeface="-apple-system"/>
              </a:rPr>
              <a:t>PostgreSQL</a:t>
            </a:r>
            <a:r>
              <a:rPr lang="zh-CN" altLang="en-US" b="0" i="0" dirty="0">
                <a:solidFill>
                  <a:srgbClr val="121212"/>
                </a:solidFill>
                <a:effectLst/>
                <a:latin typeface="-apple-system"/>
              </a:rPr>
              <a:t>的优化器选出的执行计划要更优。</a:t>
            </a:r>
            <a:endParaRPr lang="zh-CN" altLang="en-US"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22</a:t>
            </a:fld>
            <a:endParaRPr lang="zh-CN" altLang="en-US"/>
          </a:p>
        </p:txBody>
      </p:sp>
    </p:spTree>
    <p:extLst>
      <p:ext uri="{BB962C8B-B14F-4D97-AF65-F5344CB8AC3E}">
        <p14:creationId xmlns:p14="http://schemas.microsoft.com/office/powerpoint/2010/main" val="1077086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PostgreSQL</a:t>
            </a:r>
            <a:r>
              <a:rPr lang="zh-CN" altLang="en-US" dirty="0"/>
              <a:t>需要的最大优化时间是</a:t>
            </a:r>
            <a:r>
              <a:rPr lang="en-US" altLang="zh-CN" dirty="0"/>
              <a:t>140ms</a:t>
            </a:r>
            <a:r>
              <a:rPr lang="zh-CN" altLang="en-US" dirty="0"/>
              <a:t>，商业系统是</a:t>
            </a:r>
            <a:r>
              <a:rPr lang="en-US" altLang="zh-CN" dirty="0"/>
              <a:t>165ms</a:t>
            </a:r>
            <a:r>
              <a:rPr lang="zh-CN" altLang="en-US" dirty="0"/>
              <a:t>，而</a:t>
            </a:r>
            <a:r>
              <a:rPr lang="en-US" altLang="zh-CN" dirty="0"/>
              <a:t>Bao</a:t>
            </a:r>
            <a:r>
              <a:rPr lang="zh-CN" altLang="en-US" dirty="0"/>
              <a:t>是</a:t>
            </a:r>
            <a:r>
              <a:rPr lang="en-US" altLang="zh-CN" dirty="0"/>
              <a:t>230ms</a:t>
            </a:r>
            <a:r>
              <a:rPr lang="zh-CN" altLang="en-US" dirty="0"/>
              <a:t>。对于某些应用来说，优化时间增加</a:t>
            </a:r>
            <a:r>
              <a:rPr lang="en-US" altLang="zh-CN" dirty="0"/>
              <a:t>70ms</a:t>
            </a:r>
            <a:r>
              <a:rPr lang="zh-CN" altLang="en-US" dirty="0"/>
              <a:t>是可以接受的。此外，我们目前的原型很简单（例如，我们的推理代码是用</a:t>
            </a:r>
            <a:r>
              <a:rPr lang="en-US" altLang="zh-CN" dirty="0"/>
              <a:t>Python</a:t>
            </a:r>
            <a:r>
              <a:rPr lang="zh-CN" altLang="en-US" dirty="0"/>
              <a:t>编写的），因此存在大量的优化潜力。</a:t>
            </a:r>
            <a:endParaRPr lang="en-US" altLang="zh-CN" dirty="0"/>
          </a:p>
          <a:p>
            <a:pPr algn="l"/>
            <a:r>
              <a:rPr lang="en-US" altLang="zh-CN" dirty="0"/>
              <a:t>1 arm </a:t>
            </a:r>
            <a:r>
              <a:rPr lang="zh-CN" altLang="en-US" dirty="0"/>
              <a:t>表示使用</a:t>
            </a:r>
            <a:r>
              <a:rPr lang="en-US" altLang="zh-CN" dirty="0" err="1"/>
              <a:t>pg</a:t>
            </a:r>
            <a:r>
              <a:rPr lang="zh-CN" altLang="en-US" dirty="0"/>
              <a:t>自己的优化器。</a:t>
            </a:r>
            <a:endParaRPr lang="en-US" altLang="zh-CN" dirty="0"/>
          </a:p>
          <a:p>
            <a:pPr algn="l"/>
            <a:r>
              <a:rPr lang="en-US" altLang="zh-CN" b="0" i="0" dirty="0">
                <a:solidFill>
                  <a:srgbClr val="121212"/>
                </a:solidFill>
                <a:effectLst/>
                <a:latin typeface="-apple-system"/>
              </a:rPr>
              <a:t>Bao</a:t>
            </a:r>
            <a:r>
              <a:rPr lang="zh-CN" altLang="en-US" b="0" i="0" dirty="0">
                <a:solidFill>
                  <a:srgbClr val="121212"/>
                </a:solidFill>
                <a:effectLst/>
                <a:latin typeface="-apple-system"/>
              </a:rPr>
              <a:t>优化器也存在一些缺点，例如每次优化都要求每组</a:t>
            </a:r>
            <a:r>
              <a:rPr lang="en-US" altLang="zh-CN" b="0" i="0" dirty="0">
                <a:solidFill>
                  <a:srgbClr val="121212"/>
                </a:solidFill>
                <a:effectLst/>
                <a:latin typeface="-apple-system"/>
              </a:rPr>
              <a:t>hint</a:t>
            </a:r>
            <a:r>
              <a:rPr lang="zh-CN" altLang="en-US" b="0" i="0" dirty="0">
                <a:solidFill>
                  <a:srgbClr val="121212"/>
                </a:solidFill>
                <a:effectLst/>
                <a:latin typeface="-apple-system"/>
              </a:rPr>
              <a:t>对应的优化器做优化，虽然通过</a:t>
            </a:r>
            <a:r>
              <a:rPr lang="zh-CN" altLang="en-US" b="0" i="0" u="none" strike="noStrike" dirty="0">
                <a:solidFill>
                  <a:srgbClr val="0066FF"/>
                </a:solidFill>
                <a:effectLst/>
                <a:latin typeface="-apple-system"/>
                <a:hlinkClick r:id="rId3"/>
              </a:rPr>
              <a:t>并行</a:t>
            </a:r>
            <a:r>
              <a:rPr lang="zh-CN" altLang="en-US" b="0" i="0" dirty="0">
                <a:solidFill>
                  <a:srgbClr val="121212"/>
                </a:solidFill>
                <a:effectLst/>
                <a:latin typeface="-apple-system"/>
              </a:rPr>
              <a:t>来提升速度，但这种场景不适用于</a:t>
            </a:r>
            <a:r>
              <a:rPr lang="en-US" altLang="zh-CN" b="0" i="0" dirty="0">
                <a:solidFill>
                  <a:srgbClr val="121212"/>
                </a:solidFill>
                <a:effectLst/>
                <a:latin typeface="-apple-system"/>
              </a:rPr>
              <a:t>OLTP</a:t>
            </a:r>
            <a:r>
              <a:rPr lang="zh-CN" altLang="en-US" b="0" i="0" dirty="0">
                <a:solidFill>
                  <a:srgbClr val="121212"/>
                </a:solidFill>
                <a:effectLst/>
                <a:latin typeface="-apple-system"/>
              </a:rPr>
              <a:t>场景，因为</a:t>
            </a:r>
            <a:r>
              <a:rPr lang="en-US" altLang="zh-CN" b="0" i="0" dirty="0">
                <a:solidFill>
                  <a:srgbClr val="121212"/>
                </a:solidFill>
                <a:effectLst/>
                <a:latin typeface="-apple-system"/>
              </a:rPr>
              <a:t>OLTP</a:t>
            </a:r>
            <a:r>
              <a:rPr lang="zh-CN" altLang="en-US" b="0" i="0" dirty="0">
                <a:solidFill>
                  <a:srgbClr val="121212"/>
                </a:solidFill>
                <a:effectLst/>
                <a:latin typeface="-apple-system"/>
              </a:rPr>
              <a:t>场景中大多数查询都是毫秒级别就完成的。</a:t>
            </a:r>
            <a:r>
              <a:rPr lang="en-US" altLang="zh-CN" b="0" i="0" dirty="0">
                <a:solidFill>
                  <a:srgbClr val="121212"/>
                </a:solidFill>
                <a:effectLst/>
                <a:latin typeface="-apple-system"/>
              </a:rPr>
              <a:t>Bao</a:t>
            </a:r>
            <a:r>
              <a:rPr lang="zh-CN" altLang="en-US" b="0" i="0" dirty="0">
                <a:solidFill>
                  <a:srgbClr val="121212"/>
                </a:solidFill>
                <a:effectLst/>
                <a:latin typeface="-apple-system"/>
              </a:rPr>
              <a:t>优化器更适用于</a:t>
            </a:r>
            <a:r>
              <a:rPr lang="en-US" altLang="zh-CN" b="0" i="0" dirty="0">
                <a:solidFill>
                  <a:srgbClr val="121212"/>
                </a:solidFill>
                <a:effectLst/>
                <a:latin typeface="-apple-system"/>
              </a:rPr>
              <a:t>OLAP</a:t>
            </a:r>
            <a:r>
              <a:rPr lang="zh-CN" altLang="en-US" b="0" i="0" dirty="0">
                <a:solidFill>
                  <a:srgbClr val="121212"/>
                </a:solidFill>
                <a:effectLst/>
                <a:latin typeface="-apple-system"/>
              </a:rPr>
              <a:t>场景，因为</a:t>
            </a:r>
            <a:r>
              <a:rPr lang="en-US" altLang="zh-CN" b="0" i="0" dirty="0">
                <a:solidFill>
                  <a:srgbClr val="121212"/>
                </a:solidFill>
                <a:effectLst/>
                <a:latin typeface="-apple-system"/>
              </a:rPr>
              <a:t>OLAP</a:t>
            </a:r>
            <a:r>
              <a:rPr lang="zh-CN" altLang="en-US" b="0" i="0" dirty="0">
                <a:solidFill>
                  <a:srgbClr val="121212"/>
                </a:solidFill>
                <a:effectLst/>
                <a:latin typeface="-apple-system"/>
              </a:rPr>
              <a:t>场景下查询会跑更长时间，优化时间百毫秒级别相比于执行时间可以忽略不算。</a:t>
            </a:r>
            <a:endParaRPr lang="zh-CN" altLang="en-US"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23</a:t>
            </a:fld>
            <a:endParaRPr lang="zh-CN" altLang="en-US"/>
          </a:p>
        </p:txBody>
      </p:sp>
    </p:spTree>
    <p:extLst>
      <p:ext uri="{BB962C8B-B14F-4D97-AF65-F5344CB8AC3E}">
        <p14:creationId xmlns:p14="http://schemas.microsoft.com/office/powerpoint/2010/main" val="3426394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图</a:t>
            </a:r>
            <a:r>
              <a:rPr lang="en-US" altLang="zh-CN" dirty="0"/>
              <a:t>15b</a:t>
            </a:r>
            <a:r>
              <a:rPr lang="zh-CN" altLang="en-US" dirty="0"/>
              <a:t>显示了</a:t>
            </a:r>
            <a:r>
              <a:rPr lang="en-US" altLang="zh-CN" dirty="0"/>
              <a:t>Bao</a:t>
            </a:r>
            <a:r>
              <a:rPr lang="zh-CN" altLang="en-US" dirty="0"/>
              <a:t>的预测模型在</a:t>
            </a:r>
            <a:r>
              <a:rPr lang="en-US" altLang="zh-CN" dirty="0"/>
              <a:t>N1-16</a:t>
            </a:r>
            <a:r>
              <a:rPr lang="zh-CN" altLang="en-US" dirty="0"/>
              <a:t>机器上处理了</a:t>
            </a:r>
            <a:r>
              <a:rPr lang="en-US" altLang="zh-CN" dirty="0"/>
              <a:t>IMDb</a:t>
            </a:r>
            <a:r>
              <a:rPr lang="zh-CN" altLang="en-US" dirty="0"/>
              <a:t>工作负载中的先前查询后，对下一个查询的准确性。</a:t>
            </a:r>
            <a:r>
              <a:rPr lang="en-US" altLang="zh-CN" dirty="0"/>
              <a:t>Bao</a:t>
            </a:r>
            <a:r>
              <a:rPr lang="zh-CN" altLang="en-US" dirty="0"/>
              <a:t>的预测模型开始时的准确率相对较低，</a:t>
            </a:r>
            <a:r>
              <a:rPr lang="en-US" altLang="zh-CN" dirty="0"/>
              <a:t>Q-</a:t>
            </a:r>
            <a:r>
              <a:rPr lang="zh-CN" altLang="en-US" dirty="0"/>
              <a:t>误差峰值</a:t>
            </a:r>
            <a:r>
              <a:rPr lang="en-US" altLang="zh-CN" dirty="0"/>
              <a:t>[43, 54, 75]</a:t>
            </a:r>
            <a:r>
              <a:rPr lang="zh-CN" altLang="en-US" dirty="0"/>
              <a:t>为</a:t>
            </a:r>
            <a:r>
              <a:rPr lang="en-US" altLang="zh-CN" dirty="0"/>
              <a:t>3</a:t>
            </a:r>
            <a:r>
              <a:rPr lang="zh-CN" altLang="en-US" dirty="0"/>
              <a:t>。尽管有这种不准确的情况，</a:t>
            </a:r>
            <a:r>
              <a:rPr lang="en-US" altLang="zh-CN" dirty="0"/>
              <a:t>Bao</a:t>
            </a:r>
            <a:r>
              <a:rPr lang="zh-CN" altLang="en-US" dirty="0"/>
              <a:t>仍然能够选择没有灾难性的计划（如图</a:t>
            </a:r>
            <a:r>
              <a:rPr lang="en-US" altLang="zh-CN" dirty="0"/>
              <a:t>10d</a:t>
            </a:r>
            <a:r>
              <a:rPr lang="zh-CN" altLang="en-US" dirty="0"/>
              <a:t>所示）。</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24</a:t>
            </a:fld>
            <a:endParaRPr lang="zh-CN" altLang="en-US"/>
          </a:p>
        </p:txBody>
      </p:sp>
    </p:spTree>
    <p:extLst>
      <p:ext uri="{BB962C8B-B14F-4D97-AF65-F5344CB8AC3E}">
        <p14:creationId xmlns:p14="http://schemas.microsoft.com/office/powerpoint/2010/main" val="1323494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其中一些提示集的帮助是显而易见的：当</a:t>
            </a:r>
            <a:r>
              <a:rPr lang="en-US" altLang="zh-CN" dirty="0"/>
              <a:t>cardinality</a:t>
            </a:r>
            <a:r>
              <a:rPr lang="zh-CN" altLang="en-US" dirty="0"/>
              <a:t>估计器低估了一个连接的大小时，禁用嵌套循环连接会有帮助，而当</a:t>
            </a:r>
            <a:r>
              <a:rPr lang="en-US" altLang="zh-CN" dirty="0"/>
              <a:t>cardinality</a:t>
            </a:r>
            <a:r>
              <a:rPr lang="zh-CN" altLang="en-US" dirty="0"/>
              <a:t>估计器高估了一个连接的大小时，禁用哈希连接会有帮助。</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25</a:t>
            </a:fld>
            <a:endParaRPr lang="zh-CN" altLang="en-US"/>
          </a:p>
        </p:txBody>
      </p:sp>
    </p:spTree>
    <p:extLst>
      <p:ext uri="{BB962C8B-B14F-4D97-AF65-F5344CB8AC3E}">
        <p14:creationId xmlns:p14="http://schemas.microsoft.com/office/powerpoint/2010/main" val="309038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Bao</a:t>
            </a:r>
            <a:r>
              <a:rPr lang="zh-CN" altLang="en-US" dirty="0"/>
              <a:t>不是学习出一个优化器，而是利用现有的优化器，学习如何提升它的优化效果，比如加一些</a:t>
            </a:r>
            <a:r>
              <a:rPr lang="en-US" altLang="zh-CN" dirty="0"/>
              <a:t>hint</a:t>
            </a:r>
            <a:r>
              <a:rPr lang="zh-CN" altLang="en-US" dirty="0"/>
              <a:t>。</a:t>
            </a:r>
            <a:endParaRPr lang="en-US" altLang="zh-CN" dirty="0"/>
          </a:p>
          <a:p>
            <a:r>
              <a:rPr lang="zh-CN" altLang="en-US" dirty="0"/>
              <a:t>例如，对于某个</a:t>
            </a:r>
            <a:r>
              <a:rPr lang="en-US" altLang="zh-CN" dirty="0"/>
              <a:t>query</a:t>
            </a:r>
            <a:r>
              <a:rPr lang="zh-CN" altLang="en-US" dirty="0"/>
              <a:t>，</a:t>
            </a:r>
            <a:r>
              <a:rPr lang="en-US" altLang="zh-CN" dirty="0" err="1"/>
              <a:t>pg</a:t>
            </a:r>
            <a:r>
              <a:rPr lang="zh-CN" altLang="en-US" dirty="0"/>
              <a:t>优化器可能错误预估了基数，而使用了</a:t>
            </a:r>
            <a:r>
              <a:rPr lang="en-US" altLang="zh-CN" dirty="0"/>
              <a:t>loop join</a:t>
            </a:r>
            <a:r>
              <a:rPr lang="zh-CN" altLang="en-US" dirty="0"/>
              <a:t>，没有使用其他更合适的</a:t>
            </a:r>
            <a:r>
              <a:rPr lang="en-US" altLang="zh-CN" dirty="0"/>
              <a:t>join</a:t>
            </a:r>
            <a:r>
              <a:rPr lang="zh-CN" altLang="en-US" dirty="0"/>
              <a:t>方式。如</a:t>
            </a:r>
            <a:r>
              <a:rPr lang="en-US" altLang="zh-CN" dirty="0"/>
              <a:t>job</a:t>
            </a:r>
            <a:r>
              <a:rPr lang="zh-CN" altLang="en-US" dirty="0"/>
              <a:t>中的</a:t>
            </a:r>
            <a:r>
              <a:rPr lang="en-US" altLang="zh-CN" dirty="0"/>
              <a:t>query 16b</a:t>
            </a:r>
            <a:r>
              <a:rPr lang="zh-CN" altLang="en-US" dirty="0"/>
              <a:t>，如果</a:t>
            </a:r>
            <a:r>
              <a:rPr lang="en-US" altLang="zh-CN" dirty="0"/>
              <a:t>hint </a:t>
            </a:r>
            <a:r>
              <a:rPr lang="en-US" altLang="zh-CN" dirty="0" err="1"/>
              <a:t>pg</a:t>
            </a:r>
            <a:r>
              <a:rPr lang="zh-CN" altLang="en-US" dirty="0"/>
              <a:t>优化器不适用</a:t>
            </a:r>
            <a:r>
              <a:rPr lang="en-US" altLang="zh-CN" dirty="0"/>
              <a:t>loop join</a:t>
            </a:r>
            <a:r>
              <a:rPr lang="zh-CN" altLang="en-US" dirty="0"/>
              <a:t>，就可以使</a:t>
            </a:r>
            <a:r>
              <a:rPr lang="en-US" altLang="zh-CN" dirty="0"/>
              <a:t>latency</a:t>
            </a:r>
            <a:r>
              <a:rPr lang="zh-CN" altLang="en-US" dirty="0"/>
              <a:t>优化</a:t>
            </a:r>
            <a:r>
              <a:rPr lang="en-US" altLang="zh-CN" dirty="0"/>
              <a:t>3</a:t>
            </a:r>
            <a:r>
              <a:rPr lang="zh-CN" altLang="en-US" dirty="0"/>
              <a:t>倍。但是并不是每次强制不使用</a:t>
            </a:r>
            <a:r>
              <a:rPr lang="en-US" altLang="zh-CN" dirty="0"/>
              <a:t>loop join</a:t>
            </a:r>
            <a:r>
              <a:rPr lang="zh-CN" altLang="en-US" dirty="0"/>
              <a:t>都可以获得好的性能，比如</a:t>
            </a:r>
            <a:r>
              <a:rPr lang="en-US" altLang="zh-CN" dirty="0"/>
              <a:t>job</a:t>
            </a:r>
            <a:r>
              <a:rPr lang="zh-CN" altLang="en-US" dirty="0"/>
              <a:t>的</a:t>
            </a:r>
            <a:r>
              <a:rPr lang="en-US" altLang="zh-CN" dirty="0"/>
              <a:t>query 24b</a:t>
            </a:r>
            <a:r>
              <a:rPr lang="zh-CN" altLang="en-US" dirty="0"/>
              <a:t>，性能差了</a:t>
            </a:r>
            <a:r>
              <a:rPr lang="en-US" altLang="zh-CN" dirty="0"/>
              <a:t>50</a:t>
            </a:r>
            <a:r>
              <a:rPr lang="zh-CN" altLang="en-US" dirty="0"/>
              <a:t>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21212"/>
                </a:solidFill>
                <a:effectLst/>
                <a:latin typeface="-apple-system"/>
              </a:rPr>
              <a:t>Insight</a:t>
            </a:r>
            <a:r>
              <a:rPr lang="zh-CN" altLang="en-US" b="0" i="0" dirty="0">
                <a:solidFill>
                  <a:srgbClr val="121212"/>
                </a:solidFill>
                <a:effectLst/>
                <a:latin typeface="-apple-system"/>
              </a:rPr>
              <a:t>即关闭某些优化可以导致实际上更优的执行计划，因为关闭某些优化可以避免优化器因为错误的</a:t>
            </a:r>
            <a:r>
              <a:rPr lang="en-US" altLang="zh-CN" b="0" i="0" dirty="0">
                <a:solidFill>
                  <a:srgbClr val="121212"/>
                </a:solidFill>
                <a:effectLst/>
                <a:latin typeface="-apple-system"/>
              </a:rPr>
              <a:t>Cardinality</a:t>
            </a:r>
            <a:r>
              <a:rPr lang="zh-CN" altLang="en-US" b="0" i="0" dirty="0">
                <a:solidFill>
                  <a:srgbClr val="121212"/>
                </a:solidFill>
                <a:effectLst/>
                <a:latin typeface="-apple-system"/>
              </a:rPr>
              <a:t>估算和</a:t>
            </a:r>
            <a:r>
              <a:rPr lang="en-US" altLang="zh-CN" b="0" i="0" dirty="0">
                <a:solidFill>
                  <a:srgbClr val="121212"/>
                </a:solidFill>
                <a:effectLst/>
                <a:latin typeface="-apple-system"/>
              </a:rPr>
              <a:t>Cost</a:t>
            </a:r>
            <a:r>
              <a:rPr lang="zh-CN" altLang="en-US" b="0" i="0" dirty="0">
                <a:solidFill>
                  <a:srgbClr val="121212"/>
                </a:solidFill>
                <a:effectLst/>
                <a:latin typeface="-apple-system"/>
              </a:rPr>
              <a:t>模型偏差导致选择出差的执行计划。</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3</a:t>
            </a:fld>
            <a:endParaRPr lang="zh-CN" altLang="en-US"/>
          </a:p>
        </p:txBody>
      </p:sp>
    </p:spTree>
    <p:extLst>
      <p:ext uri="{BB962C8B-B14F-4D97-AF65-F5344CB8AC3E}">
        <p14:creationId xmlns:p14="http://schemas.microsoft.com/office/powerpoint/2010/main" val="3870364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学习</a:t>
            </a:r>
            <a:r>
              <a:rPr lang="en-US" altLang="zh-CN" dirty="0"/>
              <a:t>query</a:t>
            </a:r>
            <a:r>
              <a:rPr lang="zh-CN" altLang="en-US" dirty="0"/>
              <a:t>和优化器应该使用的执行策略之间的联系，去</a:t>
            </a:r>
            <a:r>
              <a:rPr lang="en-US" altLang="zh-CN" dirty="0"/>
              <a:t>correct</a:t>
            </a:r>
            <a:r>
              <a:rPr lang="zh-CN" altLang="en-US" dirty="0"/>
              <a:t>优化器。这个策略就是</a:t>
            </a:r>
            <a:r>
              <a:rPr lang="en-US" altLang="zh-CN" dirty="0"/>
              <a:t>query hint sets</a:t>
            </a:r>
          </a:p>
          <a:p>
            <a:r>
              <a:rPr lang="zh-CN" altLang="en-US" dirty="0"/>
              <a:t>注意，这里</a:t>
            </a:r>
            <a:r>
              <a:rPr lang="en-US" altLang="zh-CN" dirty="0"/>
              <a:t>hint</a:t>
            </a:r>
            <a:r>
              <a:rPr lang="zh-CN" altLang="en-US" dirty="0"/>
              <a:t>都是全局的。</a:t>
            </a:r>
            <a:r>
              <a:rPr lang="zh-CN" altLang="en-US" b="0" i="0" dirty="0">
                <a:solidFill>
                  <a:srgbClr val="121212"/>
                </a:solidFill>
                <a:effectLst/>
                <a:latin typeface="-apple-system"/>
              </a:rPr>
              <a:t>马上会想到全局禁用不会导致</a:t>
            </a:r>
            <a:r>
              <a:rPr lang="zh-CN" altLang="en-US" b="0" i="0" u="none" strike="noStrike" dirty="0">
                <a:solidFill>
                  <a:srgbClr val="0066FF"/>
                </a:solidFill>
                <a:effectLst/>
                <a:latin typeface="-apple-system"/>
                <a:hlinkClick r:id="rId3"/>
              </a:rPr>
              <a:t>局部最优解</a:t>
            </a:r>
            <a:r>
              <a:rPr lang="zh-CN" altLang="en-US" b="0" i="0" dirty="0">
                <a:solidFill>
                  <a:srgbClr val="121212"/>
                </a:solidFill>
                <a:effectLst/>
                <a:latin typeface="-apple-system"/>
              </a:rPr>
              <a:t>吗，确实会陷入局部最优解，但是如果选择局部禁用</a:t>
            </a:r>
            <a:r>
              <a:rPr lang="en-US" altLang="zh-CN" b="0" i="0" dirty="0">
                <a:solidFill>
                  <a:srgbClr val="121212"/>
                </a:solidFill>
                <a:effectLst/>
                <a:latin typeface="-apple-system"/>
              </a:rPr>
              <a:t>Nested Loop Join</a:t>
            </a:r>
            <a:r>
              <a:rPr lang="zh-CN" altLang="en-US" b="0" i="0" dirty="0">
                <a:solidFill>
                  <a:srgbClr val="121212"/>
                </a:solidFill>
                <a:effectLst/>
                <a:latin typeface="-apple-system"/>
              </a:rPr>
              <a:t>的话，</a:t>
            </a:r>
            <a:r>
              <a:rPr lang="en-US" altLang="zh-CN" b="0" i="0" dirty="0">
                <a:solidFill>
                  <a:srgbClr val="121212"/>
                </a:solidFill>
                <a:effectLst/>
                <a:latin typeface="-apple-system"/>
              </a:rPr>
              <a:t>hint</a:t>
            </a:r>
            <a:r>
              <a:rPr lang="zh-CN" altLang="en-US" b="0" i="0" dirty="0">
                <a:solidFill>
                  <a:srgbClr val="121212"/>
                </a:solidFill>
                <a:effectLst/>
                <a:latin typeface="-apple-system"/>
              </a:rPr>
              <a:t>的组合空间就会迅速随着</a:t>
            </a:r>
            <a:r>
              <a:rPr lang="en-US" altLang="zh-CN" b="0" i="0" dirty="0">
                <a:solidFill>
                  <a:srgbClr val="121212"/>
                </a:solidFill>
                <a:effectLst/>
                <a:latin typeface="-apple-system"/>
              </a:rPr>
              <a:t>Join</a:t>
            </a:r>
            <a:r>
              <a:rPr lang="zh-CN" altLang="en-US" b="0" i="0" dirty="0">
                <a:solidFill>
                  <a:srgbClr val="121212"/>
                </a:solidFill>
                <a:effectLst/>
                <a:latin typeface="-apple-system"/>
              </a:rPr>
              <a:t>的数目指数级膨胀。在最终的</a:t>
            </a:r>
            <a:r>
              <a:rPr lang="en-US" altLang="zh-CN" b="0" i="0" dirty="0">
                <a:solidFill>
                  <a:srgbClr val="121212"/>
                </a:solidFill>
                <a:effectLst/>
                <a:latin typeface="-apple-system"/>
              </a:rPr>
              <a:t>JOB</a:t>
            </a:r>
            <a:r>
              <a:rPr lang="zh-CN" altLang="en-US" b="0" i="0" dirty="0">
                <a:solidFill>
                  <a:srgbClr val="121212"/>
                </a:solidFill>
                <a:effectLst/>
                <a:latin typeface="-apple-system"/>
              </a:rPr>
              <a:t>实验测试效果看来，</a:t>
            </a:r>
            <a:r>
              <a:rPr lang="zh-CN" altLang="en-US" b="0" i="0" u="none" strike="noStrike" dirty="0">
                <a:solidFill>
                  <a:srgbClr val="0066FF"/>
                </a:solidFill>
                <a:effectLst/>
                <a:latin typeface="-apple-system"/>
                <a:hlinkClick r:id="rId4"/>
              </a:rPr>
              <a:t>全局</a:t>
            </a:r>
            <a:r>
              <a:rPr lang="en-US" altLang="zh-CN" b="0" i="0" u="none" strike="noStrike" dirty="0">
                <a:solidFill>
                  <a:srgbClr val="0066FF"/>
                </a:solidFill>
                <a:effectLst/>
                <a:latin typeface="-apple-system"/>
                <a:hlinkClick r:id="rId4"/>
              </a:rPr>
              <a:t>Hint</a:t>
            </a:r>
            <a:r>
              <a:rPr lang="zh-CN" altLang="en-US" b="0" i="0" dirty="0">
                <a:solidFill>
                  <a:srgbClr val="121212"/>
                </a:solidFill>
                <a:effectLst/>
                <a:latin typeface="-apple-system"/>
              </a:rPr>
              <a:t>也能够有非常好的效果。</a:t>
            </a:r>
            <a:endParaRPr lang="en-US" altLang="zh-CN" dirty="0"/>
          </a:p>
          <a:p>
            <a:r>
              <a:rPr lang="zh-CN" altLang="en-US" b="0" i="0" dirty="0">
                <a:solidFill>
                  <a:srgbClr val="121212"/>
                </a:solidFill>
                <a:effectLst/>
                <a:latin typeface="-apple-system"/>
              </a:rPr>
              <a:t>提供若干组</a:t>
            </a:r>
            <a:r>
              <a:rPr lang="en-US" altLang="zh-CN" b="0" i="0" dirty="0">
                <a:solidFill>
                  <a:srgbClr val="121212"/>
                </a:solidFill>
                <a:effectLst/>
                <a:latin typeface="-apple-system"/>
              </a:rPr>
              <a:t>Hint</a:t>
            </a:r>
            <a:r>
              <a:rPr lang="zh-CN" altLang="en-US" b="0" i="0" dirty="0">
                <a:solidFill>
                  <a:srgbClr val="121212"/>
                </a:solidFill>
                <a:effectLst/>
                <a:latin typeface="-apple-system"/>
              </a:rPr>
              <a:t>用于限制优化器的搜索空间，变相地得到若干个搜索空间不一样的优化器。最后利用机器学习选择使用哪一个优化器生成的执行计划。可以看出执行计划的生成是完全基于已有优化器的，这会带来很多工程上的优势，例如相比于端到端学习的黑盒优化器，</a:t>
            </a:r>
            <a:r>
              <a:rPr lang="en-US" altLang="zh-CN" b="0" i="0" dirty="0">
                <a:solidFill>
                  <a:srgbClr val="121212"/>
                </a:solidFill>
                <a:effectLst/>
                <a:latin typeface="-apple-system"/>
              </a:rPr>
              <a:t>Bao</a:t>
            </a:r>
            <a:r>
              <a:rPr lang="zh-CN" altLang="en-US" b="0" i="0" dirty="0">
                <a:solidFill>
                  <a:srgbClr val="121212"/>
                </a:solidFill>
                <a:effectLst/>
                <a:latin typeface="-apple-system"/>
              </a:rPr>
              <a:t>更加易于调试，只需要</a:t>
            </a:r>
            <a:r>
              <a:rPr lang="en-US" altLang="zh-CN" b="0" i="0" dirty="0">
                <a:solidFill>
                  <a:srgbClr val="121212"/>
                </a:solidFill>
                <a:effectLst/>
                <a:latin typeface="-apple-system"/>
              </a:rPr>
              <a:t>hint</a:t>
            </a:r>
            <a:r>
              <a:rPr lang="zh-CN" altLang="en-US" b="0" i="0" dirty="0">
                <a:solidFill>
                  <a:srgbClr val="121212"/>
                </a:solidFill>
                <a:effectLst/>
                <a:latin typeface="-apple-system"/>
              </a:rPr>
              <a:t>集成的代价更低，同时支持所有原优化器支持的</a:t>
            </a:r>
            <a:r>
              <a:rPr lang="en-US" altLang="zh-CN" b="0" i="0" dirty="0">
                <a:solidFill>
                  <a:srgbClr val="121212"/>
                </a:solidFill>
                <a:effectLst/>
                <a:latin typeface="-apple-system"/>
              </a:rPr>
              <a:t>SQL</a:t>
            </a:r>
            <a:r>
              <a:rPr lang="zh-CN" altLang="en-US" b="0" i="0" dirty="0">
                <a:solidFill>
                  <a:srgbClr val="121212"/>
                </a:solidFill>
                <a:effectLst/>
                <a:latin typeface="-apple-system"/>
              </a:rPr>
              <a:t>类型，更容易扩展新算子，训练速度更快。</a:t>
            </a:r>
            <a:endParaRPr lang="en-US" altLang="zh-CN"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4</a:t>
            </a:fld>
            <a:endParaRPr lang="zh-CN" altLang="en-US"/>
          </a:p>
        </p:txBody>
      </p:sp>
    </p:spTree>
    <p:extLst>
      <p:ext uri="{BB962C8B-B14F-4D97-AF65-F5344CB8AC3E}">
        <p14:creationId xmlns:p14="http://schemas.microsoft.com/office/powerpoint/2010/main" val="355554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a:t>function</a:t>
            </a:r>
            <a:r>
              <a:rPr lang="zh-CN" altLang="en-US" dirty="0"/>
              <a:t>就是将查询</a:t>
            </a:r>
            <a:r>
              <a:rPr lang="en-US" altLang="zh-CN" dirty="0"/>
              <a:t>Q</a:t>
            </a:r>
            <a:r>
              <a:rPr lang="zh-CN" altLang="en-US" dirty="0"/>
              <a:t>和</a:t>
            </a:r>
            <a:r>
              <a:rPr lang="en-US" altLang="zh-CN" dirty="0"/>
              <a:t>hint set</a:t>
            </a:r>
            <a:r>
              <a:rPr lang="zh-CN" altLang="en-US" dirty="0"/>
              <a:t>放入底层的查询优化器。</a:t>
            </a:r>
            <a:endParaRPr lang="en-US" altLang="zh-CN" dirty="0"/>
          </a:p>
          <a:p>
            <a:r>
              <a:rPr lang="zh-CN" altLang="en-US" dirty="0"/>
              <a:t>为了简单，把这个</a:t>
            </a:r>
            <a:r>
              <a:rPr lang="en-US" altLang="zh-CN" dirty="0"/>
              <a:t>function</a:t>
            </a:r>
            <a:r>
              <a:rPr lang="zh-CN" altLang="en-US" dirty="0"/>
              <a:t>就称为</a:t>
            </a:r>
            <a:r>
              <a:rPr lang="en-US" altLang="zh-CN" dirty="0" err="1"/>
              <a:t>Hset</a:t>
            </a:r>
            <a:r>
              <a:rPr lang="zh-CN" altLang="en-US" dirty="0"/>
              <a:t>。</a:t>
            </a:r>
            <a:endParaRPr lang="en-US" altLang="zh-CN" dirty="0"/>
          </a:p>
          <a:p>
            <a:r>
              <a:rPr lang="zh-CN" altLang="en-US" dirty="0"/>
              <a:t>我们假设每个查询计划树是由已知的有限集合中抽取的任意数量的运算符组成的（即，树可能是任意大的，但所有不同的运算符类型都是提前知道的）</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5</a:t>
            </a:fld>
            <a:endParaRPr lang="zh-CN" altLang="en-US"/>
          </a:p>
        </p:txBody>
      </p:sp>
    </p:spTree>
    <p:extLst>
      <p:ext uri="{BB962C8B-B14F-4D97-AF65-F5344CB8AC3E}">
        <p14:creationId xmlns:p14="http://schemas.microsoft.com/office/powerpoint/2010/main" val="29241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BAO</a:t>
            </a:r>
            <a:r>
              <a:rPr lang="zh-CN" altLang="en-US" dirty="0"/>
              <a:t>的目标就是根据性能指标</a:t>
            </a:r>
            <a:r>
              <a:rPr lang="en-US" altLang="zh-CN" dirty="0"/>
              <a:t>P</a:t>
            </a:r>
            <a:r>
              <a:rPr lang="zh-CN" altLang="en-US" dirty="0"/>
              <a:t>选择一个由</a:t>
            </a:r>
            <a:r>
              <a:rPr lang="en-US" altLang="zh-CN" dirty="0"/>
              <a:t>query hint sets</a:t>
            </a:r>
            <a:r>
              <a:rPr lang="zh-CN" altLang="en-US" dirty="0"/>
              <a:t>得到的</a:t>
            </a:r>
            <a:r>
              <a:rPr lang="en-US" altLang="zh-CN" dirty="0"/>
              <a:t>query plan</a:t>
            </a:r>
            <a:r>
              <a:rPr lang="zh-CN" altLang="en-US" dirty="0"/>
              <a:t>。</a:t>
            </a:r>
            <a:endParaRPr lang="en-US" altLang="zh-CN" dirty="0"/>
          </a:p>
          <a:p>
            <a:r>
              <a:rPr lang="zh-CN" altLang="en-US" dirty="0"/>
              <a:t>遗憾最小化</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6</a:t>
            </a:fld>
            <a:endParaRPr lang="zh-CN" altLang="en-US"/>
          </a:p>
        </p:txBody>
      </p:sp>
    </p:spTree>
    <p:extLst>
      <p:ext uri="{BB962C8B-B14F-4D97-AF65-F5344CB8AC3E}">
        <p14:creationId xmlns:p14="http://schemas.microsoft.com/office/powerpoint/2010/main" val="81082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t>每台老虎机的概率不同，即有些更容易吐钱，有些不容易。</a:t>
            </a:r>
            <a:endParaRPr lang="en-US" altLang="zh-CN" i="0" dirty="0"/>
          </a:p>
          <a:p>
            <a:r>
              <a:rPr lang="zh-CN" altLang="en-US" b="0" i="0" dirty="0">
                <a:solidFill>
                  <a:srgbClr val="000000"/>
                </a:solidFill>
                <a:effectLst/>
                <a:latin typeface="PingFang SC"/>
              </a:rPr>
              <a:t>贝塔分布可以看作是一个概率的分布，当我们不知道一个东西的具体概率是多少时，它给出了所有概率出现的可能性大小，可以理解为概率的概率分布。</a:t>
            </a:r>
            <a:endParaRPr lang="en-US" altLang="zh-CN" i="0" dirty="0"/>
          </a:p>
          <a:p>
            <a:r>
              <a:rPr lang="zh-CN" altLang="en-US" i="0" dirty="0"/>
              <a:t>如果我们认为</a:t>
            </a:r>
            <a:r>
              <a:rPr lang="en-US" altLang="zh-CN" i="0" dirty="0"/>
              <a:t>pi</a:t>
            </a:r>
            <a:r>
              <a:rPr lang="zh-CN" altLang="en-US" i="0" dirty="0"/>
              <a:t>都应该是</a:t>
            </a:r>
            <a:r>
              <a:rPr lang="en-US" altLang="zh-CN" i="0" dirty="0"/>
              <a:t>0.5</a:t>
            </a:r>
            <a:r>
              <a:rPr lang="zh-CN" altLang="en-US" i="0" dirty="0"/>
              <a:t>，也就是对半开，就可以选择</a:t>
            </a:r>
            <a:r>
              <a:rPr lang="en-US" altLang="zh-CN" i="0" dirty="0"/>
              <a:t>Beta</a:t>
            </a:r>
            <a:r>
              <a:rPr lang="zh-CN" altLang="en-US" i="0" dirty="0"/>
              <a:t>（</a:t>
            </a:r>
            <a:r>
              <a:rPr lang="en-US" altLang="zh-CN" i="0" dirty="0"/>
              <a:t>1</a:t>
            </a:r>
            <a:r>
              <a:rPr lang="zh-CN" altLang="en-US" i="0" dirty="0"/>
              <a:t>，</a:t>
            </a:r>
            <a:r>
              <a:rPr lang="en-US" altLang="zh-CN" i="0" dirty="0"/>
              <a:t>1</a:t>
            </a:r>
            <a:r>
              <a:rPr lang="zh-CN" altLang="en-US" i="0" dirty="0"/>
              <a:t>）分布作为先验分布。</a:t>
            </a:r>
            <a:endParaRPr lang="en-US" altLang="zh-CN" i="0" dirty="0"/>
          </a:p>
          <a:p>
            <a:r>
              <a:rPr lang="zh-CN" altLang="en-US" i="0" dirty="0"/>
              <a:t>。。。。。比如如果某台老虎机摇了</a:t>
            </a:r>
            <a:r>
              <a:rPr lang="en-US" altLang="zh-CN" i="0" dirty="0"/>
              <a:t>4-5</a:t>
            </a:r>
            <a:r>
              <a:rPr lang="zh-CN" altLang="en-US" i="0" dirty="0"/>
              <a:t>次一直不吐钱，就应该将这台机器吐钱的概率减小。</a:t>
            </a:r>
          </a:p>
        </p:txBody>
      </p:sp>
      <p:sp>
        <p:nvSpPr>
          <p:cNvPr id="4" name="灯片编号占位符 3"/>
          <p:cNvSpPr>
            <a:spLocks noGrp="1"/>
          </p:cNvSpPr>
          <p:nvPr>
            <p:ph type="sldNum" sz="quarter" idx="5"/>
          </p:nvPr>
        </p:nvSpPr>
        <p:spPr/>
        <p:txBody>
          <a:bodyPr/>
          <a:lstStyle/>
          <a:p>
            <a:fld id="{B912A6E4-9699-4C6D-8D01-F84BAF66CA1B}" type="slidenum">
              <a:rPr lang="zh-CN" altLang="en-US" smtClean="0"/>
              <a:t>7</a:t>
            </a:fld>
            <a:endParaRPr lang="zh-CN" altLang="en-US"/>
          </a:p>
        </p:txBody>
      </p:sp>
    </p:spTree>
    <p:extLst>
      <p:ext uri="{BB962C8B-B14F-4D97-AF65-F5344CB8AC3E}">
        <p14:creationId xmlns:p14="http://schemas.microsoft.com/office/powerpoint/2010/main" val="138471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t>很明显，尽管对于每个</a:t>
            </a:r>
            <a:r>
              <a:rPr lang="en-US" altLang="zh-CN" i="0" dirty="0"/>
              <a:t>query</a:t>
            </a:r>
            <a:r>
              <a:rPr lang="zh-CN" altLang="en-US" i="0" dirty="0"/>
              <a:t>，</a:t>
            </a:r>
            <a:r>
              <a:rPr lang="en-US" altLang="zh-CN" i="0" dirty="0"/>
              <a:t>hint set</a:t>
            </a:r>
            <a:r>
              <a:rPr lang="zh-CN" altLang="en-US" i="0" dirty="0"/>
              <a:t>是一样的，但是当前优化器给出的查询计划是不一样的。</a:t>
            </a:r>
            <a:endParaRPr lang="en-US" altLang="zh-CN" i="0" dirty="0"/>
          </a:p>
          <a:p>
            <a:r>
              <a:rPr lang="zh-CN" altLang="en-US" dirty="0"/>
              <a:t>因此，我们观察从每个提示集产生的查询计划，选择这些计划中的一个，并根据所产生的性能获得奖励。</a:t>
            </a:r>
            <a:br>
              <a:rPr lang="en-US" altLang="zh-CN" dirty="0"/>
            </a:br>
            <a:r>
              <a:rPr lang="zh-CN" altLang="en-US" dirty="0"/>
              <a:t>随着时间的推移，我们需要改进其选择，并更接近于最佳选择（即最小化</a:t>
            </a:r>
            <a:r>
              <a:rPr lang="en-US" altLang="zh-CN" dirty="0"/>
              <a:t>=</a:t>
            </a:r>
            <a:r>
              <a:rPr lang="zh-CN" altLang="en-US" dirty="0"/>
              <a:t>遗憾）。</a:t>
            </a:r>
            <a:endParaRPr lang="zh-CN" altLang="en-US" i="0"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8</a:t>
            </a:fld>
            <a:endParaRPr lang="zh-CN" altLang="en-US"/>
          </a:p>
        </p:txBody>
      </p:sp>
    </p:spTree>
    <p:extLst>
      <p:ext uri="{BB962C8B-B14F-4D97-AF65-F5344CB8AC3E}">
        <p14:creationId xmlns:p14="http://schemas.microsoft.com/office/powerpoint/2010/main" val="2716979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5222D"/>
                </a:solidFill>
                <a:effectLst/>
              </a:rPr>
              <a:t>MAB</a:t>
            </a:r>
            <a:r>
              <a:rPr lang="zh-CN" altLang="en-US" dirty="0">
                <a:solidFill>
                  <a:srgbClr val="F5222D"/>
                </a:solidFill>
                <a:effectLst/>
              </a:rPr>
              <a:t>问题的难点是</a:t>
            </a:r>
            <a:r>
              <a:rPr lang="en-US" altLang="zh-CN" dirty="0">
                <a:solidFill>
                  <a:srgbClr val="F5222D"/>
                </a:solidFill>
                <a:effectLst/>
              </a:rPr>
              <a:t>Exploitation-Exploration(E&amp;E)</a:t>
            </a:r>
            <a:r>
              <a:rPr lang="zh-CN" altLang="en-US" dirty="0">
                <a:solidFill>
                  <a:srgbClr val="F5222D"/>
                </a:solidFill>
                <a:effectLst/>
              </a:rPr>
              <a:t>两难的问题：对已知的吐钱概率比较高的老虎机，应该更多的去尝试</a:t>
            </a:r>
            <a:r>
              <a:rPr lang="en-US" altLang="zh-CN" dirty="0">
                <a:solidFill>
                  <a:srgbClr val="F5222D"/>
                </a:solidFill>
                <a:effectLst/>
              </a:rPr>
              <a:t>(exploitation)</a:t>
            </a:r>
            <a:r>
              <a:rPr lang="zh-CN" altLang="en-US" dirty="0">
                <a:solidFill>
                  <a:srgbClr val="F5222D"/>
                </a:solidFill>
                <a:effectLst/>
              </a:rPr>
              <a:t>，以便获得一定的累计收益；对未知的或尝试次数较少的老虎机，还要分配一定的尝试机会（</a:t>
            </a:r>
            <a:r>
              <a:rPr lang="en-US" altLang="zh-CN" dirty="0">
                <a:solidFill>
                  <a:srgbClr val="F5222D"/>
                </a:solidFill>
                <a:effectLst/>
              </a:rPr>
              <a:t>exploration</a:t>
            </a:r>
            <a:r>
              <a:rPr lang="zh-CN" altLang="en-US" dirty="0">
                <a:solidFill>
                  <a:srgbClr val="F5222D"/>
                </a:solidFill>
                <a:effectLst/>
              </a:rPr>
              <a:t>），以免错失收益更高的选择，但同时较多的探索也意味着较高的风险（</a:t>
            </a:r>
            <a:r>
              <a:rPr lang="zh-CN" altLang="en-US" dirty="0">
                <a:solidFill>
                  <a:srgbClr val="F5222D"/>
                </a:solidFill>
                <a:effectLst/>
                <a:hlinkClick r:id="rId3"/>
              </a:rPr>
              <a:t>机会成本</a:t>
            </a:r>
            <a:r>
              <a:rPr lang="zh-CN" altLang="en-US" dirty="0">
                <a:solidFill>
                  <a:srgbClr val="F5222D"/>
                </a:solidFill>
                <a:effectLst/>
              </a:rPr>
              <a:t>）。</a:t>
            </a:r>
            <a:endParaRPr lang="zh-CN" altLang="en-US" dirty="0">
              <a:effectLst/>
            </a:endParaRPr>
          </a:p>
          <a:p>
            <a:r>
              <a:rPr lang="zh-CN" altLang="en-US" dirty="0"/>
              <a:t>由于我们的价值模型可能是错误的，我们可能并不总是选择最佳的计划，而且，由于我们从未尝试过其他策略，因此，当我们犯错的时候，我们永远不会学到。</a:t>
            </a:r>
            <a:endParaRPr lang="en-US" altLang="zh-CN" dirty="0"/>
          </a:p>
          <a:p>
            <a:r>
              <a:rPr lang="zh-CN" altLang="en-US" dirty="0"/>
              <a:t>汤普森采样用于解决</a:t>
            </a:r>
            <a:r>
              <a:rPr lang="en-US" altLang="zh-CN" dirty="0"/>
              <a:t>CMAB</a:t>
            </a:r>
            <a:r>
              <a:rPr lang="zh-CN" altLang="en-US" dirty="0"/>
              <a:t>问题。汤普森抽样通过积累经验（即过去对查询计划及其性能的观察）发挥作用。</a:t>
            </a:r>
            <a:endParaRPr lang="en-US" altLang="zh-CN" dirty="0"/>
          </a:p>
          <a:p>
            <a:r>
              <a:rPr lang="zh-CN" altLang="en-US" dirty="0"/>
              <a:t>根据新的经验重新训练模型</a:t>
            </a:r>
            <a:endParaRPr lang="en-US" altLang="zh-CN" dirty="0"/>
          </a:p>
          <a:p>
            <a:r>
              <a:rPr lang="zh-CN" altLang="en-US" b="0" i="0" dirty="0">
                <a:solidFill>
                  <a:srgbClr val="121212"/>
                </a:solidFill>
                <a:effectLst/>
                <a:latin typeface="-apple-system"/>
              </a:rPr>
              <a:t>通过一个</a:t>
            </a:r>
            <a:r>
              <a:rPr lang="en-US" altLang="zh-CN" b="0" i="0" dirty="0">
                <a:solidFill>
                  <a:srgbClr val="121212"/>
                </a:solidFill>
                <a:effectLst/>
                <a:latin typeface="-apple-system"/>
              </a:rPr>
              <a:t>Thompson sampling</a:t>
            </a:r>
            <a:r>
              <a:rPr lang="zh-CN" altLang="en-US" b="0" i="0" dirty="0">
                <a:solidFill>
                  <a:srgbClr val="121212"/>
                </a:solidFill>
                <a:effectLst/>
                <a:latin typeface="-apple-system"/>
              </a:rPr>
              <a:t>的</a:t>
            </a:r>
            <a:r>
              <a:rPr lang="en-US" altLang="zh-CN" b="0" i="0" dirty="0" err="1">
                <a:solidFill>
                  <a:srgbClr val="121212"/>
                </a:solidFill>
                <a:effectLst/>
                <a:latin typeface="-apple-system"/>
              </a:rPr>
              <a:t>FeedBack</a:t>
            </a:r>
            <a:r>
              <a:rPr lang="en-US" altLang="zh-CN" b="0" i="0" dirty="0">
                <a:solidFill>
                  <a:srgbClr val="121212"/>
                </a:solidFill>
                <a:effectLst/>
                <a:latin typeface="-apple-system"/>
              </a:rPr>
              <a:t> Loop</a:t>
            </a:r>
            <a:r>
              <a:rPr lang="zh-CN" altLang="en-US" b="0" i="0" dirty="0">
                <a:solidFill>
                  <a:srgbClr val="121212"/>
                </a:solidFill>
                <a:effectLst/>
                <a:latin typeface="-apple-system"/>
              </a:rPr>
              <a:t>来修正模型以平衡</a:t>
            </a:r>
            <a:r>
              <a:rPr lang="en-US" altLang="zh-CN" b="0" i="0" dirty="0">
                <a:solidFill>
                  <a:srgbClr val="121212"/>
                </a:solidFill>
                <a:effectLst/>
                <a:latin typeface="-apple-system"/>
              </a:rPr>
              <a:t>Exploration</a:t>
            </a:r>
            <a:r>
              <a:rPr lang="zh-CN" altLang="en-US" b="0" i="0" dirty="0">
                <a:solidFill>
                  <a:srgbClr val="121212"/>
                </a:solidFill>
                <a:effectLst/>
                <a:latin typeface="-apple-system"/>
              </a:rPr>
              <a:t>和</a:t>
            </a:r>
            <a:r>
              <a:rPr lang="en-US" altLang="zh-CN" b="0" i="0" dirty="0">
                <a:solidFill>
                  <a:srgbClr val="121212"/>
                </a:solidFill>
                <a:effectLst/>
                <a:latin typeface="-apple-system"/>
              </a:rPr>
              <a:t>Exploitation</a:t>
            </a:r>
            <a:r>
              <a:rPr lang="zh-CN" altLang="en-US" b="0" i="0" dirty="0">
                <a:solidFill>
                  <a:srgbClr val="121212"/>
                </a:solidFill>
                <a:effectLst/>
                <a:latin typeface="-apple-system"/>
              </a:rPr>
              <a:t>。这里主要介绍一下</a:t>
            </a:r>
            <a:r>
              <a:rPr lang="en-US" altLang="zh-CN" b="0" i="0" u="none" strike="noStrike" dirty="0" err="1">
                <a:solidFill>
                  <a:srgbClr val="0066FF"/>
                </a:solidFill>
                <a:effectLst/>
                <a:latin typeface="-apple-system"/>
                <a:hlinkClick r:id="rId4"/>
              </a:rPr>
              <a:t>FeedBack</a:t>
            </a:r>
            <a:r>
              <a:rPr lang="en-US" altLang="zh-CN" b="0" i="0" u="none" strike="noStrike" dirty="0">
                <a:solidFill>
                  <a:srgbClr val="0066FF"/>
                </a:solidFill>
                <a:effectLst/>
                <a:latin typeface="-apple-system"/>
                <a:hlinkClick r:id="rId4"/>
              </a:rPr>
              <a:t> Loop</a:t>
            </a:r>
            <a:r>
              <a:rPr lang="zh-CN" altLang="en-US" b="0" i="0" dirty="0">
                <a:solidFill>
                  <a:srgbClr val="121212"/>
                </a:solidFill>
                <a:effectLst/>
                <a:latin typeface="-apple-system"/>
              </a:rPr>
              <a:t>的作用，熟悉强化学习的同学应该很清楚。</a:t>
            </a:r>
            <a:r>
              <a:rPr lang="en-US" altLang="zh-CN" b="0" i="0" dirty="0">
                <a:solidFill>
                  <a:srgbClr val="121212"/>
                </a:solidFill>
                <a:effectLst/>
                <a:latin typeface="-apple-system"/>
              </a:rPr>
              <a:t>Exploration</a:t>
            </a:r>
            <a:r>
              <a:rPr lang="zh-CN" altLang="en-US" b="0" i="0" dirty="0">
                <a:solidFill>
                  <a:srgbClr val="121212"/>
                </a:solidFill>
                <a:effectLst/>
                <a:latin typeface="-apple-system"/>
              </a:rPr>
              <a:t>对应于利用更多的随机性，探索更多模型预测以外的执行计划，避免陷入模型的局部</a:t>
            </a:r>
            <a:r>
              <a:rPr lang="zh-CN" altLang="en-US" b="0" i="0" u="none" strike="noStrike" dirty="0">
                <a:solidFill>
                  <a:srgbClr val="0066FF"/>
                </a:solidFill>
                <a:effectLst/>
                <a:latin typeface="-apple-system"/>
                <a:hlinkClick r:id="rId5"/>
              </a:rPr>
              <a:t>最优解</a:t>
            </a:r>
            <a:r>
              <a:rPr lang="zh-CN" altLang="en-US" b="0" i="0" dirty="0">
                <a:solidFill>
                  <a:srgbClr val="121212"/>
                </a:solidFill>
                <a:effectLst/>
                <a:latin typeface="-apple-system"/>
              </a:rPr>
              <a:t>。</a:t>
            </a:r>
            <a:r>
              <a:rPr lang="en-US" altLang="zh-CN" b="0" i="0" dirty="0">
                <a:solidFill>
                  <a:srgbClr val="121212"/>
                </a:solidFill>
                <a:effectLst/>
                <a:latin typeface="-apple-system"/>
              </a:rPr>
              <a:t>Exploitation</a:t>
            </a:r>
            <a:r>
              <a:rPr lang="zh-CN" altLang="en-US" b="0" i="0" dirty="0">
                <a:solidFill>
                  <a:srgbClr val="121212"/>
                </a:solidFill>
                <a:effectLst/>
                <a:latin typeface="-apple-system"/>
              </a:rPr>
              <a:t>对应于利用好已有的网络，尽量选出期望代价最小的执行计划。平衡两者就是尽量利用已有模型的预测和避免局部最优解的权衡。</a:t>
            </a:r>
            <a:endParaRPr lang="en-US" altLang="zh-CN" dirty="0"/>
          </a:p>
        </p:txBody>
      </p:sp>
      <p:sp>
        <p:nvSpPr>
          <p:cNvPr id="4" name="灯片编号占位符 3"/>
          <p:cNvSpPr>
            <a:spLocks noGrp="1"/>
          </p:cNvSpPr>
          <p:nvPr>
            <p:ph type="sldNum" sz="quarter" idx="5"/>
          </p:nvPr>
        </p:nvSpPr>
        <p:spPr/>
        <p:txBody>
          <a:bodyPr/>
          <a:lstStyle/>
          <a:p>
            <a:fld id="{B912A6E4-9699-4C6D-8D01-F84BAF66CA1B}" type="slidenum">
              <a:rPr lang="zh-CN" altLang="en-US" smtClean="0"/>
              <a:t>9</a:t>
            </a:fld>
            <a:endParaRPr lang="zh-CN" altLang="en-US"/>
          </a:p>
        </p:txBody>
      </p:sp>
    </p:spTree>
    <p:extLst>
      <p:ext uri="{BB962C8B-B14F-4D97-AF65-F5344CB8AC3E}">
        <p14:creationId xmlns:p14="http://schemas.microsoft.com/office/powerpoint/2010/main" val="428127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pPr/>
              <a:t>2021/12/11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2021/12/11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899D858C-E988-4C60-AF34-8979A150A04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240"/>
          <a:stretch/>
        </p:blipFill>
        <p:spPr>
          <a:xfrm>
            <a:off x="0" y="0"/>
            <a:ext cx="12192000" cy="6858000"/>
          </a:xfrm>
          <a:prstGeom prst="rect">
            <a:avLst/>
          </a:prstGeom>
        </p:spPr>
      </p:pic>
      <p:sp>
        <p:nvSpPr>
          <p:cNvPr id="28" name="矩形 27">
            <a:extLst>
              <a:ext uri="{FF2B5EF4-FFF2-40B4-BE49-F238E27FC236}">
                <a16:creationId xmlns:a16="http://schemas.microsoft.com/office/drawing/2014/main" id="{E931C9B1-E7CE-4A7C-B9B0-33C8F7A669A3}"/>
              </a:ext>
            </a:extLst>
          </p:cNvPr>
          <p:cNvSpPr/>
          <p:nvPr/>
        </p:nvSpPr>
        <p:spPr>
          <a:xfrm>
            <a:off x="1686989" y="1005396"/>
            <a:ext cx="8975324" cy="4847208"/>
          </a:xfrm>
          <a:prstGeom prst="rect">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文本框 7">
            <a:extLst>
              <a:ext uri="{FF2B5EF4-FFF2-40B4-BE49-F238E27FC236}">
                <a16:creationId xmlns:a16="http://schemas.microsoft.com/office/drawing/2014/main" id="{94CDBFFF-01A9-4773-8CFC-E6BC953B2A35}"/>
              </a:ext>
            </a:extLst>
          </p:cNvPr>
          <p:cNvSpPr txBox="1"/>
          <p:nvPr/>
        </p:nvSpPr>
        <p:spPr>
          <a:xfrm>
            <a:off x="2055412" y="2453639"/>
            <a:ext cx="7834311"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4000" dirty="0">
                <a:latin typeface="文悦古典明朝体 (非商业使用) W5" pitchFamily="50" charset="-122"/>
                <a:ea typeface="文悦古典明朝体 (非商业使用) W5" pitchFamily="50" charset="-122"/>
              </a:rPr>
              <a:t>Bao: Making Learned Query Optimization Practical</a:t>
            </a:r>
            <a:endParaRPr lang="zh-CN" altLang="en-US" sz="4000" dirty="0">
              <a:latin typeface="文悦古典明朝体 (非商业使用) W5" pitchFamily="50" charset="-122"/>
              <a:ea typeface="文悦古典明朝体 (非商业使用) W5" pitchFamily="50" charset="-122"/>
            </a:endParaRPr>
          </a:p>
        </p:txBody>
      </p:sp>
      <p:sp>
        <p:nvSpPr>
          <p:cNvPr id="31" name="矩形: 圆角 30">
            <a:extLst>
              <a:ext uri="{FF2B5EF4-FFF2-40B4-BE49-F238E27FC236}">
                <a16:creationId xmlns:a16="http://schemas.microsoft.com/office/drawing/2014/main" id="{40DEB522-495A-4B24-94B2-EBC097AD83D6}"/>
              </a:ext>
            </a:extLst>
          </p:cNvPr>
          <p:cNvSpPr/>
          <p:nvPr/>
        </p:nvSpPr>
        <p:spPr>
          <a:xfrm>
            <a:off x="2055412" y="1320939"/>
            <a:ext cx="1832706" cy="431943"/>
          </a:xfrm>
          <a:prstGeom prst="roundRect">
            <a:avLst/>
          </a:prstGeom>
          <a:solidFill>
            <a:srgbClr val="C033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t>SIGMOD 2021</a:t>
            </a:r>
            <a:endParaRPr lang="zh-CN" altLang="en-US" dirty="0"/>
          </a:p>
        </p:txBody>
      </p:sp>
      <p:pic>
        <p:nvPicPr>
          <p:cNvPr id="3" name="图片 2">
            <a:extLst>
              <a:ext uri="{FF2B5EF4-FFF2-40B4-BE49-F238E27FC236}">
                <a16:creationId xmlns:a16="http://schemas.microsoft.com/office/drawing/2014/main" id="{194EB235-58EE-4616-81F5-65E661B199F6}"/>
              </a:ext>
            </a:extLst>
          </p:cNvPr>
          <p:cNvPicPr>
            <a:picLocks noChangeAspect="1"/>
          </p:cNvPicPr>
          <p:nvPr/>
        </p:nvPicPr>
        <p:blipFill>
          <a:blip r:embed="rId4"/>
          <a:stretch>
            <a:fillRect/>
          </a:stretch>
        </p:blipFill>
        <p:spPr>
          <a:xfrm>
            <a:off x="6939399" y="1005396"/>
            <a:ext cx="3722914" cy="1280033"/>
          </a:xfrm>
          <a:prstGeom prst="rect">
            <a:avLst/>
          </a:prstGeom>
        </p:spPr>
      </p:pic>
      <p:pic>
        <p:nvPicPr>
          <p:cNvPr id="5" name="图片 4">
            <a:extLst>
              <a:ext uri="{FF2B5EF4-FFF2-40B4-BE49-F238E27FC236}">
                <a16:creationId xmlns:a16="http://schemas.microsoft.com/office/drawing/2014/main" id="{3420A481-B9BB-45AA-A2B5-939D9577E4EF}"/>
              </a:ext>
            </a:extLst>
          </p:cNvPr>
          <p:cNvPicPr>
            <a:picLocks noChangeAspect="1"/>
          </p:cNvPicPr>
          <p:nvPr/>
        </p:nvPicPr>
        <p:blipFill>
          <a:blip r:embed="rId5"/>
          <a:stretch>
            <a:fillRect/>
          </a:stretch>
        </p:blipFill>
        <p:spPr>
          <a:xfrm>
            <a:off x="2680214" y="3970399"/>
            <a:ext cx="6831572" cy="1354005"/>
          </a:xfrm>
          <a:prstGeom prst="rect">
            <a:avLst/>
          </a:prstGeom>
        </p:spPr>
      </p:pic>
    </p:spTree>
    <p:extLst>
      <p:ext uri="{BB962C8B-B14F-4D97-AF65-F5344CB8AC3E}">
        <p14:creationId xmlns:p14="http://schemas.microsoft.com/office/powerpoint/2010/main" val="24723238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AE980B55-0F99-4BF1-AA60-BEF7AF63EACB}"/>
              </a:ext>
            </a:extLst>
          </p:cNvPr>
          <p:cNvGrpSpPr/>
          <p:nvPr/>
        </p:nvGrpSpPr>
        <p:grpSpPr>
          <a:xfrm>
            <a:off x="117816" y="65054"/>
            <a:ext cx="1178324" cy="1142309"/>
            <a:chOff x="897711" y="1104178"/>
            <a:chExt cx="4253230" cy="4253230"/>
          </a:xfrm>
        </p:grpSpPr>
        <p:sp>
          <p:nvSpPr>
            <p:cNvPr id="13" name="同心圆 13">
              <a:extLst>
                <a:ext uri="{FF2B5EF4-FFF2-40B4-BE49-F238E27FC236}">
                  <a16:creationId xmlns:a16="http://schemas.microsoft.com/office/drawing/2014/main" id="{A401C31F-A2BE-440F-AF90-283527CFC2B6}"/>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14" name="椭圆 13">
              <a:extLst>
                <a:ext uri="{FF2B5EF4-FFF2-40B4-BE49-F238E27FC236}">
                  <a16:creationId xmlns:a16="http://schemas.microsoft.com/office/drawing/2014/main" id="{28DA65D5-5224-471E-8287-E6BCE2DDE5FF}"/>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文本框 5">
            <a:extLst>
              <a:ext uri="{FF2B5EF4-FFF2-40B4-BE49-F238E27FC236}">
                <a16:creationId xmlns:a16="http://schemas.microsoft.com/office/drawing/2014/main" id="{47E60514-1CAD-4124-883A-67B5ED0E0BF0}"/>
              </a:ext>
            </a:extLst>
          </p:cNvPr>
          <p:cNvSpPr txBox="1"/>
          <p:nvPr/>
        </p:nvSpPr>
        <p:spPr>
          <a:xfrm>
            <a:off x="1528738" y="280051"/>
            <a:ext cx="6137336"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Bao System Model</a:t>
            </a:r>
          </a:p>
        </p:txBody>
      </p:sp>
      <p:pic>
        <p:nvPicPr>
          <p:cNvPr id="4" name="图片 3">
            <a:extLst>
              <a:ext uri="{FF2B5EF4-FFF2-40B4-BE49-F238E27FC236}">
                <a16:creationId xmlns:a16="http://schemas.microsoft.com/office/drawing/2014/main" id="{901C12A6-36BE-4335-9E8B-939DB9FD91AA}"/>
              </a:ext>
            </a:extLst>
          </p:cNvPr>
          <p:cNvPicPr>
            <a:picLocks noChangeAspect="1"/>
          </p:cNvPicPr>
          <p:nvPr/>
        </p:nvPicPr>
        <p:blipFill>
          <a:blip r:embed="rId4"/>
          <a:stretch>
            <a:fillRect/>
          </a:stretch>
        </p:blipFill>
        <p:spPr>
          <a:xfrm>
            <a:off x="2002297" y="1479555"/>
            <a:ext cx="8187405" cy="4072157"/>
          </a:xfrm>
          <a:prstGeom prst="rect">
            <a:avLst/>
          </a:prstGeom>
        </p:spPr>
      </p:pic>
    </p:spTree>
    <p:extLst>
      <p:ext uri="{BB962C8B-B14F-4D97-AF65-F5344CB8AC3E}">
        <p14:creationId xmlns:p14="http://schemas.microsoft.com/office/powerpoint/2010/main" val="30800176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Vectorizing query plan trees</a:t>
            </a:r>
            <a:endParaRPr lang="zh-CN" altLang="en-US" sz="2400" b="1" dirty="0">
              <a:solidFill>
                <a:srgbClr val="00B050"/>
              </a:solidFill>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Predictive model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
        <p:nvSpPr>
          <p:cNvPr id="24" name="îṡļîdê">
            <a:extLst>
              <a:ext uri="{FF2B5EF4-FFF2-40B4-BE49-F238E27FC236}">
                <a16:creationId xmlns:a16="http://schemas.microsoft.com/office/drawing/2014/main" id="{06CF1B79-4686-4AD5-A314-0687D88CDD67}"/>
              </a:ext>
            </a:extLst>
          </p:cNvPr>
          <p:cNvSpPr/>
          <p:nvPr/>
        </p:nvSpPr>
        <p:spPr>
          <a:xfrm rot="5400000">
            <a:off x="10244764" y="4886697"/>
            <a:ext cx="397117" cy="397117"/>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1" name="文本框 5">
            <a:extLst>
              <a:ext uri="{FF2B5EF4-FFF2-40B4-BE49-F238E27FC236}">
                <a16:creationId xmlns:a16="http://schemas.microsoft.com/office/drawing/2014/main" id="{7BBA7F28-8AC0-48E3-854E-D637572FAB27}"/>
              </a:ext>
            </a:extLst>
          </p:cNvPr>
          <p:cNvSpPr txBox="1"/>
          <p:nvPr/>
        </p:nvSpPr>
        <p:spPr>
          <a:xfrm>
            <a:off x="4260609" y="5420051"/>
            <a:ext cx="3225169" cy="5062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94690">
              <a:lnSpc>
                <a:spcPct val="150000"/>
              </a:lnSpc>
            </a:pPr>
            <a:r>
              <a:rPr lang="en-US" altLang="zh-CN" sz="2000" b="1" dirty="0">
                <a:latin typeface="+mj-lt"/>
                <a:cs typeface="+mn-ea"/>
                <a:sym typeface="+mn-lt"/>
              </a:rPr>
              <a:t>Binarization</a:t>
            </a:r>
          </a:p>
        </p:txBody>
      </p:sp>
      <p:pic>
        <p:nvPicPr>
          <p:cNvPr id="4" name="图片 3">
            <a:extLst>
              <a:ext uri="{FF2B5EF4-FFF2-40B4-BE49-F238E27FC236}">
                <a16:creationId xmlns:a16="http://schemas.microsoft.com/office/drawing/2014/main" id="{263226BD-48A2-4062-8C33-A093CE3F34E9}"/>
              </a:ext>
            </a:extLst>
          </p:cNvPr>
          <p:cNvPicPr>
            <a:picLocks noChangeAspect="1"/>
          </p:cNvPicPr>
          <p:nvPr/>
        </p:nvPicPr>
        <p:blipFill rotWithShape="1">
          <a:blip r:embed="rId4"/>
          <a:srcRect t="6603"/>
          <a:stretch/>
        </p:blipFill>
        <p:spPr>
          <a:xfrm>
            <a:off x="2337287" y="2219556"/>
            <a:ext cx="7071814" cy="3169184"/>
          </a:xfrm>
          <a:prstGeom prst="rect">
            <a:avLst/>
          </a:prstGeom>
        </p:spPr>
      </p:pic>
      <p:sp>
        <p:nvSpPr>
          <p:cNvPr id="27" name="îšľîďe">
            <a:extLst>
              <a:ext uri="{FF2B5EF4-FFF2-40B4-BE49-F238E27FC236}">
                <a16:creationId xmlns:a16="http://schemas.microsoft.com/office/drawing/2014/main" id="{E776ECB6-1ED2-447F-939D-3C412FCC8779}"/>
              </a:ext>
            </a:extLst>
          </p:cNvPr>
          <p:cNvSpPr/>
          <p:nvPr/>
        </p:nvSpPr>
        <p:spPr>
          <a:xfrm rot="16200000" flipH="1">
            <a:off x="1437275" y="2070596"/>
            <a:ext cx="345931" cy="345931"/>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Tree>
    <p:extLst>
      <p:ext uri="{BB962C8B-B14F-4D97-AF65-F5344CB8AC3E}">
        <p14:creationId xmlns:p14="http://schemas.microsoft.com/office/powerpoint/2010/main" val="4060233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Vectorizing query plan trees</a:t>
            </a:r>
            <a:endParaRPr lang="zh-CN" altLang="en-US" sz="2400" b="1" dirty="0">
              <a:solidFill>
                <a:srgbClr val="00B050"/>
              </a:solidFill>
              <a:latin typeface="+mj-lt"/>
              <a:cs typeface="+mn-ea"/>
              <a:sym typeface="+mn-lt"/>
            </a:endParaRPr>
          </a:p>
        </p:txBody>
      </p:sp>
      <p:sp>
        <p:nvSpPr>
          <p:cNvPr id="7" name="文本框 4">
            <a:extLst>
              <a:ext uri="{FF2B5EF4-FFF2-40B4-BE49-F238E27FC236}">
                <a16:creationId xmlns:a16="http://schemas.microsoft.com/office/drawing/2014/main" id="{35139A60-CE4D-4E5F-9B93-29174A3DB5BD}"/>
              </a:ext>
            </a:extLst>
          </p:cNvPr>
          <p:cNvSpPr txBox="1"/>
          <p:nvPr/>
        </p:nvSpPr>
        <p:spPr>
          <a:xfrm>
            <a:off x="1968864" y="1951668"/>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buFont typeface="Wingdings" panose="05000000000000000000" pitchFamily="2" charset="2"/>
              <a:buChar char="Ø"/>
            </a:pPr>
            <a:r>
              <a:rPr lang="en-US" altLang="zh-CN" sz="2000" b="1" i="0" dirty="0">
                <a:solidFill>
                  <a:srgbClr val="121212"/>
                </a:solidFill>
                <a:effectLst/>
                <a:latin typeface="Calibri" panose="020F0502020204030204" pitchFamily="34" charset="0"/>
                <a:ea typeface="仿宋" panose="02010609060101010101" pitchFamily="49" charset="-122"/>
              </a:rPr>
              <a:t>Binarization</a:t>
            </a:r>
            <a:endParaRPr lang="zh-CN" altLang="en-US" sz="2000" b="1" i="0" dirty="0">
              <a:solidFill>
                <a:srgbClr val="121212"/>
              </a:solidFill>
              <a:effectLst/>
              <a:latin typeface="Calibri" panose="020F0502020204030204" pitchFamily="34" charset="0"/>
              <a:ea typeface="仿宋" panose="02010609060101010101" pitchFamily="49" charset="-122"/>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Predictive model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
        <p:nvSpPr>
          <p:cNvPr id="24" name="îṡļîdê">
            <a:extLst>
              <a:ext uri="{FF2B5EF4-FFF2-40B4-BE49-F238E27FC236}">
                <a16:creationId xmlns:a16="http://schemas.microsoft.com/office/drawing/2014/main" id="{06CF1B79-4686-4AD5-A314-0687D88CDD67}"/>
              </a:ext>
            </a:extLst>
          </p:cNvPr>
          <p:cNvSpPr/>
          <p:nvPr/>
        </p:nvSpPr>
        <p:spPr>
          <a:xfrm rot="5400000">
            <a:off x="10531159" y="4542524"/>
            <a:ext cx="397117" cy="397117"/>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5" name="îś1îḑè">
            <a:extLst>
              <a:ext uri="{FF2B5EF4-FFF2-40B4-BE49-F238E27FC236}">
                <a16:creationId xmlns:a16="http://schemas.microsoft.com/office/drawing/2014/main" id="{0D47F748-BCF8-48B3-97B2-FE896453567F}"/>
              </a:ext>
            </a:extLst>
          </p:cNvPr>
          <p:cNvSpPr/>
          <p:nvPr/>
        </p:nvSpPr>
        <p:spPr>
          <a:xfrm rot="5400000">
            <a:off x="7310847" y="1786220"/>
            <a:ext cx="2699027" cy="321069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26" name="iṩḷídè">
            <a:extLst>
              <a:ext uri="{FF2B5EF4-FFF2-40B4-BE49-F238E27FC236}">
                <a16:creationId xmlns:a16="http://schemas.microsoft.com/office/drawing/2014/main" id="{9D4FBE6B-1D6D-4840-8D8C-52695D206B88}"/>
              </a:ext>
            </a:extLst>
          </p:cNvPr>
          <p:cNvSpPr/>
          <p:nvPr/>
        </p:nvSpPr>
        <p:spPr>
          <a:xfrm rot="16200000" flipH="1">
            <a:off x="2145303" y="1786220"/>
            <a:ext cx="2699027" cy="321069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32" name="文本框 5">
            <a:extLst>
              <a:ext uri="{FF2B5EF4-FFF2-40B4-BE49-F238E27FC236}">
                <a16:creationId xmlns:a16="http://schemas.microsoft.com/office/drawing/2014/main" id="{363E9191-72EB-4193-83D5-882C657245A0}"/>
              </a:ext>
            </a:extLst>
          </p:cNvPr>
          <p:cNvSpPr txBox="1"/>
          <p:nvPr/>
        </p:nvSpPr>
        <p:spPr>
          <a:xfrm>
            <a:off x="4483415" y="4908789"/>
            <a:ext cx="3225169" cy="50629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94690">
              <a:lnSpc>
                <a:spcPct val="150000"/>
              </a:lnSpc>
            </a:pPr>
            <a:r>
              <a:rPr lang="en-US" altLang="zh-CN" sz="2000" b="1" dirty="0">
                <a:latin typeface="+mj-lt"/>
                <a:cs typeface="+mn-ea"/>
                <a:sym typeface="+mn-lt"/>
              </a:rPr>
              <a:t>Vectorization </a:t>
            </a:r>
          </a:p>
        </p:txBody>
      </p:sp>
      <p:sp>
        <p:nvSpPr>
          <p:cNvPr id="27" name="îšľîďe">
            <a:extLst>
              <a:ext uri="{FF2B5EF4-FFF2-40B4-BE49-F238E27FC236}">
                <a16:creationId xmlns:a16="http://schemas.microsoft.com/office/drawing/2014/main" id="{E776ECB6-1ED2-447F-939D-3C412FCC8779}"/>
              </a:ext>
            </a:extLst>
          </p:cNvPr>
          <p:cNvSpPr/>
          <p:nvPr/>
        </p:nvSpPr>
        <p:spPr>
          <a:xfrm rot="16200000" flipH="1">
            <a:off x="1092548" y="1888994"/>
            <a:ext cx="345931" cy="345931"/>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pic>
        <p:nvPicPr>
          <p:cNvPr id="9" name="图片 8">
            <a:extLst>
              <a:ext uri="{FF2B5EF4-FFF2-40B4-BE49-F238E27FC236}">
                <a16:creationId xmlns:a16="http://schemas.microsoft.com/office/drawing/2014/main" id="{7E3D21AC-21F6-4B29-8AB1-BF25A2A87965}"/>
              </a:ext>
            </a:extLst>
          </p:cNvPr>
          <p:cNvPicPr>
            <a:picLocks noChangeAspect="1"/>
          </p:cNvPicPr>
          <p:nvPr/>
        </p:nvPicPr>
        <p:blipFill>
          <a:blip r:embed="rId4"/>
          <a:stretch>
            <a:fillRect/>
          </a:stretch>
        </p:blipFill>
        <p:spPr>
          <a:xfrm>
            <a:off x="1649079" y="1916857"/>
            <a:ext cx="8840251" cy="2970324"/>
          </a:xfrm>
          <a:prstGeom prst="rect">
            <a:avLst/>
          </a:prstGeom>
        </p:spPr>
      </p:pic>
      <p:sp>
        <p:nvSpPr>
          <p:cNvPr id="3" name="文本框 2">
            <a:extLst>
              <a:ext uri="{FF2B5EF4-FFF2-40B4-BE49-F238E27FC236}">
                <a16:creationId xmlns:a16="http://schemas.microsoft.com/office/drawing/2014/main" id="{A36E650F-9E49-495F-BC22-A9AEE1ABCE06}"/>
              </a:ext>
            </a:extLst>
          </p:cNvPr>
          <p:cNvSpPr txBox="1"/>
          <p:nvPr/>
        </p:nvSpPr>
        <p:spPr>
          <a:xfrm>
            <a:off x="4483415" y="5415081"/>
            <a:ext cx="3838505" cy="923330"/>
          </a:xfrm>
          <a:prstGeom prst="rect">
            <a:avLst/>
          </a:prstGeom>
          <a:noFill/>
        </p:spPr>
        <p:txBody>
          <a:bodyPr wrap="square" rtlCol="0">
            <a:spAutoFit/>
          </a:bodyPr>
          <a:lstStyle/>
          <a:p>
            <a:pPr marL="342900" indent="-342900">
              <a:buAutoNum type="arabicParenBoth"/>
            </a:pPr>
            <a:r>
              <a:rPr lang="en-US" altLang="zh-CN" dirty="0"/>
              <a:t>a one-hot encoding of the operator</a:t>
            </a:r>
          </a:p>
          <a:p>
            <a:pPr marL="342900" indent="-342900">
              <a:buAutoNum type="arabicParenBoth"/>
            </a:pPr>
            <a:r>
              <a:rPr lang="en-US" altLang="zh-CN" dirty="0"/>
              <a:t>cardinality and cost information</a:t>
            </a:r>
          </a:p>
          <a:p>
            <a:pPr marL="342900" indent="-342900">
              <a:buAutoNum type="arabicParenBoth"/>
            </a:pPr>
            <a:r>
              <a:rPr lang="en-US" altLang="zh-CN" dirty="0"/>
              <a:t>cache information (optional).</a:t>
            </a:r>
            <a:endParaRPr lang="zh-CN" altLang="en-US" dirty="0"/>
          </a:p>
        </p:txBody>
      </p:sp>
    </p:spTree>
    <p:extLst>
      <p:ext uri="{BB962C8B-B14F-4D97-AF65-F5344CB8AC3E}">
        <p14:creationId xmlns:p14="http://schemas.microsoft.com/office/powerpoint/2010/main" val="226807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Vectorizing query plan trees</a:t>
            </a:r>
            <a:endParaRPr lang="zh-CN" altLang="en-US" sz="2400" b="1" dirty="0">
              <a:solidFill>
                <a:srgbClr val="00B050"/>
              </a:solidFill>
              <a:latin typeface="+mj-lt"/>
              <a:cs typeface="+mn-ea"/>
              <a:sym typeface="+mn-lt"/>
            </a:endParaRPr>
          </a:p>
        </p:txBody>
      </p:sp>
      <p:sp>
        <p:nvSpPr>
          <p:cNvPr id="7" name="文本框 4">
            <a:extLst>
              <a:ext uri="{FF2B5EF4-FFF2-40B4-BE49-F238E27FC236}">
                <a16:creationId xmlns:a16="http://schemas.microsoft.com/office/drawing/2014/main" id="{35139A60-CE4D-4E5F-9B93-29174A3DB5BD}"/>
              </a:ext>
            </a:extLst>
          </p:cNvPr>
          <p:cNvSpPr txBox="1"/>
          <p:nvPr/>
        </p:nvSpPr>
        <p:spPr>
          <a:xfrm>
            <a:off x="1968864" y="1842000"/>
            <a:ext cx="7926779" cy="23529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ct val="150000"/>
              </a:lnSpc>
              <a:buFont typeface="Wingdings" panose="05000000000000000000" pitchFamily="2" charset="2"/>
              <a:buChar char="Ø"/>
            </a:pPr>
            <a:r>
              <a:rPr lang="en-US" altLang="zh-CN" sz="2000" b="1" dirty="0">
                <a:solidFill>
                  <a:srgbClr val="121212"/>
                </a:solidFill>
                <a:latin typeface="Calibri" panose="020F0502020204030204" pitchFamily="34" charset="0"/>
                <a:ea typeface="仿宋" panose="02010609060101010101" pitchFamily="49" charset="-122"/>
              </a:rPr>
              <a:t>Advantages</a:t>
            </a:r>
          </a:p>
          <a:p>
            <a:pPr marL="800100" lvl="1" indent="-342900">
              <a:lnSpc>
                <a:spcPct val="150000"/>
              </a:lnSpc>
              <a:buFont typeface="Arial" panose="020B0604020202020204" pitchFamily="34" charset="0"/>
              <a:buChar char="•"/>
            </a:pPr>
            <a:r>
              <a:rPr lang="en-US" altLang="zh-CN" sz="2000" b="0" i="0" dirty="0">
                <a:solidFill>
                  <a:srgbClr val="000000"/>
                </a:solidFill>
                <a:effectLst/>
                <a:latin typeface="+mj-lt"/>
              </a:rPr>
              <a:t>the representation is agnostic to the underlying schema</a:t>
            </a:r>
          </a:p>
          <a:p>
            <a:pPr marL="800100" lvl="1" indent="-342900">
              <a:lnSpc>
                <a:spcPct val="150000"/>
              </a:lnSpc>
              <a:buFont typeface="Arial" panose="020B0604020202020204" pitchFamily="34" charset="0"/>
              <a:buChar char="•"/>
            </a:pPr>
            <a:r>
              <a:rPr lang="en-US" altLang="zh-CN" sz="2000" b="0" i="0" dirty="0">
                <a:solidFill>
                  <a:srgbClr val="000000"/>
                </a:solidFill>
                <a:effectLst/>
                <a:latin typeface="+mj-lt"/>
              </a:rPr>
              <a:t>Bao’s vectorization scheme only represents the underlying data with cardinality estimates and cost models, as opposed to complex embedding models tied to the data</a:t>
            </a:r>
            <a:r>
              <a:rPr lang="en-US" altLang="zh-CN" sz="2000" dirty="0">
                <a:solidFill>
                  <a:srgbClr val="000000"/>
                </a:solidFill>
                <a:latin typeface="+mj-lt"/>
              </a:rPr>
              <a:t>.</a:t>
            </a:r>
            <a:endParaRPr lang="en-US" altLang="zh-CN" sz="2000" b="1" dirty="0">
              <a:solidFill>
                <a:srgbClr val="121212"/>
              </a:solidFill>
              <a:latin typeface="+mj-lt"/>
              <a:ea typeface="仿宋" panose="02010609060101010101" pitchFamily="49" charset="-122"/>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Predictive model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Tree>
    <p:extLst>
      <p:ext uri="{BB962C8B-B14F-4D97-AF65-F5344CB8AC3E}">
        <p14:creationId xmlns:p14="http://schemas.microsoft.com/office/powerpoint/2010/main" val="1564990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00B050"/>
                </a:solidFill>
                <a:latin typeface="+mn-ea"/>
                <a:cs typeface="+mn-ea"/>
                <a:sym typeface="+mn-lt"/>
              </a:rPr>
              <a:t>Tree convolutional neural networks</a:t>
            </a:r>
            <a:endParaRPr lang="zh-CN" altLang="en-US" sz="2000" dirty="0">
              <a:solidFill>
                <a:srgbClr val="00B050"/>
              </a:solidFill>
              <a:latin typeface="+mn-ea"/>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Predictive model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pic>
        <p:nvPicPr>
          <p:cNvPr id="4" name="图片 3">
            <a:extLst>
              <a:ext uri="{FF2B5EF4-FFF2-40B4-BE49-F238E27FC236}">
                <a16:creationId xmlns:a16="http://schemas.microsoft.com/office/drawing/2014/main" id="{4E630861-DC72-46DF-9AE3-F86591B5CD4E}"/>
              </a:ext>
            </a:extLst>
          </p:cNvPr>
          <p:cNvPicPr>
            <a:picLocks noChangeAspect="1"/>
          </p:cNvPicPr>
          <p:nvPr/>
        </p:nvPicPr>
        <p:blipFill>
          <a:blip r:embed="rId4"/>
          <a:stretch>
            <a:fillRect/>
          </a:stretch>
        </p:blipFill>
        <p:spPr>
          <a:xfrm>
            <a:off x="1822673" y="2004501"/>
            <a:ext cx="8546654" cy="3492784"/>
          </a:xfrm>
          <a:prstGeom prst="rect">
            <a:avLst/>
          </a:prstGeom>
        </p:spPr>
      </p:pic>
    </p:spTree>
    <p:extLst>
      <p:ext uri="{BB962C8B-B14F-4D97-AF65-F5344CB8AC3E}">
        <p14:creationId xmlns:p14="http://schemas.microsoft.com/office/powerpoint/2010/main" val="3644515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20005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rgbClr val="00B050"/>
                </a:solidFill>
                <a:latin typeface="Calibri" panose="020F0502020204030204" pitchFamily="34" charset="0"/>
                <a:ea typeface="仿宋" panose="02010609060101010101" pitchFamily="49" charset="-122"/>
              </a:rPr>
              <a:t>HOOK</a:t>
            </a:r>
            <a:endParaRPr lang="en-US" altLang="zh-CN" sz="2400" b="1" i="0" dirty="0">
              <a:solidFill>
                <a:srgbClr val="00B050"/>
              </a:solidFill>
              <a:effectLst/>
              <a:latin typeface="Calibri" panose="020F0502020204030204" pitchFamily="34" charset="0"/>
              <a:ea typeface="仿宋" panose="02010609060101010101" pitchFamily="49" charset="-122"/>
            </a:endParaRPr>
          </a:p>
          <a:p>
            <a:pPr marL="342900" indent="-342900" algn="l">
              <a:buFont typeface="Wingdings" panose="05000000000000000000" pitchFamily="2" charset="2"/>
              <a:buChar char="Ø"/>
            </a:pPr>
            <a:r>
              <a:rPr lang="en-US" altLang="zh-CN" sz="2000" b="0" i="0" dirty="0">
                <a:effectLst/>
                <a:latin typeface="Calibri" panose="020F0502020204030204" pitchFamily="34" charset="0"/>
                <a:ea typeface="仿宋" panose="02010609060101010101" pitchFamily="49" charset="-122"/>
              </a:rPr>
              <a:t>PostgreSQL </a:t>
            </a:r>
            <a:r>
              <a:rPr lang="zh-CN" altLang="en-US" sz="2000" b="0" i="0" dirty="0">
                <a:effectLst/>
                <a:latin typeface="Calibri" panose="020F0502020204030204" pitchFamily="34" charset="0"/>
                <a:ea typeface="仿宋" panose="02010609060101010101" pitchFamily="49" charset="-122"/>
              </a:rPr>
              <a:t>的</a:t>
            </a:r>
            <a:r>
              <a:rPr lang="en-US" altLang="zh-CN" sz="2000" b="0" i="0" dirty="0">
                <a:effectLst/>
                <a:latin typeface="Calibri" panose="020F0502020204030204" pitchFamily="34" charset="0"/>
                <a:ea typeface="仿宋" panose="02010609060101010101" pitchFamily="49" charset="-122"/>
              </a:rPr>
              <a:t>HOOK</a:t>
            </a:r>
            <a:r>
              <a:rPr lang="zh-CN" altLang="en-US" sz="2000" b="0" i="0" dirty="0">
                <a:effectLst/>
                <a:latin typeface="Calibri" panose="020F0502020204030204" pitchFamily="34" charset="0"/>
                <a:ea typeface="仿宋" panose="02010609060101010101" pitchFamily="49" charset="-122"/>
              </a:rPr>
              <a:t>机制，结合</a:t>
            </a:r>
            <a:r>
              <a:rPr lang="en-US" altLang="zh-CN" sz="2000" b="0" i="0" dirty="0">
                <a:effectLst/>
                <a:latin typeface="Calibri" panose="020F0502020204030204" pitchFamily="34" charset="0"/>
                <a:ea typeface="仿宋" panose="02010609060101010101" pitchFamily="49" charset="-122"/>
              </a:rPr>
              <a:t>PostgreSQL</a:t>
            </a:r>
            <a:r>
              <a:rPr lang="zh-CN" altLang="en-US" sz="2000" b="0" i="0" dirty="0">
                <a:effectLst/>
                <a:latin typeface="Calibri" panose="020F0502020204030204" pitchFamily="34" charset="0"/>
                <a:ea typeface="仿宋" panose="02010609060101010101" pitchFamily="49" charset="-122"/>
              </a:rPr>
              <a:t>的</a:t>
            </a:r>
            <a:r>
              <a:rPr lang="en-US" altLang="zh-CN" sz="2000" b="0" i="0" dirty="0">
                <a:effectLst/>
                <a:latin typeface="Calibri" panose="020F0502020204030204" pitchFamily="34" charset="0"/>
                <a:ea typeface="仿宋" panose="02010609060101010101" pitchFamily="49" charset="-122"/>
              </a:rPr>
              <a:t>_</a:t>
            </a:r>
            <a:r>
              <a:rPr lang="en-US" altLang="zh-CN" sz="2000" b="0" i="0" dirty="0" err="1">
                <a:effectLst/>
                <a:latin typeface="Calibri" panose="020F0502020204030204" pitchFamily="34" charset="0"/>
                <a:ea typeface="仿宋" panose="02010609060101010101" pitchFamily="49" charset="-122"/>
              </a:rPr>
              <a:t>PG_init</a:t>
            </a:r>
            <a:r>
              <a:rPr lang="zh-CN" altLang="en-US" sz="2000" b="0" i="0" dirty="0">
                <a:effectLst/>
                <a:latin typeface="Calibri" panose="020F0502020204030204" pitchFamily="34" charset="0"/>
                <a:ea typeface="仿宋" panose="02010609060101010101" pitchFamily="49" charset="-122"/>
              </a:rPr>
              <a:t>与</a:t>
            </a:r>
            <a:r>
              <a:rPr lang="en-US" altLang="zh-CN" sz="2000" b="0" i="0" dirty="0">
                <a:effectLst/>
                <a:latin typeface="Calibri" panose="020F0502020204030204" pitchFamily="34" charset="0"/>
                <a:ea typeface="仿宋" panose="02010609060101010101" pitchFamily="49" charset="-122"/>
              </a:rPr>
              <a:t>_</a:t>
            </a:r>
            <a:r>
              <a:rPr lang="en-US" altLang="zh-CN" sz="2000" b="0" i="0" dirty="0" err="1">
                <a:effectLst/>
                <a:latin typeface="Calibri" panose="020F0502020204030204" pitchFamily="34" charset="0"/>
                <a:ea typeface="仿宋" panose="02010609060101010101" pitchFamily="49" charset="-122"/>
              </a:rPr>
              <a:t>PG_fini</a:t>
            </a:r>
            <a:r>
              <a:rPr lang="zh-CN" altLang="en-US" sz="2000" b="0" i="0" dirty="0">
                <a:effectLst/>
                <a:latin typeface="Calibri" panose="020F0502020204030204" pitchFamily="34" charset="0"/>
                <a:ea typeface="仿宋" panose="02010609060101010101" pitchFamily="49" charset="-122"/>
              </a:rPr>
              <a:t>两个初始化函数，使得用户可以在不修改源码的情况下，使用</a:t>
            </a:r>
            <a:r>
              <a:rPr lang="en-US" altLang="zh-CN" sz="2000" b="0" i="0" dirty="0">
                <a:effectLst/>
                <a:latin typeface="Calibri" panose="020F0502020204030204" pitchFamily="34" charset="0"/>
                <a:ea typeface="仿宋" panose="02010609060101010101" pitchFamily="49" charset="-122"/>
              </a:rPr>
              <a:t>HOOK</a:t>
            </a:r>
            <a:r>
              <a:rPr lang="zh-CN" altLang="en-US" sz="2000" b="0" i="0" dirty="0">
                <a:effectLst/>
                <a:latin typeface="Calibri" panose="020F0502020204030204" pitchFamily="34" charset="0"/>
                <a:ea typeface="仿宋" panose="02010609060101010101" pitchFamily="49" charset="-122"/>
              </a:rPr>
              <a:t>来实现一些数据库的功能扩展。</a:t>
            </a:r>
          </a:p>
          <a:p>
            <a:pPr marL="342900" indent="-342900" algn="l">
              <a:buFont typeface="Wingdings" panose="05000000000000000000" pitchFamily="2" charset="2"/>
              <a:buChar char="Ø"/>
            </a:pPr>
            <a:r>
              <a:rPr lang="zh-CN" altLang="en-US" sz="2000" b="0" i="0" dirty="0">
                <a:effectLst/>
                <a:latin typeface="Calibri" panose="020F0502020204030204" pitchFamily="34" charset="0"/>
                <a:ea typeface="仿宋" panose="02010609060101010101" pitchFamily="49" charset="-122"/>
              </a:rPr>
              <a:t>比如实现改写</a:t>
            </a:r>
            <a:r>
              <a:rPr lang="en-US" altLang="zh-CN" sz="2000" b="0" i="0" dirty="0">
                <a:effectLst/>
                <a:latin typeface="Calibri" panose="020F0502020204030204" pitchFamily="34" charset="0"/>
                <a:ea typeface="仿宋" panose="02010609060101010101" pitchFamily="49" charset="-122"/>
              </a:rPr>
              <a:t>SQL</a:t>
            </a:r>
            <a:r>
              <a:rPr lang="zh-CN" altLang="en-US" sz="2000" b="0" i="0" dirty="0">
                <a:effectLst/>
                <a:latin typeface="Calibri" panose="020F0502020204030204" pitchFamily="34" charset="0"/>
                <a:ea typeface="仿宋" panose="02010609060101010101" pitchFamily="49" charset="-122"/>
              </a:rPr>
              <a:t>执行计划，统计采样，防止暴力破解，输出超时</a:t>
            </a:r>
            <a:r>
              <a:rPr lang="en-US" altLang="zh-CN" sz="2000" b="0" i="0" dirty="0">
                <a:effectLst/>
                <a:latin typeface="Calibri" panose="020F0502020204030204" pitchFamily="34" charset="0"/>
                <a:ea typeface="仿宋" panose="02010609060101010101" pitchFamily="49" charset="-122"/>
              </a:rPr>
              <a:t>SQL</a:t>
            </a:r>
            <a:r>
              <a:rPr lang="zh-CN" altLang="en-US" sz="2000" b="0" i="0" dirty="0">
                <a:effectLst/>
                <a:latin typeface="Calibri" panose="020F0502020204030204" pitchFamily="34" charset="0"/>
                <a:ea typeface="仿宋" panose="02010609060101010101" pitchFamily="49" charset="-122"/>
              </a:rPr>
              <a:t>的执行计划，等等很多事情。</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PostgreSQL Integration</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pic>
        <p:nvPicPr>
          <p:cNvPr id="12" name="图片 11">
            <a:extLst>
              <a:ext uri="{FF2B5EF4-FFF2-40B4-BE49-F238E27FC236}">
                <a16:creationId xmlns:a16="http://schemas.microsoft.com/office/drawing/2014/main" id="{E49289BF-E677-4428-8598-B00B02DF5246}"/>
              </a:ext>
            </a:extLst>
          </p:cNvPr>
          <p:cNvPicPr>
            <a:picLocks noChangeAspect="1"/>
          </p:cNvPicPr>
          <p:nvPr/>
        </p:nvPicPr>
        <p:blipFill>
          <a:blip r:embed="rId4"/>
          <a:stretch>
            <a:fillRect/>
          </a:stretch>
        </p:blipFill>
        <p:spPr>
          <a:xfrm>
            <a:off x="7320399" y="157916"/>
            <a:ext cx="3722914" cy="1280033"/>
          </a:xfrm>
          <a:prstGeom prst="rect">
            <a:avLst/>
          </a:prstGeom>
        </p:spPr>
      </p:pic>
      <p:sp>
        <p:nvSpPr>
          <p:cNvPr id="13" name="文本框 4">
            <a:extLst>
              <a:ext uri="{FF2B5EF4-FFF2-40B4-BE49-F238E27FC236}">
                <a16:creationId xmlns:a16="http://schemas.microsoft.com/office/drawing/2014/main" id="{10C4447E-48CA-43C8-83F3-F16BDFCB55B1}"/>
              </a:ext>
            </a:extLst>
          </p:cNvPr>
          <p:cNvSpPr txBox="1"/>
          <p:nvPr/>
        </p:nvSpPr>
        <p:spPr>
          <a:xfrm>
            <a:off x="1968864" y="3455739"/>
            <a:ext cx="7926779"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rgbClr val="00B050"/>
                </a:solidFill>
                <a:latin typeface="Calibri" panose="020F0502020204030204" pitchFamily="34" charset="0"/>
                <a:ea typeface="仿宋" panose="02010609060101010101" pitchFamily="49" charset="-122"/>
              </a:rPr>
              <a:t>F</a:t>
            </a:r>
            <a:r>
              <a:rPr lang="en-US" altLang="zh-CN" sz="2400" b="1" i="0" dirty="0">
                <a:solidFill>
                  <a:srgbClr val="00B050"/>
                </a:solidFill>
                <a:effectLst/>
                <a:latin typeface="Calibri" panose="020F0502020204030204" pitchFamily="34" charset="0"/>
                <a:ea typeface="仿宋" panose="02010609060101010101" pitchFamily="49" charset="-122"/>
              </a:rPr>
              <a:t>eatures</a:t>
            </a:r>
          </a:p>
          <a:p>
            <a:pPr marL="342900" indent="-342900" algn="l">
              <a:buFont typeface="Wingdings" panose="05000000000000000000" pitchFamily="2" charset="2"/>
              <a:buChar char="Ø"/>
            </a:pPr>
            <a:r>
              <a:rPr lang="en-US" altLang="zh-CN" sz="2000" dirty="0">
                <a:solidFill>
                  <a:srgbClr val="000000"/>
                </a:solidFill>
                <a:latin typeface="+mj-lt"/>
              </a:rPr>
              <a:t>E</a:t>
            </a:r>
            <a:r>
              <a:rPr lang="en-US" altLang="zh-CN" sz="2000" b="0" i="0" dirty="0">
                <a:solidFill>
                  <a:srgbClr val="000000"/>
                </a:solidFill>
                <a:effectLst/>
                <a:latin typeface="+mj-lt"/>
              </a:rPr>
              <a:t>nabling or disabling Bao is as simple as setting a session variable (i.e., </a:t>
            </a:r>
            <a:r>
              <a:rPr lang="en-US" altLang="zh-CN" sz="2000" b="0" i="0" dirty="0">
                <a:solidFill>
                  <a:srgbClr val="0070C0"/>
                </a:solidFill>
                <a:effectLst/>
                <a:latin typeface="+mj-lt"/>
              </a:rPr>
              <a:t>SET </a:t>
            </a:r>
            <a:r>
              <a:rPr lang="en-US" altLang="zh-CN" sz="2000" b="0" i="0" dirty="0" err="1">
                <a:solidFill>
                  <a:srgbClr val="0070C0"/>
                </a:solidFill>
                <a:effectLst/>
                <a:latin typeface="+mj-lt"/>
              </a:rPr>
              <a:t>enable_bao</a:t>
            </a:r>
            <a:r>
              <a:rPr lang="en-US" altLang="zh-CN" sz="2000" b="0" i="0" dirty="0">
                <a:solidFill>
                  <a:srgbClr val="0070C0"/>
                </a:solidFill>
                <a:effectLst/>
                <a:latin typeface="+mj-lt"/>
              </a:rPr>
              <a:t> TO [on/off] </a:t>
            </a:r>
            <a:r>
              <a:rPr lang="en-US" altLang="zh-CN" sz="2000" b="0" i="0" dirty="0">
                <a:solidFill>
                  <a:srgbClr val="000000"/>
                </a:solidFill>
                <a:effectLst/>
                <a:latin typeface="+mj-lt"/>
              </a:rPr>
              <a:t>).</a:t>
            </a:r>
          </a:p>
          <a:p>
            <a:pPr marL="342900" indent="-342900" algn="l">
              <a:buFont typeface="Wingdings" panose="05000000000000000000" pitchFamily="2" charset="2"/>
              <a:buChar char="Ø"/>
            </a:pPr>
            <a:r>
              <a:rPr lang="en-US" altLang="zh-CN" sz="2000" dirty="0">
                <a:solidFill>
                  <a:srgbClr val="000000"/>
                </a:solidFill>
                <a:latin typeface="+mj-lt"/>
              </a:rPr>
              <a:t>E</a:t>
            </a:r>
            <a:r>
              <a:rPr lang="en-US" altLang="zh-CN" sz="2000" b="0" i="0" dirty="0">
                <a:solidFill>
                  <a:srgbClr val="000000"/>
                </a:solidFill>
                <a:effectLst/>
                <a:latin typeface="+mj-lt"/>
              </a:rPr>
              <a:t>ven when Bao is disabled, Bao can (optionally) still learn from query executions. Any query plan and a recorded execution time can be added to Bao’s experience to improve the predictive model, even if the query plan was not selected by Bao.</a:t>
            </a:r>
            <a:r>
              <a:rPr lang="en-US" altLang="zh-CN" sz="2000" dirty="0">
                <a:latin typeface="+mj-lt"/>
              </a:rPr>
              <a:t> </a:t>
            </a:r>
            <a:endParaRPr lang="en-US" altLang="zh-CN" sz="2000" i="0" dirty="0">
              <a:effectLst/>
              <a:latin typeface="+mj-lt"/>
              <a:ea typeface="仿宋" panose="02010609060101010101" pitchFamily="49" charset="-122"/>
            </a:endParaRPr>
          </a:p>
        </p:txBody>
      </p:sp>
      <p:sp>
        <p:nvSpPr>
          <p:cNvPr id="14" name="椭圆 13">
            <a:extLst>
              <a:ext uri="{FF2B5EF4-FFF2-40B4-BE49-F238E27FC236}">
                <a16:creationId xmlns:a16="http://schemas.microsoft.com/office/drawing/2014/main" id="{68D76778-A4D4-4E88-8BC9-A1BB2F48F956}"/>
              </a:ext>
            </a:extLst>
          </p:cNvPr>
          <p:cNvSpPr/>
          <p:nvPr/>
        </p:nvSpPr>
        <p:spPr>
          <a:xfrm>
            <a:off x="1529369" y="345573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2">
            <a:extLst>
              <a:ext uri="{FF2B5EF4-FFF2-40B4-BE49-F238E27FC236}">
                <a16:creationId xmlns:a16="http://schemas.microsoft.com/office/drawing/2014/main" id="{25287B6E-DCEB-4EF1-96D7-82A95EFB8E26}"/>
              </a:ext>
            </a:extLst>
          </p:cNvPr>
          <p:cNvSpPr>
            <a:spLocks noChangeAspect="1"/>
          </p:cNvSpPr>
          <p:nvPr/>
        </p:nvSpPr>
        <p:spPr>
          <a:xfrm>
            <a:off x="1585266" y="353453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Tree>
    <p:extLst>
      <p:ext uri="{BB962C8B-B14F-4D97-AF65-F5344CB8AC3E}">
        <p14:creationId xmlns:p14="http://schemas.microsoft.com/office/powerpoint/2010/main" val="18733110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i="0" dirty="0">
                <a:solidFill>
                  <a:srgbClr val="00B050"/>
                </a:solidFill>
                <a:effectLst/>
                <a:latin typeface="Calibri" panose="020F0502020204030204" pitchFamily="34" charset="0"/>
                <a:ea typeface="仿宋" panose="02010609060101010101" pitchFamily="49" charset="-122"/>
              </a:rPr>
              <a:t>Active vs. advisor mode</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PostgreSQL Integration</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pic>
        <p:nvPicPr>
          <p:cNvPr id="7" name="图片 6">
            <a:extLst>
              <a:ext uri="{FF2B5EF4-FFF2-40B4-BE49-F238E27FC236}">
                <a16:creationId xmlns:a16="http://schemas.microsoft.com/office/drawing/2014/main" id="{46352DAA-C125-46EC-9127-C8350C9A65E3}"/>
              </a:ext>
            </a:extLst>
          </p:cNvPr>
          <p:cNvPicPr>
            <a:picLocks noChangeAspect="1"/>
          </p:cNvPicPr>
          <p:nvPr/>
        </p:nvPicPr>
        <p:blipFill>
          <a:blip r:embed="rId4"/>
          <a:stretch>
            <a:fillRect/>
          </a:stretch>
        </p:blipFill>
        <p:spPr>
          <a:xfrm>
            <a:off x="2474534" y="2141141"/>
            <a:ext cx="7242932" cy="3566822"/>
          </a:xfrm>
          <a:prstGeom prst="rect">
            <a:avLst/>
          </a:prstGeom>
        </p:spPr>
      </p:pic>
      <p:pic>
        <p:nvPicPr>
          <p:cNvPr id="12" name="图片 11">
            <a:extLst>
              <a:ext uri="{FF2B5EF4-FFF2-40B4-BE49-F238E27FC236}">
                <a16:creationId xmlns:a16="http://schemas.microsoft.com/office/drawing/2014/main" id="{E49289BF-E677-4428-8598-B00B02DF5246}"/>
              </a:ext>
            </a:extLst>
          </p:cNvPr>
          <p:cNvPicPr>
            <a:picLocks noChangeAspect="1"/>
          </p:cNvPicPr>
          <p:nvPr/>
        </p:nvPicPr>
        <p:blipFill>
          <a:blip r:embed="rId5"/>
          <a:stretch>
            <a:fillRect/>
          </a:stretch>
        </p:blipFill>
        <p:spPr>
          <a:xfrm>
            <a:off x="7320399" y="157916"/>
            <a:ext cx="3722914" cy="1280033"/>
          </a:xfrm>
          <a:prstGeom prst="rect">
            <a:avLst/>
          </a:prstGeom>
        </p:spPr>
      </p:pic>
    </p:spTree>
    <p:extLst>
      <p:ext uri="{BB962C8B-B14F-4D97-AF65-F5344CB8AC3E}">
        <p14:creationId xmlns:p14="http://schemas.microsoft.com/office/powerpoint/2010/main" val="11893111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5085126"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Experimental Setup</a:t>
            </a:r>
          </a:p>
        </p:txBody>
      </p:sp>
      <p:grpSp>
        <p:nvGrpSpPr>
          <p:cNvPr id="3" name="组合 2">
            <a:extLst>
              <a:ext uri="{FF2B5EF4-FFF2-40B4-BE49-F238E27FC236}">
                <a16:creationId xmlns:a16="http://schemas.microsoft.com/office/drawing/2014/main" id="{A8B452A2-E500-4C7E-99EE-5F7E0B82E209}"/>
              </a:ext>
            </a:extLst>
          </p:cNvPr>
          <p:cNvGrpSpPr/>
          <p:nvPr/>
        </p:nvGrpSpPr>
        <p:grpSpPr>
          <a:xfrm>
            <a:off x="177856" y="127527"/>
            <a:ext cx="1208235" cy="1167578"/>
            <a:chOff x="29000" y="138160"/>
            <a:chExt cx="1208235" cy="1167578"/>
          </a:xfrm>
        </p:grpSpPr>
        <p:grpSp>
          <p:nvGrpSpPr>
            <p:cNvPr id="14" name="组合 13">
              <a:extLst>
                <a:ext uri="{FF2B5EF4-FFF2-40B4-BE49-F238E27FC236}">
                  <a16:creationId xmlns:a16="http://schemas.microsoft.com/office/drawing/2014/main" id="{6AF65881-E35F-4E27-BE49-BCA62ACB8E46}"/>
                </a:ext>
              </a:extLst>
            </p:cNvPr>
            <p:cNvGrpSpPr/>
            <p:nvPr/>
          </p:nvGrpSpPr>
          <p:grpSpPr>
            <a:xfrm>
              <a:off x="447325" y="138160"/>
              <a:ext cx="580046" cy="554741"/>
              <a:chOff x="5971214" y="1975347"/>
              <a:chExt cx="1675277" cy="1675277"/>
            </a:xfrm>
            <a:solidFill>
              <a:schemeClr val="accent1">
                <a:lumMod val="50000"/>
              </a:schemeClr>
            </a:solidFill>
          </p:grpSpPr>
          <p:sp>
            <p:nvSpPr>
              <p:cNvPr id="19" name="Freeform 7">
                <a:extLst>
                  <a:ext uri="{FF2B5EF4-FFF2-40B4-BE49-F238E27FC236}">
                    <a16:creationId xmlns:a16="http://schemas.microsoft.com/office/drawing/2014/main" id="{99682EE6-75E6-4701-AB0A-F2B96CCE93BE}"/>
                  </a:ext>
                </a:extLst>
              </p:cNvPr>
              <p:cNvSpPr/>
              <p:nvPr/>
            </p:nvSpPr>
            <p:spPr bwMode="auto">
              <a:xfrm rot="18900000">
                <a:off x="5971214" y="1975347"/>
                <a:ext cx="1675277" cy="1675277"/>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20" name="Group 506">
                <a:extLst>
                  <a:ext uri="{FF2B5EF4-FFF2-40B4-BE49-F238E27FC236}">
                    <a16:creationId xmlns:a16="http://schemas.microsoft.com/office/drawing/2014/main" id="{ECF1A8FC-E8B8-4F8E-9FDC-3C16264E8197}"/>
                  </a:ext>
                </a:extLst>
              </p:cNvPr>
              <p:cNvGrpSpPr/>
              <p:nvPr/>
            </p:nvGrpSpPr>
            <p:grpSpPr bwMode="auto">
              <a:xfrm>
                <a:off x="6635772" y="2715540"/>
                <a:ext cx="296723" cy="345749"/>
                <a:chOff x="0" y="0"/>
                <a:chExt cx="495" cy="574"/>
              </a:xfrm>
              <a:grpFill/>
            </p:grpSpPr>
            <p:sp>
              <p:nvSpPr>
                <p:cNvPr id="21" name="AutoShape 504">
                  <a:extLst>
                    <a:ext uri="{FF2B5EF4-FFF2-40B4-BE49-F238E27FC236}">
                      <a16:creationId xmlns:a16="http://schemas.microsoft.com/office/drawing/2014/main" id="{F01FF66A-F8F9-4DCC-A995-7D2B01769489}"/>
                    </a:ext>
                  </a:extLst>
                </p:cNvPr>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22" name="AutoShape 505">
                  <a:extLst>
                    <a:ext uri="{FF2B5EF4-FFF2-40B4-BE49-F238E27FC236}">
                      <a16:creationId xmlns:a16="http://schemas.microsoft.com/office/drawing/2014/main" id="{94120240-A85A-40FB-86CD-33AE6A6F5910}"/>
                    </a:ext>
                  </a:extLst>
                </p:cNvPr>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23" name="组合 22">
              <a:extLst>
                <a:ext uri="{FF2B5EF4-FFF2-40B4-BE49-F238E27FC236}">
                  <a16:creationId xmlns:a16="http://schemas.microsoft.com/office/drawing/2014/main" id="{EB7725A6-E5E0-4514-B57D-0DD59769DF33}"/>
                </a:ext>
              </a:extLst>
            </p:cNvPr>
            <p:cNvGrpSpPr/>
            <p:nvPr/>
          </p:nvGrpSpPr>
          <p:grpSpPr>
            <a:xfrm>
              <a:off x="656155" y="539368"/>
              <a:ext cx="581080" cy="554741"/>
              <a:chOff x="6595807" y="3188452"/>
              <a:chExt cx="1678263" cy="1675277"/>
            </a:xfrm>
            <a:solidFill>
              <a:srgbClr val="C03336"/>
            </a:solidFill>
          </p:grpSpPr>
          <p:sp>
            <p:nvSpPr>
              <p:cNvPr id="24" name="Freeform 6">
                <a:extLst>
                  <a:ext uri="{FF2B5EF4-FFF2-40B4-BE49-F238E27FC236}">
                    <a16:creationId xmlns:a16="http://schemas.microsoft.com/office/drawing/2014/main" id="{DE7090C9-0DF1-4679-B35E-8878EA1FC33A}"/>
                  </a:ext>
                </a:extLst>
              </p:cNvPr>
              <p:cNvSpPr/>
              <p:nvPr/>
            </p:nvSpPr>
            <p:spPr bwMode="auto">
              <a:xfrm rot="18900000">
                <a:off x="6595807" y="3188452"/>
                <a:ext cx="1678263" cy="1675277"/>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25" name="Group 675">
                <a:extLst>
                  <a:ext uri="{FF2B5EF4-FFF2-40B4-BE49-F238E27FC236}">
                    <a16:creationId xmlns:a16="http://schemas.microsoft.com/office/drawing/2014/main" id="{BD1314EF-46AA-446C-B259-338A659D4523}"/>
                  </a:ext>
                </a:extLst>
              </p:cNvPr>
              <p:cNvGrpSpPr/>
              <p:nvPr/>
            </p:nvGrpSpPr>
            <p:grpSpPr bwMode="auto">
              <a:xfrm>
                <a:off x="7296796" y="3827557"/>
                <a:ext cx="221383" cy="383161"/>
                <a:chOff x="0" y="0"/>
                <a:chExt cx="332" cy="579"/>
              </a:xfrm>
              <a:grpFill/>
            </p:grpSpPr>
            <p:sp>
              <p:nvSpPr>
                <p:cNvPr id="26" name="AutoShape 673">
                  <a:extLst>
                    <a:ext uri="{FF2B5EF4-FFF2-40B4-BE49-F238E27FC236}">
                      <a16:creationId xmlns:a16="http://schemas.microsoft.com/office/drawing/2014/main" id="{761853CC-1FB4-489D-85EB-AAA2EE17E0FD}"/>
                    </a:ext>
                  </a:extLst>
                </p:cNvPr>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27" name="AutoShape 674">
                  <a:extLst>
                    <a:ext uri="{FF2B5EF4-FFF2-40B4-BE49-F238E27FC236}">
                      <a16:creationId xmlns:a16="http://schemas.microsoft.com/office/drawing/2014/main" id="{05752E87-1A64-43BE-BF85-E4D3463134B0}"/>
                    </a:ext>
                  </a:extLst>
                </p:cNvPr>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28" name="组合 27">
              <a:extLst>
                <a:ext uri="{FF2B5EF4-FFF2-40B4-BE49-F238E27FC236}">
                  <a16:creationId xmlns:a16="http://schemas.microsoft.com/office/drawing/2014/main" id="{BA2AB5FE-0F6C-4E86-B61A-7EF4E4118A69}"/>
                </a:ext>
              </a:extLst>
            </p:cNvPr>
            <p:cNvGrpSpPr/>
            <p:nvPr/>
          </p:nvGrpSpPr>
          <p:grpSpPr>
            <a:xfrm>
              <a:off x="245042" y="750997"/>
              <a:ext cx="580046" cy="554741"/>
              <a:chOff x="5385249" y="3815594"/>
              <a:chExt cx="1675277" cy="1675277"/>
            </a:xfrm>
            <a:solidFill>
              <a:schemeClr val="accent1">
                <a:lumMod val="50000"/>
              </a:schemeClr>
            </a:solidFill>
          </p:grpSpPr>
          <p:sp>
            <p:nvSpPr>
              <p:cNvPr id="29" name="Freeform 5">
                <a:extLst>
                  <a:ext uri="{FF2B5EF4-FFF2-40B4-BE49-F238E27FC236}">
                    <a16:creationId xmlns:a16="http://schemas.microsoft.com/office/drawing/2014/main" id="{5816B5DD-E198-41F1-9121-D87146C7A428}"/>
                  </a:ext>
                </a:extLst>
              </p:cNvPr>
              <p:cNvSpPr/>
              <p:nvPr/>
            </p:nvSpPr>
            <p:spPr bwMode="auto">
              <a:xfrm rot="18900000">
                <a:off x="5385249" y="3815594"/>
                <a:ext cx="1675277" cy="1675277"/>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30" name="Group 336">
                <a:extLst>
                  <a:ext uri="{FF2B5EF4-FFF2-40B4-BE49-F238E27FC236}">
                    <a16:creationId xmlns:a16="http://schemas.microsoft.com/office/drawing/2014/main" id="{15850ADB-37EE-434B-93D0-B80F138BEEEE}"/>
                  </a:ext>
                </a:extLst>
              </p:cNvPr>
              <p:cNvGrpSpPr/>
              <p:nvPr/>
            </p:nvGrpSpPr>
            <p:grpSpPr bwMode="auto">
              <a:xfrm>
                <a:off x="6018926" y="4449803"/>
                <a:ext cx="380324" cy="380324"/>
                <a:chOff x="0" y="0"/>
                <a:chExt cx="573" cy="574"/>
              </a:xfrm>
              <a:grpFill/>
            </p:grpSpPr>
            <p:sp>
              <p:nvSpPr>
                <p:cNvPr id="31" name="AutoShape 334">
                  <a:extLst>
                    <a:ext uri="{FF2B5EF4-FFF2-40B4-BE49-F238E27FC236}">
                      <a16:creationId xmlns:a16="http://schemas.microsoft.com/office/drawing/2014/main" id="{CB5FB4D0-B89D-46DD-9372-829DAE1BDEE9}"/>
                    </a:ext>
                  </a:extLst>
                </p:cNvPr>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32" name="AutoShape 335">
                  <a:extLst>
                    <a:ext uri="{FF2B5EF4-FFF2-40B4-BE49-F238E27FC236}">
                      <a16:creationId xmlns:a16="http://schemas.microsoft.com/office/drawing/2014/main" id="{4CFF5C87-20CA-4AFE-A3FA-1756B4AFD3E2}"/>
                    </a:ext>
                  </a:extLst>
                </p:cNvPr>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33" name="组合 32">
              <a:extLst>
                <a:ext uri="{FF2B5EF4-FFF2-40B4-BE49-F238E27FC236}">
                  <a16:creationId xmlns:a16="http://schemas.microsoft.com/office/drawing/2014/main" id="{8BF17177-F5ED-4298-8BF4-4E65AA56E18D}"/>
                </a:ext>
              </a:extLst>
            </p:cNvPr>
            <p:cNvGrpSpPr/>
            <p:nvPr/>
          </p:nvGrpSpPr>
          <p:grpSpPr>
            <a:xfrm>
              <a:off x="29000" y="357275"/>
              <a:ext cx="580046" cy="554741"/>
              <a:chOff x="4759164" y="2602487"/>
              <a:chExt cx="1675277" cy="1675277"/>
            </a:xfrm>
            <a:solidFill>
              <a:srgbClr val="C03336"/>
            </a:solidFill>
          </p:grpSpPr>
          <p:sp>
            <p:nvSpPr>
              <p:cNvPr id="34" name="Freeform 8">
                <a:extLst>
                  <a:ext uri="{FF2B5EF4-FFF2-40B4-BE49-F238E27FC236}">
                    <a16:creationId xmlns:a16="http://schemas.microsoft.com/office/drawing/2014/main" id="{DC17D5AB-7644-4FF1-8090-2307AAF4A729}"/>
                  </a:ext>
                </a:extLst>
              </p:cNvPr>
              <p:cNvSpPr/>
              <p:nvPr/>
            </p:nvSpPr>
            <p:spPr bwMode="auto">
              <a:xfrm rot="18900000">
                <a:off x="4759164" y="2602487"/>
                <a:ext cx="1675277" cy="1675277"/>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35" name="AutoShape 116">
                <a:extLst>
                  <a:ext uri="{FF2B5EF4-FFF2-40B4-BE49-F238E27FC236}">
                    <a16:creationId xmlns:a16="http://schemas.microsoft.com/office/drawing/2014/main" id="{EBD062C1-7D1E-4739-9216-51629DF36EB2}"/>
                  </a:ext>
                </a:extLst>
              </p:cNvPr>
              <p:cNvSpPr/>
              <p:nvPr/>
            </p:nvSpPr>
            <p:spPr bwMode="auto">
              <a:xfrm>
                <a:off x="5430147" y="3336043"/>
                <a:ext cx="343428" cy="38032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grp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sp>
        <p:nvSpPr>
          <p:cNvPr id="37" name="椭圆 36">
            <a:extLst>
              <a:ext uri="{FF2B5EF4-FFF2-40B4-BE49-F238E27FC236}">
                <a16:creationId xmlns:a16="http://schemas.microsoft.com/office/drawing/2014/main" id="{141B6382-4B0F-496B-A1CD-16AFFF0BE986}"/>
              </a:ext>
            </a:extLst>
          </p:cNvPr>
          <p:cNvSpPr/>
          <p:nvPr/>
        </p:nvSpPr>
        <p:spPr>
          <a:xfrm>
            <a:off x="1630695" y="3191721"/>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4">
            <a:extLst>
              <a:ext uri="{FF2B5EF4-FFF2-40B4-BE49-F238E27FC236}">
                <a16:creationId xmlns:a16="http://schemas.microsoft.com/office/drawing/2014/main" id="{2271CE0A-3CFC-4469-8B37-D7677A4910CB}"/>
              </a:ext>
            </a:extLst>
          </p:cNvPr>
          <p:cNvSpPr txBox="1"/>
          <p:nvPr/>
        </p:nvSpPr>
        <p:spPr>
          <a:xfrm>
            <a:off x="2132610" y="3176904"/>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Dataset</a:t>
            </a:r>
            <a:endParaRPr lang="zh-CN" altLang="en-US" sz="2400" b="1" dirty="0">
              <a:solidFill>
                <a:srgbClr val="00B050"/>
              </a:solidFill>
              <a:latin typeface="+mj-lt"/>
              <a:cs typeface="+mn-ea"/>
              <a:sym typeface="+mn-lt"/>
            </a:endParaRPr>
          </a:p>
        </p:txBody>
      </p:sp>
      <p:pic>
        <p:nvPicPr>
          <p:cNvPr id="4" name="图片 3">
            <a:extLst>
              <a:ext uri="{FF2B5EF4-FFF2-40B4-BE49-F238E27FC236}">
                <a16:creationId xmlns:a16="http://schemas.microsoft.com/office/drawing/2014/main" id="{BD7E9B3C-AD53-4115-9D53-3A1BEAE42E03}"/>
              </a:ext>
            </a:extLst>
          </p:cNvPr>
          <p:cNvPicPr>
            <a:picLocks noChangeAspect="1"/>
          </p:cNvPicPr>
          <p:nvPr/>
        </p:nvPicPr>
        <p:blipFill rotWithShape="1">
          <a:blip r:embed="rId3"/>
          <a:srcRect t="8371"/>
          <a:stretch/>
        </p:blipFill>
        <p:spPr>
          <a:xfrm>
            <a:off x="2389427" y="3627011"/>
            <a:ext cx="8448874" cy="3090685"/>
          </a:xfrm>
          <a:prstGeom prst="rect">
            <a:avLst/>
          </a:prstGeom>
        </p:spPr>
      </p:pic>
      <p:sp>
        <p:nvSpPr>
          <p:cNvPr id="41" name="椭圆 40">
            <a:extLst>
              <a:ext uri="{FF2B5EF4-FFF2-40B4-BE49-F238E27FC236}">
                <a16:creationId xmlns:a16="http://schemas.microsoft.com/office/drawing/2014/main" id="{4A93D8E4-BE5F-4EB2-929B-EF79CBC54BD7}"/>
              </a:ext>
            </a:extLst>
          </p:cNvPr>
          <p:cNvSpPr/>
          <p:nvPr/>
        </p:nvSpPr>
        <p:spPr>
          <a:xfrm>
            <a:off x="1630695" y="1059120"/>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
            <a:extLst>
              <a:ext uri="{FF2B5EF4-FFF2-40B4-BE49-F238E27FC236}">
                <a16:creationId xmlns:a16="http://schemas.microsoft.com/office/drawing/2014/main" id="{9EC857ED-CD43-410A-B1AE-6BCF7BC7AA8A}"/>
              </a:ext>
            </a:extLst>
          </p:cNvPr>
          <p:cNvSpPr txBox="1"/>
          <p:nvPr/>
        </p:nvSpPr>
        <p:spPr>
          <a:xfrm>
            <a:off x="2146875" y="1059120"/>
            <a:ext cx="7926779" cy="23698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Platform</a:t>
            </a:r>
          </a:p>
          <a:p>
            <a:pPr marL="285750" indent="-285750">
              <a:buFont typeface="Wingdings" panose="05000000000000000000" pitchFamily="2" charset="2"/>
              <a:buChar char="Ø"/>
            </a:pPr>
            <a:r>
              <a:rPr lang="en-US" altLang="zh-CN" sz="2000" b="0" i="0" dirty="0">
                <a:solidFill>
                  <a:srgbClr val="000000"/>
                </a:solidFill>
                <a:effectLst/>
                <a:latin typeface="+mj-lt"/>
              </a:rPr>
              <a:t>Google’s Cloud Platform, using a N1-4 VM type and TESLA T4 GPU</a:t>
            </a:r>
          </a:p>
          <a:p>
            <a:pPr marL="285750" indent="-285750">
              <a:buFont typeface="Wingdings" panose="05000000000000000000" pitchFamily="2" charset="2"/>
              <a:buChar char="Ø"/>
            </a:pPr>
            <a:r>
              <a:rPr lang="en-US" altLang="zh-CN" sz="2000" b="0" i="0" dirty="0">
                <a:solidFill>
                  <a:srgbClr val="000000"/>
                </a:solidFill>
                <a:effectLst/>
                <a:latin typeface="+mj-lt"/>
              </a:rPr>
              <a:t>a virtual machine with 4 CPU cores and 15 GB of RAM (to match the N1-4 VMs) on private server with two Intel(R) Xeon(R) Gold 6230 CPUs running at 2.1 </a:t>
            </a:r>
            <a:r>
              <a:rPr lang="en-US" altLang="zh-CN" sz="2000" b="0" i="0" dirty="0" err="1">
                <a:solidFill>
                  <a:srgbClr val="000000"/>
                </a:solidFill>
                <a:effectLst/>
                <a:latin typeface="+mj-lt"/>
              </a:rPr>
              <a:t>Ghz</a:t>
            </a:r>
            <a:r>
              <a:rPr lang="en-US" altLang="zh-CN" sz="2000" b="0" i="0" dirty="0">
                <a:solidFill>
                  <a:srgbClr val="000000"/>
                </a:solidFill>
                <a:effectLst/>
                <a:latin typeface="+mj-lt"/>
              </a:rPr>
              <a:t>, an NVIDIA Tesla T4 GPU, and 256GB of system (bare metal) RAM</a:t>
            </a:r>
            <a:br>
              <a:rPr lang="en-US" altLang="zh-CN" sz="2400" dirty="0"/>
            </a:br>
            <a:endParaRPr lang="zh-CN" altLang="en-US" sz="2400" b="1" dirty="0">
              <a:solidFill>
                <a:srgbClr val="00B050"/>
              </a:solidFill>
              <a:latin typeface="+mj-lt"/>
              <a:cs typeface="+mn-ea"/>
              <a:sym typeface="+mn-lt"/>
            </a:endParaRPr>
          </a:p>
        </p:txBody>
      </p:sp>
      <p:grpSp>
        <p:nvGrpSpPr>
          <p:cNvPr id="44" name="Shape 1416">
            <a:extLst>
              <a:ext uri="{FF2B5EF4-FFF2-40B4-BE49-F238E27FC236}">
                <a16:creationId xmlns:a16="http://schemas.microsoft.com/office/drawing/2014/main" id="{C4E31815-FF2E-4C63-8093-6775A3F90E1A}"/>
              </a:ext>
            </a:extLst>
          </p:cNvPr>
          <p:cNvGrpSpPr/>
          <p:nvPr/>
        </p:nvGrpSpPr>
        <p:grpSpPr>
          <a:xfrm>
            <a:off x="1664176" y="1103739"/>
            <a:ext cx="350622" cy="312498"/>
            <a:chOff x="8168407" y="12118995"/>
            <a:chExt cx="609413" cy="571303"/>
          </a:xfrm>
        </p:grpSpPr>
        <p:cxnSp>
          <p:nvCxnSpPr>
            <p:cNvPr id="50" name="Shape 1417">
              <a:extLst>
                <a:ext uri="{FF2B5EF4-FFF2-40B4-BE49-F238E27FC236}">
                  <a16:creationId xmlns:a16="http://schemas.microsoft.com/office/drawing/2014/main" id="{FD79E1D2-8259-43D1-AF43-0276477F382D}"/>
                </a:ext>
              </a:extLst>
            </p:cNvPr>
            <p:cNvCxnSpPr/>
            <p:nvPr/>
          </p:nvCxnSpPr>
          <p:spPr>
            <a:xfrm>
              <a:off x="8511204" y="12414900"/>
              <a:ext cx="49806" cy="49806"/>
            </a:xfrm>
            <a:prstGeom prst="straightConnector1">
              <a:avLst/>
            </a:prstGeom>
            <a:noFill/>
            <a:ln w="34275" cap="flat" cmpd="sng">
              <a:solidFill>
                <a:schemeClr val="bg1"/>
              </a:solidFill>
              <a:prstDash val="solid"/>
              <a:round/>
              <a:headEnd type="none" w="med" len="med"/>
              <a:tailEnd type="none" w="med" len="med"/>
            </a:ln>
          </p:spPr>
        </p:cxnSp>
        <p:sp>
          <p:nvSpPr>
            <p:cNvPr id="51" name="Shape 1418">
              <a:extLst>
                <a:ext uri="{FF2B5EF4-FFF2-40B4-BE49-F238E27FC236}">
                  <a16:creationId xmlns:a16="http://schemas.microsoft.com/office/drawing/2014/main" id="{3A16D2C3-9CA3-4670-A109-6FC9366F065B}"/>
                </a:ext>
              </a:extLst>
            </p:cNvPr>
            <p:cNvSpPr/>
            <p:nvPr/>
          </p:nvSpPr>
          <p:spPr>
            <a:xfrm>
              <a:off x="8528787" y="12435403"/>
              <a:ext cx="249033" cy="254895"/>
            </a:xfrm>
            <a:custGeom>
              <a:avLst/>
              <a:gdLst/>
              <a:ahLst/>
              <a:cxnLst/>
              <a:rect l="0" t="0" r="0" b="0"/>
              <a:pathLst>
                <a:path w="120000" h="120000" extrusionOk="0">
                  <a:moveTo>
                    <a:pt x="0" y="28272"/>
                  </a:moveTo>
                  <a:lnTo>
                    <a:pt x="28877" y="0"/>
                  </a:lnTo>
                  <a:lnTo>
                    <a:pt x="119679" y="91413"/>
                  </a:lnTo>
                  <a:lnTo>
                    <a:pt x="91122" y="119685"/>
                  </a:lnTo>
                  <a:lnTo>
                    <a:pt x="0" y="28272"/>
                  </a:lnTo>
                </a:path>
              </a:pathLst>
            </a:custGeom>
            <a:no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sp>
          <p:nvSpPr>
            <p:cNvPr id="52" name="Shape 1419">
              <a:extLst>
                <a:ext uri="{FF2B5EF4-FFF2-40B4-BE49-F238E27FC236}">
                  <a16:creationId xmlns:a16="http://schemas.microsoft.com/office/drawing/2014/main" id="{4B8070E5-CCBF-446C-9CE9-F4CD1E8AD913}"/>
                </a:ext>
              </a:extLst>
            </p:cNvPr>
            <p:cNvSpPr/>
            <p:nvPr/>
          </p:nvSpPr>
          <p:spPr>
            <a:xfrm>
              <a:off x="8206503" y="12118995"/>
              <a:ext cx="123052" cy="120124"/>
            </a:xfrm>
            <a:custGeom>
              <a:avLst/>
              <a:gdLst/>
              <a:ahLst/>
              <a:cxnLst/>
              <a:rect l="0" t="0" r="0" b="0"/>
              <a:pathLst>
                <a:path w="120000" h="120000" extrusionOk="0">
                  <a:moveTo>
                    <a:pt x="62245" y="119333"/>
                  </a:moveTo>
                  <a:lnTo>
                    <a:pt x="119358" y="59333"/>
                  </a:lnTo>
                  <a:lnTo>
                    <a:pt x="23743" y="0"/>
                  </a:lnTo>
                  <a:lnTo>
                    <a:pt x="0" y="19333"/>
                  </a:lnTo>
                  <a:lnTo>
                    <a:pt x="62245" y="119333"/>
                  </a:lnTo>
                </a:path>
              </a:pathLst>
            </a:custGeom>
            <a:no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cxnSp>
          <p:nvCxnSpPr>
            <p:cNvPr id="53" name="Shape 1420">
              <a:extLst>
                <a:ext uri="{FF2B5EF4-FFF2-40B4-BE49-F238E27FC236}">
                  <a16:creationId xmlns:a16="http://schemas.microsoft.com/office/drawing/2014/main" id="{B6330247-D7FA-411B-A756-30DDD7C355A6}"/>
                </a:ext>
              </a:extLst>
            </p:cNvPr>
            <p:cNvCxnSpPr>
              <a:cxnSpLocks/>
            </p:cNvCxnSpPr>
            <p:nvPr/>
          </p:nvCxnSpPr>
          <p:spPr>
            <a:xfrm rot="10800000">
              <a:off x="8300258" y="12203951"/>
              <a:ext cx="134771" cy="134771"/>
            </a:xfrm>
            <a:prstGeom prst="straightConnector1">
              <a:avLst/>
            </a:prstGeom>
            <a:noFill/>
            <a:ln w="34275" cap="flat" cmpd="sng">
              <a:solidFill>
                <a:schemeClr val="bg1"/>
              </a:solidFill>
              <a:prstDash val="solid"/>
              <a:round/>
              <a:headEnd type="none" w="med" len="med"/>
              <a:tailEnd type="none" w="med" len="med"/>
            </a:ln>
          </p:spPr>
        </p:cxnSp>
        <p:sp>
          <p:nvSpPr>
            <p:cNvPr id="54" name="Shape 1421">
              <a:extLst>
                <a:ext uri="{FF2B5EF4-FFF2-40B4-BE49-F238E27FC236}">
                  <a16:creationId xmlns:a16="http://schemas.microsoft.com/office/drawing/2014/main" id="{3E21221A-FACC-4A60-B540-FBB1CC989B5B}"/>
                </a:ext>
              </a:extLst>
            </p:cNvPr>
            <p:cNvSpPr/>
            <p:nvPr/>
          </p:nvSpPr>
          <p:spPr>
            <a:xfrm>
              <a:off x="8168407" y="12118998"/>
              <a:ext cx="562522" cy="559597"/>
            </a:xfrm>
            <a:custGeom>
              <a:avLst/>
              <a:gdLst/>
              <a:ahLst/>
              <a:cxnLst/>
              <a:rect l="0" t="0" r="0" b="0"/>
              <a:pathLst>
                <a:path w="120000" h="120000" extrusionOk="0">
                  <a:moveTo>
                    <a:pt x="119857" y="17914"/>
                  </a:moveTo>
                  <a:lnTo>
                    <a:pt x="119857" y="17914"/>
                  </a:lnTo>
                  <a:cubicBezTo>
                    <a:pt x="102816" y="26445"/>
                    <a:pt x="102816" y="26445"/>
                    <a:pt x="102816" y="26445"/>
                  </a:cubicBezTo>
                  <a:cubicBezTo>
                    <a:pt x="94295" y="16919"/>
                    <a:pt x="94295" y="16919"/>
                    <a:pt x="94295" y="16919"/>
                  </a:cubicBezTo>
                  <a:cubicBezTo>
                    <a:pt x="101822" y="0"/>
                    <a:pt x="101822" y="0"/>
                    <a:pt x="101822" y="0"/>
                  </a:cubicBezTo>
                  <a:lnTo>
                    <a:pt x="101822" y="0"/>
                  </a:lnTo>
                  <a:cubicBezTo>
                    <a:pt x="80520" y="0"/>
                    <a:pt x="75266" y="10521"/>
                    <a:pt x="75266" y="21184"/>
                  </a:cubicBezTo>
                  <a:cubicBezTo>
                    <a:pt x="75266" y="29715"/>
                    <a:pt x="75266" y="29715"/>
                    <a:pt x="75266" y="29715"/>
                  </a:cubicBezTo>
                  <a:cubicBezTo>
                    <a:pt x="3266" y="102938"/>
                    <a:pt x="3266" y="102938"/>
                    <a:pt x="3266" y="102938"/>
                  </a:cubicBezTo>
                  <a:cubicBezTo>
                    <a:pt x="0" y="115592"/>
                    <a:pt x="0" y="115592"/>
                    <a:pt x="0" y="115592"/>
                  </a:cubicBezTo>
                  <a:cubicBezTo>
                    <a:pt x="4260" y="119857"/>
                    <a:pt x="4260" y="119857"/>
                    <a:pt x="4260" y="119857"/>
                  </a:cubicBezTo>
                  <a:cubicBezTo>
                    <a:pt x="17041" y="116729"/>
                    <a:pt x="17041" y="116729"/>
                    <a:pt x="17041" y="116729"/>
                  </a:cubicBezTo>
                  <a:cubicBezTo>
                    <a:pt x="90177" y="44502"/>
                    <a:pt x="90177" y="44502"/>
                    <a:pt x="90177" y="44502"/>
                  </a:cubicBezTo>
                  <a:cubicBezTo>
                    <a:pt x="98556" y="44502"/>
                    <a:pt x="98556" y="44502"/>
                    <a:pt x="98556" y="44502"/>
                  </a:cubicBezTo>
                  <a:cubicBezTo>
                    <a:pt x="109207" y="44502"/>
                    <a:pt x="119857" y="39241"/>
                    <a:pt x="119857" y="17914"/>
                  </a:cubicBezTo>
                </a:path>
              </a:pathLst>
            </a:custGeom>
            <a:no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dirty="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grpSp>
      <p:sp>
        <p:nvSpPr>
          <p:cNvPr id="55" name="Freeform 170">
            <a:extLst>
              <a:ext uri="{FF2B5EF4-FFF2-40B4-BE49-F238E27FC236}">
                <a16:creationId xmlns:a16="http://schemas.microsoft.com/office/drawing/2014/main" id="{33816BAB-56B0-4D44-95C6-01655DD66E9F}"/>
              </a:ext>
            </a:extLst>
          </p:cNvPr>
          <p:cNvSpPr>
            <a:spLocks noEditPoints="1"/>
          </p:cNvSpPr>
          <p:nvPr/>
        </p:nvSpPr>
        <p:spPr bwMode="auto">
          <a:xfrm>
            <a:off x="1693572" y="3266285"/>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95880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5085126"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Experimental Setup</a:t>
            </a:r>
          </a:p>
        </p:txBody>
      </p:sp>
      <p:grpSp>
        <p:nvGrpSpPr>
          <p:cNvPr id="3" name="组合 2">
            <a:extLst>
              <a:ext uri="{FF2B5EF4-FFF2-40B4-BE49-F238E27FC236}">
                <a16:creationId xmlns:a16="http://schemas.microsoft.com/office/drawing/2014/main" id="{A8B452A2-E500-4C7E-99EE-5F7E0B82E209}"/>
              </a:ext>
            </a:extLst>
          </p:cNvPr>
          <p:cNvGrpSpPr/>
          <p:nvPr/>
        </p:nvGrpSpPr>
        <p:grpSpPr>
          <a:xfrm>
            <a:off x="177856" y="127527"/>
            <a:ext cx="1208235" cy="1167578"/>
            <a:chOff x="29000" y="138160"/>
            <a:chExt cx="1208235" cy="1167578"/>
          </a:xfrm>
        </p:grpSpPr>
        <p:grpSp>
          <p:nvGrpSpPr>
            <p:cNvPr id="14" name="组合 13">
              <a:extLst>
                <a:ext uri="{FF2B5EF4-FFF2-40B4-BE49-F238E27FC236}">
                  <a16:creationId xmlns:a16="http://schemas.microsoft.com/office/drawing/2014/main" id="{6AF65881-E35F-4E27-BE49-BCA62ACB8E46}"/>
                </a:ext>
              </a:extLst>
            </p:cNvPr>
            <p:cNvGrpSpPr/>
            <p:nvPr/>
          </p:nvGrpSpPr>
          <p:grpSpPr>
            <a:xfrm>
              <a:off x="447325" y="138160"/>
              <a:ext cx="580046" cy="554741"/>
              <a:chOff x="5971214" y="1975347"/>
              <a:chExt cx="1675277" cy="1675277"/>
            </a:xfrm>
            <a:solidFill>
              <a:schemeClr val="accent1">
                <a:lumMod val="50000"/>
              </a:schemeClr>
            </a:solidFill>
          </p:grpSpPr>
          <p:sp>
            <p:nvSpPr>
              <p:cNvPr id="19" name="Freeform 7">
                <a:extLst>
                  <a:ext uri="{FF2B5EF4-FFF2-40B4-BE49-F238E27FC236}">
                    <a16:creationId xmlns:a16="http://schemas.microsoft.com/office/drawing/2014/main" id="{99682EE6-75E6-4701-AB0A-F2B96CCE93BE}"/>
                  </a:ext>
                </a:extLst>
              </p:cNvPr>
              <p:cNvSpPr/>
              <p:nvPr/>
            </p:nvSpPr>
            <p:spPr bwMode="auto">
              <a:xfrm rot="18900000">
                <a:off x="5971214" y="1975347"/>
                <a:ext cx="1675277" cy="1675277"/>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20" name="Group 506">
                <a:extLst>
                  <a:ext uri="{FF2B5EF4-FFF2-40B4-BE49-F238E27FC236}">
                    <a16:creationId xmlns:a16="http://schemas.microsoft.com/office/drawing/2014/main" id="{ECF1A8FC-E8B8-4F8E-9FDC-3C16264E8197}"/>
                  </a:ext>
                </a:extLst>
              </p:cNvPr>
              <p:cNvGrpSpPr/>
              <p:nvPr/>
            </p:nvGrpSpPr>
            <p:grpSpPr bwMode="auto">
              <a:xfrm>
                <a:off x="6635772" y="2715540"/>
                <a:ext cx="296723" cy="345749"/>
                <a:chOff x="0" y="0"/>
                <a:chExt cx="495" cy="574"/>
              </a:xfrm>
              <a:grpFill/>
            </p:grpSpPr>
            <p:sp>
              <p:nvSpPr>
                <p:cNvPr id="21" name="AutoShape 504">
                  <a:extLst>
                    <a:ext uri="{FF2B5EF4-FFF2-40B4-BE49-F238E27FC236}">
                      <a16:creationId xmlns:a16="http://schemas.microsoft.com/office/drawing/2014/main" id="{F01FF66A-F8F9-4DCC-A995-7D2B01769489}"/>
                    </a:ext>
                  </a:extLst>
                </p:cNvPr>
                <p:cNvSpPr/>
                <p:nvPr/>
              </p:nvSpPr>
              <p:spPr bwMode="auto">
                <a:xfrm>
                  <a:off x="0" y="0"/>
                  <a:ext cx="495" cy="57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00" h="21600">
                      <a:moveTo>
                        <a:pt x="19055" y="2989"/>
                      </a:moveTo>
                      <a:lnTo>
                        <a:pt x="19055" y="1827"/>
                      </a:lnTo>
                      <a:cubicBezTo>
                        <a:pt x="19055" y="683"/>
                        <a:pt x="18218" y="0"/>
                        <a:pt x="16814" y="0"/>
                      </a:cubicBezTo>
                      <a:cubicBezTo>
                        <a:pt x="15411" y="0"/>
                        <a:pt x="14573" y="683"/>
                        <a:pt x="14573" y="1827"/>
                      </a:cubicBezTo>
                      <a:lnTo>
                        <a:pt x="14573" y="2989"/>
                      </a:lnTo>
                      <a:lnTo>
                        <a:pt x="13055" y="2989"/>
                      </a:lnTo>
                      <a:lnTo>
                        <a:pt x="13055" y="1827"/>
                      </a:lnTo>
                      <a:cubicBezTo>
                        <a:pt x="13055" y="683"/>
                        <a:pt x="12217" y="0"/>
                        <a:pt x="10814" y="0"/>
                      </a:cubicBezTo>
                      <a:cubicBezTo>
                        <a:pt x="9411" y="0"/>
                        <a:pt x="8573" y="683"/>
                        <a:pt x="8573" y="1827"/>
                      </a:cubicBezTo>
                      <a:lnTo>
                        <a:pt x="8573" y="2989"/>
                      </a:lnTo>
                      <a:lnTo>
                        <a:pt x="7055" y="2989"/>
                      </a:lnTo>
                      <a:lnTo>
                        <a:pt x="7055" y="1827"/>
                      </a:lnTo>
                      <a:cubicBezTo>
                        <a:pt x="7055" y="683"/>
                        <a:pt x="6217" y="0"/>
                        <a:pt x="4814" y="0"/>
                      </a:cubicBezTo>
                      <a:cubicBezTo>
                        <a:pt x="3410" y="0"/>
                        <a:pt x="2573" y="683"/>
                        <a:pt x="2573" y="1827"/>
                      </a:cubicBezTo>
                      <a:lnTo>
                        <a:pt x="2573" y="2989"/>
                      </a:lnTo>
                      <a:lnTo>
                        <a:pt x="0" y="2989"/>
                      </a:lnTo>
                      <a:lnTo>
                        <a:pt x="0" y="21600"/>
                      </a:lnTo>
                      <a:lnTo>
                        <a:pt x="21600" y="21600"/>
                      </a:lnTo>
                      <a:lnTo>
                        <a:pt x="21600" y="2989"/>
                      </a:lnTo>
                      <a:lnTo>
                        <a:pt x="19055" y="2989"/>
                      </a:lnTo>
                      <a:close/>
                      <a:moveTo>
                        <a:pt x="15773" y="1827"/>
                      </a:moveTo>
                      <a:cubicBezTo>
                        <a:pt x="15773" y="1263"/>
                        <a:pt x="16074" y="1034"/>
                        <a:pt x="16814" y="1034"/>
                      </a:cubicBezTo>
                      <a:cubicBezTo>
                        <a:pt x="17555" y="1034"/>
                        <a:pt x="17855" y="1263"/>
                        <a:pt x="17855" y="1827"/>
                      </a:cubicBezTo>
                      <a:lnTo>
                        <a:pt x="17855" y="4935"/>
                      </a:lnTo>
                      <a:cubicBezTo>
                        <a:pt x="17855" y="5499"/>
                        <a:pt x="17555" y="5728"/>
                        <a:pt x="16814" y="5728"/>
                      </a:cubicBezTo>
                      <a:cubicBezTo>
                        <a:pt x="16074" y="5728"/>
                        <a:pt x="15773" y="5499"/>
                        <a:pt x="15773" y="4935"/>
                      </a:cubicBezTo>
                      <a:lnTo>
                        <a:pt x="15773" y="1827"/>
                      </a:lnTo>
                      <a:close/>
                      <a:moveTo>
                        <a:pt x="9774" y="1827"/>
                      </a:moveTo>
                      <a:cubicBezTo>
                        <a:pt x="9774" y="1263"/>
                        <a:pt x="10074" y="1034"/>
                        <a:pt x="10814" y="1034"/>
                      </a:cubicBezTo>
                      <a:cubicBezTo>
                        <a:pt x="11555" y="1034"/>
                        <a:pt x="11855" y="1263"/>
                        <a:pt x="11855" y="1827"/>
                      </a:cubicBezTo>
                      <a:lnTo>
                        <a:pt x="11855" y="4935"/>
                      </a:lnTo>
                      <a:cubicBezTo>
                        <a:pt x="11855" y="5499"/>
                        <a:pt x="11555" y="5728"/>
                        <a:pt x="10814" y="5728"/>
                      </a:cubicBezTo>
                      <a:cubicBezTo>
                        <a:pt x="10074" y="5728"/>
                        <a:pt x="9774" y="5499"/>
                        <a:pt x="9774" y="4935"/>
                      </a:cubicBezTo>
                      <a:lnTo>
                        <a:pt x="9774" y="1827"/>
                      </a:lnTo>
                      <a:close/>
                      <a:moveTo>
                        <a:pt x="3774" y="1827"/>
                      </a:moveTo>
                      <a:cubicBezTo>
                        <a:pt x="3774" y="1263"/>
                        <a:pt x="4074" y="1034"/>
                        <a:pt x="4814" y="1034"/>
                      </a:cubicBezTo>
                      <a:cubicBezTo>
                        <a:pt x="5555" y="1034"/>
                        <a:pt x="5855" y="1263"/>
                        <a:pt x="5855" y="1827"/>
                      </a:cubicBezTo>
                      <a:lnTo>
                        <a:pt x="5855" y="4935"/>
                      </a:lnTo>
                      <a:cubicBezTo>
                        <a:pt x="5855" y="5499"/>
                        <a:pt x="5555" y="5728"/>
                        <a:pt x="4814" y="5728"/>
                      </a:cubicBezTo>
                      <a:cubicBezTo>
                        <a:pt x="4074" y="5728"/>
                        <a:pt x="3774" y="5499"/>
                        <a:pt x="3774" y="4935"/>
                      </a:cubicBezTo>
                      <a:lnTo>
                        <a:pt x="3774" y="1827"/>
                      </a:lnTo>
                      <a:close/>
                      <a:moveTo>
                        <a:pt x="19801" y="20049"/>
                      </a:moveTo>
                      <a:lnTo>
                        <a:pt x="1801" y="20049"/>
                      </a:lnTo>
                      <a:lnTo>
                        <a:pt x="1801" y="7125"/>
                      </a:lnTo>
                      <a:lnTo>
                        <a:pt x="19801" y="7125"/>
                      </a:lnTo>
                      <a:lnTo>
                        <a:pt x="19801" y="20049"/>
                      </a:lnTo>
                      <a:close/>
                      <a:moveTo>
                        <a:pt x="19801" y="2004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22" name="AutoShape 505">
                  <a:extLst>
                    <a:ext uri="{FF2B5EF4-FFF2-40B4-BE49-F238E27FC236}">
                      <a16:creationId xmlns:a16="http://schemas.microsoft.com/office/drawing/2014/main" id="{94120240-A85A-40FB-86CD-33AE6A6F5910}"/>
                    </a:ext>
                  </a:extLst>
                </p:cNvPr>
                <p:cNvSpPr/>
                <p:nvPr/>
              </p:nvSpPr>
              <p:spPr bwMode="auto">
                <a:xfrm>
                  <a:off x="96" y="248"/>
                  <a:ext cx="308" cy="226"/>
                </a:xfrm>
                <a:custGeom>
                  <a:avLst/>
                  <a:gdLst>
                    <a:gd name="T0" fmla="*/ 0 w 21432"/>
                    <a:gd name="T1" fmla="*/ 0 h 21485"/>
                    <a:gd name="T2" fmla="*/ 0 w 21432"/>
                    <a:gd name="T3" fmla="*/ 0 h 21485"/>
                    <a:gd name="T4" fmla="*/ 0 w 21432"/>
                    <a:gd name="T5" fmla="*/ 0 h 21485"/>
                    <a:gd name="T6" fmla="*/ 0 w 21432"/>
                    <a:gd name="T7" fmla="*/ 0 h 21485"/>
                    <a:gd name="T8" fmla="*/ 0 w 21432"/>
                    <a:gd name="T9" fmla="*/ 0 h 21485"/>
                    <a:gd name="T10" fmla="*/ 0 w 21432"/>
                    <a:gd name="T11" fmla="*/ 0 h 21485"/>
                    <a:gd name="T12" fmla="*/ 0 w 21432"/>
                    <a:gd name="T13" fmla="*/ 0 h 21485"/>
                    <a:gd name="T14" fmla="*/ 0 w 21432"/>
                    <a:gd name="T15" fmla="*/ 0 h 21485"/>
                    <a:gd name="T16" fmla="*/ 0 w 21432"/>
                    <a:gd name="T17" fmla="*/ 0 h 21485"/>
                    <a:gd name="T18" fmla="*/ 0 w 21432"/>
                    <a:gd name="T19" fmla="*/ 0 h 21485"/>
                    <a:gd name="T20" fmla="*/ 0 w 21432"/>
                    <a:gd name="T21" fmla="*/ 0 h 21485"/>
                    <a:gd name="T22" fmla="*/ 0 w 21432"/>
                    <a:gd name="T23" fmla="*/ 0 h 21485"/>
                    <a:gd name="T24" fmla="*/ 0 w 21432"/>
                    <a:gd name="T25" fmla="*/ 0 h 21485"/>
                    <a:gd name="T26" fmla="*/ 0 w 21432"/>
                    <a:gd name="T27" fmla="*/ 0 h 21485"/>
                    <a:gd name="T28" fmla="*/ 0 w 21432"/>
                    <a:gd name="T29" fmla="*/ 0 h 21485"/>
                    <a:gd name="T30" fmla="*/ 0 w 21432"/>
                    <a:gd name="T31" fmla="*/ 0 h 214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432" h="21485">
                      <a:moveTo>
                        <a:pt x="5697" y="20658"/>
                      </a:moveTo>
                      <a:cubicBezTo>
                        <a:pt x="6029" y="21113"/>
                        <a:pt x="6687" y="21485"/>
                        <a:pt x="7159" y="21485"/>
                      </a:cubicBezTo>
                      <a:lnTo>
                        <a:pt x="8158" y="21485"/>
                      </a:lnTo>
                      <a:cubicBezTo>
                        <a:pt x="8628" y="21485"/>
                        <a:pt x="9287" y="21114"/>
                        <a:pt x="9620" y="20658"/>
                      </a:cubicBezTo>
                      <a:lnTo>
                        <a:pt x="21184" y="4870"/>
                      </a:lnTo>
                      <a:cubicBezTo>
                        <a:pt x="21517" y="4416"/>
                        <a:pt x="21516" y="3674"/>
                        <a:pt x="21181" y="3221"/>
                      </a:cubicBezTo>
                      <a:lnTo>
                        <a:pt x="19049" y="338"/>
                      </a:lnTo>
                      <a:cubicBezTo>
                        <a:pt x="18714" y="-115"/>
                        <a:pt x="18168" y="-113"/>
                        <a:pt x="17836" y="342"/>
                      </a:cubicBezTo>
                      <a:lnTo>
                        <a:pt x="8299" y="13362"/>
                      </a:lnTo>
                      <a:cubicBezTo>
                        <a:pt x="7966" y="13816"/>
                        <a:pt x="7421" y="13817"/>
                        <a:pt x="7087" y="13362"/>
                      </a:cubicBezTo>
                      <a:lnTo>
                        <a:pt x="3607" y="8633"/>
                      </a:lnTo>
                      <a:cubicBezTo>
                        <a:pt x="3273" y="8179"/>
                        <a:pt x="2728" y="8179"/>
                        <a:pt x="2394" y="8635"/>
                      </a:cubicBezTo>
                      <a:lnTo>
                        <a:pt x="251" y="11554"/>
                      </a:lnTo>
                      <a:cubicBezTo>
                        <a:pt x="-82" y="12008"/>
                        <a:pt x="-83" y="12751"/>
                        <a:pt x="249" y="13206"/>
                      </a:cubicBezTo>
                      <a:lnTo>
                        <a:pt x="5697" y="20658"/>
                      </a:lnTo>
                      <a:close/>
                      <a:moveTo>
                        <a:pt x="5697" y="20658"/>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23" name="组合 22">
              <a:extLst>
                <a:ext uri="{FF2B5EF4-FFF2-40B4-BE49-F238E27FC236}">
                  <a16:creationId xmlns:a16="http://schemas.microsoft.com/office/drawing/2014/main" id="{EB7725A6-E5E0-4514-B57D-0DD59769DF33}"/>
                </a:ext>
              </a:extLst>
            </p:cNvPr>
            <p:cNvGrpSpPr/>
            <p:nvPr/>
          </p:nvGrpSpPr>
          <p:grpSpPr>
            <a:xfrm>
              <a:off x="656155" y="539368"/>
              <a:ext cx="581080" cy="554741"/>
              <a:chOff x="6595807" y="3188452"/>
              <a:chExt cx="1678263" cy="1675277"/>
            </a:xfrm>
            <a:solidFill>
              <a:srgbClr val="C03336"/>
            </a:solidFill>
          </p:grpSpPr>
          <p:sp>
            <p:nvSpPr>
              <p:cNvPr id="24" name="Freeform 6">
                <a:extLst>
                  <a:ext uri="{FF2B5EF4-FFF2-40B4-BE49-F238E27FC236}">
                    <a16:creationId xmlns:a16="http://schemas.microsoft.com/office/drawing/2014/main" id="{DE7090C9-0DF1-4679-B35E-8878EA1FC33A}"/>
                  </a:ext>
                </a:extLst>
              </p:cNvPr>
              <p:cNvSpPr/>
              <p:nvPr/>
            </p:nvSpPr>
            <p:spPr bwMode="auto">
              <a:xfrm rot="18900000">
                <a:off x="6595807" y="3188452"/>
                <a:ext cx="1678263" cy="1675277"/>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25" name="Group 675">
                <a:extLst>
                  <a:ext uri="{FF2B5EF4-FFF2-40B4-BE49-F238E27FC236}">
                    <a16:creationId xmlns:a16="http://schemas.microsoft.com/office/drawing/2014/main" id="{BD1314EF-46AA-446C-B259-338A659D4523}"/>
                  </a:ext>
                </a:extLst>
              </p:cNvPr>
              <p:cNvGrpSpPr/>
              <p:nvPr/>
            </p:nvGrpSpPr>
            <p:grpSpPr bwMode="auto">
              <a:xfrm>
                <a:off x="7296796" y="3827557"/>
                <a:ext cx="221383" cy="383161"/>
                <a:chOff x="0" y="0"/>
                <a:chExt cx="332" cy="579"/>
              </a:xfrm>
              <a:grpFill/>
            </p:grpSpPr>
            <p:sp>
              <p:nvSpPr>
                <p:cNvPr id="26" name="AutoShape 673">
                  <a:extLst>
                    <a:ext uri="{FF2B5EF4-FFF2-40B4-BE49-F238E27FC236}">
                      <a16:creationId xmlns:a16="http://schemas.microsoft.com/office/drawing/2014/main" id="{761853CC-1FB4-489D-85EB-AAA2EE17E0FD}"/>
                    </a:ext>
                  </a:extLst>
                </p:cNvPr>
                <p:cNvSpPr/>
                <p:nvPr/>
              </p:nvSpPr>
              <p:spPr bwMode="auto">
                <a:xfrm>
                  <a:off x="72" y="440"/>
                  <a:ext cx="146" cy="139"/>
                </a:xfrm>
                <a:custGeom>
                  <a:avLst/>
                  <a:gdLst>
                    <a:gd name="T0" fmla="*/ 0 w 21558"/>
                    <a:gd name="T1" fmla="*/ 0 h 21579"/>
                    <a:gd name="T2" fmla="*/ 0 w 21558"/>
                    <a:gd name="T3" fmla="*/ 0 h 21579"/>
                    <a:gd name="T4" fmla="*/ 0 w 21558"/>
                    <a:gd name="T5" fmla="*/ 0 h 21579"/>
                    <a:gd name="T6" fmla="*/ 0 w 21558"/>
                    <a:gd name="T7" fmla="*/ 0 h 21579"/>
                    <a:gd name="T8" fmla="*/ 0 w 21558"/>
                    <a:gd name="T9" fmla="*/ 0 h 21579"/>
                    <a:gd name="T10" fmla="*/ 0 w 21558"/>
                    <a:gd name="T11" fmla="*/ 0 h 21579"/>
                    <a:gd name="T12" fmla="*/ 0 w 21558"/>
                    <a:gd name="T13" fmla="*/ 0 h 21579"/>
                    <a:gd name="T14" fmla="*/ 0 w 21558"/>
                    <a:gd name="T15" fmla="*/ 0 h 21579"/>
                    <a:gd name="T16" fmla="*/ 0 w 21558"/>
                    <a:gd name="T17" fmla="*/ 0 h 21579"/>
                    <a:gd name="T18" fmla="*/ 0 w 21558"/>
                    <a:gd name="T19" fmla="*/ 0 h 21579"/>
                    <a:gd name="T20" fmla="*/ 0 w 21558"/>
                    <a:gd name="T21" fmla="*/ 0 h 215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558" h="21579">
                      <a:moveTo>
                        <a:pt x="10672" y="0"/>
                      </a:moveTo>
                      <a:cubicBezTo>
                        <a:pt x="7687" y="-11"/>
                        <a:pt x="5001" y="939"/>
                        <a:pt x="3015" y="2897"/>
                      </a:cubicBezTo>
                      <a:cubicBezTo>
                        <a:pt x="988" y="4854"/>
                        <a:pt x="-20" y="7648"/>
                        <a:pt x="0" y="10734"/>
                      </a:cubicBezTo>
                      <a:cubicBezTo>
                        <a:pt x="-21" y="13826"/>
                        <a:pt x="988" y="16619"/>
                        <a:pt x="3001" y="18615"/>
                      </a:cubicBezTo>
                      <a:cubicBezTo>
                        <a:pt x="4966" y="20603"/>
                        <a:pt x="7635" y="21579"/>
                        <a:pt x="10598" y="21579"/>
                      </a:cubicBezTo>
                      <a:cubicBezTo>
                        <a:pt x="10623" y="21579"/>
                        <a:pt x="10645" y="21579"/>
                        <a:pt x="10671" y="21577"/>
                      </a:cubicBezTo>
                      <a:cubicBezTo>
                        <a:pt x="13785" y="21589"/>
                        <a:pt x="16552" y="20640"/>
                        <a:pt x="18558" y="18609"/>
                      </a:cubicBezTo>
                      <a:cubicBezTo>
                        <a:pt x="20570" y="16619"/>
                        <a:pt x="21579" y="13826"/>
                        <a:pt x="21558" y="10734"/>
                      </a:cubicBezTo>
                      <a:cubicBezTo>
                        <a:pt x="21579" y="7647"/>
                        <a:pt x="20570" y="4854"/>
                        <a:pt x="18543" y="2897"/>
                      </a:cubicBezTo>
                      <a:cubicBezTo>
                        <a:pt x="16529" y="918"/>
                        <a:pt x="13778" y="-11"/>
                        <a:pt x="10672" y="0"/>
                      </a:cubicBezTo>
                      <a:close/>
                      <a:moveTo>
                        <a:pt x="10672"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27" name="AutoShape 674">
                  <a:extLst>
                    <a:ext uri="{FF2B5EF4-FFF2-40B4-BE49-F238E27FC236}">
                      <a16:creationId xmlns:a16="http://schemas.microsoft.com/office/drawing/2014/main" id="{05752E87-1A64-43BE-BF85-E4D3463134B0}"/>
                    </a:ext>
                  </a:extLst>
                </p:cNvPr>
                <p:cNvSpPr/>
                <p:nvPr/>
              </p:nvSpPr>
              <p:spPr bwMode="auto">
                <a:xfrm>
                  <a:off x="0" y="0"/>
                  <a:ext cx="332" cy="403"/>
                </a:xfrm>
                <a:custGeom>
                  <a:avLst/>
                  <a:gdLst>
                    <a:gd name="T0" fmla="*/ 0 w 21588"/>
                    <a:gd name="T1" fmla="*/ 0 h 21598"/>
                    <a:gd name="T2" fmla="*/ 0 w 21588"/>
                    <a:gd name="T3" fmla="*/ 0 h 21598"/>
                    <a:gd name="T4" fmla="*/ 0 w 21588"/>
                    <a:gd name="T5" fmla="*/ 0 h 21598"/>
                    <a:gd name="T6" fmla="*/ 0 w 21588"/>
                    <a:gd name="T7" fmla="*/ 0 h 21598"/>
                    <a:gd name="T8" fmla="*/ 0 w 21588"/>
                    <a:gd name="T9" fmla="*/ 0 h 21598"/>
                    <a:gd name="T10" fmla="*/ 0 w 21588"/>
                    <a:gd name="T11" fmla="*/ 0 h 21598"/>
                    <a:gd name="T12" fmla="*/ 0 w 21588"/>
                    <a:gd name="T13" fmla="*/ 0 h 21598"/>
                    <a:gd name="T14" fmla="*/ 0 w 21588"/>
                    <a:gd name="T15" fmla="*/ 0 h 21598"/>
                    <a:gd name="T16" fmla="*/ 0 w 21588"/>
                    <a:gd name="T17" fmla="*/ 0 h 21598"/>
                    <a:gd name="T18" fmla="*/ 0 w 21588"/>
                    <a:gd name="T19" fmla="*/ 0 h 21598"/>
                    <a:gd name="T20" fmla="*/ 0 w 21588"/>
                    <a:gd name="T21" fmla="*/ 0 h 21598"/>
                    <a:gd name="T22" fmla="*/ 0 w 21588"/>
                    <a:gd name="T23" fmla="*/ 0 h 21598"/>
                    <a:gd name="T24" fmla="*/ 0 w 21588"/>
                    <a:gd name="T25" fmla="*/ 0 h 21598"/>
                    <a:gd name="T26" fmla="*/ 0 w 21588"/>
                    <a:gd name="T27" fmla="*/ 0 h 21598"/>
                    <a:gd name="T28" fmla="*/ 0 w 21588"/>
                    <a:gd name="T29" fmla="*/ 0 h 21598"/>
                    <a:gd name="T30" fmla="*/ 0 w 21588"/>
                    <a:gd name="T31" fmla="*/ 0 h 21598"/>
                    <a:gd name="T32" fmla="*/ 0 w 21588"/>
                    <a:gd name="T33" fmla="*/ 0 h 21598"/>
                    <a:gd name="T34" fmla="*/ 0 w 21588"/>
                    <a:gd name="T35" fmla="*/ 0 h 21598"/>
                    <a:gd name="T36" fmla="*/ 0 w 21588"/>
                    <a:gd name="T37" fmla="*/ 0 h 21598"/>
                    <a:gd name="T38" fmla="*/ 0 w 21588"/>
                    <a:gd name="T39" fmla="*/ 0 h 21598"/>
                    <a:gd name="T40" fmla="*/ 0 w 21588"/>
                    <a:gd name="T41" fmla="*/ 0 h 21598"/>
                    <a:gd name="T42" fmla="*/ 0 w 21588"/>
                    <a:gd name="T43" fmla="*/ 0 h 21598"/>
                    <a:gd name="T44" fmla="*/ 0 w 21588"/>
                    <a:gd name="T45" fmla="*/ 0 h 21598"/>
                    <a:gd name="T46" fmla="*/ 0 w 21588"/>
                    <a:gd name="T47" fmla="*/ 0 h 21598"/>
                    <a:gd name="T48" fmla="*/ 0 w 21588"/>
                    <a:gd name="T49" fmla="*/ 0 h 21598"/>
                    <a:gd name="T50" fmla="*/ 0 w 21588"/>
                    <a:gd name="T51" fmla="*/ 0 h 21598"/>
                    <a:gd name="T52" fmla="*/ 0 w 21588"/>
                    <a:gd name="T53" fmla="*/ 0 h 21598"/>
                    <a:gd name="T54" fmla="*/ 0 w 21588"/>
                    <a:gd name="T55" fmla="*/ 0 h 21598"/>
                    <a:gd name="T56" fmla="*/ 0 w 21588"/>
                    <a:gd name="T57" fmla="*/ 0 h 21598"/>
                    <a:gd name="T58" fmla="*/ 0 w 21588"/>
                    <a:gd name="T59" fmla="*/ 0 h 21598"/>
                    <a:gd name="T60" fmla="*/ 0 w 21588"/>
                    <a:gd name="T61" fmla="*/ 0 h 21598"/>
                    <a:gd name="T62" fmla="*/ 0 w 21588"/>
                    <a:gd name="T63" fmla="*/ 0 h 2159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1588" h="21598">
                      <a:moveTo>
                        <a:pt x="18735" y="1984"/>
                      </a:moveTo>
                      <a:cubicBezTo>
                        <a:pt x="16837" y="637"/>
                        <a:pt x="14244" y="-2"/>
                        <a:pt x="11088" y="0"/>
                      </a:cubicBezTo>
                      <a:cubicBezTo>
                        <a:pt x="8763" y="0"/>
                        <a:pt x="6747" y="232"/>
                        <a:pt x="5037" y="716"/>
                      </a:cubicBezTo>
                      <a:cubicBezTo>
                        <a:pt x="3380" y="1186"/>
                        <a:pt x="1899" y="1786"/>
                        <a:pt x="606" y="2518"/>
                      </a:cubicBezTo>
                      <a:lnTo>
                        <a:pt x="0" y="2860"/>
                      </a:lnTo>
                      <a:lnTo>
                        <a:pt x="3190" y="7921"/>
                      </a:lnTo>
                      <a:lnTo>
                        <a:pt x="3960" y="7481"/>
                      </a:lnTo>
                      <a:cubicBezTo>
                        <a:pt x="4344" y="7262"/>
                        <a:pt x="4790" y="7044"/>
                        <a:pt x="5297" y="6828"/>
                      </a:cubicBezTo>
                      <a:cubicBezTo>
                        <a:pt x="5796" y="6615"/>
                        <a:pt x="6319" y="6428"/>
                        <a:pt x="6868" y="6263"/>
                      </a:cubicBezTo>
                      <a:cubicBezTo>
                        <a:pt x="7410" y="6104"/>
                        <a:pt x="7951" y="5978"/>
                        <a:pt x="8490" y="5890"/>
                      </a:cubicBezTo>
                      <a:cubicBezTo>
                        <a:pt x="9020" y="5805"/>
                        <a:pt x="9518" y="5766"/>
                        <a:pt x="9973" y="5766"/>
                      </a:cubicBezTo>
                      <a:cubicBezTo>
                        <a:pt x="11485" y="5760"/>
                        <a:pt x="12366" y="6045"/>
                        <a:pt x="12729" y="6385"/>
                      </a:cubicBezTo>
                      <a:cubicBezTo>
                        <a:pt x="13194" y="6804"/>
                        <a:pt x="13449" y="7349"/>
                        <a:pt x="13455" y="8160"/>
                      </a:cubicBezTo>
                      <a:cubicBezTo>
                        <a:pt x="13451" y="8771"/>
                        <a:pt x="13281" y="9244"/>
                        <a:pt x="12963" y="9641"/>
                      </a:cubicBezTo>
                      <a:cubicBezTo>
                        <a:pt x="12584" y="10110"/>
                        <a:pt x="12107" y="10570"/>
                        <a:pt x="11516" y="11017"/>
                      </a:cubicBezTo>
                      <a:cubicBezTo>
                        <a:pt x="10896" y="11491"/>
                        <a:pt x="10225" y="11985"/>
                        <a:pt x="9504" y="12502"/>
                      </a:cubicBezTo>
                      <a:cubicBezTo>
                        <a:pt x="8719" y="13064"/>
                        <a:pt x="8024" y="13727"/>
                        <a:pt x="7421" y="14481"/>
                      </a:cubicBezTo>
                      <a:cubicBezTo>
                        <a:pt x="6799" y="15259"/>
                        <a:pt x="6323" y="16166"/>
                        <a:pt x="5983" y="17198"/>
                      </a:cubicBezTo>
                      <a:cubicBezTo>
                        <a:pt x="5743" y="17916"/>
                        <a:pt x="5631" y="18717"/>
                        <a:pt x="5631" y="19598"/>
                      </a:cubicBezTo>
                      <a:cubicBezTo>
                        <a:pt x="5631" y="20038"/>
                        <a:pt x="5661" y="20498"/>
                        <a:pt x="5715" y="20980"/>
                      </a:cubicBezTo>
                      <a:lnTo>
                        <a:pt x="5787" y="21598"/>
                      </a:lnTo>
                      <a:lnTo>
                        <a:pt x="6539" y="21598"/>
                      </a:lnTo>
                      <a:lnTo>
                        <a:pt x="12734" y="21598"/>
                      </a:lnTo>
                      <a:lnTo>
                        <a:pt x="12734" y="20915"/>
                      </a:lnTo>
                      <a:cubicBezTo>
                        <a:pt x="12734" y="19869"/>
                        <a:pt x="12947" y="19058"/>
                        <a:pt x="13319" y="18472"/>
                      </a:cubicBezTo>
                      <a:cubicBezTo>
                        <a:pt x="13735" y="17807"/>
                        <a:pt x="14237" y="17231"/>
                        <a:pt x="14824" y="16730"/>
                      </a:cubicBezTo>
                      <a:cubicBezTo>
                        <a:pt x="15436" y="16213"/>
                        <a:pt x="16115" y="15723"/>
                        <a:pt x="16856" y="15263"/>
                      </a:cubicBezTo>
                      <a:cubicBezTo>
                        <a:pt x="17679" y="14754"/>
                        <a:pt x="18434" y="14165"/>
                        <a:pt x="19117" y="13500"/>
                      </a:cubicBezTo>
                      <a:cubicBezTo>
                        <a:pt x="19827" y="12811"/>
                        <a:pt x="20413" y="11985"/>
                        <a:pt x="20876" y="11034"/>
                      </a:cubicBezTo>
                      <a:cubicBezTo>
                        <a:pt x="21363" y="10029"/>
                        <a:pt x="21588" y="8820"/>
                        <a:pt x="21588" y="7401"/>
                      </a:cubicBezTo>
                      <a:cubicBezTo>
                        <a:pt x="21600" y="5195"/>
                        <a:pt x="20632" y="3318"/>
                        <a:pt x="18735" y="1984"/>
                      </a:cubicBezTo>
                      <a:close/>
                      <a:moveTo>
                        <a:pt x="18735" y="198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28" name="组合 27">
              <a:extLst>
                <a:ext uri="{FF2B5EF4-FFF2-40B4-BE49-F238E27FC236}">
                  <a16:creationId xmlns:a16="http://schemas.microsoft.com/office/drawing/2014/main" id="{BA2AB5FE-0F6C-4E86-B61A-7EF4E4118A69}"/>
                </a:ext>
              </a:extLst>
            </p:cNvPr>
            <p:cNvGrpSpPr/>
            <p:nvPr/>
          </p:nvGrpSpPr>
          <p:grpSpPr>
            <a:xfrm>
              <a:off x="245042" y="750997"/>
              <a:ext cx="580046" cy="554741"/>
              <a:chOff x="5385249" y="3815594"/>
              <a:chExt cx="1675277" cy="1675277"/>
            </a:xfrm>
            <a:solidFill>
              <a:schemeClr val="accent1">
                <a:lumMod val="50000"/>
              </a:schemeClr>
            </a:solidFill>
          </p:grpSpPr>
          <p:sp>
            <p:nvSpPr>
              <p:cNvPr id="29" name="Freeform 5">
                <a:extLst>
                  <a:ext uri="{FF2B5EF4-FFF2-40B4-BE49-F238E27FC236}">
                    <a16:creationId xmlns:a16="http://schemas.microsoft.com/office/drawing/2014/main" id="{5816B5DD-E198-41F1-9121-D87146C7A428}"/>
                  </a:ext>
                </a:extLst>
              </p:cNvPr>
              <p:cNvSpPr/>
              <p:nvPr/>
            </p:nvSpPr>
            <p:spPr bwMode="auto">
              <a:xfrm rot="18900000">
                <a:off x="5385249" y="3815594"/>
                <a:ext cx="1675277" cy="1675277"/>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nvGrpSpPr>
              <p:cNvPr id="30" name="Group 336">
                <a:extLst>
                  <a:ext uri="{FF2B5EF4-FFF2-40B4-BE49-F238E27FC236}">
                    <a16:creationId xmlns:a16="http://schemas.microsoft.com/office/drawing/2014/main" id="{15850ADB-37EE-434B-93D0-B80F138BEEEE}"/>
                  </a:ext>
                </a:extLst>
              </p:cNvPr>
              <p:cNvGrpSpPr/>
              <p:nvPr/>
            </p:nvGrpSpPr>
            <p:grpSpPr bwMode="auto">
              <a:xfrm>
                <a:off x="6018926" y="4449803"/>
                <a:ext cx="380324" cy="380324"/>
                <a:chOff x="0" y="0"/>
                <a:chExt cx="573" cy="574"/>
              </a:xfrm>
              <a:grpFill/>
            </p:grpSpPr>
            <p:sp>
              <p:nvSpPr>
                <p:cNvPr id="31" name="AutoShape 334">
                  <a:extLst>
                    <a:ext uri="{FF2B5EF4-FFF2-40B4-BE49-F238E27FC236}">
                      <a16:creationId xmlns:a16="http://schemas.microsoft.com/office/drawing/2014/main" id="{CB5FB4D0-B89D-46DD-9372-829DAE1BDEE9}"/>
                    </a:ext>
                  </a:extLst>
                </p:cNvPr>
                <p:cNvSpPr/>
                <p:nvPr/>
              </p:nvSpPr>
              <p:spPr bwMode="auto">
                <a:xfrm>
                  <a:off x="0" y="104"/>
                  <a:ext cx="470" cy="4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600" h="21600">
                      <a:moveTo>
                        <a:pt x="16781" y="0"/>
                      </a:moveTo>
                      <a:lnTo>
                        <a:pt x="2322" y="14460"/>
                      </a:lnTo>
                      <a:lnTo>
                        <a:pt x="2320" y="14460"/>
                      </a:lnTo>
                      <a:lnTo>
                        <a:pt x="2320" y="14462"/>
                      </a:lnTo>
                      <a:lnTo>
                        <a:pt x="2319" y="14462"/>
                      </a:lnTo>
                      <a:lnTo>
                        <a:pt x="2320" y="14462"/>
                      </a:lnTo>
                      <a:lnTo>
                        <a:pt x="0" y="21600"/>
                      </a:lnTo>
                      <a:lnTo>
                        <a:pt x="7138" y="19281"/>
                      </a:lnTo>
                      <a:lnTo>
                        <a:pt x="7138" y="19282"/>
                      </a:lnTo>
                      <a:lnTo>
                        <a:pt x="7139" y="19281"/>
                      </a:lnTo>
                      <a:lnTo>
                        <a:pt x="7140" y="19281"/>
                      </a:lnTo>
                      <a:lnTo>
                        <a:pt x="7140" y="19280"/>
                      </a:lnTo>
                      <a:lnTo>
                        <a:pt x="21600" y="4819"/>
                      </a:lnTo>
                      <a:lnTo>
                        <a:pt x="16781" y="0"/>
                      </a:lnTo>
                      <a:close/>
                      <a:moveTo>
                        <a:pt x="5635" y="15236"/>
                      </a:moveTo>
                      <a:lnTo>
                        <a:pt x="4841" y="14442"/>
                      </a:lnTo>
                      <a:lnTo>
                        <a:pt x="16794" y="2489"/>
                      </a:lnTo>
                      <a:lnTo>
                        <a:pt x="17588" y="3282"/>
                      </a:lnTo>
                      <a:lnTo>
                        <a:pt x="5635" y="15236"/>
                      </a:lnTo>
                      <a:close/>
                      <a:moveTo>
                        <a:pt x="5635" y="1523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32" name="AutoShape 335">
                  <a:extLst>
                    <a:ext uri="{FF2B5EF4-FFF2-40B4-BE49-F238E27FC236}">
                      <a16:creationId xmlns:a16="http://schemas.microsoft.com/office/drawing/2014/main" id="{4CFF5C87-20CA-4AFE-A3FA-1756B4AFD3E2}"/>
                    </a:ext>
                  </a:extLst>
                </p:cNvPr>
                <p:cNvSpPr/>
                <p:nvPr/>
              </p:nvSpPr>
              <p:spPr bwMode="auto">
                <a:xfrm>
                  <a:off x="400" y="0"/>
                  <a:ext cx="173" cy="1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0" y="8577"/>
                      </a:moveTo>
                      <a:lnTo>
                        <a:pt x="8574" y="0"/>
                      </a:lnTo>
                      <a:lnTo>
                        <a:pt x="21600" y="13023"/>
                      </a:lnTo>
                      <a:lnTo>
                        <a:pt x="13026" y="21600"/>
                      </a:lnTo>
                      <a:lnTo>
                        <a:pt x="0" y="8577"/>
                      </a:lnTo>
                      <a:close/>
                      <a:moveTo>
                        <a:pt x="0" y="8577"/>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grpSp>
          <p:nvGrpSpPr>
            <p:cNvPr id="33" name="组合 32">
              <a:extLst>
                <a:ext uri="{FF2B5EF4-FFF2-40B4-BE49-F238E27FC236}">
                  <a16:creationId xmlns:a16="http://schemas.microsoft.com/office/drawing/2014/main" id="{8BF17177-F5ED-4298-8BF4-4E65AA56E18D}"/>
                </a:ext>
              </a:extLst>
            </p:cNvPr>
            <p:cNvGrpSpPr/>
            <p:nvPr/>
          </p:nvGrpSpPr>
          <p:grpSpPr>
            <a:xfrm>
              <a:off x="29000" y="357275"/>
              <a:ext cx="580046" cy="554741"/>
              <a:chOff x="4759164" y="2602487"/>
              <a:chExt cx="1675277" cy="1675277"/>
            </a:xfrm>
            <a:solidFill>
              <a:srgbClr val="C03336"/>
            </a:solidFill>
          </p:grpSpPr>
          <p:sp>
            <p:nvSpPr>
              <p:cNvPr id="34" name="Freeform 8">
                <a:extLst>
                  <a:ext uri="{FF2B5EF4-FFF2-40B4-BE49-F238E27FC236}">
                    <a16:creationId xmlns:a16="http://schemas.microsoft.com/office/drawing/2014/main" id="{DC17D5AB-7644-4FF1-8090-2307AAF4A729}"/>
                  </a:ext>
                </a:extLst>
              </p:cNvPr>
              <p:cNvSpPr/>
              <p:nvPr/>
            </p:nvSpPr>
            <p:spPr bwMode="auto">
              <a:xfrm rot="18900000">
                <a:off x="4759164" y="2602487"/>
                <a:ext cx="1675277" cy="1675277"/>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grp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sp>
            <p:nvSpPr>
              <p:cNvPr id="35" name="AutoShape 116">
                <a:extLst>
                  <a:ext uri="{FF2B5EF4-FFF2-40B4-BE49-F238E27FC236}">
                    <a16:creationId xmlns:a16="http://schemas.microsoft.com/office/drawing/2014/main" id="{EBD062C1-7D1E-4739-9216-51629DF36EB2}"/>
                  </a:ext>
                </a:extLst>
              </p:cNvPr>
              <p:cNvSpPr/>
              <p:nvPr/>
            </p:nvSpPr>
            <p:spPr bwMode="auto">
              <a:xfrm>
                <a:off x="5430147" y="3336043"/>
                <a:ext cx="343428" cy="380324"/>
              </a:xfrm>
              <a:custGeom>
                <a:avLst/>
                <a:gdLst>
                  <a:gd name="T0" fmla="*/ 135095090 w 21600"/>
                  <a:gd name="T1" fmla="*/ 111587469 h 21600"/>
                  <a:gd name="T2" fmla="*/ 67547585 w 21600"/>
                  <a:gd name="T3" fmla="*/ 203194979 h 21600"/>
                  <a:gd name="T4" fmla="*/ 0 w 21600"/>
                  <a:gd name="T5" fmla="*/ 111587469 h 21600"/>
                  <a:gd name="T6" fmla="*/ 67547585 w 21600"/>
                  <a:gd name="T7" fmla="*/ 19980836 h 21600"/>
                  <a:gd name="T8" fmla="*/ 79099259 w 21600"/>
                  <a:gd name="T9" fmla="*/ 21335313 h 21600"/>
                  <a:gd name="T10" fmla="*/ 79099259 w 21600"/>
                  <a:gd name="T11" fmla="*/ 0 h 21600"/>
                  <a:gd name="T12" fmla="*/ 104335692 w 21600"/>
                  <a:gd name="T13" fmla="*/ 34298390 h 21600"/>
                  <a:gd name="T14" fmla="*/ 79099259 w 21600"/>
                  <a:gd name="T15" fmla="*/ 68662637 h 21600"/>
                  <a:gd name="T16" fmla="*/ 79099259 w 21600"/>
                  <a:gd name="T17" fmla="*/ 47317732 h 21600"/>
                  <a:gd name="T18" fmla="*/ 67547585 w 21600"/>
                  <a:gd name="T19" fmla="*/ 45427384 h 21600"/>
                  <a:gd name="T20" fmla="*/ 18763263 w 21600"/>
                  <a:gd name="T21" fmla="*/ 111587469 h 21600"/>
                  <a:gd name="T22" fmla="*/ 67547585 w 21600"/>
                  <a:gd name="T23" fmla="*/ 177748431 h 21600"/>
                  <a:gd name="T24" fmla="*/ 116331828 w 21600"/>
                  <a:gd name="T25" fmla="*/ 111587469 h 21600"/>
                  <a:gd name="T26" fmla="*/ 135095090 w 21600"/>
                  <a:gd name="T27" fmla="*/ 111587469 h 21600"/>
                  <a:gd name="T28" fmla="*/ 135095090 w 21600"/>
                  <a:gd name="T29" fmla="*/ 111587469 h 216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600" h="21600">
                    <a:moveTo>
                      <a:pt x="21600" y="11862"/>
                    </a:moveTo>
                    <a:cubicBezTo>
                      <a:pt x="21600" y="17240"/>
                      <a:pt x="16764" y="21600"/>
                      <a:pt x="10800" y="21600"/>
                    </a:cubicBezTo>
                    <a:cubicBezTo>
                      <a:pt x="4836" y="21600"/>
                      <a:pt x="0" y="17240"/>
                      <a:pt x="0" y="11862"/>
                    </a:cubicBezTo>
                    <a:cubicBezTo>
                      <a:pt x="0" y="6483"/>
                      <a:pt x="4836" y="2124"/>
                      <a:pt x="10800" y="2124"/>
                    </a:cubicBezTo>
                    <a:cubicBezTo>
                      <a:pt x="11430" y="2124"/>
                      <a:pt x="12046" y="2175"/>
                      <a:pt x="12647" y="2268"/>
                    </a:cubicBezTo>
                    <a:lnTo>
                      <a:pt x="12647" y="0"/>
                    </a:lnTo>
                    <a:lnTo>
                      <a:pt x="16682" y="3646"/>
                    </a:lnTo>
                    <a:lnTo>
                      <a:pt x="12647" y="7299"/>
                    </a:lnTo>
                    <a:lnTo>
                      <a:pt x="12647" y="5030"/>
                    </a:lnTo>
                    <a:cubicBezTo>
                      <a:pt x="12054" y="4900"/>
                      <a:pt x="11436" y="4829"/>
                      <a:pt x="10800" y="4829"/>
                    </a:cubicBezTo>
                    <a:cubicBezTo>
                      <a:pt x="6499" y="4829"/>
                      <a:pt x="3000" y="7984"/>
                      <a:pt x="3000" y="11862"/>
                    </a:cubicBezTo>
                    <a:cubicBezTo>
                      <a:pt x="3000" y="15740"/>
                      <a:pt x="6499" y="18895"/>
                      <a:pt x="10800" y="18895"/>
                    </a:cubicBezTo>
                    <a:cubicBezTo>
                      <a:pt x="15101" y="18895"/>
                      <a:pt x="18600" y="15740"/>
                      <a:pt x="18600" y="11862"/>
                    </a:cubicBezTo>
                    <a:lnTo>
                      <a:pt x="21600" y="11862"/>
                    </a:lnTo>
                    <a:close/>
                    <a:moveTo>
                      <a:pt x="21600" y="11862"/>
                    </a:moveTo>
                  </a:path>
                </a:pathLst>
              </a:custGeom>
              <a:grpFill/>
              <a:ln>
                <a:noFill/>
              </a:ln>
            </p:spPr>
            <p:txBody>
              <a:bodyPr lIns="0" tIns="0" rIns="0" bIns="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solidFill>
                    <a:schemeClr val="bg1"/>
                  </a:solidFill>
                  <a:latin typeface="字魂59号-创粗黑" panose="00000500000000000000" charset="-122"/>
                  <a:ea typeface="字魂59号-创粗黑" panose="00000500000000000000" charset="-122"/>
                  <a:cs typeface="Open Sans Light" panose="020B0306030504020204" pitchFamily="34" charset="0"/>
                </a:endParaRPr>
              </a:p>
            </p:txBody>
          </p:sp>
        </p:grpSp>
      </p:grpSp>
      <p:sp>
        <p:nvSpPr>
          <p:cNvPr id="37" name="椭圆 36">
            <a:extLst>
              <a:ext uri="{FF2B5EF4-FFF2-40B4-BE49-F238E27FC236}">
                <a16:creationId xmlns:a16="http://schemas.microsoft.com/office/drawing/2014/main" id="{141B6382-4B0F-496B-A1CD-16AFFF0BE986}"/>
              </a:ext>
            </a:extLst>
          </p:cNvPr>
          <p:cNvSpPr/>
          <p:nvPr/>
        </p:nvSpPr>
        <p:spPr>
          <a:xfrm>
            <a:off x="1630695" y="3191721"/>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4">
            <a:extLst>
              <a:ext uri="{FF2B5EF4-FFF2-40B4-BE49-F238E27FC236}">
                <a16:creationId xmlns:a16="http://schemas.microsoft.com/office/drawing/2014/main" id="{2271CE0A-3CFC-4469-8B37-D7677A4910CB}"/>
              </a:ext>
            </a:extLst>
          </p:cNvPr>
          <p:cNvSpPr txBox="1"/>
          <p:nvPr/>
        </p:nvSpPr>
        <p:spPr>
          <a:xfrm>
            <a:off x="2132610" y="3176904"/>
            <a:ext cx="7926779" cy="29238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Workload characterization</a:t>
            </a:r>
          </a:p>
          <a:p>
            <a:pPr marL="342900" indent="-342900">
              <a:buFont typeface="Wingdings" panose="05000000000000000000" pitchFamily="2" charset="2"/>
              <a:buChar char="Ø"/>
            </a:pPr>
            <a:r>
              <a:rPr lang="en-US" altLang="zh-CN" sz="2000" dirty="0">
                <a:latin typeface="+mj-lt"/>
                <a:cs typeface="+mn-ea"/>
                <a:sym typeface="+mn-lt"/>
              </a:rPr>
              <a:t>The median query latency of the IMDb, Stack, and Corp datasets are relatively low (280ms, 310ms, 520ms, respectively). </a:t>
            </a:r>
          </a:p>
          <a:p>
            <a:pPr marL="342900" indent="-342900">
              <a:buFont typeface="Wingdings" panose="05000000000000000000" pitchFamily="2" charset="2"/>
              <a:buChar char="Ø"/>
            </a:pPr>
            <a:r>
              <a:rPr lang="en-US" altLang="zh-CN" sz="2000" dirty="0">
                <a:latin typeface="+mj-lt"/>
                <a:cs typeface="+mn-ea"/>
                <a:sym typeface="+mn-lt"/>
              </a:rPr>
              <a:t>All three workloads are highly skewed, with the 95th percentile of queries taking significantly longer to execute (21s, 28s, 3m, respectively). </a:t>
            </a:r>
          </a:p>
          <a:p>
            <a:pPr marL="342900" indent="-342900">
              <a:buFont typeface="Wingdings" panose="05000000000000000000" pitchFamily="2" charset="2"/>
              <a:buChar char="Ø"/>
            </a:pPr>
            <a:r>
              <a:rPr lang="en-US" altLang="zh-CN" sz="2000" dirty="0">
                <a:latin typeface="+mj-lt"/>
                <a:cs typeface="+mn-ea"/>
                <a:sym typeface="+mn-lt"/>
              </a:rPr>
              <a:t>As a consequence, moderate improvements in the “tail” of query latency (i.e., the most problematic queries), could significantly improve workload performance, even if median query latency remains constant.</a:t>
            </a:r>
            <a:endParaRPr lang="zh-CN" altLang="en-US" sz="2000" dirty="0">
              <a:latin typeface="+mj-lt"/>
              <a:cs typeface="+mn-ea"/>
              <a:sym typeface="+mn-lt"/>
            </a:endParaRPr>
          </a:p>
        </p:txBody>
      </p:sp>
      <p:sp>
        <p:nvSpPr>
          <p:cNvPr id="41" name="椭圆 40">
            <a:extLst>
              <a:ext uri="{FF2B5EF4-FFF2-40B4-BE49-F238E27FC236}">
                <a16:creationId xmlns:a16="http://schemas.microsoft.com/office/drawing/2014/main" id="{4A93D8E4-BE5F-4EB2-929B-EF79CBC54BD7}"/>
              </a:ext>
            </a:extLst>
          </p:cNvPr>
          <p:cNvSpPr/>
          <p:nvPr/>
        </p:nvSpPr>
        <p:spPr>
          <a:xfrm>
            <a:off x="1630695" y="1059120"/>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
            <a:extLst>
              <a:ext uri="{FF2B5EF4-FFF2-40B4-BE49-F238E27FC236}">
                <a16:creationId xmlns:a16="http://schemas.microsoft.com/office/drawing/2014/main" id="{9EC857ED-CD43-410A-B1AE-6BCF7BC7AA8A}"/>
              </a:ext>
            </a:extLst>
          </p:cNvPr>
          <p:cNvSpPr txBox="1"/>
          <p:nvPr/>
        </p:nvSpPr>
        <p:spPr>
          <a:xfrm>
            <a:off x="2146875" y="1059120"/>
            <a:ext cx="7926779" cy="23083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mj-lt"/>
                <a:cs typeface="+mn-ea"/>
                <a:sym typeface="+mn-lt"/>
              </a:rPr>
              <a:t>Training</a:t>
            </a:r>
          </a:p>
          <a:p>
            <a:pPr marL="285750" indent="-285750">
              <a:buFont typeface="Wingdings" panose="05000000000000000000" pitchFamily="2" charset="2"/>
              <a:buChar char="Ø"/>
            </a:pPr>
            <a:r>
              <a:rPr lang="en-US" altLang="zh-CN" sz="2000" dirty="0">
                <a:latin typeface="+mj-lt"/>
              </a:rPr>
              <a:t>Bao is always evaluated on the next, never-before-seen query </a:t>
            </a:r>
            <a:r>
              <a:rPr lang="zh-CN" altLang="en-US" sz="2000" dirty="0">
                <a:latin typeface="+mj-lt"/>
              </a:rPr>
              <a:t>𝑞</a:t>
            </a:r>
            <a:r>
              <a:rPr lang="zh-CN" altLang="en-US" sz="2000" baseline="-25000" dirty="0">
                <a:latin typeface="+mj-lt"/>
              </a:rPr>
              <a:t>𝑡</a:t>
            </a:r>
            <a:r>
              <a:rPr lang="en-US" altLang="zh-CN" sz="2000" baseline="-25000" dirty="0">
                <a:latin typeface="+mj-lt"/>
              </a:rPr>
              <a:t>+1</a:t>
            </a:r>
            <a:r>
              <a:rPr lang="en-US" altLang="zh-CN" sz="2000" dirty="0">
                <a:latin typeface="+mj-lt"/>
              </a:rPr>
              <a:t>.</a:t>
            </a:r>
          </a:p>
          <a:p>
            <a:pPr marL="285750" indent="-285750">
              <a:buFont typeface="Wingdings" panose="05000000000000000000" pitchFamily="2" charset="2"/>
              <a:buChar char="Ø"/>
            </a:pPr>
            <a:r>
              <a:rPr lang="en-US" altLang="zh-CN" sz="2000" dirty="0">
                <a:latin typeface="+mj-lt"/>
              </a:rPr>
              <a:t>When Bao makes a decision for query </a:t>
            </a:r>
            <a:r>
              <a:rPr lang="zh-CN" altLang="en-US" sz="2000" dirty="0">
                <a:latin typeface="+mj-lt"/>
              </a:rPr>
              <a:t>𝑞</a:t>
            </a:r>
            <a:r>
              <a:rPr lang="zh-CN" altLang="en-US" sz="2000" baseline="-25000" dirty="0">
                <a:latin typeface="+mj-lt"/>
              </a:rPr>
              <a:t>𝑡</a:t>
            </a:r>
            <a:r>
              <a:rPr lang="en-US" altLang="zh-CN" sz="2000" baseline="-25000" dirty="0">
                <a:latin typeface="+mj-lt"/>
              </a:rPr>
              <a:t>+1</a:t>
            </a:r>
            <a:r>
              <a:rPr lang="en-US" altLang="zh-CN" sz="2000" dirty="0">
                <a:latin typeface="+mj-lt"/>
              </a:rPr>
              <a:t>, Bao is only trained on data from earlier queries. </a:t>
            </a:r>
          </a:p>
          <a:p>
            <a:pPr marL="285750" indent="-285750">
              <a:buFont typeface="Wingdings" panose="05000000000000000000" pitchFamily="2" charset="2"/>
              <a:buChar char="Ø"/>
            </a:pPr>
            <a:r>
              <a:rPr lang="en-US" altLang="zh-CN" sz="2000" dirty="0">
                <a:latin typeface="+mj-lt"/>
              </a:rPr>
              <a:t>Once Bao makes a decision for query </a:t>
            </a:r>
            <a:r>
              <a:rPr lang="zh-CN" altLang="en-US" sz="2000" dirty="0">
                <a:latin typeface="+mj-lt"/>
              </a:rPr>
              <a:t>𝑞</a:t>
            </a:r>
            <a:r>
              <a:rPr lang="zh-CN" altLang="en-US" sz="2000" baseline="-25000" dirty="0">
                <a:latin typeface="+mj-lt"/>
              </a:rPr>
              <a:t>𝑡</a:t>
            </a:r>
            <a:r>
              <a:rPr lang="en-US" altLang="zh-CN" sz="2000" baseline="-25000" dirty="0">
                <a:latin typeface="+mj-lt"/>
              </a:rPr>
              <a:t>+1</a:t>
            </a:r>
            <a:r>
              <a:rPr lang="en-US" altLang="zh-CN" sz="2000" dirty="0">
                <a:latin typeface="+mj-lt"/>
              </a:rPr>
              <a:t>, the observed reward for that decision – and only that decision – is added to Bao’s experience set.</a:t>
            </a:r>
            <a:br>
              <a:rPr lang="en-US" altLang="zh-CN" sz="2000" dirty="0">
                <a:latin typeface="+mj-lt"/>
              </a:rPr>
            </a:br>
            <a:endParaRPr lang="zh-CN" altLang="en-US" sz="2000" b="1" dirty="0">
              <a:solidFill>
                <a:srgbClr val="00B050"/>
              </a:solidFill>
              <a:latin typeface="+mj-lt"/>
              <a:cs typeface="+mn-ea"/>
              <a:sym typeface="+mn-lt"/>
            </a:endParaRPr>
          </a:p>
        </p:txBody>
      </p:sp>
      <p:grpSp>
        <p:nvGrpSpPr>
          <p:cNvPr id="44" name="Shape 1416">
            <a:extLst>
              <a:ext uri="{FF2B5EF4-FFF2-40B4-BE49-F238E27FC236}">
                <a16:creationId xmlns:a16="http://schemas.microsoft.com/office/drawing/2014/main" id="{C4E31815-FF2E-4C63-8093-6775A3F90E1A}"/>
              </a:ext>
            </a:extLst>
          </p:cNvPr>
          <p:cNvGrpSpPr/>
          <p:nvPr/>
        </p:nvGrpSpPr>
        <p:grpSpPr>
          <a:xfrm>
            <a:off x="1664176" y="1103739"/>
            <a:ext cx="350622" cy="312498"/>
            <a:chOff x="8168407" y="12118995"/>
            <a:chExt cx="609413" cy="571303"/>
          </a:xfrm>
        </p:grpSpPr>
        <p:cxnSp>
          <p:nvCxnSpPr>
            <p:cNvPr id="50" name="Shape 1417">
              <a:extLst>
                <a:ext uri="{FF2B5EF4-FFF2-40B4-BE49-F238E27FC236}">
                  <a16:creationId xmlns:a16="http://schemas.microsoft.com/office/drawing/2014/main" id="{FD79E1D2-8259-43D1-AF43-0276477F382D}"/>
                </a:ext>
              </a:extLst>
            </p:cNvPr>
            <p:cNvCxnSpPr/>
            <p:nvPr/>
          </p:nvCxnSpPr>
          <p:spPr>
            <a:xfrm>
              <a:off x="8511204" y="12414900"/>
              <a:ext cx="49806" cy="49806"/>
            </a:xfrm>
            <a:prstGeom prst="straightConnector1">
              <a:avLst/>
            </a:prstGeom>
            <a:noFill/>
            <a:ln w="34275" cap="flat" cmpd="sng">
              <a:solidFill>
                <a:schemeClr val="bg1"/>
              </a:solidFill>
              <a:prstDash val="solid"/>
              <a:round/>
              <a:headEnd type="none" w="med" len="med"/>
              <a:tailEnd type="none" w="med" len="med"/>
            </a:ln>
          </p:spPr>
        </p:cxnSp>
        <p:sp>
          <p:nvSpPr>
            <p:cNvPr id="51" name="Shape 1418">
              <a:extLst>
                <a:ext uri="{FF2B5EF4-FFF2-40B4-BE49-F238E27FC236}">
                  <a16:creationId xmlns:a16="http://schemas.microsoft.com/office/drawing/2014/main" id="{3A16D2C3-9CA3-4670-A109-6FC9366F065B}"/>
                </a:ext>
              </a:extLst>
            </p:cNvPr>
            <p:cNvSpPr/>
            <p:nvPr/>
          </p:nvSpPr>
          <p:spPr>
            <a:xfrm>
              <a:off x="8528787" y="12435403"/>
              <a:ext cx="249033" cy="254895"/>
            </a:xfrm>
            <a:custGeom>
              <a:avLst/>
              <a:gdLst/>
              <a:ahLst/>
              <a:cxnLst/>
              <a:rect l="0" t="0" r="0" b="0"/>
              <a:pathLst>
                <a:path w="120000" h="120000" extrusionOk="0">
                  <a:moveTo>
                    <a:pt x="0" y="28272"/>
                  </a:moveTo>
                  <a:lnTo>
                    <a:pt x="28877" y="0"/>
                  </a:lnTo>
                  <a:lnTo>
                    <a:pt x="119679" y="91413"/>
                  </a:lnTo>
                  <a:lnTo>
                    <a:pt x="91122" y="119685"/>
                  </a:lnTo>
                  <a:lnTo>
                    <a:pt x="0" y="28272"/>
                  </a:lnTo>
                </a:path>
              </a:pathLst>
            </a:custGeom>
            <a:no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sp>
          <p:nvSpPr>
            <p:cNvPr id="52" name="Shape 1419">
              <a:extLst>
                <a:ext uri="{FF2B5EF4-FFF2-40B4-BE49-F238E27FC236}">
                  <a16:creationId xmlns:a16="http://schemas.microsoft.com/office/drawing/2014/main" id="{4B8070E5-CCBF-446C-9CE9-F4CD1E8AD913}"/>
                </a:ext>
              </a:extLst>
            </p:cNvPr>
            <p:cNvSpPr/>
            <p:nvPr/>
          </p:nvSpPr>
          <p:spPr>
            <a:xfrm>
              <a:off x="8206503" y="12118995"/>
              <a:ext cx="123052" cy="120124"/>
            </a:xfrm>
            <a:custGeom>
              <a:avLst/>
              <a:gdLst/>
              <a:ahLst/>
              <a:cxnLst/>
              <a:rect l="0" t="0" r="0" b="0"/>
              <a:pathLst>
                <a:path w="120000" h="120000" extrusionOk="0">
                  <a:moveTo>
                    <a:pt x="62245" y="119333"/>
                  </a:moveTo>
                  <a:lnTo>
                    <a:pt x="119358" y="59333"/>
                  </a:lnTo>
                  <a:lnTo>
                    <a:pt x="23743" y="0"/>
                  </a:lnTo>
                  <a:lnTo>
                    <a:pt x="0" y="19333"/>
                  </a:lnTo>
                  <a:lnTo>
                    <a:pt x="62245" y="119333"/>
                  </a:lnTo>
                </a:path>
              </a:pathLst>
            </a:custGeom>
            <a:noFill/>
            <a:ln w="34275" cap="flat" cmpd="sng">
              <a:solidFill>
                <a:schemeClr val="bg1"/>
              </a:solidFill>
              <a:prstDash val="solid"/>
              <a:bevel/>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cxnSp>
          <p:nvCxnSpPr>
            <p:cNvPr id="53" name="Shape 1420">
              <a:extLst>
                <a:ext uri="{FF2B5EF4-FFF2-40B4-BE49-F238E27FC236}">
                  <a16:creationId xmlns:a16="http://schemas.microsoft.com/office/drawing/2014/main" id="{B6330247-D7FA-411B-A756-30DDD7C355A6}"/>
                </a:ext>
              </a:extLst>
            </p:cNvPr>
            <p:cNvCxnSpPr>
              <a:cxnSpLocks/>
            </p:cNvCxnSpPr>
            <p:nvPr/>
          </p:nvCxnSpPr>
          <p:spPr>
            <a:xfrm rot="10800000">
              <a:off x="8300258" y="12203951"/>
              <a:ext cx="134771" cy="134771"/>
            </a:xfrm>
            <a:prstGeom prst="straightConnector1">
              <a:avLst/>
            </a:prstGeom>
            <a:noFill/>
            <a:ln w="34275" cap="flat" cmpd="sng">
              <a:solidFill>
                <a:schemeClr val="bg1"/>
              </a:solidFill>
              <a:prstDash val="solid"/>
              <a:round/>
              <a:headEnd type="none" w="med" len="med"/>
              <a:tailEnd type="none" w="med" len="med"/>
            </a:ln>
          </p:spPr>
        </p:cxnSp>
        <p:sp>
          <p:nvSpPr>
            <p:cNvPr id="54" name="Shape 1421">
              <a:extLst>
                <a:ext uri="{FF2B5EF4-FFF2-40B4-BE49-F238E27FC236}">
                  <a16:creationId xmlns:a16="http://schemas.microsoft.com/office/drawing/2014/main" id="{3E21221A-FACC-4A60-B540-FBB1CC989B5B}"/>
                </a:ext>
              </a:extLst>
            </p:cNvPr>
            <p:cNvSpPr/>
            <p:nvPr/>
          </p:nvSpPr>
          <p:spPr>
            <a:xfrm>
              <a:off x="8168407" y="12118998"/>
              <a:ext cx="562522" cy="559597"/>
            </a:xfrm>
            <a:custGeom>
              <a:avLst/>
              <a:gdLst/>
              <a:ahLst/>
              <a:cxnLst/>
              <a:rect l="0" t="0" r="0" b="0"/>
              <a:pathLst>
                <a:path w="120000" h="120000" extrusionOk="0">
                  <a:moveTo>
                    <a:pt x="119857" y="17914"/>
                  </a:moveTo>
                  <a:lnTo>
                    <a:pt x="119857" y="17914"/>
                  </a:lnTo>
                  <a:cubicBezTo>
                    <a:pt x="102816" y="26445"/>
                    <a:pt x="102816" y="26445"/>
                    <a:pt x="102816" y="26445"/>
                  </a:cubicBezTo>
                  <a:cubicBezTo>
                    <a:pt x="94295" y="16919"/>
                    <a:pt x="94295" y="16919"/>
                    <a:pt x="94295" y="16919"/>
                  </a:cubicBezTo>
                  <a:cubicBezTo>
                    <a:pt x="101822" y="0"/>
                    <a:pt x="101822" y="0"/>
                    <a:pt x="101822" y="0"/>
                  </a:cubicBezTo>
                  <a:lnTo>
                    <a:pt x="101822" y="0"/>
                  </a:lnTo>
                  <a:cubicBezTo>
                    <a:pt x="80520" y="0"/>
                    <a:pt x="75266" y="10521"/>
                    <a:pt x="75266" y="21184"/>
                  </a:cubicBezTo>
                  <a:cubicBezTo>
                    <a:pt x="75266" y="29715"/>
                    <a:pt x="75266" y="29715"/>
                    <a:pt x="75266" y="29715"/>
                  </a:cubicBezTo>
                  <a:cubicBezTo>
                    <a:pt x="3266" y="102938"/>
                    <a:pt x="3266" y="102938"/>
                    <a:pt x="3266" y="102938"/>
                  </a:cubicBezTo>
                  <a:cubicBezTo>
                    <a:pt x="0" y="115592"/>
                    <a:pt x="0" y="115592"/>
                    <a:pt x="0" y="115592"/>
                  </a:cubicBezTo>
                  <a:cubicBezTo>
                    <a:pt x="4260" y="119857"/>
                    <a:pt x="4260" y="119857"/>
                    <a:pt x="4260" y="119857"/>
                  </a:cubicBezTo>
                  <a:cubicBezTo>
                    <a:pt x="17041" y="116729"/>
                    <a:pt x="17041" y="116729"/>
                    <a:pt x="17041" y="116729"/>
                  </a:cubicBezTo>
                  <a:cubicBezTo>
                    <a:pt x="90177" y="44502"/>
                    <a:pt x="90177" y="44502"/>
                    <a:pt x="90177" y="44502"/>
                  </a:cubicBezTo>
                  <a:cubicBezTo>
                    <a:pt x="98556" y="44502"/>
                    <a:pt x="98556" y="44502"/>
                    <a:pt x="98556" y="44502"/>
                  </a:cubicBezTo>
                  <a:cubicBezTo>
                    <a:pt x="109207" y="44502"/>
                    <a:pt x="119857" y="39241"/>
                    <a:pt x="119857" y="17914"/>
                  </a:cubicBezTo>
                </a:path>
              </a:pathLst>
            </a:custGeom>
            <a:noFill/>
            <a:ln w="34275" cap="flat" cmpd="sng">
              <a:solidFill>
                <a:schemeClr val="bg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400" dirty="0">
                <a:solidFill>
                  <a:schemeClr val="dk2"/>
                </a:solidFill>
                <a:latin typeface="楷体" panose="02010609060101010101" pitchFamily="49" charset="-122"/>
                <a:ea typeface="楷体" panose="02010609060101010101" pitchFamily="49" charset="-122"/>
                <a:cs typeface="Montserrat" panose="02000505000000020004"/>
                <a:sym typeface="Montserrat" panose="02000505000000020004"/>
              </a:endParaRPr>
            </a:p>
          </p:txBody>
        </p:sp>
      </p:grpSp>
      <p:sp>
        <p:nvSpPr>
          <p:cNvPr id="55" name="Freeform 170">
            <a:extLst>
              <a:ext uri="{FF2B5EF4-FFF2-40B4-BE49-F238E27FC236}">
                <a16:creationId xmlns:a16="http://schemas.microsoft.com/office/drawing/2014/main" id="{33816BAB-56B0-4D44-95C6-01655DD66E9F}"/>
              </a:ext>
            </a:extLst>
          </p:cNvPr>
          <p:cNvSpPr>
            <a:spLocks noEditPoints="1"/>
          </p:cNvSpPr>
          <p:nvPr/>
        </p:nvSpPr>
        <p:spPr bwMode="auto">
          <a:xfrm>
            <a:off x="1693572" y="3266285"/>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27822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a:extLst>
              <a:ext uri="{FF2B5EF4-FFF2-40B4-BE49-F238E27FC236}">
                <a16:creationId xmlns:a16="http://schemas.microsoft.com/office/drawing/2014/main" id="{35139A60-CE4D-4E5F-9B93-29174A3DB5BD}"/>
              </a:ext>
            </a:extLst>
          </p:cNvPr>
          <p:cNvSpPr txBox="1"/>
          <p:nvPr/>
        </p:nvSpPr>
        <p:spPr>
          <a:xfrm>
            <a:off x="2015219" y="1037673"/>
            <a:ext cx="93930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6"/>
                </a:solidFill>
                <a:latin typeface="+mj-lt"/>
                <a:cs typeface="+mn-ea"/>
                <a:sym typeface="+mn-lt"/>
              </a:rPr>
              <a:t>Cost and performance in the cloud</a:t>
            </a:r>
            <a:endParaRPr lang="zh-CN" altLang="en-US" sz="24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1065228"/>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7635" y="1139792"/>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3" name="图片 2">
            <a:extLst>
              <a:ext uri="{FF2B5EF4-FFF2-40B4-BE49-F238E27FC236}">
                <a16:creationId xmlns:a16="http://schemas.microsoft.com/office/drawing/2014/main" id="{E9FCE15C-39EC-4E58-8525-0A04F4512813}"/>
              </a:ext>
            </a:extLst>
          </p:cNvPr>
          <p:cNvPicPr>
            <a:picLocks noChangeAspect="1"/>
          </p:cNvPicPr>
          <p:nvPr/>
        </p:nvPicPr>
        <p:blipFill rotWithShape="1">
          <a:blip r:embed="rId4"/>
          <a:srcRect r="835" b="16851"/>
          <a:stretch/>
        </p:blipFill>
        <p:spPr>
          <a:xfrm>
            <a:off x="3399889" y="1499337"/>
            <a:ext cx="6288496" cy="5358663"/>
          </a:xfrm>
          <a:prstGeom prst="rect">
            <a:avLst/>
          </a:prstGeom>
        </p:spPr>
      </p:pic>
      <p:sp>
        <p:nvSpPr>
          <p:cNvPr id="28" name="矩形: 圆角 27">
            <a:extLst>
              <a:ext uri="{FF2B5EF4-FFF2-40B4-BE49-F238E27FC236}">
                <a16:creationId xmlns:a16="http://schemas.microsoft.com/office/drawing/2014/main" id="{8BA1BC6C-FBFD-4E1C-B0BD-E271E8B82427}"/>
              </a:ext>
            </a:extLst>
          </p:cNvPr>
          <p:cNvSpPr/>
          <p:nvPr/>
        </p:nvSpPr>
        <p:spPr>
          <a:xfrm>
            <a:off x="409472" y="3168235"/>
            <a:ext cx="2094143" cy="718457"/>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on a N1-16 Google Cloud VM </a:t>
            </a:r>
            <a:endParaRPr lang="zh-CN" altLang="en-US" sz="2000" dirty="0">
              <a:solidFill>
                <a:schemeClr val="tx1"/>
              </a:solidFill>
            </a:endParaRPr>
          </a:p>
        </p:txBody>
      </p:sp>
    </p:spTree>
    <p:extLst>
      <p:ext uri="{BB962C8B-B14F-4D97-AF65-F5344CB8AC3E}">
        <p14:creationId xmlns:p14="http://schemas.microsoft.com/office/powerpoint/2010/main" val="8558881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330670"/>
            <a:ext cx="792677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None of the techniques are yet practical, as they suffer from several fundamental problems.</a:t>
            </a:r>
            <a:endParaRPr lang="zh-CN" altLang="en-US" sz="2000" dirty="0">
              <a:latin typeface="+mn-ea"/>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259388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Motivation</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B5016364-AEC1-4405-BB63-4352B2D3E49B}"/>
              </a:ext>
            </a:extLst>
          </p:cNvPr>
          <p:cNvGrpSpPr/>
          <p:nvPr/>
        </p:nvGrpSpPr>
        <p:grpSpPr>
          <a:xfrm>
            <a:off x="1551280" y="2306064"/>
            <a:ext cx="8344363" cy="402923"/>
            <a:chOff x="1551280" y="2306064"/>
            <a:chExt cx="8344363" cy="402923"/>
          </a:xfrm>
        </p:grpSpPr>
        <p:sp>
          <p:nvSpPr>
            <p:cNvPr id="9" name="菱形 8">
              <a:extLst>
                <a:ext uri="{FF2B5EF4-FFF2-40B4-BE49-F238E27FC236}">
                  <a16:creationId xmlns:a16="http://schemas.microsoft.com/office/drawing/2014/main" id="{43E2791E-3D51-4D3B-BE9F-EA134DC80F43}"/>
                </a:ext>
              </a:extLst>
            </p:cNvPr>
            <p:cNvSpPr/>
            <p:nvPr/>
          </p:nvSpPr>
          <p:spPr>
            <a:xfrm>
              <a:off x="1551280" y="2307249"/>
              <a:ext cx="417584" cy="401738"/>
            </a:xfrm>
            <a:prstGeom prst="diamond">
              <a:avLst/>
            </a:prstGeom>
            <a:solidFill>
              <a:srgbClr val="FE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400" dirty="0">
                  <a:solidFill>
                    <a:schemeClr val="accent5">
                      <a:lumMod val="50000"/>
                    </a:schemeClr>
                  </a:solidFill>
                  <a:latin typeface="TypeLand.com 康熙字典體" charset="-120"/>
                  <a:ea typeface="TypeLand.com 康熙字典體" charset="-120"/>
                </a:rPr>
                <a:t>1</a:t>
              </a:r>
            </a:p>
          </p:txBody>
        </p:sp>
        <p:sp>
          <p:nvSpPr>
            <p:cNvPr id="12" name="文本框 4">
              <a:extLst>
                <a:ext uri="{FF2B5EF4-FFF2-40B4-BE49-F238E27FC236}">
                  <a16:creationId xmlns:a16="http://schemas.microsoft.com/office/drawing/2014/main" id="{C7CA2E15-40C9-4EC4-8E93-140AB4C3B631}"/>
                </a:ext>
              </a:extLst>
            </p:cNvPr>
            <p:cNvSpPr txBox="1"/>
            <p:nvPr/>
          </p:nvSpPr>
          <p:spPr>
            <a:xfrm>
              <a:off x="1968864" y="2306064"/>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Long training time</a:t>
              </a:r>
              <a:endParaRPr lang="zh-CN" altLang="en-US" sz="2000" b="1" dirty="0">
                <a:latin typeface="+mn-ea"/>
                <a:cs typeface="+mn-ea"/>
                <a:sym typeface="+mn-lt"/>
              </a:endParaRPr>
            </a:p>
          </p:txBody>
        </p:sp>
      </p:grpSp>
      <p:grpSp>
        <p:nvGrpSpPr>
          <p:cNvPr id="3" name="组合 2">
            <a:extLst>
              <a:ext uri="{FF2B5EF4-FFF2-40B4-BE49-F238E27FC236}">
                <a16:creationId xmlns:a16="http://schemas.microsoft.com/office/drawing/2014/main" id="{53DCD0EE-FDD2-4F2D-A1BE-BDD12339ECEA}"/>
              </a:ext>
            </a:extLst>
          </p:cNvPr>
          <p:cNvGrpSpPr/>
          <p:nvPr/>
        </p:nvGrpSpPr>
        <p:grpSpPr>
          <a:xfrm>
            <a:off x="1551280" y="3084587"/>
            <a:ext cx="8344363" cy="402109"/>
            <a:chOff x="1551280" y="3084587"/>
            <a:chExt cx="8344363" cy="402109"/>
          </a:xfrm>
        </p:grpSpPr>
        <p:sp>
          <p:nvSpPr>
            <p:cNvPr id="13" name="菱形 12">
              <a:extLst>
                <a:ext uri="{FF2B5EF4-FFF2-40B4-BE49-F238E27FC236}">
                  <a16:creationId xmlns:a16="http://schemas.microsoft.com/office/drawing/2014/main" id="{68F20B87-688B-4B79-BF5F-2B49CEC071E3}"/>
                </a:ext>
              </a:extLst>
            </p:cNvPr>
            <p:cNvSpPr/>
            <p:nvPr/>
          </p:nvSpPr>
          <p:spPr>
            <a:xfrm>
              <a:off x="1551280" y="3084958"/>
              <a:ext cx="417584" cy="401738"/>
            </a:xfrm>
            <a:prstGeom prst="diamond">
              <a:avLst/>
            </a:prstGeom>
            <a:solidFill>
              <a:srgbClr val="FE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400" dirty="0">
                  <a:solidFill>
                    <a:schemeClr val="accent5">
                      <a:lumMod val="50000"/>
                    </a:schemeClr>
                  </a:solidFill>
                  <a:latin typeface="TypeLand.com 康熙字典體" charset="-120"/>
                  <a:ea typeface="TypeLand.com 康熙字典體" charset="-120"/>
                </a:rPr>
                <a:t>2</a:t>
              </a:r>
            </a:p>
          </p:txBody>
        </p:sp>
        <p:sp>
          <p:nvSpPr>
            <p:cNvPr id="14" name="文本框 4">
              <a:extLst>
                <a:ext uri="{FF2B5EF4-FFF2-40B4-BE49-F238E27FC236}">
                  <a16:creationId xmlns:a16="http://schemas.microsoft.com/office/drawing/2014/main" id="{2D9C94E6-2B57-4499-B0D5-3AED2DF1DEFE}"/>
                </a:ext>
              </a:extLst>
            </p:cNvPr>
            <p:cNvSpPr txBox="1"/>
            <p:nvPr/>
          </p:nvSpPr>
          <p:spPr>
            <a:xfrm>
              <a:off x="1968864" y="3084587"/>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Inability to adjust to data and workload changes</a:t>
              </a:r>
              <a:endParaRPr lang="zh-CN" altLang="en-US" sz="2000" b="1" dirty="0">
                <a:latin typeface="+mn-ea"/>
                <a:cs typeface="+mn-ea"/>
                <a:sym typeface="+mn-lt"/>
              </a:endParaRPr>
            </a:p>
          </p:txBody>
        </p:sp>
      </p:grpSp>
      <p:grpSp>
        <p:nvGrpSpPr>
          <p:cNvPr id="16" name="组合 15">
            <a:extLst>
              <a:ext uri="{FF2B5EF4-FFF2-40B4-BE49-F238E27FC236}">
                <a16:creationId xmlns:a16="http://schemas.microsoft.com/office/drawing/2014/main" id="{6FB15A5F-6F71-43D2-96CF-C2B245FE1B6F}"/>
              </a:ext>
            </a:extLst>
          </p:cNvPr>
          <p:cNvGrpSpPr/>
          <p:nvPr/>
        </p:nvGrpSpPr>
        <p:grpSpPr>
          <a:xfrm>
            <a:off x="1551280" y="3860297"/>
            <a:ext cx="8344363" cy="402109"/>
            <a:chOff x="1551280" y="3084587"/>
            <a:chExt cx="8344363" cy="402109"/>
          </a:xfrm>
        </p:grpSpPr>
        <p:sp>
          <p:nvSpPr>
            <p:cNvPr id="17" name="菱形 16">
              <a:extLst>
                <a:ext uri="{FF2B5EF4-FFF2-40B4-BE49-F238E27FC236}">
                  <a16:creationId xmlns:a16="http://schemas.microsoft.com/office/drawing/2014/main" id="{D27A6E49-2F69-4858-A9E5-6C2E721CA237}"/>
                </a:ext>
              </a:extLst>
            </p:cNvPr>
            <p:cNvSpPr/>
            <p:nvPr/>
          </p:nvSpPr>
          <p:spPr>
            <a:xfrm>
              <a:off x="1551280" y="3084958"/>
              <a:ext cx="417584" cy="401738"/>
            </a:xfrm>
            <a:prstGeom prst="diamond">
              <a:avLst/>
            </a:prstGeom>
            <a:solidFill>
              <a:srgbClr val="FE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400" dirty="0">
                  <a:solidFill>
                    <a:schemeClr val="accent5">
                      <a:lumMod val="50000"/>
                    </a:schemeClr>
                  </a:solidFill>
                  <a:latin typeface="TypeLand.com 康熙字典體" charset="-120"/>
                  <a:ea typeface="TypeLand.com 康熙字典體" charset="-120"/>
                </a:rPr>
                <a:t>3</a:t>
              </a:r>
            </a:p>
          </p:txBody>
        </p:sp>
        <p:sp>
          <p:nvSpPr>
            <p:cNvPr id="18" name="文本框 4">
              <a:extLst>
                <a:ext uri="{FF2B5EF4-FFF2-40B4-BE49-F238E27FC236}">
                  <a16:creationId xmlns:a16="http://schemas.microsoft.com/office/drawing/2014/main" id="{E076BECE-5699-42BD-AB9F-8654D4F31BAA}"/>
                </a:ext>
              </a:extLst>
            </p:cNvPr>
            <p:cNvSpPr txBox="1"/>
            <p:nvPr/>
          </p:nvSpPr>
          <p:spPr>
            <a:xfrm>
              <a:off x="1968864" y="3084587"/>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Tail catastrophe</a:t>
              </a:r>
              <a:endParaRPr lang="zh-CN" altLang="en-US" sz="2000" b="1" dirty="0">
                <a:latin typeface="+mn-ea"/>
                <a:cs typeface="+mn-ea"/>
                <a:sym typeface="+mn-lt"/>
              </a:endParaRPr>
            </a:p>
          </p:txBody>
        </p:sp>
      </p:grpSp>
      <p:grpSp>
        <p:nvGrpSpPr>
          <p:cNvPr id="20" name="组合 19">
            <a:extLst>
              <a:ext uri="{FF2B5EF4-FFF2-40B4-BE49-F238E27FC236}">
                <a16:creationId xmlns:a16="http://schemas.microsoft.com/office/drawing/2014/main" id="{887D24C1-E73E-4B59-BFF0-C2835D3B071E}"/>
              </a:ext>
            </a:extLst>
          </p:cNvPr>
          <p:cNvGrpSpPr/>
          <p:nvPr/>
        </p:nvGrpSpPr>
        <p:grpSpPr>
          <a:xfrm>
            <a:off x="1545904" y="4634008"/>
            <a:ext cx="8344363" cy="402109"/>
            <a:chOff x="1551280" y="3084587"/>
            <a:chExt cx="8344363" cy="402109"/>
          </a:xfrm>
        </p:grpSpPr>
        <p:sp>
          <p:nvSpPr>
            <p:cNvPr id="21" name="菱形 20">
              <a:extLst>
                <a:ext uri="{FF2B5EF4-FFF2-40B4-BE49-F238E27FC236}">
                  <a16:creationId xmlns:a16="http://schemas.microsoft.com/office/drawing/2014/main" id="{B9BC0082-22EC-4E2A-8D0E-620F2A1BE857}"/>
                </a:ext>
              </a:extLst>
            </p:cNvPr>
            <p:cNvSpPr/>
            <p:nvPr/>
          </p:nvSpPr>
          <p:spPr>
            <a:xfrm>
              <a:off x="1551280" y="3084958"/>
              <a:ext cx="417584" cy="401738"/>
            </a:xfrm>
            <a:prstGeom prst="diamond">
              <a:avLst/>
            </a:prstGeom>
            <a:solidFill>
              <a:srgbClr val="FE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400" dirty="0">
                  <a:solidFill>
                    <a:schemeClr val="accent5">
                      <a:lumMod val="50000"/>
                    </a:schemeClr>
                  </a:solidFill>
                  <a:latin typeface="TypeLand.com 康熙字典體" charset="-120"/>
                  <a:ea typeface="TypeLand.com 康熙字典體" charset="-120"/>
                </a:rPr>
                <a:t>4</a:t>
              </a:r>
            </a:p>
          </p:txBody>
        </p:sp>
        <p:sp>
          <p:nvSpPr>
            <p:cNvPr id="22" name="文本框 4">
              <a:extLst>
                <a:ext uri="{FF2B5EF4-FFF2-40B4-BE49-F238E27FC236}">
                  <a16:creationId xmlns:a16="http://schemas.microsoft.com/office/drawing/2014/main" id="{4A20C1D3-9867-4514-99FD-411033F653BE}"/>
                </a:ext>
              </a:extLst>
            </p:cNvPr>
            <p:cNvSpPr txBox="1"/>
            <p:nvPr/>
          </p:nvSpPr>
          <p:spPr>
            <a:xfrm>
              <a:off x="1968864" y="3084587"/>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Black-box decisions</a:t>
              </a:r>
              <a:endParaRPr lang="zh-CN" altLang="en-US" sz="2000" b="1" dirty="0">
                <a:latin typeface="+mn-ea"/>
                <a:cs typeface="+mn-ea"/>
                <a:sym typeface="+mn-lt"/>
              </a:endParaRPr>
            </a:p>
          </p:txBody>
        </p:sp>
      </p:grpSp>
      <p:grpSp>
        <p:nvGrpSpPr>
          <p:cNvPr id="23" name="组合 22">
            <a:extLst>
              <a:ext uri="{FF2B5EF4-FFF2-40B4-BE49-F238E27FC236}">
                <a16:creationId xmlns:a16="http://schemas.microsoft.com/office/drawing/2014/main" id="{F35FF0BC-1881-429E-A4AB-0579226EF1C3}"/>
              </a:ext>
            </a:extLst>
          </p:cNvPr>
          <p:cNvGrpSpPr/>
          <p:nvPr/>
        </p:nvGrpSpPr>
        <p:grpSpPr>
          <a:xfrm>
            <a:off x="1545904" y="5405720"/>
            <a:ext cx="8344363" cy="402109"/>
            <a:chOff x="1551280" y="3084587"/>
            <a:chExt cx="8344363" cy="402109"/>
          </a:xfrm>
        </p:grpSpPr>
        <p:sp>
          <p:nvSpPr>
            <p:cNvPr id="24" name="菱形 23">
              <a:extLst>
                <a:ext uri="{FF2B5EF4-FFF2-40B4-BE49-F238E27FC236}">
                  <a16:creationId xmlns:a16="http://schemas.microsoft.com/office/drawing/2014/main" id="{17EBEECD-4D3B-4836-9B9A-A5C04CD115C6}"/>
                </a:ext>
              </a:extLst>
            </p:cNvPr>
            <p:cNvSpPr/>
            <p:nvPr/>
          </p:nvSpPr>
          <p:spPr>
            <a:xfrm>
              <a:off x="1551280" y="3084958"/>
              <a:ext cx="417584" cy="401738"/>
            </a:xfrm>
            <a:prstGeom prst="diamond">
              <a:avLst/>
            </a:prstGeom>
            <a:solidFill>
              <a:srgbClr val="FE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2400" dirty="0">
                  <a:solidFill>
                    <a:schemeClr val="accent5">
                      <a:lumMod val="50000"/>
                    </a:schemeClr>
                  </a:solidFill>
                  <a:latin typeface="TypeLand.com 康熙字典體" charset="-120"/>
                  <a:ea typeface="TypeLand.com 康熙字典體" charset="-120"/>
                </a:rPr>
                <a:t>5</a:t>
              </a:r>
            </a:p>
          </p:txBody>
        </p:sp>
        <p:sp>
          <p:nvSpPr>
            <p:cNvPr id="25" name="文本框 4">
              <a:extLst>
                <a:ext uri="{FF2B5EF4-FFF2-40B4-BE49-F238E27FC236}">
                  <a16:creationId xmlns:a16="http://schemas.microsoft.com/office/drawing/2014/main" id="{FA60BB93-53D3-4999-99F7-961F13C4FB58}"/>
                </a:ext>
              </a:extLst>
            </p:cNvPr>
            <p:cNvSpPr txBox="1"/>
            <p:nvPr/>
          </p:nvSpPr>
          <p:spPr>
            <a:xfrm>
              <a:off x="1968864" y="3084587"/>
              <a:ext cx="7926779"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t>Integration cost</a:t>
              </a:r>
              <a:endParaRPr lang="zh-CN" altLang="en-US" sz="2000" b="1" dirty="0">
                <a:latin typeface="+mn-ea"/>
                <a:cs typeface="+mn-ea"/>
                <a:sym typeface="+mn-lt"/>
              </a:endParaRPr>
            </a:p>
          </p:txBody>
        </p:sp>
      </p:grpSp>
    </p:spTree>
    <p:extLst>
      <p:ext uri="{BB962C8B-B14F-4D97-AF65-F5344CB8AC3E}">
        <p14:creationId xmlns:p14="http://schemas.microsoft.com/office/powerpoint/2010/main" val="19270735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a:extLst>
              <a:ext uri="{FF2B5EF4-FFF2-40B4-BE49-F238E27FC236}">
                <a16:creationId xmlns:a16="http://schemas.microsoft.com/office/drawing/2014/main" id="{35139A60-CE4D-4E5F-9B93-29174A3DB5BD}"/>
              </a:ext>
            </a:extLst>
          </p:cNvPr>
          <p:cNvSpPr txBox="1"/>
          <p:nvPr/>
        </p:nvSpPr>
        <p:spPr>
          <a:xfrm>
            <a:off x="2015219" y="1037673"/>
            <a:ext cx="93930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6"/>
                </a:solidFill>
                <a:latin typeface="+mj-lt"/>
                <a:cs typeface="+mn-ea"/>
                <a:sym typeface="+mn-lt"/>
              </a:rPr>
              <a:t>Tail latency analysis</a:t>
            </a:r>
            <a:endParaRPr lang="zh-CN" altLang="en-US" sz="24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1065228"/>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7635" y="1139792"/>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图片 3">
            <a:extLst>
              <a:ext uri="{FF2B5EF4-FFF2-40B4-BE49-F238E27FC236}">
                <a16:creationId xmlns:a16="http://schemas.microsoft.com/office/drawing/2014/main" id="{41F7F531-DFE8-4212-9F1B-92E4FA39895E}"/>
              </a:ext>
            </a:extLst>
          </p:cNvPr>
          <p:cNvPicPr>
            <a:picLocks noChangeAspect="1"/>
          </p:cNvPicPr>
          <p:nvPr/>
        </p:nvPicPr>
        <p:blipFill rotWithShape="1">
          <a:blip r:embed="rId4"/>
          <a:srcRect l="1713" r="1877"/>
          <a:stretch/>
        </p:blipFill>
        <p:spPr>
          <a:xfrm>
            <a:off x="123227" y="1703459"/>
            <a:ext cx="11949030" cy="4656846"/>
          </a:xfrm>
          <a:prstGeom prst="rect">
            <a:avLst/>
          </a:prstGeom>
        </p:spPr>
      </p:pic>
      <p:sp>
        <p:nvSpPr>
          <p:cNvPr id="13" name="矩形: 圆角 12">
            <a:extLst>
              <a:ext uri="{FF2B5EF4-FFF2-40B4-BE49-F238E27FC236}">
                <a16:creationId xmlns:a16="http://schemas.microsoft.com/office/drawing/2014/main" id="{60968F50-630C-48BB-8707-EABE0D65A0E9}"/>
              </a:ext>
            </a:extLst>
          </p:cNvPr>
          <p:cNvSpPr/>
          <p:nvPr/>
        </p:nvSpPr>
        <p:spPr>
          <a:xfrm>
            <a:off x="5188300" y="899856"/>
            <a:ext cx="6476967" cy="741657"/>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Percentile latency for queries, IMDb workload. </a:t>
            </a:r>
          </a:p>
          <a:p>
            <a:r>
              <a:rPr lang="en-US" altLang="zh-CN" sz="2000" dirty="0">
                <a:solidFill>
                  <a:schemeClr val="tx1"/>
                </a:solidFill>
              </a:rPr>
              <a:t>Each column represents a VM type, from smallest to largest. </a:t>
            </a:r>
            <a:endParaRPr lang="zh-CN" altLang="en-US" sz="2000" dirty="0">
              <a:solidFill>
                <a:schemeClr val="tx1"/>
              </a:solidFill>
            </a:endParaRPr>
          </a:p>
        </p:txBody>
      </p:sp>
    </p:spTree>
    <p:extLst>
      <p:ext uri="{BB962C8B-B14F-4D97-AF65-F5344CB8AC3E}">
        <p14:creationId xmlns:p14="http://schemas.microsoft.com/office/powerpoint/2010/main" val="2698802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A3DAB32-4644-47ED-B5CD-5BA6416C6635}"/>
              </a:ext>
            </a:extLst>
          </p:cNvPr>
          <p:cNvPicPr>
            <a:picLocks noChangeAspect="1"/>
          </p:cNvPicPr>
          <p:nvPr/>
        </p:nvPicPr>
        <p:blipFill rotWithShape="1">
          <a:blip r:embed="rId3"/>
          <a:srcRect t="3468"/>
          <a:stretch/>
        </p:blipFill>
        <p:spPr>
          <a:xfrm>
            <a:off x="3215935" y="3960058"/>
            <a:ext cx="6516421" cy="2843843"/>
          </a:xfrm>
          <a:prstGeom prst="rect">
            <a:avLst/>
          </a:prstGeom>
        </p:spPr>
      </p:pic>
      <p:pic>
        <p:nvPicPr>
          <p:cNvPr id="6" name="图片 5">
            <a:extLst>
              <a:ext uri="{FF2B5EF4-FFF2-40B4-BE49-F238E27FC236}">
                <a16:creationId xmlns:a16="http://schemas.microsoft.com/office/drawing/2014/main" id="{9535E47E-217C-4D99-953F-6581AB368B07}"/>
              </a:ext>
            </a:extLst>
          </p:cNvPr>
          <p:cNvPicPr>
            <a:picLocks noChangeAspect="1"/>
          </p:cNvPicPr>
          <p:nvPr/>
        </p:nvPicPr>
        <p:blipFill rotWithShape="1">
          <a:blip r:embed="rId4"/>
          <a:srcRect t="2604" b="2427"/>
          <a:stretch/>
        </p:blipFill>
        <p:spPr>
          <a:xfrm>
            <a:off x="3063535" y="1240228"/>
            <a:ext cx="6476057" cy="2719830"/>
          </a:xfrm>
          <a:prstGeom prst="rect">
            <a:avLst/>
          </a:prstGeom>
        </p:spPr>
      </p:pic>
      <p:sp>
        <p:nvSpPr>
          <p:cNvPr id="7" name="文本框 4">
            <a:extLst>
              <a:ext uri="{FF2B5EF4-FFF2-40B4-BE49-F238E27FC236}">
                <a16:creationId xmlns:a16="http://schemas.microsoft.com/office/drawing/2014/main" id="{35139A60-CE4D-4E5F-9B93-29174A3DB5BD}"/>
              </a:ext>
            </a:extLst>
          </p:cNvPr>
          <p:cNvSpPr txBox="1"/>
          <p:nvPr/>
        </p:nvSpPr>
        <p:spPr>
          <a:xfrm>
            <a:off x="1998097" y="883093"/>
            <a:ext cx="93930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6"/>
                </a:solidFill>
                <a:latin typeface="+mj-lt"/>
                <a:cs typeface="+mn-ea"/>
                <a:sym typeface="+mn-lt"/>
              </a:rPr>
              <a:t>Training time and convergence </a:t>
            </a:r>
            <a:endParaRPr lang="zh-CN" altLang="en-US" sz="24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913056"/>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3796" y="987620"/>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矩形: 圆角 12">
            <a:extLst>
              <a:ext uri="{FF2B5EF4-FFF2-40B4-BE49-F238E27FC236}">
                <a16:creationId xmlns:a16="http://schemas.microsoft.com/office/drawing/2014/main" id="{60968F50-630C-48BB-8707-EABE0D65A0E9}"/>
              </a:ext>
            </a:extLst>
          </p:cNvPr>
          <p:cNvSpPr/>
          <p:nvPr/>
        </p:nvSpPr>
        <p:spPr>
          <a:xfrm>
            <a:off x="175350" y="2946371"/>
            <a:ext cx="2888185" cy="1495001"/>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The IMDb workload contains 5000 unique queries which vary over time.</a:t>
            </a:r>
            <a:endParaRPr lang="zh-CN" altLang="en-US" sz="2000" dirty="0">
              <a:solidFill>
                <a:schemeClr val="tx1"/>
              </a:solidFill>
            </a:endParaRPr>
          </a:p>
        </p:txBody>
      </p:sp>
    </p:spTree>
    <p:extLst>
      <p:ext uri="{BB962C8B-B14F-4D97-AF65-F5344CB8AC3E}">
        <p14:creationId xmlns:p14="http://schemas.microsoft.com/office/powerpoint/2010/main" val="2536033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1065228"/>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7635" y="1139792"/>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3" name="图片 2">
            <a:extLst>
              <a:ext uri="{FF2B5EF4-FFF2-40B4-BE49-F238E27FC236}">
                <a16:creationId xmlns:a16="http://schemas.microsoft.com/office/drawing/2014/main" id="{EA82617F-52E8-4CE9-8921-DFC6BB6A1634}"/>
              </a:ext>
            </a:extLst>
          </p:cNvPr>
          <p:cNvPicPr>
            <a:picLocks noChangeAspect="1"/>
          </p:cNvPicPr>
          <p:nvPr/>
        </p:nvPicPr>
        <p:blipFill>
          <a:blip r:embed="rId4"/>
          <a:stretch>
            <a:fillRect/>
          </a:stretch>
        </p:blipFill>
        <p:spPr>
          <a:xfrm>
            <a:off x="224281" y="2234429"/>
            <a:ext cx="11743438" cy="3132091"/>
          </a:xfrm>
          <a:prstGeom prst="rect">
            <a:avLst/>
          </a:prstGeom>
        </p:spPr>
      </p:pic>
    </p:spTree>
    <p:extLst>
      <p:ext uri="{BB962C8B-B14F-4D97-AF65-F5344CB8AC3E}">
        <p14:creationId xmlns:p14="http://schemas.microsoft.com/office/powerpoint/2010/main" val="37346603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a:extLst>
              <a:ext uri="{FF2B5EF4-FFF2-40B4-BE49-F238E27FC236}">
                <a16:creationId xmlns:a16="http://schemas.microsoft.com/office/drawing/2014/main" id="{35139A60-CE4D-4E5F-9B93-29174A3DB5BD}"/>
              </a:ext>
            </a:extLst>
          </p:cNvPr>
          <p:cNvSpPr txBox="1"/>
          <p:nvPr/>
        </p:nvSpPr>
        <p:spPr>
          <a:xfrm>
            <a:off x="1998097" y="883093"/>
            <a:ext cx="93930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6"/>
                </a:solidFill>
                <a:latin typeface="+mj-lt"/>
                <a:cs typeface="+mn-ea"/>
                <a:sym typeface="+mn-lt"/>
              </a:rPr>
              <a:t>Query optimization time</a:t>
            </a:r>
            <a:endParaRPr lang="zh-CN" altLang="en-US" sz="24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913056"/>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3796" y="987620"/>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矩形: 圆角 12">
            <a:extLst>
              <a:ext uri="{FF2B5EF4-FFF2-40B4-BE49-F238E27FC236}">
                <a16:creationId xmlns:a16="http://schemas.microsoft.com/office/drawing/2014/main" id="{60968F50-630C-48BB-8707-EABE0D65A0E9}"/>
              </a:ext>
            </a:extLst>
          </p:cNvPr>
          <p:cNvSpPr/>
          <p:nvPr/>
        </p:nvSpPr>
        <p:spPr>
          <a:xfrm>
            <a:off x="5325414" y="539215"/>
            <a:ext cx="6648872" cy="80554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The maximum optimization time required by PostgreSQL was 140ms, for the commercial system 165ms.</a:t>
            </a:r>
            <a:endParaRPr lang="zh-CN" altLang="en-US" sz="2000" dirty="0">
              <a:solidFill>
                <a:schemeClr val="tx1"/>
              </a:solidFill>
            </a:endParaRPr>
          </a:p>
        </p:txBody>
      </p:sp>
      <p:pic>
        <p:nvPicPr>
          <p:cNvPr id="3" name="图片 2">
            <a:extLst>
              <a:ext uri="{FF2B5EF4-FFF2-40B4-BE49-F238E27FC236}">
                <a16:creationId xmlns:a16="http://schemas.microsoft.com/office/drawing/2014/main" id="{4A3A3296-D537-44F5-B7B6-1D94E73AAFA1}"/>
              </a:ext>
            </a:extLst>
          </p:cNvPr>
          <p:cNvPicPr>
            <a:picLocks noChangeAspect="1"/>
          </p:cNvPicPr>
          <p:nvPr/>
        </p:nvPicPr>
        <p:blipFill>
          <a:blip r:embed="rId4"/>
          <a:stretch>
            <a:fillRect/>
          </a:stretch>
        </p:blipFill>
        <p:spPr>
          <a:xfrm>
            <a:off x="3261345" y="1490619"/>
            <a:ext cx="6866586" cy="4931953"/>
          </a:xfrm>
          <a:prstGeom prst="rect">
            <a:avLst/>
          </a:prstGeom>
        </p:spPr>
      </p:pic>
    </p:spTree>
    <p:extLst>
      <p:ext uri="{BB962C8B-B14F-4D97-AF65-F5344CB8AC3E}">
        <p14:creationId xmlns:p14="http://schemas.microsoft.com/office/powerpoint/2010/main" val="31052409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a:extLst>
              <a:ext uri="{FF2B5EF4-FFF2-40B4-BE49-F238E27FC236}">
                <a16:creationId xmlns:a16="http://schemas.microsoft.com/office/drawing/2014/main" id="{35139A60-CE4D-4E5F-9B93-29174A3DB5BD}"/>
              </a:ext>
            </a:extLst>
          </p:cNvPr>
          <p:cNvSpPr txBox="1"/>
          <p:nvPr/>
        </p:nvSpPr>
        <p:spPr>
          <a:xfrm>
            <a:off x="1998097" y="883093"/>
            <a:ext cx="939308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6"/>
                </a:solidFill>
                <a:latin typeface="+mj-lt"/>
                <a:cs typeface="+mn-ea"/>
                <a:sym typeface="+mn-lt"/>
              </a:rPr>
              <a:t>How accurate is Bao’s model?</a:t>
            </a:r>
            <a:endParaRPr lang="zh-CN" altLang="en-US" sz="24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Is Bao Practical?</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913056"/>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17875" y="372560"/>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3796" y="987620"/>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4" name="图片 3">
            <a:extLst>
              <a:ext uri="{FF2B5EF4-FFF2-40B4-BE49-F238E27FC236}">
                <a16:creationId xmlns:a16="http://schemas.microsoft.com/office/drawing/2014/main" id="{E6F605C5-05B4-4088-9FDA-48E4071276FD}"/>
              </a:ext>
            </a:extLst>
          </p:cNvPr>
          <p:cNvPicPr>
            <a:picLocks noChangeAspect="1"/>
          </p:cNvPicPr>
          <p:nvPr/>
        </p:nvPicPr>
        <p:blipFill>
          <a:blip r:embed="rId4"/>
          <a:stretch>
            <a:fillRect/>
          </a:stretch>
        </p:blipFill>
        <p:spPr>
          <a:xfrm>
            <a:off x="3432455" y="1496965"/>
            <a:ext cx="5327090" cy="4231900"/>
          </a:xfrm>
          <a:prstGeom prst="rect">
            <a:avLst/>
          </a:prstGeom>
        </p:spPr>
      </p:pic>
    </p:spTree>
    <p:extLst>
      <p:ext uri="{BB962C8B-B14F-4D97-AF65-F5344CB8AC3E}">
        <p14:creationId xmlns:p14="http://schemas.microsoft.com/office/powerpoint/2010/main" val="20925141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4">
            <a:extLst>
              <a:ext uri="{FF2B5EF4-FFF2-40B4-BE49-F238E27FC236}">
                <a16:creationId xmlns:a16="http://schemas.microsoft.com/office/drawing/2014/main" id="{35139A60-CE4D-4E5F-9B93-29174A3DB5BD}"/>
              </a:ext>
            </a:extLst>
          </p:cNvPr>
          <p:cNvSpPr txBox="1"/>
          <p:nvPr/>
        </p:nvSpPr>
        <p:spPr>
          <a:xfrm>
            <a:off x="2011380" y="1340294"/>
            <a:ext cx="9393083" cy="33686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400" b="1" dirty="0">
                <a:solidFill>
                  <a:srgbClr val="00B050"/>
                </a:solidFill>
                <a:latin typeface="+mj-lt"/>
              </a:rPr>
              <a:t>T</a:t>
            </a:r>
            <a:r>
              <a:rPr lang="en-US" altLang="zh-CN" sz="2400" b="1" i="0" dirty="0">
                <a:solidFill>
                  <a:srgbClr val="00B050"/>
                </a:solidFill>
                <a:effectLst/>
                <a:latin typeface="+mj-lt"/>
              </a:rPr>
              <a:t>op 5 hint sets in PostgreSQL</a:t>
            </a:r>
          </a:p>
          <a:p>
            <a:pPr marL="457200" indent="-457200">
              <a:lnSpc>
                <a:spcPct val="150000"/>
              </a:lnSpc>
              <a:buFont typeface="+mj-ea"/>
              <a:buAutoNum type="circleNumDbPlain"/>
            </a:pPr>
            <a:r>
              <a:rPr lang="en-US" altLang="zh-CN" sz="2000" b="0" i="0" dirty="0">
                <a:solidFill>
                  <a:srgbClr val="000000"/>
                </a:solidFill>
                <a:effectLst/>
                <a:latin typeface="+mj-lt"/>
              </a:rPr>
              <a:t>disable nested loop join (35%)</a:t>
            </a:r>
          </a:p>
          <a:p>
            <a:pPr marL="457200" indent="-457200">
              <a:lnSpc>
                <a:spcPct val="150000"/>
              </a:lnSpc>
              <a:buFont typeface="+mj-ea"/>
              <a:buAutoNum type="circleNumDbPlain"/>
            </a:pPr>
            <a:r>
              <a:rPr lang="en-US" altLang="zh-CN" sz="2000" b="0" i="0" dirty="0">
                <a:solidFill>
                  <a:srgbClr val="000000"/>
                </a:solidFill>
                <a:effectLst/>
                <a:latin typeface="+mj-lt"/>
              </a:rPr>
              <a:t>disable index scan &amp; merge join (22%)</a:t>
            </a:r>
          </a:p>
          <a:p>
            <a:pPr marL="457200" indent="-457200">
              <a:lnSpc>
                <a:spcPct val="150000"/>
              </a:lnSpc>
              <a:buFont typeface="+mj-ea"/>
              <a:buAutoNum type="circleNumDbPlain"/>
            </a:pPr>
            <a:r>
              <a:rPr lang="en-US" altLang="zh-CN" sz="2000" b="0" i="0" dirty="0">
                <a:solidFill>
                  <a:srgbClr val="000000"/>
                </a:solidFill>
                <a:effectLst/>
                <a:latin typeface="+mj-lt"/>
              </a:rPr>
              <a:t>disable nested loop join &amp; merge join &amp; index scan (16%)</a:t>
            </a:r>
          </a:p>
          <a:p>
            <a:pPr marL="457200" indent="-457200">
              <a:lnSpc>
                <a:spcPct val="150000"/>
              </a:lnSpc>
              <a:buFont typeface="+mj-ea"/>
              <a:buAutoNum type="circleNumDbPlain"/>
            </a:pPr>
            <a:r>
              <a:rPr lang="en-US" altLang="zh-CN" sz="2000" b="0" i="0" dirty="0">
                <a:solidFill>
                  <a:srgbClr val="000000"/>
                </a:solidFill>
                <a:effectLst/>
                <a:latin typeface="+mj-lt"/>
              </a:rPr>
              <a:t>disable hash join (10%)</a:t>
            </a:r>
          </a:p>
          <a:p>
            <a:pPr marL="457200" indent="-457200">
              <a:lnSpc>
                <a:spcPct val="150000"/>
              </a:lnSpc>
              <a:buFont typeface="+mj-ea"/>
              <a:buAutoNum type="circleNumDbPlain"/>
            </a:pPr>
            <a:r>
              <a:rPr lang="en-US" altLang="zh-CN" sz="2000" dirty="0">
                <a:solidFill>
                  <a:srgbClr val="000000"/>
                </a:solidFill>
                <a:latin typeface="+mj-lt"/>
              </a:rPr>
              <a:t>d</a:t>
            </a:r>
            <a:r>
              <a:rPr lang="en-US" altLang="zh-CN" sz="2000" b="0" i="0" dirty="0">
                <a:solidFill>
                  <a:srgbClr val="000000"/>
                </a:solidFill>
                <a:effectLst/>
                <a:latin typeface="+mj-lt"/>
              </a:rPr>
              <a:t>isable</a:t>
            </a:r>
            <a:r>
              <a:rPr lang="en-US" altLang="zh-CN" sz="2000" dirty="0">
                <a:solidFill>
                  <a:srgbClr val="000000"/>
                </a:solidFill>
                <a:latin typeface="+mj-lt"/>
              </a:rPr>
              <a:t> </a:t>
            </a:r>
            <a:r>
              <a:rPr lang="en-US" altLang="zh-CN" sz="2000" b="0" i="0" dirty="0">
                <a:solidFill>
                  <a:srgbClr val="000000"/>
                </a:solidFill>
                <a:effectLst/>
                <a:latin typeface="+mj-lt"/>
              </a:rPr>
              <a:t>merge join (10%)</a:t>
            </a:r>
            <a:br>
              <a:rPr lang="en-US" altLang="zh-CN" sz="2000" dirty="0">
                <a:latin typeface="+mj-lt"/>
              </a:rPr>
            </a:br>
            <a:endParaRPr lang="zh-CN" altLang="en-US" sz="2000" b="1" dirty="0">
              <a:solidFill>
                <a:schemeClr val="accent6"/>
              </a:solidFill>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836690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What hints make the biggest difference?</a:t>
            </a:r>
            <a:r>
              <a:rPr lang="zh-CN" altLang="en-US" sz="2400" b="1" dirty="0">
                <a:latin typeface="+mn-ea"/>
                <a:cs typeface="+mn-ea"/>
                <a:sym typeface="+mn-lt"/>
              </a:rPr>
              <a:t> </a:t>
            </a:r>
            <a:endParaRPr lang="en-US" altLang="zh-CN" sz="2400" b="1" dirty="0">
              <a:latin typeface="+mn-ea"/>
              <a:cs typeface="+mn-ea"/>
              <a:sym typeface="+mn-lt"/>
            </a:endParaRPr>
          </a:p>
        </p:txBody>
      </p:sp>
      <p:sp>
        <p:nvSpPr>
          <p:cNvPr id="12" name="椭圆 11">
            <a:extLst>
              <a:ext uri="{FF2B5EF4-FFF2-40B4-BE49-F238E27FC236}">
                <a16:creationId xmlns:a16="http://schemas.microsoft.com/office/drawing/2014/main" id="{BC7963D6-7C5A-4412-8633-259A4E4CF453}"/>
              </a:ext>
            </a:extLst>
          </p:cNvPr>
          <p:cNvSpPr/>
          <p:nvPr/>
        </p:nvSpPr>
        <p:spPr>
          <a:xfrm>
            <a:off x="1528737" y="1479114"/>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同心圆 13">
            <a:extLst>
              <a:ext uri="{FF2B5EF4-FFF2-40B4-BE49-F238E27FC236}">
                <a16:creationId xmlns:a16="http://schemas.microsoft.com/office/drawing/2014/main" id="{13AFF925-7A20-406C-990F-9AB151132C17}"/>
              </a:ext>
            </a:extLst>
          </p:cNvPr>
          <p:cNvSpPr/>
          <p:nvPr/>
        </p:nvSpPr>
        <p:spPr>
          <a:xfrm>
            <a:off x="123227" y="65053"/>
            <a:ext cx="1178324" cy="1142309"/>
          </a:xfrm>
          <a:prstGeom prst="donut">
            <a:avLst>
              <a:gd name="adj" fmla="val 11120"/>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6" name="椭圆 25">
            <a:extLst>
              <a:ext uri="{FF2B5EF4-FFF2-40B4-BE49-F238E27FC236}">
                <a16:creationId xmlns:a16="http://schemas.microsoft.com/office/drawing/2014/main" id="{76AB0F29-5078-460A-AC79-840035CC1234}"/>
              </a:ext>
            </a:extLst>
          </p:cNvPr>
          <p:cNvSpPr/>
          <p:nvPr/>
        </p:nvSpPr>
        <p:spPr>
          <a:xfrm>
            <a:off x="339592" y="280051"/>
            <a:ext cx="734772" cy="712314"/>
          </a:xfrm>
          <a:prstGeom prst="ellipse">
            <a:avLst/>
          </a:prstGeom>
          <a:gradFill flip="none" rotWithShape="1">
            <a:gsLst>
              <a:gs pos="0">
                <a:schemeClr val="accent5">
                  <a:lumMod val="0"/>
                  <a:lumOff val="100000"/>
                </a:schemeClr>
              </a:gs>
              <a:gs pos="16000">
                <a:srgbClr val="35CCDD"/>
              </a:gs>
              <a:gs pos="100000">
                <a:srgbClr val="3557A4"/>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C000"/>
              </a:solidFill>
            </a:endParaRPr>
          </a:p>
        </p:txBody>
      </p:sp>
      <p:sp>
        <p:nvSpPr>
          <p:cNvPr id="27" name="Freeform 24">
            <a:extLst>
              <a:ext uri="{FF2B5EF4-FFF2-40B4-BE49-F238E27FC236}">
                <a16:creationId xmlns:a16="http://schemas.microsoft.com/office/drawing/2014/main" id="{B4AF082C-F5F9-488C-B710-E3D511263418}"/>
              </a:ext>
            </a:extLst>
          </p:cNvPr>
          <p:cNvSpPr>
            <a:spLocks noEditPoints="1"/>
          </p:cNvSpPr>
          <p:nvPr/>
        </p:nvSpPr>
        <p:spPr bwMode="auto">
          <a:xfrm>
            <a:off x="422351" y="351511"/>
            <a:ext cx="569254" cy="527296"/>
          </a:xfrm>
          <a:custGeom>
            <a:avLst/>
            <a:gdLst>
              <a:gd name="T0" fmla="*/ 62 w 240"/>
              <a:gd name="T1" fmla="*/ 49 h 272"/>
              <a:gd name="T2" fmla="*/ 35 w 240"/>
              <a:gd name="T3" fmla="*/ 35 h 272"/>
              <a:gd name="T4" fmla="*/ 49 w 240"/>
              <a:gd name="T5" fmla="*/ 62 h 272"/>
              <a:gd name="T6" fmla="*/ 62 w 240"/>
              <a:gd name="T7" fmla="*/ 62 h 272"/>
              <a:gd name="T8" fmla="*/ 9 w 240"/>
              <a:gd name="T9" fmla="*/ 111 h 272"/>
              <a:gd name="T10" fmla="*/ 9 w 240"/>
              <a:gd name="T11" fmla="*/ 130 h 272"/>
              <a:gd name="T12" fmla="*/ 38 w 240"/>
              <a:gd name="T13" fmla="*/ 120 h 272"/>
              <a:gd name="T14" fmla="*/ 120 w 240"/>
              <a:gd name="T15" fmla="*/ 38 h 272"/>
              <a:gd name="T16" fmla="*/ 129 w 240"/>
              <a:gd name="T17" fmla="*/ 10 h 272"/>
              <a:gd name="T18" fmla="*/ 111 w 240"/>
              <a:gd name="T19" fmla="*/ 10 h 272"/>
              <a:gd name="T20" fmla="*/ 120 w 240"/>
              <a:gd name="T21" fmla="*/ 38 h 272"/>
              <a:gd name="T22" fmla="*/ 107 w 240"/>
              <a:gd name="T23" fmla="*/ 272 h 272"/>
              <a:gd name="T24" fmla="*/ 153 w 240"/>
              <a:gd name="T25" fmla="*/ 253 h 272"/>
              <a:gd name="T26" fmla="*/ 87 w 240"/>
              <a:gd name="T27" fmla="*/ 244 h 272"/>
              <a:gd name="T28" fmla="*/ 205 w 240"/>
              <a:gd name="T29" fmla="*/ 35 h 272"/>
              <a:gd name="T30" fmla="*/ 178 w 240"/>
              <a:gd name="T31" fmla="*/ 49 h 272"/>
              <a:gd name="T32" fmla="*/ 185 w 240"/>
              <a:gd name="T33" fmla="*/ 65 h 272"/>
              <a:gd name="T34" fmla="*/ 205 w 240"/>
              <a:gd name="T35" fmla="*/ 49 h 272"/>
              <a:gd name="T36" fmla="*/ 120 w 240"/>
              <a:gd name="T37" fmla="*/ 49 h 272"/>
              <a:gd name="T38" fmla="*/ 61 w 240"/>
              <a:gd name="T39" fmla="*/ 156 h 272"/>
              <a:gd name="T40" fmla="*/ 78 w 240"/>
              <a:gd name="T41" fmla="*/ 186 h 272"/>
              <a:gd name="T42" fmla="*/ 75 w 240"/>
              <a:gd name="T43" fmla="*/ 199 h 272"/>
              <a:gd name="T44" fmla="*/ 69 w 240"/>
              <a:gd name="T45" fmla="*/ 229 h 272"/>
              <a:gd name="T46" fmla="*/ 166 w 240"/>
              <a:gd name="T47" fmla="*/ 235 h 272"/>
              <a:gd name="T48" fmla="*/ 171 w 240"/>
              <a:gd name="T49" fmla="*/ 204 h 272"/>
              <a:gd name="T50" fmla="*/ 162 w 240"/>
              <a:gd name="T51" fmla="*/ 199 h 272"/>
              <a:gd name="T52" fmla="*/ 178 w 240"/>
              <a:gd name="T53" fmla="*/ 158 h 272"/>
              <a:gd name="T54" fmla="*/ 120 w 240"/>
              <a:gd name="T55" fmla="*/ 49 h 272"/>
              <a:gd name="T56" fmla="*/ 117 w 240"/>
              <a:gd name="T57" fmla="*/ 136 h 272"/>
              <a:gd name="T58" fmla="*/ 120 w 240"/>
              <a:gd name="T59" fmla="*/ 170 h 272"/>
              <a:gd name="T60" fmla="*/ 143 w 240"/>
              <a:gd name="T61" fmla="*/ 186 h 272"/>
              <a:gd name="T62" fmla="*/ 127 w 240"/>
              <a:gd name="T63" fmla="*/ 199 h 272"/>
              <a:gd name="T64" fmla="*/ 141 w 240"/>
              <a:gd name="T65" fmla="*/ 136 h 272"/>
              <a:gd name="T66" fmla="*/ 141 w 240"/>
              <a:gd name="T67" fmla="*/ 107 h 272"/>
              <a:gd name="T68" fmla="*/ 125 w 240"/>
              <a:gd name="T69" fmla="*/ 127 h 272"/>
              <a:gd name="T70" fmla="*/ 111 w 240"/>
              <a:gd name="T71" fmla="*/ 111 h 272"/>
              <a:gd name="T72" fmla="*/ 85 w 240"/>
              <a:gd name="T73" fmla="*/ 122 h 272"/>
              <a:gd name="T74" fmla="*/ 107 w 240"/>
              <a:gd name="T75" fmla="*/ 136 h 272"/>
              <a:gd name="T76" fmla="*/ 97 w 240"/>
              <a:gd name="T77" fmla="*/ 199 h 272"/>
              <a:gd name="T78" fmla="*/ 78 w 240"/>
              <a:gd name="T79" fmla="*/ 147 h 272"/>
              <a:gd name="T80" fmla="*/ 77 w 240"/>
              <a:gd name="T81" fmla="*/ 146 h 272"/>
              <a:gd name="T82" fmla="*/ 120 w 240"/>
              <a:gd name="T83" fmla="*/ 68 h 272"/>
              <a:gd name="T84" fmla="*/ 162 w 240"/>
              <a:gd name="T85" fmla="*/ 147 h 272"/>
              <a:gd name="T86" fmla="*/ 138 w 240"/>
              <a:gd name="T87" fmla="*/ 117 h 272"/>
              <a:gd name="T88" fmla="*/ 147 w 240"/>
              <a:gd name="T89" fmla="*/ 122 h 272"/>
              <a:gd name="T90" fmla="*/ 135 w 240"/>
              <a:gd name="T91" fmla="*/ 127 h 272"/>
              <a:gd name="T92" fmla="*/ 100 w 240"/>
              <a:gd name="T93" fmla="*/ 127 h 272"/>
              <a:gd name="T94" fmla="*/ 100 w 240"/>
              <a:gd name="T95" fmla="*/ 116 h 272"/>
              <a:gd name="T96" fmla="*/ 107 w 240"/>
              <a:gd name="T97" fmla="*/ 127 h 272"/>
              <a:gd name="T98" fmla="*/ 212 w 240"/>
              <a:gd name="T99" fmla="*/ 111 h 272"/>
              <a:gd name="T100" fmla="*/ 212 w 240"/>
              <a:gd name="T101" fmla="*/ 130 h 272"/>
              <a:gd name="T102" fmla="*/ 240 w 240"/>
              <a:gd name="T103" fmla="*/ 12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0" h="272">
                <a:moveTo>
                  <a:pt x="62" y="62"/>
                </a:moveTo>
                <a:cubicBezTo>
                  <a:pt x="66" y="58"/>
                  <a:pt x="66" y="52"/>
                  <a:pt x="62" y="49"/>
                </a:cubicBezTo>
                <a:cubicBezTo>
                  <a:pt x="49" y="35"/>
                  <a:pt x="49" y="35"/>
                  <a:pt x="49" y="35"/>
                </a:cubicBezTo>
                <a:cubicBezTo>
                  <a:pt x="45" y="32"/>
                  <a:pt x="39" y="32"/>
                  <a:pt x="35" y="35"/>
                </a:cubicBezTo>
                <a:cubicBezTo>
                  <a:pt x="32" y="39"/>
                  <a:pt x="32" y="45"/>
                  <a:pt x="35" y="49"/>
                </a:cubicBezTo>
                <a:cubicBezTo>
                  <a:pt x="49" y="62"/>
                  <a:pt x="49" y="62"/>
                  <a:pt x="49" y="62"/>
                </a:cubicBezTo>
                <a:cubicBezTo>
                  <a:pt x="50" y="64"/>
                  <a:pt x="53" y="65"/>
                  <a:pt x="55" y="65"/>
                </a:cubicBezTo>
                <a:cubicBezTo>
                  <a:pt x="58" y="65"/>
                  <a:pt x="60" y="64"/>
                  <a:pt x="62" y="62"/>
                </a:cubicBezTo>
                <a:moveTo>
                  <a:pt x="28" y="111"/>
                </a:moveTo>
                <a:cubicBezTo>
                  <a:pt x="9" y="111"/>
                  <a:pt x="9" y="111"/>
                  <a:pt x="9" y="111"/>
                </a:cubicBezTo>
                <a:cubicBezTo>
                  <a:pt x="4" y="111"/>
                  <a:pt x="0" y="115"/>
                  <a:pt x="0" y="120"/>
                </a:cubicBezTo>
                <a:cubicBezTo>
                  <a:pt x="0" y="125"/>
                  <a:pt x="4" y="130"/>
                  <a:pt x="9" y="130"/>
                </a:cubicBezTo>
                <a:cubicBezTo>
                  <a:pt x="28" y="130"/>
                  <a:pt x="28" y="130"/>
                  <a:pt x="28" y="130"/>
                </a:cubicBezTo>
                <a:cubicBezTo>
                  <a:pt x="34" y="130"/>
                  <a:pt x="38" y="125"/>
                  <a:pt x="38" y="120"/>
                </a:cubicBezTo>
                <a:cubicBezTo>
                  <a:pt x="38" y="115"/>
                  <a:pt x="34" y="111"/>
                  <a:pt x="28" y="111"/>
                </a:cubicBezTo>
                <a:moveTo>
                  <a:pt x="120" y="38"/>
                </a:moveTo>
                <a:cubicBezTo>
                  <a:pt x="125" y="38"/>
                  <a:pt x="129" y="34"/>
                  <a:pt x="129" y="29"/>
                </a:cubicBezTo>
                <a:cubicBezTo>
                  <a:pt x="129" y="10"/>
                  <a:pt x="129" y="10"/>
                  <a:pt x="129" y="10"/>
                </a:cubicBezTo>
                <a:cubicBezTo>
                  <a:pt x="129" y="4"/>
                  <a:pt x="125" y="0"/>
                  <a:pt x="120" y="0"/>
                </a:cubicBezTo>
                <a:cubicBezTo>
                  <a:pt x="115" y="0"/>
                  <a:pt x="111" y="4"/>
                  <a:pt x="111" y="10"/>
                </a:cubicBezTo>
                <a:cubicBezTo>
                  <a:pt x="111" y="29"/>
                  <a:pt x="111" y="29"/>
                  <a:pt x="111" y="29"/>
                </a:cubicBezTo>
                <a:cubicBezTo>
                  <a:pt x="111" y="34"/>
                  <a:pt x="115" y="38"/>
                  <a:pt x="120" y="38"/>
                </a:cubicBezTo>
                <a:moveTo>
                  <a:pt x="87" y="253"/>
                </a:moveTo>
                <a:cubicBezTo>
                  <a:pt x="87" y="264"/>
                  <a:pt x="96" y="272"/>
                  <a:pt x="107" y="272"/>
                </a:cubicBezTo>
                <a:cubicBezTo>
                  <a:pt x="133" y="272"/>
                  <a:pt x="133" y="272"/>
                  <a:pt x="133" y="272"/>
                </a:cubicBezTo>
                <a:cubicBezTo>
                  <a:pt x="144" y="272"/>
                  <a:pt x="153" y="264"/>
                  <a:pt x="153" y="253"/>
                </a:cubicBezTo>
                <a:cubicBezTo>
                  <a:pt x="153" y="244"/>
                  <a:pt x="153" y="244"/>
                  <a:pt x="153" y="244"/>
                </a:cubicBezTo>
                <a:cubicBezTo>
                  <a:pt x="87" y="244"/>
                  <a:pt x="87" y="244"/>
                  <a:pt x="87" y="244"/>
                </a:cubicBezTo>
                <a:cubicBezTo>
                  <a:pt x="87" y="253"/>
                  <a:pt x="87" y="253"/>
                  <a:pt x="87" y="253"/>
                </a:cubicBezTo>
                <a:close/>
                <a:moveTo>
                  <a:pt x="205" y="35"/>
                </a:moveTo>
                <a:cubicBezTo>
                  <a:pt x="201" y="32"/>
                  <a:pt x="195" y="32"/>
                  <a:pt x="192" y="35"/>
                </a:cubicBezTo>
                <a:cubicBezTo>
                  <a:pt x="178" y="49"/>
                  <a:pt x="178" y="49"/>
                  <a:pt x="178" y="49"/>
                </a:cubicBezTo>
                <a:cubicBezTo>
                  <a:pt x="174" y="52"/>
                  <a:pt x="174" y="58"/>
                  <a:pt x="178" y="62"/>
                </a:cubicBezTo>
                <a:cubicBezTo>
                  <a:pt x="180" y="64"/>
                  <a:pt x="182" y="65"/>
                  <a:pt x="185" y="65"/>
                </a:cubicBezTo>
                <a:cubicBezTo>
                  <a:pt x="187" y="65"/>
                  <a:pt x="190" y="64"/>
                  <a:pt x="192" y="62"/>
                </a:cubicBezTo>
                <a:cubicBezTo>
                  <a:pt x="205" y="49"/>
                  <a:pt x="205" y="49"/>
                  <a:pt x="205" y="49"/>
                </a:cubicBezTo>
                <a:cubicBezTo>
                  <a:pt x="209" y="45"/>
                  <a:pt x="209" y="39"/>
                  <a:pt x="205" y="35"/>
                </a:cubicBezTo>
                <a:moveTo>
                  <a:pt x="120" y="49"/>
                </a:moveTo>
                <a:cubicBezTo>
                  <a:pt x="81" y="49"/>
                  <a:pt x="50" y="80"/>
                  <a:pt x="50" y="118"/>
                </a:cubicBezTo>
                <a:cubicBezTo>
                  <a:pt x="50" y="132"/>
                  <a:pt x="54" y="145"/>
                  <a:pt x="61" y="156"/>
                </a:cubicBezTo>
                <a:cubicBezTo>
                  <a:pt x="62" y="157"/>
                  <a:pt x="62" y="158"/>
                  <a:pt x="62" y="158"/>
                </a:cubicBezTo>
                <a:cubicBezTo>
                  <a:pt x="75" y="176"/>
                  <a:pt x="78" y="182"/>
                  <a:pt x="78" y="186"/>
                </a:cubicBezTo>
                <a:cubicBezTo>
                  <a:pt x="78" y="199"/>
                  <a:pt x="78" y="199"/>
                  <a:pt x="78" y="199"/>
                </a:cubicBezTo>
                <a:cubicBezTo>
                  <a:pt x="75" y="199"/>
                  <a:pt x="75" y="199"/>
                  <a:pt x="75" y="199"/>
                </a:cubicBezTo>
                <a:cubicBezTo>
                  <a:pt x="71" y="199"/>
                  <a:pt x="69" y="200"/>
                  <a:pt x="69" y="204"/>
                </a:cubicBezTo>
                <a:cubicBezTo>
                  <a:pt x="69" y="229"/>
                  <a:pt x="69" y="229"/>
                  <a:pt x="69" y="229"/>
                </a:cubicBezTo>
                <a:cubicBezTo>
                  <a:pt x="69" y="233"/>
                  <a:pt x="71" y="235"/>
                  <a:pt x="75" y="235"/>
                </a:cubicBezTo>
                <a:cubicBezTo>
                  <a:pt x="166" y="235"/>
                  <a:pt x="166" y="235"/>
                  <a:pt x="166" y="235"/>
                </a:cubicBezTo>
                <a:cubicBezTo>
                  <a:pt x="169" y="235"/>
                  <a:pt x="171" y="233"/>
                  <a:pt x="171" y="229"/>
                </a:cubicBezTo>
                <a:cubicBezTo>
                  <a:pt x="171" y="204"/>
                  <a:pt x="171" y="204"/>
                  <a:pt x="171" y="204"/>
                </a:cubicBezTo>
                <a:cubicBezTo>
                  <a:pt x="171" y="200"/>
                  <a:pt x="169" y="199"/>
                  <a:pt x="166" y="199"/>
                </a:cubicBezTo>
                <a:cubicBezTo>
                  <a:pt x="162" y="199"/>
                  <a:pt x="162" y="199"/>
                  <a:pt x="162" y="199"/>
                </a:cubicBezTo>
                <a:cubicBezTo>
                  <a:pt x="162" y="186"/>
                  <a:pt x="162" y="186"/>
                  <a:pt x="162" y="186"/>
                </a:cubicBezTo>
                <a:cubicBezTo>
                  <a:pt x="162" y="183"/>
                  <a:pt x="163" y="178"/>
                  <a:pt x="178" y="158"/>
                </a:cubicBezTo>
                <a:cubicBezTo>
                  <a:pt x="186" y="146"/>
                  <a:pt x="190" y="133"/>
                  <a:pt x="190" y="118"/>
                </a:cubicBezTo>
                <a:cubicBezTo>
                  <a:pt x="190" y="80"/>
                  <a:pt x="159" y="49"/>
                  <a:pt x="120" y="49"/>
                </a:cubicBezTo>
                <a:moveTo>
                  <a:pt x="120" y="170"/>
                </a:moveTo>
                <a:cubicBezTo>
                  <a:pt x="117" y="136"/>
                  <a:pt x="117" y="136"/>
                  <a:pt x="117" y="136"/>
                </a:cubicBezTo>
                <a:cubicBezTo>
                  <a:pt x="124" y="136"/>
                  <a:pt x="124" y="136"/>
                  <a:pt x="124" y="136"/>
                </a:cubicBezTo>
                <a:lnTo>
                  <a:pt x="120" y="170"/>
                </a:lnTo>
                <a:close/>
                <a:moveTo>
                  <a:pt x="162" y="147"/>
                </a:moveTo>
                <a:cubicBezTo>
                  <a:pt x="147" y="168"/>
                  <a:pt x="143" y="176"/>
                  <a:pt x="143" y="186"/>
                </a:cubicBezTo>
                <a:cubicBezTo>
                  <a:pt x="143" y="199"/>
                  <a:pt x="143" y="199"/>
                  <a:pt x="143" y="199"/>
                </a:cubicBezTo>
                <a:cubicBezTo>
                  <a:pt x="127" y="199"/>
                  <a:pt x="127" y="199"/>
                  <a:pt x="127" y="199"/>
                </a:cubicBezTo>
                <a:cubicBezTo>
                  <a:pt x="134" y="136"/>
                  <a:pt x="134" y="136"/>
                  <a:pt x="134" y="136"/>
                </a:cubicBezTo>
                <a:cubicBezTo>
                  <a:pt x="141" y="136"/>
                  <a:pt x="141" y="136"/>
                  <a:pt x="141" y="136"/>
                </a:cubicBezTo>
                <a:cubicBezTo>
                  <a:pt x="149" y="136"/>
                  <a:pt x="156" y="130"/>
                  <a:pt x="156" y="122"/>
                </a:cubicBezTo>
                <a:cubicBezTo>
                  <a:pt x="156" y="113"/>
                  <a:pt x="149" y="107"/>
                  <a:pt x="141" y="107"/>
                </a:cubicBezTo>
                <a:cubicBezTo>
                  <a:pt x="137" y="107"/>
                  <a:pt x="134" y="108"/>
                  <a:pt x="131" y="111"/>
                </a:cubicBezTo>
                <a:cubicBezTo>
                  <a:pt x="127" y="115"/>
                  <a:pt x="125" y="122"/>
                  <a:pt x="125" y="127"/>
                </a:cubicBezTo>
                <a:cubicBezTo>
                  <a:pt x="116" y="127"/>
                  <a:pt x="116" y="127"/>
                  <a:pt x="116" y="127"/>
                </a:cubicBezTo>
                <a:cubicBezTo>
                  <a:pt x="116" y="122"/>
                  <a:pt x="115" y="116"/>
                  <a:pt x="111" y="111"/>
                </a:cubicBezTo>
                <a:cubicBezTo>
                  <a:pt x="108" y="108"/>
                  <a:pt x="104" y="107"/>
                  <a:pt x="100" y="107"/>
                </a:cubicBezTo>
                <a:cubicBezTo>
                  <a:pt x="92" y="107"/>
                  <a:pt x="85" y="113"/>
                  <a:pt x="85" y="122"/>
                </a:cubicBezTo>
                <a:cubicBezTo>
                  <a:pt x="85" y="130"/>
                  <a:pt x="92" y="136"/>
                  <a:pt x="100" y="136"/>
                </a:cubicBezTo>
                <a:cubicBezTo>
                  <a:pt x="107" y="136"/>
                  <a:pt x="107" y="136"/>
                  <a:pt x="107" y="136"/>
                </a:cubicBezTo>
                <a:cubicBezTo>
                  <a:pt x="114" y="199"/>
                  <a:pt x="114" y="199"/>
                  <a:pt x="114" y="199"/>
                </a:cubicBezTo>
                <a:cubicBezTo>
                  <a:pt x="97" y="199"/>
                  <a:pt x="97" y="199"/>
                  <a:pt x="97" y="199"/>
                </a:cubicBezTo>
                <a:cubicBezTo>
                  <a:pt x="97" y="186"/>
                  <a:pt x="97" y="186"/>
                  <a:pt x="97" y="186"/>
                </a:cubicBezTo>
                <a:cubicBezTo>
                  <a:pt x="97" y="177"/>
                  <a:pt x="93" y="168"/>
                  <a:pt x="78" y="147"/>
                </a:cubicBezTo>
                <a:cubicBezTo>
                  <a:pt x="78" y="147"/>
                  <a:pt x="78" y="147"/>
                  <a:pt x="78" y="147"/>
                </a:cubicBezTo>
                <a:cubicBezTo>
                  <a:pt x="77" y="146"/>
                  <a:pt x="77" y="146"/>
                  <a:pt x="77" y="146"/>
                </a:cubicBezTo>
                <a:cubicBezTo>
                  <a:pt x="71" y="138"/>
                  <a:pt x="68" y="128"/>
                  <a:pt x="68" y="118"/>
                </a:cubicBezTo>
                <a:cubicBezTo>
                  <a:pt x="68" y="91"/>
                  <a:pt x="92" y="68"/>
                  <a:pt x="120" y="68"/>
                </a:cubicBezTo>
                <a:cubicBezTo>
                  <a:pt x="148" y="68"/>
                  <a:pt x="172" y="91"/>
                  <a:pt x="172" y="118"/>
                </a:cubicBezTo>
                <a:cubicBezTo>
                  <a:pt x="172" y="129"/>
                  <a:pt x="168" y="139"/>
                  <a:pt x="162" y="147"/>
                </a:cubicBezTo>
                <a:moveTo>
                  <a:pt x="135" y="127"/>
                </a:moveTo>
                <a:cubicBezTo>
                  <a:pt x="135" y="124"/>
                  <a:pt x="136" y="119"/>
                  <a:pt x="138" y="117"/>
                </a:cubicBezTo>
                <a:cubicBezTo>
                  <a:pt x="139" y="116"/>
                  <a:pt x="140" y="116"/>
                  <a:pt x="141" y="116"/>
                </a:cubicBezTo>
                <a:cubicBezTo>
                  <a:pt x="144" y="116"/>
                  <a:pt x="147" y="119"/>
                  <a:pt x="147" y="122"/>
                </a:cubicBezTo>
                <a:cubicBezTo>
                  <a:pt x="147" y="125"/>
                  <a:pt x="144" y="127"/>
                  <a:pt x="141" y="127"/>
                </a:cubicBezTo>
                <a:cubicBezTo>
                  <a:pt x="135" y="127"/>
                  <a:pt x="135" y="127"/>
                  <a:pt x="135" y="127"/>
                </a:cubicBezTo>
                <a:close/>
                <a:moveTo>
                  <a:pt x="107" y="127"/>
                </a:moveTo>
                <a:cubicBezTo>
                  <a:pt x="100" y="127"/>
                  <a:pt x="100" y="127"/>
                  <a:pt x="100" y="127"/>
                </a:cubicBezTo>
                <a:cubicBezTo>
                  <a:pt x="97" y="127"/>
                  <a:pt x="94" y="125"/>
                  <a:pt x="94" y="122"/>
                </a:cubicBezTo>
                <a:cubicBezTo>
                  <a:pt x="94" y="119"/>
                  <a:pt x="97" y="116"/>
                  <a:pt x="100" y="116"/>
                </a:cubicBezTo>
                <a:cubicBezTo>
                  <a:pt x="102" y="116"/>
                  <a:pt x="103" y="117"/>
                  <a:pt x="104" y="118"/>
                </a:cubicBezTo>
                <a:cubicBezTo>
                  <a:pt x="106" y="120"/>
                  <a:pt x="107" y="124"/>
                  <a:pt x="107" y="127"/>
                </a:cubicBezTo>
                <a:moveTo>
                  <a:pt x="231" y="111"/>
                </a:moveTo>
                <a:cubicBezTo>
                  <a:pt x="212" y="111"/>
                  <a:pt x="212" y="111"/>
                  <a:pt x="212" y="111"/>
                </a:cubicBezTo>
                <a:cubicBezTo>
                  <a:pt x="206" y="111"/>
                  <a:pt x="202" y="115"/>
                  <a:pt x="202" y="120"/>
                </a:cubicBezTo>
                <a:cubicBezTo>
                  <a:pt x="202" y="125"/>
                  <a:pt x="206" y="130"/>
                  <a:pt x="212" y="130"/>
                </a:cubicBezTo>
                <a:cubicBezTo>
                  <a:pt x="231" y="130"/>
                  <a:pt x="231" y="130"/>
                  <a:pt x="231" y="130"/>
                </a:cubicBezTo>
                <a:cubicBezTo>
                  <a:pt x="236" y="130"/>
                  <a:pt x="240" y="125"/>
                  <a:pt x="240" y="120"/>
                </a:cubicBezTo>
                <a:cubicBezTo>
                  <a:pt x="240" y="115"/>
                  <a:pt x="236" y="111"/>
                  <a:pt x="231" y="111"/>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18" name="Freeform 170">
            <a:extLst>
              <a:ext uri="{FF2B5EF4-FFF2-40B4-BE49-F238E27FC236}">
                <a16:creationId xmlns:a16="http://schemas.microsoft.com/office/drawing/2014/main" id="{2E5E29AE-7A4F-45BA-86F5-564DD057542C}"/>
              </a:ext>
            </a:extLst>
          </p:cNvPr>
          <p:cNvSpPr>
            <a:spLocks noEditPoints="1"/>
          </p:cNvSpPr>
          <p:nvPr/>
        </p:nvSpPr>
        <p:spPr bwMode="auto">
          <a:xfrm>
            <a:off x="1593796" y="1553678"/>
            <a:ext cx="287465" cy="252608"/>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49735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4">
            <a:extLst>
              <a:ext uri="{FF2B5EF4-FFF2-40B4-BE49-F238E27FC236}">
                <a16:creationId xmlns:a16="http://schemas.microsoft.com/office/drawing/2014/main" id="{35139A60-CE4D-4E5F-9B93-29174A3DB5BD}"/>
              </a:ext>
            </a:extLst>
          </p:cNvPr>
          <p:cNvSpPr txBox="1"/>
          <p:nvPr/>
        </p:nvSpPr>
        <p:spPr>
          <a:xfrm>
            <a:off x="1968864" y="1566158"/>
            <a:ext cx="7926779"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Bao is a learned component that </a:t>
            </a:r>
            <a:r>
              <a:rPr lang="en-US" altLang="zh-CN" sz="2000" u="sng" dirty="0"/>
              <a:t>sits on top of an existing query optimizer </a:t>
            </a:r>
            <a:r>
              <a:rPr lang="en-US" altLang="zh-CN" sz="2000" dirty="0"/>
              <a:t>in order to </a:t>
            </a:r>
            <a:r>
              <a:rPr lang="en-US" altLang="zh-CN" sz="2000" u="sng" dirty="0"/>
              <a:t>enhance query optimization</a:t>
            </a:r>
            <a:r>
              <a:rPr lang="en-US" altLang="zh-CN" sz="2000" dirty="0"/>
              <a:t>, rather than replacing or discarding the traditional query optimizer altogether.</a:t>
            </a:r>
            <a:endParaRPr lang="zh-CN" altLang="en-US" sz="2000" dirty="0">
              <a:latin typeface="+mn-ea"/>
              <a:cs typeface="+mn-ea"/>
              <a:sym typeface="+mn-lt"/>
            </a:endParaRPr>
          </a:p>
        </p:txBody>
      </p:sp>
      <p:sp>
        <p:nvSpPr>
          <p:cNvPr id="8" name="文本框 4">
            <a:extLst>
              <a:ext uri="{FF2B5EF4-FFF2-40B4-BE49-F238E27FC236}">
                <a16:creationId xmlns:a16="http://schemas.microsoft.com/office/drawing/2014/main" id="{9DEC0D75-6D55-4685-AC39-0C4709DA8425}"/>
              </a:ext>
            </a:extLst>
          </p:cNvPr>
          <p:cNvSpPr txBox="1"/>
          <p:nvPr/>
        </p:nvSpPr>
        <p:spPr>
          <a:xfrm>
            <a:off x="1968864" y="2685920"/>
            <a:ext cx="7926779" cy="7275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400" b="1" dirty="0">
                <a:solidFill>
                  <a:srgbClr val="00B050"/>
                </a:solidFill>
                <a:latin typeface="+mj-lt"/>
                <a:cs typeface="+mn-ea"/>
                <a:sym typeface="+mn-lt"/>
              </a:rPr>
              <a:t>For example:</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259388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What</a:t>
            </a:r>
            <a:r>
              <a:rPr lang="zh-CN" altLang="en-US" sz="2400" b="1" dirty="0">
                <a:latin typeface="+mn-ea"/>
                <a:cs typeface="+mn-ea"/>
                <a:sym typeface="+mn-lt"/>
              </a:rPr>
              <a:t> </a:t>
            </a:r>
            <a:r>
              <a:rPr lang="en-US" altLang="zh-CN" sz="2400" b="1" dirty="0">
                <a:latin typeface="+mn-ea"/>
                <a:cs typeface="+mn-ea"/>
                <a:sym typeface="+mn-lt"/>
              </a:rPr>
              <a:t>is</a:t>
            </a:r>
            <a:r>
              <a:rPr lang="zh-CN" altLang="en-US" sz="2400" b="1" dirty="0">
                <a:latin typeface="+mn-ea"/>
                <a:cs typeface="+mn-ea"/>
                <a:sym typeface="+mn-lt"/>
              </a:rPr>
              <a:t> </a:t>
            </a:r>
            <a:r>
              <a:rPr lang="en-US" altLang="zh-CN" sz="2400" b="1" dirty="0">
                <a:latin typeface="+mn-ea"/>
                <a:cs typeface="+mn-ea"/>
                <a:sym typeface="+mn-lt"/>
              </a:rPr>
              <a:t>Bao?</a:t>
            </a:r>
          </a:p>
        </p:txBody>
      </p:sp>
      <p:sp>
        <p:nvSpPr>
          <p:cNvPr id="12" name="椭圆 11">
            <a:extLst>
              <a:ext uri="{FF2B5EF4-FFF2-40B4-BE49-F238E27FC236}">
                <a16:creationId xmlns:a16="http://schemas.microsoft.com/office/drawing/2014/main" id="{BC7963D6-7C5A-4412-8633-259A4E4CF453}"/>
              </a:ext>
            </a:extLst>
          </p:cNvPr>
          <p:cNvSpPr/>
          <p:nvPr/>
        </p:nvSpPr>
        <p:spPr>
          <a:xfrm>
            <a:off x="1528738" y="1730815"/>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52046D4-1018-4FBB-A760-98E0524CA389}"/>
              </a:ext>
            </a:extLst>
          </p:cNvPr>
          <p:cNvSpPr/>
          <p:nvPr/>
        </p:nvSpPr>
        <p:spPr>
          <a:xfrm>
            <a:off x="1528738" y="2943273"/>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A123EDF5-3A23-42C0-8815-A69D5DA91803}"/>
              </a:ext>
            </a:extLst>
          </p:cNvPr>
          <p:cNvPicPr>
            <a:picLocks noChangeAspect="1"/>
          </p:cNvPicPr>
          <p:nvPr/>
        </p:nvPicPr>
        <p:blipFill>
          <a:blip r:embed="rId4"/>
          <a:stretch>
            <a:fillRect/>
          </a:stretch>
        </p:blipFill>
        <p:spPr>
          <a:xfrm>
            <a:off x="3676400" y="2581821"/>
            <a:ext cx="5753599" cy="4252328"/>
          </a:xfrm>
          <a:prstGeom prst="rect">
            <a:avLst/>
          </a:prstGeom>
        </p:spPr>
      </p:pic>
      <p:sp>
        <p:nvSpPr>
          <p:cNvPr id="6" name="矩形: 圆角 5">
            <a:extLst>
              <a:ext uri="{FF2B5EF4-FFF2-40B4-BE49-F238E27FC236}">
                <a16:creationId xmlns:a16="http://schemas.microsoft.com/office/drawing/2014/main" id="{574AF7E1-BAF1-4415-BDFC-B7149EED7CE5}"/>
              </a:ext>
            </a:extLst>
          </p:cNvPr>
          <p:cNvSpPr/>
          <p:nvPr/>
        </p:nvSpPr>
        <p:spPr>
          <a:xfrm>
            <a:off x="9255828" y="3638549"/>
            <a:ext cx="2656114" cy="718457"/>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set </a:t>
            </a:r>
            <a:r>
              <a:rPr lang="en-US" altLang="zh-CN" dirty="0" err="1">
                <a:solidFill>
                  <a:schemeClr val="tx1"/>
                </a:solidFill>
              </a:rPr>
              <a:t>enable_nestloop</a:t>
            </a:r>
            <a:r>
              <a:rPr lang="en-US" altLang="zh-CN" dirty="0">
                <a:solidFill>
                  <a:schemeClr val="tx1"/>
                </a:solidFill>
              </a:rPr>
              <a:t> = off;</a:t>
            </a:r>
            <a:endParaRPr lang="zh-CN" altLang="en-US" dirty="0">
              <a:solidFill>
                <a:schemeClr val="tx1"/>
              </a:solidFill>
            </a:endParaRPr>
          </a:p>
        </p:txBody>
      </p:sp>
    </p:spTree>
    <p:extLst>
      <p:ext uri="{BB962C8B-B14F-4D97-AF65-F5344CB8AC3E}">
        <p14:creationId xmlns:p14="http://schemas.microsoft.com/office/powerpoint/2010/main" val="18067106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4">
            <a:extLst>
              <a:ext uri="{FF2B5EF4-FFF2-40B4-BE49-F238E27FC236}">
                <a16:creationId xmlns:a16="http://schemas.microsoft.com/office/drawing/2014/main" id="{35139A60-CE4D-4E5F-9B93-29174A3DB5BD}"/>
              </a:ext>
            </a:extLst>
          </p:cNvPr>
          <p:cNvSpPr txBox="1"/>
          <p:nvPr/>
        </p:nvSpPr>
        <p:spPr>
          <a:xfrm>
            <a:off x="1968864" y="1566158"/>
            <a:ext cx="7926779"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t>Bao tries to “correct” a traditional query optimizer by learning a mapping between an incoming query and the execution strategy the query optimizer should use for that query.</a:t>
            </a:r>
          </a:p>
        </p:txBody>
      </p:sp>
      <p:sp>
        <p:nvSpPr>
          <p:cNvPr id="8" name="文本框 4">
            <a:extLst>
              <a:ext uri="{FF2B5EF4-FFF2-40B4-BE49-F238E27FC236}">
                <a16:creationId xmlns:a16="http://schemas.microsoft.com/office/drawing/2014/main" id="{9DEC0D75-6D55-4685-AC39-0C4709DA8425}"/>
              </a:ext>
            </a:extLst>
          </p:cNvPr>
          <p:cNvSpPr txBox="1"/>
          <p:nvPr/>
        </p:nvSpPr>
        <p:spPr>
          <a:xfrm>
            <a:off x="1968864" y="2932928"/>
            <a:ext cx="7926779" cy="29854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rPr>
              <a:t>corrections (a subset of strategies to enable) </a:t>
            </a:r>
          </a:p>
          <a:p>
            <a:pPr marL="342900" indent="-342900">
              <a:buFont typeface="Wingdings" panose="05000000000000000000" pitchFamily="2" charset="2"/>
              <a:buChar char="Ø"/>
            </a:pPr>
            <a:r>
              <a:rPr lang="en-US" altLang="zh-CN" sz="2400" b="1" dirty="0"/>
              <a:t>query hint sets</a:t>
            </a:r>
          </a:p>
          <a:p>
            <a:pPr marL="800100" lvl="1" indent="-342900">
              <a:buFont typeface="Arial" panose="020B0604020202020204" pitchFamily="34" charset="0"/>
              <a:buChar char="•"/>
            </a:pPr>
            <a:r>
              <a:rPr lang="en-US" altLang="zh-CN" sz="2000" i="0" dirty="0">
                <a:solidFill>
                  <a:srgbClr val="000000"/>
                </a:solidFill>
                <a:effectLst/>
                <a:latin typeface="+mj-lt"/>
              </a:rPr>
              <a:t>Bao focuses only on query hints that are a </a:t>
            </a:r>
            <a:r>
              <a:rPr lang="en-US" altLang="zh-CN" sz="2000" i="0" dirty="0" err="1">
                <a:solidFill>
                  <a:srgbClr val="0070C0"/>
                </a:solidFill>
                <a:effectLst/>
                <a:latin typeface="+mj-lt"/>
              </a:rPr>
              <a:t>boolean</a:t>
            </a:r>
            <a:r>
              <a:rPr lang="en-US" altLang="zh-CN" sz="2000" i="0" dirty="0">
                <a:solidFill>
                  <a:srgbClr val="0070C0"/>
                </a:solidFill>
                <a:effectLst/>
                <a:latin typeface="+mj-lt"/>
              </a:rPr>
              <a:t> flag</a:t>
            </a:r>
            <a:r>
              <a:rPr lang="en-US" altLang="zh-CN" sz="2000" i="0" dirty="0">
                <a:solidFill>
                  <a:srgbClr val="000000"/>
                </a:solidFill>
                <a:effectLst/>
                <a:latin typeface="+mj-lt"/>
              </a:rPr>
              <a:t> (e.g., disable loop join, force index usage).</a:t>
            </a:r>
          </a:p>
          <a:p>
            <a:pPr marL="800100" lvl="1" indent="-342900">
              <a:buFont typeface="Arial" panose="020B0604020202020204" pitchFamily="34" charset="0"/>
              <a:buChar char="•"/>
            </a:pPr>
            <a:r>
              <a:rPr lang="en-US" altLang="zh-CN" sz="2000" dirty="0">
                <a:solidFill>
                  <a:srgbClr val="0070C0"/>
                </a:solidFill>
                <a:latin typeface="+mj-lt"/>
                <a:cs typeface="+mn-ea"/>
                <a:sym typeface="+mn-lt"/>
              </a:rPr>
              <a:t>Join operators: hash join, merge join, loop join</a:t>
            </a:r>
          </a:p>
          <a:p>
            <a:pPr marL="800100" lvl="1" indent="-342900">
              <a:buFont typeface="Arial" panose="020B0604020202020204" pitchFamily="34" charset="0"/>
              <a:buChar char="•"/>
            </a:pPr>
            <a:r>
              <a:rPr lang="en-US" altLang="zh-CN" sz="2000" dirty="0">
                <a:solidFill>
                  <a:srgbClr val="0070C0"/>
                </a:solidFill>
                <a:latin typeface="+mj-lt"/>
                <a:cs typeface="+mn-ea"/>
                <a:sym typeface="+mn-lt"/>
              </a:rPr>
              <a:t>Scan operators: sequential, index, index only</a:t>
            </a:r>
          </a:p>
          <a:p>
            <a:pPr marL="800100" lvl="1" indent="-342900">
              <a:buFont typeface="Arial" panose="020B0604020202020204" pitchFamily="34" charset="0"/>
              <a:buChar char="•"/>
            </a:pPr>
            <a:r>
              <a:rPr lang="en-US" altLang="zh-CN" sz="2000" dirty="0">
                <a:latin typeface="+mj-lt"/>
                <a:cs typeface="+mn-ea"/>
                <a:sym typeface="+mn-lt"/>
              </a:rPr>
              <a:t>For example:</a:t>
            </a:r>
            <a:endParaRPr lang="en-US" altLang="zh-CN" sz="2000" dirty="0">
              <a:solidFill>
                <a:srgbClr val="0070C0"/>
              </a:solidFill>
              <a:latin typeface="+mj-lt"/>
              <a:cs typeface="+mn-ea"/>
              <a:sym typeface="+mn-lt"/>
            </a:endParaRPr>
          </a:p>
          <a:p>
            <a:pPr marL="1257300" lvl="2" indent="-342900">
              <a:buFont typeface="Arial" panose="020B0604020202020204" pitchFamily="34" charset="0"/>
              <a:buChar char="•"/>
            </a:pPr>
            <a:r>
              <a:rPr lang="en-US" altLang="zh-CN" sz="2000" dirty="0">
                <a:latin typeface="+mj-lt"/>
                <a:cs typeface="+mn-ea"/>
                <a:sym typeface="+mn-lt"/>
              </a:rPr>
              <a:t>disable </a:t>
            </a:r>
            <a:r>
              <a:rPr lang="en-US" altLang="zh-CN" sz="2000" dirty="0" err="1">
                <a:latin typeface="+mj-lt"/>
                <a:cs typeface="+mn-ea"/>
                <a:sym typeface="+mn-lt"/>
              </a:rPr>
              <a:t>neated</a:t>
            </a:r>
            <a:r>
              <a:rPr lang="en-US" altLang="zh-CN" sz="2000" dirty="0">
                <a:latin typeface="+mj-lt"/>
                <a:cs typeface="+mn-ea"/>
                <a:sym typeface="+mn-lt"/>
              </a:rPr>
              <a:t> loop join</a:t>
            </a:r>
          </a:p>
          <a:p>
            <a:pPr marL="1257300" lvl="2" indent="-342900">
              <a:buFont typeface="Arial" panose="020B0604020202020204" pitchFamily="34" charset="0"/>
              <a:buChar char="•"/>
            </a:pPr>
            <a:r>
              <a:rPr lang="en-US" altLang="zh-CN" sz="2000" dirty="0">
                <a:latin typeface="+mj-lt"/>
                <a:cs typeface="+mn-ea"/>
                <a:sym typeface="+mn-lt"/>
              </a:rPr>
              <a:t>disable index scan &amp; merge join </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2593885"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What</a:t>
            </a:r>
            <a:r>
              <a:rPr lang="zh-CN" altLang="en-US" sz="2400" b="1" dirty="0">
                <a:latin typeface="+mn-ea"/>
                <a:cs typeface="+mn-ea"/>
                <a:sym typeface="+mn-lt"/>
              </a:rPr>
              <a:t> </a:t>
            </a:r>
            <a:r>
              <a:rPr lang="en-US" altLang="zh-CN" sz="2400" b="1" dirty="0">
                <a:latin typeface="+mn-ea"/>
                <a:cs typeface="+mn-ea"/>
                <a:sym typeface="+mn-lt"/>
              </a:rPr>
              <a:t>is</a:t>
            </a:r>
            <a:r>
              <a:rPr lang="zh-CN" altLang="en-US" sz="2400" b="1" dirty="0">
                <a:latin typeface="+mn-ea"/>
                <a:cs typeface="+mn-ea"/>
                <a:sym typeface="+mn-lt"/>
              </a:rPr>
              <a:t> </a:t>
            </a:r>
            <a:r>
              <a:rPr lang="en-US" altLang="zh-CN" sz="2400" b="1" dirty="0">
                <a:latin typeface="+mn-ea"/>
                <a:cs typeface="+mn-ea"/>
                <a:sym typeface="+mn-lt"/>
              </a:rPr>
              <a:t>Bao?</a:t>
            </a:r>
          </a:p>
        </p:txBody>
      </p:sp>
      <p:sp>
        <p:nvSpPr>
          <p:cNvPr id="12" name="椭圆 11">
            <a:extLst>
              <a:ext uri="{FF2B5EF4-FFF2-40B4-BE49-F238E27FC236}">
                <a16:creationId xmlns:a16="http://schemas.microsoft.com/office/drawing/2014/main" id="{BC7963D6-7C5A-4412-8633-259A4E4CF453}"/>
              </a:ext>
            </a:extLst>
          </p:cNvPr>
          <p:cNvSpPr/>
          <p:nvPr/>
        </p:nvSpPr>
        <p:spPr>
          <a:xfrm>
            <a:off x="1528738" y="1730815"/>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52046D4-1018-4FBB-A760-98E0524CA389}"/>
              </a:ext>
            </a:extLst>
          </p:cNvPr>
          <p:cNvSpPr/>
          <p:nvPr/>
        </p:nvSpPr>
        <p:spPr>
          <a:xfrm>
            <a:off x="1528738" y="2943273"/>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276040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Function </a:t>
            </a:r>
            <a:r>
              <a:rPr lang="en-US" altLang="zh-CN" sz="2400" b="1" dirty="0" err="1">
                <a:solidFill>
                  <a:srgbClr val="00B050"/>
                </a:solidFill>
                <a:cs typeface="+mn-ea"/>
                <a:sym typeface="+mn-lt"/>
              </a:rPr>
              <a:t>HSet</a:t>
            </a:r>
            <a:r>
              <a:rPr lang="en-US" altLang="zh-CN" sz="2400" b="1" baseline="-25000" dirty="0" err="1">
                <a:solidFill>
                  <a:srgbClr val="00B050"/>
                </a:solidFill>
                <a:cs typeface="+mn-ea"/>
                <a:sym typeface="+mn-lt"/>
              </a:rPr>
              <a:t>i</a:t>
            </a:r>
            <a:endParaRPr lang="zh-CN" altLang="en-US" sz="2400" b="1" baseline="-25000" dirty="0">
              <a:solidFill>
                <a:srgbClr val="00B050"/>
              </a:solidFill>
              <a:cs typeface="+mn-ea"/>
              <a:sym typeface="+mn-lt"/>
            </a:endParaRPr>
          </a:p>
        </p:txBody>
      </p:sp>
      <mc:AlternateContent xmlns:mc="http://schemas.openxmlformats.org/markup-compatibility/2006">
        <mc:Choice xmlns:a14="http://schemas.microsoft.com/office/drawing/2010/main" Requires="a14">
          <p:sp>
            <p:nvSpPr>
              <p:cNvPr id="7" name="文本框 4">
                <a:extLst>
                  <a:ext uri="{FF2B5EF4-FFF2-40B4-BE49-F238E27FC236}">
                    <a16:creationId xmlns:a16="http://schemas.microsoft.com/office/drawing/2014/main" id="{35139A60-CE4D-4E5F-9B93-29174A3DB5BD}"/>
                  </a:ext>
                </a:extLst>
              </p:cNvPr>
              <p:cNvSpPr txBox="1"/>
              <p:nvPr/>
            </p:nvSpPr>
            <p:spPr>
              <a:xfrm>
                <a:off x="1968864" y="1951668"/>
                <a:ext cx="7926779" cy="337528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0" i="0" dirty="0">
                    <a:solidFill>
                      <a:srgbClr val="000000"/>
                    </a:solidFill>
                    <a:effectLst/>
                    <a:latin typeface="+mj-lt"/>
                  </a:rPr>
                  <a:t>Bao models each hint set </a:t>
                </a:r>
                <a:r>
                  <a:rPr lang="zh-CN" altLang="en-US" sz="2000" b="0" i="1" dirty="0">
                    <a:solidFill>
                      <a:srgbClr val="000000"/>
                    </a:solidFill>
                    <a:effectLst/>
                    <a:latin typeface="+mj-lt"/>
                  </a:rPr>
                  <a:t>𝐻𝑆𝑒𝑡</a:t>
                </a:r>
                <a:r>
                  <a:rPr lang="zh-CN" altLang="en-US" sz="2000" b="0" i="1" baseline="-25000" dirty="0">
                    <a:solidFill>
                      <a:srgbClr val="000000"/>
                    </a:solidFill>
                    <a:effectLst/>
                    <a:latin typeface="+mj-lt"/>
                  </a:rPr>
                  <a:t>𝑖</a:t>
                </a:r>
                <a:r>
                  <a:rPr lang="zh-CN" altLang="en-US" sz="2000" b="0" i="1" dirty="0">
                    <a:solidFill>
                      <a:srgbClr val="000000"/>
                    </a:solidFill>
                    <a:effectLst/>
                    <a:latin typeface="+mj-lt"/>
                  </a:rPr>
                  <a:t> </a:t>
                </a:r>
                <a:r>
                  <a:rPr lang="en-US" altLang="zh-CN" sz="2000" b="0" i="0" dirty="0">
                    <a:solidFill>
                      <a:srgbClr val="000000"/>
                    </a:solidFill>
                    <a:effectLst/>
                    <a:latin typeface="+mj-lt"/>
                  </a:rPr>
                  <a:t>∈ </a:t>
                </a:r>
                <a:r>
                  <a:rPr lang="zh-CN" altLang="en-US" sz="2000" b="0" i="1" dirty="0">
                    <a:solidFill>
                      <a:srgbClr val="000000"/>
                    </a:solidFill>
                    <a:effectLst/>
                    <a:latin typeface="+mj-lt"/>
                  </a:rPr>
                  <a:t>𝐹 </a:t>
                </a:r>
                <a:r>
                  <a:rPr lang="en-US" altLang="zh-CN" sz="2000" b="0" i="0" dirty="0">
                    <a:solidFill>
                      <a:srgbClr val="000000"/>
                    </a:solidFill>
                    <a:effectLst/>
                    <a:latin typeface="+mj-lt"/>
                  </a:rPr>
                  <a:t>in the family of hint sets </a:t>
                </a:r>
                <a:r>
                  <a:rPr lang="zh-CN" altLang="en-US" sz="2000" b="0" i="1" dirty="0">
                    <a:solidFill>
                      <a:srgbClr val="000000"/>
                    </a:solidFill>
                    <a:effectLst/>
                    <a:latin typeface="+mj-lt"/>
                  </a:rPr>
                  <a:t>𝐹 </a:t>
                </a:r>
                <a:r>
                  <a:rPr lang="en-US" altLang="zh-CN" sz="2000" b="0" i="0" dirty="0">
                    <a:solidFill>
                      <a:srgbClr val="000000"/>
                    </a:solidFill>
                    <a:effectLst/>
                    <a:latin typeface="+mj-lt"/>
                  </a:rPr>
                  <a:t>as if it were its own query optimizer: a function mapping a query </a:t>
                </a:r>
                <a:r>
                  <a:rPr lang="zh-CN" altLang="en-US" sz="2000" b="0" i="1" dirty="0">
                    <a:solidFill>
                      <a:srgbClr val="000000"/>
                    </a:solidFill>
                    <a:effectLst/>
                    <a:latin typeface="+mj-lt"/>
                  </a:rPr>
                  <a:t>𝑞 </a:t>
                </a:r>
                <a:r>
                  <a:rPr lang="en-US" altLang="zh-CN" sz="2000" b="0" i="0" dirty="0">
                    <a:solidFill>
                      <a:srgbClr val="000000"/>
                    </a:solidFill>
                    <a:effectLst/>
                    <a:latin typeface="+mj-lt"/>
                  </a:rPr>
                  <a:t>∈ </a:t>
                </a:r>
                <a:r>
                  <a:rPr lang="zh-CN" altLang="en-US" sz="2000" b="0" i="1" dirty="0">
                    <a:solidFill>
                      <a:srgbClr val="000000"/>
                    </a:solidFill>
                    <a:effectLst/>
                    <a:latin typeface="+mj-lt"/>
                  </a:rPr>
                  <a:t>𝑄 </a:t>
                </a:r>
                <a:r>
                  <a:rPr lang="en-US" altLang="zh-CN" sz="2000" b="0" i="0" dirty="0">
                    <a:solidFill>
                      <a:srgbClr val="000000"/>
                    </a:solidFill>
                    <a:effectLst/>
                    <a:latin typeface="+mj-lt"/>
                  </a:rPr>
                  <a:t>to a query plan tree </a:t>
                </a:r>
                <a:r>
                  <a:rPr lang="zh-CN" altLang="en-US" sz="2000" b="0" i="1" dirty="0">
                    <a:solidFill>
                      <a:srgbClr val="000000"/>
                    </a:solidFill>
                    <a:effectLst/>
                    <a:latin typeface="+mj-lt"/>
                  </a:rPr>
                  <a:t>𝑡 </a:t>
                </a:r>
                <a:r>
                  <a:rPr lang="en-US" altLang="zh-CN" sz="2000" b="0" i="0" dirty="0">
                    <a:solidFill>
                      <a:srgbClr val="000000"/>
                    </a:solidFill>
                    <a:effectLst/>
                    <a:latin typeface="+mj-lt"/>
                  </a:rPr>
                  <a:t>∈ </a:t>
                </a:r>
                <a:r>
                  <a:rPr lang="zh-CN" altLang="en-US" sz="2000" b="0" i="1" dirty="0">
                    <a:solidFill>
                      <a:srgbClr val="000000"/>
                    </a:solidFill>
                    <a:effectLst/>
                    <a:latin typeface="+mj-lt"/>
                  </a:rPr>
                  <a:t>𝑇 </a:t>
                </a:r>
                <a:r>
                  <a:rPr lang="en-US" altLang="zh-CN" sz="2000" b="0" i="0" dirty="0">
                    <a:solidFill>
                      <a:srgbClr val="000000"/>
                    </a:solidFill>
                    <a:effectLst/>
                    <a:latin typeface="+mj-lt"/>
                  </a:rPr>
                  <a:t>:</a:t>
                </a:r>
                <a:r>
                  <a:rPr lang="en-US" altLang="zh-CN" sz="2000" dirty="0">
                    <a:latin typeface="+mj-lt"/>
                  </a:rPr>
                  <a:t> </a:t>
                </a:r>
              </a:p>
              <a:p>
                <a:endParaRPr lang="en-US" altLang="zh-CN" sz="2000" dirty="0">
                  <a:latin typeface="+mj-lt"/>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𝐻𝑆𝑒𝑡</m:t>
                      </m:r>
                      <m:r>
                        <a:rPr lang="en-US" altLang="zh-CN" sz="2000" b="0" i="1" baseline="-25000" smtClean="0">
                          <a:latin typeface="Cambria Math" panose="02040503050406030204" pitchFamily="18" charset="0"/>
                        </a:rPr>
                        <m:t>𝑖</m:t>
                      </m:r>
                      <m:r>
                        <a:rPr lang="en-US" altLang="zh-CN" sz="2000" b="0" i="1" baseline="-25000" smtClean="0">
                          <a:latin typeface="Cambria Math" panose="02040503050406030204" pitchFamily="18" charset="0"/>
                        </a:rPr>
                        <m:t> :</m:t>
                      </m:r>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 →</m:t>
                      </m:r>
                      <m:r>
                        <m:rPr>
                          <m:sty m:val="p"/>
                        </m:rPr>
                        <a:rPr lang="en-US" altLang="zh-CN" sz="2000" b="0" i="0" smtClean="0">
                          <a:latin typeface="Cambria Math" panose="02040503050406030204" pitchFamily="18" charset="0"/>
                        </a:rPr>
                        <m:t>T</m:t>
                      </m:r>
                    </m:oMath>
                  </m:oMathPara>
                </a14:m>
                <a:endParaRPr lang="en-US" altLang="zh-CN" sz="2000" dirty="0">
                  <a:latin typeface="+mj-lt"/>
                </a:endParaRPr>
              </a:p>
              <a:p>
                <a:r>
                  <a:rPr lang="en-US" altLang="zh-CN" sz="2000" b="0" i="0" dirty="0">
                    <a:solidFill>
                      <a:srgbClr val="000000"/>
                    </a:solidFill>
                    <a:effectLst/>
                    <a:latin typeface="+mj-lt"/>
                  </a:rPr>
                  <a:t>We assume that each query plan tree </a:t>
                </a:r>
                <a:r>
                  <a:rPr lang="zh-CN" altLang="en-US" sz="2000" b="0" i="1" dirty="0">
                    <a:solidFill>
                      <a:srgbClr val="000000"/>
                    </a:solidFill>
                    <a:effectLst/>
                    <a:latin typeface="+mj-lt"/>
                  </a:rPr>
                  <a:t>𝑡 </a:t>
                </a:r>
                <a:r>
                  <a:rPr lang="en-US" altLang="zh-CN" sz="2000" b="0" i="0" dirty="0">
                    <a:solidFill>
                      <a:srgbClr val="000000"/>
                    </a:solidFill>
                    <a:effectLst/>
                    <a:latin typeface="+mj-lt"/>
                  </a:rPr>
                  <a:t>∈ </a:t>
                </a:r>
                <a:r>
                  <a:rPr lang="zh-CN" altLang="en-US" sz="2000" b="0" i="1" dirty="0">
                    <a:solidFill>
                      <a:srgbClr val="000000"/>
                    </a:solidFill>
                    <a:effectLst/>
                    <a:latin typeface="+mj-lt"/>
                  </a:rPr>
                  <a:t>𝑇 </a:t>
                </a:r>
                <a:r>
                  <a:rPr lang="en-US" altLang="zh-CN" sz="2000" b="0" i="0" dirty="0">
                    <a:solidFill>
                      <a:srgbClr val="000000"/>
                    </a:solidFill>
                    <a:effectLst/>
                    <a:latin typeface="+mj-lt"/>
                  </a:rPr>
                  <a:t>is composed of an arbitrary number of operators drawn from a known finite set (i.e., that the trees may be arbitrarily large but all of the distinct operator </a:t>
                </a:r>
                <a:r>
                  <a:rPr lang="en-US" altLang="zh-CN" sz="2000" b="0" i="1" dirty="0">
                    <a:solidFill>
                      <a:srgbClr val="000000"/>
                    </a:solidFill>
                    <a:effectLst/>
                    <a:latin typeface="+mj-lt"/>
                  </a:rPr>
                  <a:t>types </a:t>
                </a:r>
                <a:r>
                  <a:rPr lang="en-US" altLang="zh-CN" sz="2000" b="0" i="0" dirty="0">
                    <a:solidFill>
                      <a:srgbClr val="000000"/>
                    </a:solidFill>
                    <a:effectLst/>
                    <a:latin typeface="+mj-lt"/>
                  </a:rPr>
                  <a:t>are known ahead of time).</a:t>
                </a:r>
                <a:r>
                  <a:rPr lang="en-US" altLang="zh-CN" sz="2000" dirty="0">
                    <a:latin typeface="+mj-lt"/>
                  </a:rPr>
                  <a:t> </a:t>
                </a:r>
                <a:br>
                  <a:rPr lang="en-US" altLang="zh-CN" sz="2000" dirty="0">
                    <a:latin typeface="+mj-lt"/>
                  </a:rPr>
                </a:br>
                <a:br>
                  <a:rPr lang="en-US" altLang="zh-CN" sz="2000" dirty="0">
                    <a:latin typeface="+mj-lt"/>
                  </a:rPr>
                </a:br>
                <a:endParaRPr lang="zh-CN" altLang="en-US" sz="2000" baseline="-25000" dirty="0">
                  <a:latin typeface="+mj-lt"/>
                  <a:cs typeface="+mn-ea"/>
                  <a:sym typeface="+mn-lt"/>
                </a:endParaRPr>
              </a:p>
            </p:txBody>
          </p:sp>
        </mc:Choice>
        <mc:Fallback>
          <p:sp>
            <p:nvSpPr>
              <p:cNvPr id="7" name="文本框 4">
                <a:extLst>
                  <a:ext uri="{FF2B5EF4-FFF2-40B4-BE49-F238E27FC236}">
                    <a16:creationId xmlns:a16="http://schemas.microsoft.com/office/drawing/2014/main" id="{35139A60-CE4D-4E5F-9B93-29174A3DB5BD}"/>
                  </a:ext>
                </a:extLst>
              </p:cNvPr>
              <p:cNvSpPr txBox="1">
                <a:spLocks noRot="1" noChangeAspect="1" noMove="1" noResize="1" noEditPoints="1" noAdjustHandles="1" noChangeArrowheads="1" noChangeShapeType="1" noTextEdit="1"/>
              </p:cNvSpPr>
              <p:nvPr/>
            </p:nvSpPr>
            <p:spPr>
              <a:xfrm>
                <a:off x="1968864" y="1951668"/>
                <a:ext cx="7926779" cy="3375283"/>
              </a:xfrm>
              <a:prstGeom prst="rect">
                <a:avLst/>
              </a:prstGeom>
              <a:blipFill>
                <a:blip r:embed="rId5"/>
                <a:stretch>
                  <a:fillRect l="-846" t="-1264"/>
                </a:stretch>
              </a:blipFill>
            </p:spPr>
            <p:txBody>
              <a:bodyPr/>
              <a:lstStyle/>
              <a:p>
                <a:r>
                  <a:rPr lang="zh-CN" altLang="en-US">
                    <a:noFill/>
                  </a:rPr>
                  <a:t> </a:t>
                </a:r>
              </a:p>
            </p:txBody>
          </p:sp>
        </mc:Fallback>
      </mc:AlternateContent>
      <p:sp>
        <p:nvSpPr>
          <p:cNvPr id="8" name="文本框 4">
            <a:extLst>
              <a:ext uri="{FF2B5EF4-FFF2-40B4-BE49-F238E27FC236}">
                <a16:creationId xmlns:a16="http://schemas.microsoft.com/office/drawing/2014/main" id="{9DEC0D75-6D55-4685-AC39-0C4709DA8425}"/>
              </a:ext>
            </a:extLst>
          </p:cNvPr>
          <p:cNvSpPr txBox="1"/>
          <p:nvPr/>
        </p:nvSpPr>
        <p:spPr>
          <a:xfrm>
            <a:off x="2030652" y="5272254"/>
            <a:ext cx="792677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solidFill>
                  <a:srgbClr val="000000"/>
                </a:solidFill>
                <a:latin typeface="+mj-lt"/>
                <a:sym typeface="+mn-lt"/>
              </a:rPr>
              <a:t>𝑃 </a:t>
            </a:r>
            <a:r>
              <a:rPr lang="en-US" altLang="zh-CN" sz="2000" dirty="0">
                <a:solidFill>
                  <a:srgbClr val="000000"/>
                </a:solidFill>
                <a:latin typeface="+mj-lt"/>
                <a:sym typeface="+mn-lt"/>
              </a:rPr>
              <a:t>may measure the execution time of a query plan, or may measure the number of disk operations performed by the plan.</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5085126"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Bao’s Optimization Goal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52046D4-1018-4FBB-A760-98E0524CA389}"/>
              </a:ext>
            </a:extLst>
          </p:cNvPr>
          <p:cNvSpPr/>
          <p:nvPr/>
        </p:nvSpPr>
        <p:spPr>
          <a:xfrm>
            <a:off x="1528738" y="4870517"/>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
        <p:nvSpPr>
          <p:cNvPr id="17" name="MH_Other_13">
            <a:extLst>
              <a:ext uri="{FF2B5EF4-FFF2-40B4-BE49-F238E27FC236}">
                <a16:creationId xmlns:a16="http://schemas.microsoft.com/office/drawing/2014/main" id="{F7A99B83-AC95-4AAA-AB66-D2FF9AAF2755}"/>
              </a:ext>
            </a:extLst>
          </p:cNvPr>
          <p:cNvSpPr>
            <a:spLocks noChangeArrowheads="1"/>
          </p:cNvSpPr>
          <p:nvPr>
            <p:custDataLst>
              <p:tags r:id="rId1"/>
            </p:custDataLst>
          </p:nvPr>
        </p:nvSpPr>
        <p:spPr bwMode="auto">
          <a:xfrm>
            <a:off x="1613069" y="4933907"/>
            <a:ext cx="248920" cy="274955"/>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normAutofit/>
            <a:scene3d>
              <a:camera prst="orthographicFront"/>
              <a:lightRig rig="threePt" dir="t"/>
            </a:scene3d>
            <a:sp3d contourW="12700">
              <a:contourClr>
                <a:srgbClr val="FFFFFF"/>
              </a:contourClr>
            </a:sp3d>
          </a:body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18" name="文本框 4">
            <a:extLst>
              <a:ext uri="{FF2B5EF4-FFF2-40B4-BE49-F238E27FC236}">
                <a16:creationId xmlns:a16="http://schemas.microsoft.com/office/drawing/2014/main" id="{38DBDD4F-75AA-4DF2-B80F-115807A0F8AD}"/>
              </a:ext>
            </a:extLst>
          </p:cNvPr>
          <p:cNvSpPr txBox="1"/>
          <p:nvPr/>
        </p:nvSpPr>
        <p:spPr>
          <a:xfrm>
            <a:off x="2030653" y="4855700"/>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User-defined performance metric </a:t>
            </a:r>
            <a:r>
              <a:rPr lang="en-US" altLang="zh-CN" sz="2400" b="1" i="1" dirty="0">
                <a:solidFill>
                  <a:srgbClr val="00B050"/>
                </a:solidFill>
                <a:cs typeface="+mn-ea"/>
                <a:sym typeface="+mn-lt"/>
              </a:rPr>
              <a:t>P</a:t>
            </a:r>
            <a:endParaRPr lang="zh-CN" altLang="en-US" sz="2400" b="1" i="1" dirty="0">
              <a:solidFill>
                <a:srgbClr val="00B050"/>
              </a:solidFill>
              <a:cs typeface="+mn-ea"/>
              <a:sym typeface="+mn-lt"/>
            </a:endParaRPr>
          </a:p>
        </p:txBody>
      </p:sp>
    </p:spTree>
    <p:extLst>
      <p:ext uri="{BB962C8B-B14F-4D97-AF65-F5344CB8AC3E}">
        <p14:creationId xmlns:p14="http://schemas.microsoft.com/office/powerpoint/2010/main" val="21143470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Function B</a:t>
            </a:r>
            <a:endParaRPr lang="zh-CN" altLang="en-US" sz="2400" b="1" dirty="0">
              <a:solidFill>
                <a:srgbClr val="00B050"/>
              </a:solidFill>
              <a:cs typeface="+mn-ea"/>
              <a:sym typeface="+mn-lt"/>
            </a:endParaRPr>
          </a:p>
        </p:txBody>
      </p:sp>
      <p:sp>
        <p:nvSpPr>
          <p:cNvPr id="7" name="文本框 4">
            <a:extLst>
              <a:ext uri="{FF2B5EF4-FFF2-40B4-BE49-F238E27FC236}">
                <a16:creationId xmlns:a16="http://schemas.microsoft.com/office/drawing/2014/main" id="{35139A60-CE4D-4E5F-9B93-29174A3DB5BD}"/>
              </a:ext>
            </a:extLst>
          </p:cNvPr>
          <p:cNvSpPr txBox="1"/>
          <p:nvPr/>
        </p:nvSpPr>
        <p:spPr>
          <a:xfrm>
            <a:off x="1968864" y="1951668"/>
            <a:ext cx="792677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0" i="0" dirty="0">
                <a:solidFill>
                  <a:srgbClr val="000000"/>
                </a:solidFill>
                <a:effectLst/>
                <a:latin typeface="+mj-lt"/>
              </a:rPr>
              <a:t>For a query </a:t>
            </a:r>
            <a:r>
              <a:rPr lang="zh-CN" altLang="en-US" sz="2000" b="0" i="1" dirty="0">
                <a:solidFill>
                  <a:srgbClr val="000000"/>
                </a:solidFill>
                <a:effectLst/>
                <a:latin typeface="+mj-lt"/>
              </a:rPr>
              <a:t>𝑞</a:t>
            </a:r>
            <a:r>
              <a:rPr lang="en-US" altLang="zh-CN" sz="2000" b="0" i="0" dirty="0">
                <a:solidFill>
                  <a:srgbClr val="000000"/>
                </a:solidFill>
                <a:effectLst/>
                <a:latin typeface="+mj-lt"/>
              </a:rPr>
              <a:t>, Bao must select a hint set to use. We call this selection function </a:t>
            </a:r>
            <a:r>
              <a:rPr lang="zh-CN" altLang="en-US" sz="2000" b="0" i="1" dirty="0">
                <a:solidFill>
                  <a:srgbClr val="000000"/>
                </a:solidFill>
                <a:effectLst/>
                <a:latin typeface="+mj-lt"/>
              </a:rPr>
              <a:t>𝐵 </a:t>
            </a:r>
            <a:r>
              <a:rPr lang="en-US" altLang="zh-CN" sz="2000" b="0" i="0" dirty="0">
                <a:solidFill>
                  <a:srgbClr val="000000"/>
                </a:solidFill>
                <a:effectLst/>
                <a:latin typeface="+mj-lt"/>
              </a:rPr>
              <a:t>: </a:t>
            </a:r>
            <a:r>
              <a:rPr lang="zh-CN" altLang="en-US" sz="2000" b="0" i="1" dirty="0">
                <a:solidFill>
                  <a:srgbClr val="000000"/>
                </a:solidFill>
                <a:effectLst/>
                <a:latin typeface="+mj-lt"/>
              </a:rPr>
              <a:t>𝑄 </a:t>
            </a:r>
            <a:r>
              <a:rPr lang="en-US" altLang="zh-CN" sz="2000" b="0" i="0" dirty="0">
                <a:solidFill>
                  <a:srgbClr val="000000"/>
                </a:solidFill>
                <a:effectLst/>
                <a:latin typeface="+mj-lt"/>
              </a:rPr>
              <a:t>→ </a:t>
            </a:r>
            <a:r>
              <a:rPr lang="zh-CN" altLang="en-US" sz="2000" b="0" i="1" dirty="0">
                <a:solidFill>
                  <a:srgbClr val="000000"/>
                </a:solidFill>
                <a:effectLst/>
                <a:latin typeface="+mj-lt"/>
              </a:rPr>
              <a:t>𝐹</a:t>
            </a:r>
            <a:r>
              <a:rPr lang="en-US" altLang="zh-CN" sz="2000" b="0" i="0" dirty="0">
                <a:solidFill>
                  <a:srgbClr val="000000"/>
                </a:solidFill>
                <a:effectLst/>
                <a:latin typeface="+mj-lt"/>
              </a:rPr>
              <a:t>.</a:t>
            </a:r>
            <a:r>
              <a:rPr lang="en-US" altLang="zh-CN" sz="2000" dirty="0">
                <a:latin typeface="+mj-lt"/>
              </a:rPr>
              <a:t> </a:t>
            </a:r>
            <a:endParaRPr lang="zh-CN" altLang="en-US" sz="2000" baseline="-25000" dirty="0">
              <a:latin typeface="+mj-lt"/>
              <a:cs typeface="+mn-ea"/>
              <a:sym typeface="+mn-lt"/>
            </a:endParaRP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8" y="280051"/>
            <a:ext cx="5085126"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Bao’s Optimization Goal</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mc:AlternateContent xmlns:mc="http://schemas.openxmlformats.org/markup-compatibility/2006" xmlns:a14="http://schemas.microsoft.com/office/drawing/2010/main">
        <mc:Choice Requires="a14">
          <p:sp>
            <p:nvSpPr>
              <p:cNvPr id="14" name="文本框 4">
                <a:extLst>
                  <a:ext uri="{FF2B5EF4-FFF2-40B4-BE49-F238E27FC236}">
                    <a16:creationId xmlns:a16="http://schemas.microsoft.com/office/drawing/2014/main" id="{ECF2CA3F-4A65-43EB-A7EF-75A3C0377672}"/>
                  </a:ext>
                </a:extLst>
              </p:cNvPr>
              <p:cNvSpPr txBox="1"/>
              <p:nvPr/>
            </p:nvSpPr>
            <p:spPr>
              <a:xfrm>
                <a:off x="2030652" y="3291054"/>
                <a:ext cx="7926779" cy="16708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0" i="0" dirty="0">
                    <a:solidFill>
                      <a:srgbClr val="000000"/>
                    </a:solidFill>
                    <a:effectLst/>
                    <a:latin typeface="LinLibertineT"/>
                  </a:rPr>
                  <a:t>The regret for a query </a:t>
                </a:r>
                <a:r>
                  <a:rPr lang="zh-CN" altLang="en-US" sz="2000" b="0" i="1" dirty="0">
                    <a:solidFill>
                      <a:srgbClr val="000000"/>
                    </a:solidFill>
                    <a:effectLst/>
                    <a:latin typeface="LibertineMathMI"/>
                  </a:rPr>
                  <a:t>𝑞</a:t>
                </a:r>
                <a:r>
                  <a:rPr lang="en-US" altLang="zh-CN" sz="2000" b="0" i="0" dirty="0">
                    <a:solidFill>
                      <a:srgbClr val="000000"/>
                    </a:solidFill>
                    <a:effectLst/>
                    <a:latin typeface="LinLibertineT"/>
                  </a:rPr>
                  <a:t>, </a:t>
                </a:r>
                <a:r>
                  <a:rPr lang="zh-CN" altLang="en-US" sz="2000" b="0" i="1" dirty="0">
                    <a:solidFill>
                      <a:srgbClr val="000000"/>
                    </a:solidFill>
                    <a:effectLst/>
                    <a:latin typeface="LibertineMathMI"/>
                  </a:rPr>
                  <a:t>𝑅</a:t>
                </a:r>
                <a:r>
                  <a:rPr lang="zh-CN" altLang="en-US" sz="2000" b="0" i="1" dirty="0">
                    <a:solidFill>
                      <a:srgbClr val="000000"/>
                    </a:solidFill>
                    <a:effectLst/>
                    <a:latin typeface="LibertineMathMI7"/>
                  </a:rPr>
                  <a:t>𝑞</a:t>
                </a:r>
                <a:r>
                  <a:rPr lang="en-US" altLang="zh-CN" sz="2000" b="0" i="0" dirty="0">
                    <a:solidFill>
                      <a:srgbClr val="000000"/>
                    </a:solidFill>
                    <a:effectLst/>
                    <a:latin typeface="LinLibertineT"/>
                  </a:rPr>
                  <a:t>, is defined as the difference between the performance of the plan produced with the hint set selected by Bao and the performance of the plan produced with the ideal hint set:</a:t>
                </a:r>
              </a:p>
              <a:p>
                <a:endParaRPr lang="en-US" altLang="zh-CN" sz="2000" b="0" i="0" dirty="0">
                  <a:solidFill>
                    <a:srgbClr val="000000"/>
                  </a:solidFill>
                  <a:effectLst/>
                  <a:latin typeface="LinLibertineT"/>
                </a:endParaRPr>
              </a:p>
              <a:p>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latin typeface="Cambria Math" panose="02040503050406030204" pitchFamily="18" charset="0"/>
                          <a:sym typeface="+mn-lt"/>
                        </a:rPr>
                        <m:t>𝑅</m:t>
                      </m:r>
                      <m:r>
                        <m:rPr>
                          <m:sty m:val="p"/>
                        </m:rPr>
                        <a:rPr lang="en-US" altLang="zh-CN" sz="2000" i="1" baseline="-25000">
                          <a:solidFill>
                            <a:srgbClr val="000000"/>
                          </a:solidFill>
                          <a:latin typeface="Cambria Math" panose="02040503050406030204" pitchFamily="18" charset="0"/>
                          <a:sym typeface="+mn-lt"/>
                        </a:rPr>
                        <m:t>q</m:t>
                      </m:r>
                      <m:r>
                        <a:rPr lang="en-US" altLang="zh-CN" sz="2000" b="0" i="0" smtClean="0">
                          <a:solidFill>
                            <a:srgbClr val="000000"/>
                          </a:solidFill>
                          <a:latin typeface="Cambria Math" panose="02040503050406030204" pitchFamily="18" charset="0"/>
                          <a:sym typeface="+mn-lt"/>
                        </a:rPr>
                        <m:t>= </m:t>
                      </m:r>
                      <m:sSup>
                        <m:sSupPr>
                          <m:ctrlPr>
                            <a:rPr lang="en-US" altLang="zh-CN" sz="2000" b="0" i="1" smtClean="0">
                              <a:solidFill>
                                <a:srgbClr val="000000"/>
                              </a:solidFill>
                              <a:latin typeface="Cambria Math" panose="02040503050406030204" pitchFamily="18" charset="0"/>
                              <a:sym typeface="+mn-lt"/>
                            </a:rPr>
                          </m:ctrlPr>
                        </m:sSupPr>
                        <m:e>
                          <m:r>
                            <a:rPr lang="en-US" altLang="zh-CN" sz="2000" b="0" i="1" smtClean="0">
                              <a:solidFill>
                                <a:srgbClr val="000000"/>
                              </a:solidFill>
                              <a:latin typeface="Cambria Math" panose="02040503050406030204" pitchFamily="18" charset="0"/>
                              <a:sym typeface="+mn-lt"/>
                            </a:rPr>
                            <m:t>(</m:t>
                          </m:r>
                          <m:r>
                            <a:rPr lang="en-US" altLang="zh-CN" sz="2000" b="0" i="1" smtClean="0">
                              <a:solidFill>
                                <a:srgbClr val="000000"/>
                              </a:solidFill>
                              <a:latin typeface="Cambria Math" panose="02040503050406030204" pitchFamily="18" charset="0"/>
                              <a:sym typeface="+mn-lt"/>
                            </a:rPr>
                            <m:t>𝑃</m:t>
                          </m:r>
                          <m:d>
                            <m:dPr>
                              <m:ctrlPr>
                                <a:rPr lang="en-US" altLang="zh-CN" sz="2000" b="0" i="1" smtClean="0">
                                  <a:solidFill>
                                    <a:srgbClr val="000000"/>
                                  </a:solidFill>
                                  <a:latin typeface="Cambria Math" panose="02040503050406030204" pitchFamily="18" charset="0"/>
                                  <a:sym typeface="+mn-lt"/>
                                </a:rPr>
                              </m:ctrlPr>
                            </m:dPr>
                            <m:e>
                              <m:r>
                                <a:rPr lang="en-US" altLang="zh-CN" sz="2000" b="0" i="1" smtClean="0">
                                  <a:solidFill>
                                    <a:srgbClr val="000000"/>
                                  </a:solidFill>
                                  <a:latin typeface="Cambria Math" panose="02040503050406030204" pitchFamily="18" charset="0"/>
                                  <a:sym typeface="+mn-lt"/>
                                </a:rPr>
                                <m:t>𝐵</m:t>
                              </m:r>
                              <m:d>
                                <m:dPr>
                                  <m:ctrlPr>
                                    <a:rPr lang="en-US" altLang="zh-CN" sz="2000" b="0" i="1" smtClean="0">
                                      <a:solidFill>
                                        <a:srgbClr val="000000"/>
                                      </a:solidFill>
                                      <a:latin typeface="Cambria Math" panose="02040503050406030204" pitchFamily="18" charset="0"/>
                                      <a:sym typeface="+mn-lt"/>
                                    </a:rPr>
                                  </m:ctrlPr>
                                </m:dPr>
                                <m:e>
                                  <m:r>
                                    <a:rPr lang="en-US" altLang="zh-CN" sz="2000" b="0" i="1" smtClean="0">
                                      <a:solidFill>
                                        <a:srgbClr val="000000"/>
                                      </a:solidFill>
                                      <a:latin typeface="Cambria Math" panose="02040503050406030204" pitchFamily="18" charset="0"/>
                                      <a:sym typeface="+mn-lt"/>
                                    </a:rPr>
                                    <m:t>𝑞</m:t>
                                  </m:r>
                                </m:e>
                              </m:d>
                              <m:d>
                                <m:dPr>
                                  <m:ctrlPr>
                                    <a:rPr lang="en-US" altLang="zh-CN" sz="2000" b="0" i="1" smtClean="0">
                                      <a:solidFill>
                                        <a:srgbClr val="000000"/>
                                      </a:solidFill>
                                      <a:latin typeface="Cambria Math" panose="02040503050406030204" pitchFamily="18" charset="0"/>
                                      <a:sym typeface="+mn-lt"/>
                                    </a:rPr>
                                  </m:ctrlPr>
                                </m:dPr>
                                <m:e>
                                  <m:r>
                                    <a:rPr lang="en-US" altLang="zh-CN" sz="2000" b="0" i="1" smtClean="0">
                                      <a:solidFill>
                                        <a:srgbClr val="000000"/>
                                      </a:solidFill>
                                      <a:latin typeface="Cambria Math" panose="02040503050406030204" pitchFamily="18" charset="0"/>
                                      <a:sym typeface="+mn-lt"/>
                                    </a:rPr>
                                    <m:t>𝑞</m:t>
                                  </m:r>
                                </m:e>
                              </m:d>
                            </m:e>
                          </m:d>
                          <m:r>
                            <a:rPr lang="en-US" altLang="zh-CN" sz="2000" b="0" i="1" smtClean="0">
                              <a:solidFill>
                                <a:srgbClr val="000000"/>
                              </a:solidFill>
                              <a:latin typeface="Cambria Math" panose="02040503050406030204" pitchFamily="18" charset="0"/>
                              <a:sym typeface="+mn-lt"/>
                            </a:rPr>
                            <m:t> −</m:t>
                          </m:r>
                          <m:r>
                            <a:rPr lang="en-US" altLang="zh-CN" sz="2000" b="0" i="1" smtClean="0">
                              <a:solidFill>
                                <a:srgbClr val="000000"/>
                              </a:solidFill>
                              <a:latin typeface="Cambria Math" panose="02040503050406030204" pitchFamily="18" charset="0"/>
                              <a:sym typeface="+mn-lt"/>
                            </a:rPr>
                            <m:t>𝑚𝑖𝑛𝑃</m:t>
                          </m:r>
                          <m:d>
                            <m:dPr>
                              <m:ctrlPr>
                                <a:rPr lang="en-US" altLang="zh-CN" sz="2000" b="0" i="1" smtClean="0">
                                  <a:solidFill>
                                    <a:srgbClr val="000000"/>
                                  </a:solidFill>
                                  <a:latin typeface="Cambria Math" panose="02040503050406030204" pitchFamily="18" charset="0"/>
                                  <a:sym typeface="+mn-lt"/>
                                </a:rPr>
                              </m:ctrlPr>
                            </m:dPr>
                            <m:e>
                              <m:r>
                                <a:rPr lang="en-US" altLang="zh-CN" sz="2000" b="0" i="1" smtClean="0">
                                  <a:solidFill>
                                    <a:srgbClr val="000000"/>
                                  </a:solidFill>
                                  <a:latin typeface="Cambria Math" panose="02040503050406030204" pitchFamily="18" charset="0"/>
                                  <a:sym typeface="+mn-lt"/>
                                </a:rPr>
                                <m:t>𝐻𝑆𝑒𝑡</m:t>
                              </m:r>
                              <m:r>
                                <a:rPr lang="en-US" altLang="zh-CN" sz="2000" b="0" i="1" baseline="-25000" smtClean="0">
                                  <a:solidFill>
                                    <a:srgbClr val="000000"/>
                                  </a:solidFill>
                                  <a:latin typeface="Cambria Math" panose="02040503050406030204" pitchFamily="18" charset="0"/>
                                  <a:sym typeface="+mn-lt"/>
                                </a:rPr>
                                <m:t>𝑖</m:t>
                              </m:r>
                              <m:d>
                                <m:dPr>
                                  <m:ctrlPr>
                                    <a:rPr lang="en-US" altLang="zh-CN" sz="2000" b="0" i="1" baseline="-25000" smtClean="0">
                                      <a:solidFill>
                                        <a:srgbClr val="000000"/>
                                      </a:solidFill>
                                      <a:latin typeface="Cambria Math" panose="02040503050406030204" pitchFamily="18" charset="0"/>
                                      <a:sym typeface="+mn-lt"/>
                                    </a:rPr>
                                  </m:ctrlPr>
                                </m:dPr>
                                <m:e>
                                  <m:r>
                                    <a:rPr lang="en-US" altLang="zh-CN" sz="2000" b="0" i="1" smtClean="0">
                                      <a:solidFill>
                                        <a:srgbClr val="000000"/>
                                      </a:solidFill>
                                      <a:latin typeface="Cambria Math" panose="02040503050406030204" pitchFamily="18" charset="0"/>
                                      <a:sym typeface="+mn-lt"/>
                                    </a:rPr>
                                    <m:t>𝑞</m:t>
                                  </m:r>
                                </m:e>
                              </m:d>
                            </m:e>
                          </m:d>
                          <m:r>
                            <a:rPr lang="en-US" altLang="zh-CN" sz="2000" b="0" i="1" smtClean="0">
                              <a:solidFill>
                                <a:srgbClr val="000000"/>
                              </a:solidFill>
                              <a:latin typeface="Cambria Math" panose="02040503050406030204" pitchFamily="18" charset="0"/>
                              <a:sym typeface="+mn-lt"/>
                            </a:rPr>
                            <m:t>)</m:t>
                          </m:r>
                        </m:e>
                        <m:sup>
                          <m:r>
                            <a:rPr lang="en-US" altLang="zh-CN" sz="2000" b="0" i="1" smtClean="0">
                              <a:solidFill>
                                <a:srgbClr val="000000"/>
                              </a:solidFill>
                              <a:latin typeface="Cambria Math" panose="02040503050406030204" pitchFamily="18" charset="0"/>
                              <a:sym typeface="+mn-lt"/>
                            </a:rPr>
                            <m:t>2</m:t>
                          </m:r>
                        </m:sup>
                      </m:sSup>
                    </m:oMath>
                  </m:oMathPara>
                </a14:m>
                <a:endParaRPr lang="en-US" altLang="zh-CN" sz="2000" dirty="0">
                  <a:solidFill>
                    <a:srgbClr val="000000"/>
                  </a:solidFill>
                  <a:latin typeface="+mj-lt"/>
                  <a:sym typeface="+mn-lt"/>
                </a:endParaRPr>
              </a:p>
            </p:txBody>
          </p:sp>
        </mc:Choice>
        <mc:Fallback xmlns="">
          <p:sp>
            <p:nvSpPr>
              <p:cNvPr id="14" name="文本框 4">
                <a:extLst>
                  <a:ext uri="{FF2B5EF4-FFF2-40B4-BE49-F238E27FC236}">
                    <a16:creationId xmlns:a16="http://schemas.microsoft.com/office/drawing/2014/main" id="{ECF2CA3F-4A65-43EB-A7EF-75A3C0377672}"/>
                  </a:ext>
                </a:extLst>
              </p:cNvPr>
              <p:cNvSpPr txBox="1">
                <a:spLocks noRot="1" noChangeAspect="1" noMove="1" noResize="1" noEditPoints="1" noAdjustHandles="1" noChangeArrowheads="1" noChangeShapeType="1" noTextEdit="1"/>
              </p:cNvSpPr>
              <p:nvPr/>
            </p:nvSpPr>
            <p:spPr>
              <a:xfrm>
                <a:off x="2030652" y="3291054"/>
                <a:ext cx="7926779" cy="1670842"/>
              </a:xfrm>
              <a:prstGeom prst="rect">
                <a:avLst/>
              </a:prstGeom>
              <a:blipFill>
                <a:blip r:embed="rId5"/>
                <a:stretch>
                  <a:fillRect l="-769" t="-2920" b="-3285"/>
                </a:stretch>
              </a:blipFill>
            </p:spPr>
            <p:txBody>
              <a:bodyPr/>
              <a:lstStyle/>
              <a:p>
                <a:r>
                  <a:rPr lang="zh-CN" altLang="en-US">
                    <a:noFill/>
                  </a:rPr>
                  <a:t> </a:t>
                </a:r>
              </a:p>
            </p:txBody>
          </p:sp>
        </mc:Fallback>
      </mc:AlternateContent>
      <p:sp>
        <p:nvSpPr>
          <p:cNvPr id="19" name="椭圆 18">
            <a:extLst>
              <a:ext uri="{FF2B5EF4-FFF2-40B4-BE49-F238E27FC236}">
                <a16:creationId xmlns:a16="http://schemas.microsoft.com/office/drawing/2014/main" id="{5DD68DB3-94DE-48D7-BC3A-BE0F87CF8E4F}"/>
              </a:ext>
            </a:extLst>
          </p:cNvPr>
          <p:cNvSpPr/>
          <p:nvPr/>
        </p:nvSpPr>
        <p:spPr>
          <a:xfrm>
            <a:off x="1528738" y="2889317"/>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MH_Other_13">
            <a:extLst>
              <a:ext uri="{FF2B5EF4-FFF2-40B4-BE49-F238E27FC236}">
                <a16:creationId xmlns:a16="http://schemas.microsoft.com/office/drawing/2014/main" id="{862425EB-FFDE-43AF-B266-466AAAC0ED06}"/>
              </a:ext>
            </a:extLst>
          </p:cNvPr>
          <p:cNvSpPr>
            <a:spLocks noChangeArrowheads="1"/>
          </p:cNvSpPr>
          <p:nvPr>
            <p:custDataLst>
              <p:tags r:id="rId1"/>
            </p:custDataLst>
          </p:nvPr>
        </p:nvSpPr>
        <p:spPr bwMode="auto">
          <a:xfrm>
            <a:off x="1613069" y="2952707"/>
            <a:ext cx="248920" cy="274955"/>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normAutofit/>
            <a:scene3d>
              <a:camera prst="orthographicFront"/>
              <a:lightRig rig="threePt" dir="t"/>
            </a:scene3d>
            <a:sp3d contourW="12700">
              <a:contourClr>
                <a:srgbClr val="FFFFFF"/>
              </a:contourClr>
            </a:sp3d>
          </a:body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1" name="文本框 4">
            <a:extLst>
              <a:ext uri="{FF2B5EF4-FFF2-40B4-BE49-F238E27FC236}">
                <a16:creationId xmlns:a16="http://schemas.microsoft.com/office/drawing/2014/main" id="{39CDE7BB-85F6-4D7D-B2AA-DA5E5DED1062}"/>
              </a:ext>
            </a:extLst>
          </p:cNvPr>
          <p:cNvSpPr txBox="1"/>
          <p:nvPr/>
        </p:nvSpPr>
        <p:spPr>
          <a:xfrm>
            <a:off x="2030653" y="2874500"/>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Regret minimization problem</a:t>
            </a:r>
            <a:endParaRPr lang="zh-CN" altLang="en-US" sz="2400" b="1" i="1" dirty="0">
              <a:solidFill>
                <a:srgbClr val="00B050"/>
              </a:solidFill>
              <a:cs typeface="+mn-ea"/>
              <a:sym typeface="+mn-lt"/>
            </a:endParaRPr>
          </a:p>
        </p:txBody>
      </p:sp>
    </p:spTree>
    <p:extLst>
      <p:ext uri="{BB962C8B-B14F-4D97-AF65-F5344CB8AC3E}">
        <p14:creationId xmlns:p14="http://schemas.microsoft.com/office/powerpoint/2010/main" val="782133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ṩḷídè">
            <a:extLst>
              <a:ext uri="{FF2B5EF4-FFF2-40B4-BE49-F238E27FC236}">
                <a16:creationId xmlns:a16="http://schemas.microsoft.com/office/drawing/2014/main" id="{28DE544B-A64F-4163-B0EE-98EA15195FCC}"/>
              </a:ext>
            </a:extLst>
          </p:cNvPr>
          <p:cNvSpPr/>
          <p:nvPr/>
        </p:nvSpPr>
        <p:spPr>
          <a:xfrm rot="16200000" flipH="1">
            <a:off x="2145303" y="937133"/>
            <a:ext cx="2699027" cy="321069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 name="îšľîďe">
            <a:extLst>
              <a:ext uri="{FF2B5EF4-FFF2-40B4-BE49-F238E27FC236}">
                <a16:creationId xmlns:a16="http://schemas.microsoft.com/office/drawing/2014/main" id="{F0E3FD77-7D0B-4A2B-A8F0-1C9FFF9B2DBA}"/>
              </a:ext>
            </a:extLst>
          </p:cNvPr>
          <p:cNvSpPr/>
          <p:nvPr/>
        </p:nvSpPr>
        <p:spPr>
          <a:xfrm rot="16200000" flipH="1">
            <a:off x="1314431" y="953422"/>
            <a:ext cx="345931" cy="345931"/>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9" name="文本框 99">
            <a:extLst>
              <a:ext uri="{FF2B5EF4-FFF2-40B4-BE49-F238E27FC236}">
                <a16:creationId xmlns:a16="http://schemas.microsoft.com/office/drawing/2014/main" id="{E6AE7702-5B0F-44D8-83C7-2E35A8BFA79F}"/>
              </a:ext>
            </a:extLst>
          </p:cNvPr>
          <p:cNvSpPr txBox="1"/>
          <p:nvPr/>
        </p:nvSpPr>
        <p:spPr>
          <a:xfrm>
            <a:off x="5649686" y="1160062"/>
            <a:ext cx="6221185" cy="569386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rPr>
              <a:t>MAB</a:t>
            </a:r>
            <a:r>
              <a:rPr lang="zh-CN" altLang="en-US"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rPr>
              <a:t>问题</a:t>
            </a:r>
            <a:endParaRPr lang="en-US" altLang="zh-CN"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    假设有</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K</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台老虎机（</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arms</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），假设每台老虎机</a:t>
            </a:r>
            <a:r>
              <a:rPr lang="en-US" altLang="zh-CN" sz="2000" i="1" dirty="0" err="1">
                <a:latin typeface="Calibri" panose="020F0502020204030204" pitchFamily="34" charset="0"/>
                <a:ea typeface="仿宋" panose="02010609060101010101" pitchFamily="49" charset="-122"/>
                <a:cs typeface="Malgun Gothic Semilight" panose="020B0502040204020203" pitchFamily="34" charset="-122"/>
                <a:sym typeface="+mn-lt"/>
              </a:rPr>
              <a:t>i</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都有一定概率</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p</a:t>
            </a:r>
            <a:r>
              <a:rPr lang="en-US" altLang="zh-CN" sz="2000" i="1" baseline="-25000" dirty="0">
                <a:latin typeface="Calibri" panose="020F0502020204030204" pitchFamily="34" charset="0"/>
                <a:ea typeface="仿宋" panose="02010609060101010101" pitchFamily="49" charset="-122"/>
                <a:cs typeface="Malgun Gothic Semilight" panose="020B0502040204020203" pitchFamily="34" charset="-122"/>
                <a:sym typeface="+mn-lt"/>
              </a:rPr>
              <a:t>i</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（每台老虎机的概率不同）吐出一块钱，或者不吐钱（概率</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1-p</a:t>
            </a:r>
            <a:r>
              <a:rPr lang="en-US" altLang="zh-CN" sz="2000" i="1" baseline="-25000" dirty="0">
                <a:latin typeface="Calibri" panose="020F0502020204030204" pitchFamily="34" charset="0"/>
                <a:ea typeface="仿宋" panose="02010609060101010101" pitchFamily="49" charset="-122"/>
                <a:cs typeface="Malgun Gothic Semilight" panose="020B0502040204020203" pitchFamily="34" charset="-122"/>
                <a:sym typeface="+mn-lt"/>
              </a:rPr>
              <a:t>i</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）。假设你有</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枚游戏币，一枚游戏币可以摇一次老虎机，也就是只能摇</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次，那么如何做才能使得回报最大呢？</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动作</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：摇哪台老虎机</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反馈</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：吐钱</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不吐钱</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统计学问题</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    </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假设每台老虎机吐钱的概率</a:t>
            </a:r>
            <a:r>
              <a:rPr lang="en-US" altLang="zh-CN" sz="2000" i="1" dirty="0">
                <a:latin typeface="Calibri" panose="020F0502020204030204" pitchFamily="34" charset="0"/>
                <a:ea typeface="仿宋" panose="02010609060101010101" pitchFamily="49" charset="-122"/>
                <a:cs typeface="Malgun Gothic Semilight" panose="020B0502040204020203" pitchFamily="34" charset="-122"/>
                <a:sym typeface="+mn-lt"/>
              </a:rPr>
              <a:t>p</a:t>
            </a:r>
            <a:r>
              <a:rPr lang="en-US" altLang="zh-CN" sz="2000" i="1" baseline="-25000" dirty="0">
                <a:latin typeface="Calibri" panose="020F0502020204030204" pitchFamily="34" charset="0"/>
                <a:ea typeface="仿宋" panose="02010609060101010101" pitchFamily="49" charset="-122"/>
                <a:cs typeface="Malgun Gothic Semilight" panose="020B0502040204020203" pitchFamily="34" charset="-122"/>
                <a:sym typeface="+mn-lt"/>
              </a:rPr>
              <a:t>i</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有一个先验分布，比如</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Beta(1,1)</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分布。</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    当实际摇了老虎机之后，根据相应的反馈（吐钱</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不吐钱）就可以调整</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pi</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相应的后验分布。</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en-US" altLang="zh-CN" sz="2000" b="1" i="0" dirty="0">
                <a:solidFill>
                  <a:srgbClr val="000000"/>
                </a:solidFill>
                <a:effectLst/>
                <a:latin typeface="Calibri" panose="020F0502020204030204" pitchFamily="34" charset="0"/>
                <a:ea typeface="仿宋" panose="02010609060101010101" pitchFamily="49" charset="-122"/>
              </a:rPr>
              <a:t>	Beta(</a:t>
            </a:r>
            <a:r>
              <a:rPr lang="el-GR" altLang="zh-CN" sz="2000" b="1" i="0" dirty="0">
                <a:solidFill>
                  <a:srgbClr val="000000"/>
                </a:solidFill>
                <a:effectLst/>
                <a:latin typeface="Calibri" panose="020F0502020204030204" pitchFamily="34" charset="0"/>
                <a:ea typeface="仿宋" panose="02010609060101010101" pitchFamily="49" charset="-122"/>
              </a:rPr>
              <a:t>α</a:t>
            </a:r>
            <a:r>
              <a:rPr lang="el-GR" altLang="zh-CN" sz="2000" b="1" i="0" baseline="-25000" dirty="0">
                <a:solidFill>
                  <a:srgbClr val="000000"/>
                </a:solidFill>
                <a:effectLst/>
                <a:latin typeface="Calibri" panose="020F0502020204030204" pitchFamily="34" charset="0"/>
                <a:ea typeface="仿宋" panose="02010609060101010101" pitchFamily="49" charset="-122"/>
              </a:rPr>
              <a:t>0</a:t>
            </a:r>
            <a:r>
              <a:rPr lang="el-GR" altLang="zh-CN" sz="2000" b="1" i="0" dirty="0">
                <a:solidFill>
                  <a:srgbClr val="000000"/>
                </a:solidFill>
                <a:effectLst/>
                <a:latin typeface="Calibri" panose="020F0502020204030204" pitchFamily="34" charset="0"/>
                <a:ea typeface="仿宋" panose="02010609060101010101" pitchFamily="49" charset="-122"/>
              </a:rPr>
              <a:t>+</a:t>
            </a:r>
            <a:r>
              <a:rPr lang="en-US" altLang="zh-CN" sz="2000" b="1" i="0" dirty="0">
                <a:solidFill>
                  <a:srgbClr val="000000"/>
                </a:solidFill>
                <a:effectLst/>
                <a:latin typeface="Calibri" panose="020F0502020204030204" pitchFamily="34" charset="0"/>
                <a:ea typeface="仿宋" panose="02010609060101010101" pitchFamily="49" charset="-122"/>
              </a:rPr>
              <a:t>hits</a:t>
            </a:r>
            <a:r>
              <a:rPr lang="zh-CN" altLang="en-US" sz="2000" b="1" i="0" dirty="0">
                <a:solidFill>
                  <a:srgbClr val="000000"/>
                </a:solidFill>
                <a:effectLst/>
                <a:latin typeface="Calibri" panose="020F0502020204030204" pitchFamily="34" charset="0"/>
                <a:ea typeface="仿宋" panose="02010609060101010101" pitchFamily="49" charset="-122"/>
              </a:rPr>
              <a:t>，</a:t>
            </a:r>
            <a:r>
              <a:rPr lang="el-GR" altLang="zh-CN" sz="2000" b="1" i="0" dirty="0">
                <a:solidFill>
                  <a:srgbClr val="000000"/>
                </a:solidFill>
                <a:effectLst/>
                <a:latin typeface="Calibri" panose="020F0502020204030204" pitchFamily="34" charset="0"/>
                <a:ea typeface="仿宋" panose="02010609060101010101" pitchFamily="49" charset="-122"/>
              </a:rPr>
              <a:t>β</a:t>
            </a:r>
            <a:r>
              <a:rPr lang="el-GR" altLang="zh-CN" sz="2000" b="1" i="0" baseline="-25000" dirty="0">
                <a:solidFill>
                  <a:srgbClr val="000000"/>
                </a:solidFill>
                <a:effectLst/>
                <a:latin typeface="Calibri" panose="020F0502020204030204" pitchFamily="34" charset="0"/>
                <a:ea typeface="仿宋" panose="02010609060101010101" pitchFamily="49" charset="-122"/>
              </a:rPr>
              <a:t>0</a:t>
            </a:r>
            <a:r>
              <a:rPr lang="el-GR" altLang="zh-CN" sz="2000" b="1" i="0" dirty="0">
                <a:solidFill>
                  <a:srgbClr val="000000"/>
                </a:solidFill>
                <a:effectLst/>
                <a:latin typeface="Calibri" panose="020F0502020204030204" pitchFamily="34" charset="0"/>
                <a:ea typeface="仿宋" panose="02010609060101010101" pitchFamily="49" charset="-122"/>
              </a:rPr>
              <a:t>+</a:t>
            </a:r>
            <a:r>
              <a:rPr lang="en-US" altLang="zh-CN" sz="2000" b="1" i="0" dirty="0">
                <a:solidFill>
                  <a:srgbClr val="000000"/>
                </a:solidFill>
                <a:effectLst/>
                <a:latin typeface="Calibri" panose="020F0502020204030204" pitchFamily="34" charset="0"/>
                <a:ea typeface="仿宋" panose="02010609060101010101" pitchFamily="49" charset="-122"/>
              </a:rPr>
              <a:t>misses)</a:t>
            </a:r>
            <a:r>
              <a:rPr lang="en-US" altLang="zh-CN" sz="2000" b="0" i="0" dirty="0">
                <a:solidFill>
                  <a:srgbClr val="000000"/>
                </a:solidFill>
                <a:effectLst/>
                <a:latin typeface="Calibri" panose="020F0502020204030204" pitchFamily="34" charset="0"/>
                <a:ea typeface="仿宋" panose="02010609060101010101" pitchFamily="49" charset="-122"/>
              </a:rPr>
              <a:t> </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p:txBody>
      </p:sp>
      <p:grpSp>
        <p:nvGrpSpPr>
          <p:cNvPr id="20" name="组合 19">
            <a:extLst>
              <a:ext uri="{FF2B5EF4-FFF2-40B4-BE49-F238E27FC236}">
                <a16:creationId xmlns:a16="http://schemas.microsoft.com/office/drawing/2014/main" id="{1EED5BA6-7AA3-435F-9F50-B84FEE6B9E91}"/>
              </a:ext>
            </a:extLst>
          </p:cNvPr>
          <p:cNvGrpSpPr/>
          <p:nvPr/>
        </p:nvGrpSpPr>
        <p:grpSpPr>
          <a:xfrm>
            <a:off x="117816" y="65054"/>
            <a:ext cx="1178324" cy="1142309"/>
            <a:chOff x="897711" y="1104178"/>
            <a:chExt cx="4253230" cy="4253230"/>
          </a:xfrm>
        </p:grpSpPr>
        <p:sp>
          <p:nvSpPr>
            <p:cNvPr id="21" name="同心圆 13">
              <a:extLst>
                <a:ext uri="{FF2B5EF4-FFF2-40B4-BE49-F238E27FC236}">
                  <a16:creationId xmlns:a16="http://schemas.microsoft.com/office/drawing/2014/main" id="{BD879094-ED20-4D09-99DE-6CEF35B99397}"/>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2" name="椭圆 21">
              <a:extLst>
                <a:ext uri="{FF2B5EF4-FFF2-40B4-BE49-F238E27FC236}">
                  <a16:creationId xmlns:a16="http://schemas.microsoft.com/office/drawing/2014/main" id="{DCD54FB2-F0D7-4E68-B57B-5289F72F08A4}"/>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5">
            <a:extLst>
              <a:ext uri="{FF2B5EF4-FFF2-40B4-BE49-F238E27FC236}">
                <a16:creationId xmlns:a16="http://schemas.microsoft.com/office/drawing/2014/main" id="{6A0C0FC8-7C50-4BA2-99E3-29085829BCFD}"/>
              </a:ext>
            </a:extLst>
          </p:cNvPr>
          <p:cNvSpPr txBox="1"/>
          <p:nvPr/>
        </p:nvSpPr>
        <p:spPr>
          <a:xfrm>
            <a:off x="1528738" y="280051"/>
            <a:ext cx="6548462"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Contextual Multi-armed Bandits (CMABs)</a:t>
            </a:r>
          </a:p>
        </p:txBody>
      </p:sp>
      <p:sp>
        <p:nvSpPr>
          <p:cNvPr id="3" name="AutoShape 1">
            <a:extLst>
              <a:ext uri="{FF2B5EF4-FFF2-40B4-BE49-F238E27FC236}">
                <a16:creationId xmlns:a16="http://schemas.microsoft.com/office/drawing/2014/main" id="{C84D9CBA-7671-4DBD-97C5-2DE3C4B78491}"/>
              </a:ext>
            </a:extLst>
          </p:cNvPr>
          <p:cNvSpPr>
            <a:spLocks noChangeAspect="1" noChangeArrowheads="1"/>
          </p:cNvSpPr>
          <p:nvPr/>
        </p:nvSpPr>
        <p:spPr bwMode="auto">
          <a:xfrm>
            <a:off x="0" y="0"/>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366DE555-93D6-4B25-8B73-ED2546FF52CA}"/>
              </a:ext>
            </a:extLst>
          </p:cNvPr>
          <p:cNvPicPr>
            <a:picLocks noChangeAspect="1"/>
          </p:cNvPicPr>
          <p:nvPr/>
        </p:nvPicPr>
        <p:blipFill>
          <a:blip r:embed="rId4"/>
          <a:stretch>
            <a:fillRect/>
          </a:stretch>
        </p:blipFill>
        <p:spPr>
          <a:xfrm>
            <a:off x="1844661" y="1160063"/>
            <a:ext cx="3400438" cy="2844334"/>
          </a:xfrm>
          <a:prstGeom prst="rect">
            <a:avLst/>
          </a:prstGeom>
        </p:spPr>
      </p:pic>
      <p:sp>
        <p:nvSpPr>
          <p:cNvPr id="26" name="矩形: 圆角 25">
            <a:extLst>
              <a:ext uri="{FF2B5EF4-FFF2-40B4-BE49-F238E27FC236}">
                <a16:creationId xmlns:a16="http://schemas.microsoft.com/office/drawing/2014/main" id="{16C67E1B-1A50-46CA-9FF8-D1D268E41CD9}"/>
              </a:ext>
            </a:extLst>
          </p:cNvPr>
          <p:cNvSpPr/>
          <p:nvPr/>
        </p:nvSpPr>
        <p:spPr>
          <a:xfrm>
            <a:off x="2060371" y="4650920"/>
            <a:ext cx="2656114" cy="718457"/>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For Bao</a:t>
            </a:r>
          </a:p>
          <a:p>
            <a:pPr algn="ctr"/>
            <a:r>
              <a:rPr lang="en-US" altLang="zh-CN" sz="2000" dirty="0">
                <a:solidFill>
                  <a:schemeClr val="tx1"/>
                </a:solidFill>
              </a:rPr>
              <a:t>arm: a hint set</a:t>
            </a:r>
            <a:endParaRPr lang="zh-CN" altLang="en-US" sz="2000" dirty="0">
              <a:solidFill>
                <a:schemeClr val="tx1"/>
              </a:solidFill>
            </a:endParaRPr>
          </a:p>
        </p:txBody>
      </p:sp>
    </p:spTree>
    <p:extLst>
      <p:ext uri="{BB962C8B-B14F-4D97-AF65-F5344CB8AC3E}">
        <p14:creationId xmlns:p14="http://schemas.microsoft.com/office/powerpoint/2010/main" val="27018096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ṩḷídè">
            <a:extLst>
              <a:ext uri="{FF2B5EF4-FFF2-40B4-BE49-F238E27FC236}">
                <a16:creationId xmlns:a16="http://schemas.microsoft.com/office/drawing/2014/main" id="{28DE544B-A64F-4163-B0EE-98EA15195FCC}"/>
              </a:ext>
            </a:extLst>
          </p:cNvPr>
          <p:cNvSpPr/>
          <p:nvPr/>
        </p:nvSpPr>
        <p:spPr>
          <a:xfrm rot="16200000" flipH="1">
            <a:off x="2145303" y="937133"/>
            <a:ext cx="2699027" cy="321069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 name="îšľîďe">
            <a:extLst>
              <a:ext uri="{FF2B5EF4-FFF2-40B4-BE49-F238E27FC236}">
                <a16:creationId xmlns:a16="http://schemas.microsoft.com/office/drawing/2014/main" id="{F0E3FD77-7D0B-4A2B-A8F0-1C9FFF9B2DBA}"/>
              </a:ext>
            </a:extLst>
          </p:cNvPr>
          <p:cNvSpPr/>
          <p:nvPr/>
        </p:nvSpPr>
        <p:spPr>
          <a:xfrm rot="16200000" flipH="1">
            <a:off x="1314431" y="953422"/>
            <a:ext cx="345931" cy="345931"/>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9" name="文本框 99">
            <a:extLst>
              <a:ext uri="{FF2B5EF4-FFF2-40B4-BE49-F238E27FC236}">
                <a16:creationId xmlns:a16="http://schemas.microsoft.com/office/drawing/2014/main" id="{E6AE7702-5B0F-44D8-83C7-2E35A8BFA79F}"/>
              </a:ext>
            </a:extLst>
          </p:cNvPr>
          <p:cNvSpPr txBox="1"/>
          <p:nvPr/>
        </p:nvSpPr>
        <p:spPr>
          <a:xfrm>
            <a:off x="5649686" y="1160062"/>
            <a:ext cx="6221185" cy="29238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rPr>
              <a:t>CMAB</a:t>
            </a:r>
            <a:r>
              <a:rPr lang="zh-CN" altLang="en-US"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rPr>
              <a:t>问题</a:t>
            </a:r>
            <a:endParaRPr lang="en-US" altLang="zh-CN" sz="2400" b="1" dirty="0">
              <a:solidFill>
                <a:srgbClr val="00B050"/>
              </a:solidFill>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       增加了</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contextual information (context)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，可以理解为状态</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b="1"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状态</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context</a:t>
            </a: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动作</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：摇哪台老虎机</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r>
              <a:rPr lang="zh-CN" altLang="en-US" sz="2000" b="1" dirty="0">
                <a:latin typeface="Calibri" panose="020F0502020204030204" pitchFamily="34" charset="0"/>
                <a:ea typeface="仿宋" panose="02010609060101010101" pitchFamily="49" charset="-122"/>
                <a:cs typeface="Malgun Gothic Semilight" panose="020B0502040204020203" pitchFamily="34" charset="-122"/>
                <a:sym typeface="+mn-lt"/>
              </a:rPr>
              <a:t>反馈</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：吐钱</a:t>
            </a:r>
            <a:r>
              <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rPr>
              <a:t>/</a:t>
            </a:r>
            <a:r>
              <a:rPr lang="zh-CN" altLang="en-US" sz="2000" dirty="0">
                <a:latin typeface="Calibri" panose="020F0502020204030204" pitchFamily="34" charset="0"/>
                <a:ea typeface="仿宋" panose="02010609060101010101" pitchFamily="49" charset="-122"/>
                <a:cs typeface="Malgun Gothic Semilight" panose="020B0502040204020203" pitchFamily="34" charset="-122"/>
                <a:sym typeface="+mn-lt"/>
              </a:rPr>
              <a:t>不吐钱</a:t>
            </a:r>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a:p>
            <a:endParaRPr lang="en-US" altLang="zh-CN" sz="2000" dirty="0">
              <a:latin typeface="Calibri" panose="020F0502020204030204" pitchFamily="34" charset="0"/>
              <a:ea typeface="仿宋" panose="02010609060101010101" pitchFamily="49" charset="-122"/>
              <a:cs typeface="Malgun Gothic Semilight" panose="020B0502040204020203" pitchFamily="34" charset="-122"/>
              <a:sym typeface="+mn-lt"/>
            </a:endParaRPr>
          </a:p>
        </p:txBody>
      </p:sp>
      <p:grpSp>
        <p:nvGrpSpPr>
          <p:cNvPr id="20" name="组合 19">
            <a:extLst>
              <a:ext uri="{FF2B5EF4-FFF2-40B4-BE49-F238E27FC236}">
                <a16:creationId xmlns:a16="http://schemas.microsoft.com/office/drawing/2014/main" id="{1EED5BA6-7AA3-435F-9F50-B84FEE6B9E91}"/>
              </a:ext>
            </a:extLst>
          </p:cNvPr>
          <p:cNvGrpSpPr/>
          <p:nvPr/>
        </p:nvGrpSpPr>
        <p:grpSpPr>
          <a:xfrm>
            <a:off x="117816" y="65054"/>
            <a:ext cx="1178324" cy="1142309"/>
            <a:chOff x="897711" y="1104178"/>
            <a:chExt cx="4253230" cy="4253230"/>
          </a:xfrm>
        </p:grpSpPr>
        <p:sp>
          <p:nvSpPr>
            <p:cNvPr id="21" name="同心圆 13">
              <a:extLst>
                <a:ext uri="{FF2B5EF4-FFF2-40B4-BE49-F238E27FC236}">
                  <a16:creationId xmlns:a16="http://schemas.microsoft.com/office/drawing/2014/main" id="{BD879094-ED20-4D09-99DE-6CEF35B99397}"/>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22" name="椭圆 21">
              <a:extLst>
                <a:ext uri="{FF2B5EF4-FFF2-40B4-BE49-F238E27FC236}">
                  <a16:creationId xmlns:a16="http://schemas.microsoft.com/office/drawing/2014/main" id="{DCD54FB2-F0D7-4E68-B57B-5289F72F08A4}"/>
                </a:ext>
              </a:extLst>
            </p:cNvPr>
            <p:cNvSpPr/>
            <p:nvPr/>
          </p:nvSpPr>
          <p:spPr>
            <a:xfrm>
              <a:off x="1698224" y="1904691"/>
              <a:ext cx="2652204" cy="265220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5">
            <a:extLst>
              <a:ext uri="{FF2B5EF4-FFF2-40B4-BE49-F238E27FC236}">
                <a16:creationId xmlns:a16="http://schemas.microsoft.com/office/drawing/2014/main" id="{6A0C0FC8-7C50-4BA2-99E3-29085829BCFD}"/>
              </a:ext>
            </a:extLst>
          </p:cNvPr>
          <p:cNvSpPr txBox="1"/>
          <p:nvPr/>
        </p:nvSpPr>
        <p:spPr>
          <a:xfrm>
            <a:off x="1528738" y="280051"/>
            <a:ext cx="6548462"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Contextual Multi-armed Bandits (CMABs)</a:t>
            </a:r>
          </a:p>
        </p:txBody>
      </p:sp>
      <p:sp>
        <p:nvSpPr>
          <p:cNvPr id="3" name="AutoShape 1">
            <a:extLst>
              <a:ext uri="{FF2B5EF4-FFF2-40B4-BE49-F238E27FC236}">
                <a16:creationId xmlns:a16="http://schemas.microsoft.com/office/drawing/2014/main" id="{C84D9CBA-7671-4DBD-97C5-2DE3C4B78491}"/>
              </a:ext>
            </a:extLst>
          </p:cNvPr>
          <p:cNvSpPr>
            <a:spLocks noChangeAspect="1" noChangeArrowheads="1"/>
          </p:cNvSpPr>
          <p:nvPr/>
        </p:nvSpPr>
        <p:spPr bwMode="auto">
          <a:xfrm>
            <a:off x="0" y="0"/>
            <a:ext cx="1781175" cy="178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366DE555-93D6-4B25-8B73-ED2546FF52CA}"/>
              </a:ext>
            </a:extLst>
          </p:cNvPr>
          <p:cNvPicPr>
            <a:picLocks noChangeAspect="1"/>
          </p:cNvPicPr>
          <p:nvPr/>
        </p:nvPicPr>
        <p:blipFill>
          <a:blip r:embed="rId4"/>
          <a:stretch>
            <a:fillRect/>
          </a:stretch>
        </p:blipFill>
        <p:spPr>
          <a:xfrm>
            <a:off x="1844661" y="1160063"/>
            <a:ext cx="3400438" cy="2844334"/>
          </a:xfrm>
          <a:prstGeom prst="rect">
            <a:avLst/>
          </a:prstGeom>
        </p:spPr>
      </p:pic>
      <p:sp>
        <p:nvSpPr>
          <p:cNvPr id="11" name="矩形: 圆角 10">
            <a:extLst>
              <a:ext uri="{FF2B5EF4-FFF2-40B4-BE49-F238E27FC236}">
                <a16:creationId xmlns:a16="http://schemas.microsoft.com/office/drawing/2014/main" id="{CA21D5D1-2083-4CFC-9014-7B04C3204AC8}"/>
              </a:ext>
            </a:extLst>
          </p:cNvPr>
          <p:cNvSpPr/>
          <p:nvPr/>
        </p:nvSpPr>
        <p:spPr>
          <a:xfrm>
            <a:off x="976258" y="4514114"/>
            <a:ext cx="5037116" cy="1183823"/>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zh-CN" sz="2000" dirty="0">
                <a:solidFill>
                  <a:schemeClr val="tx1"/>
                </a:solidFill>
              </a:rPr>
              <a:t>For Bao</a:t>
            </a:r>
          </a:p>
          <a:p>
            <a:pPr algn="ctr"/>
            <a:r>
              <a:rPr lang="en-US" altLang="zh-CN" sz="2000" dirty="0">
                <a:solidFill>
                  <a:schemeClr val="tx1"/>
                </a:solidFill>
              </a:rPr>
              <a:t>context: the set of query plans produced by the underlying optimizer given each hint set</a:t>
            </a:r>
            <a:endParaRPr lang="zh-CN" altLang="en-US" sz="2000" dirty="0">
              <a:solidFill>
                <a:schemeClr val="tx1"/>
              </a:solidFill>
            </a:endParaRPr>
          </a:p>
        </p:txBody>
      </p:sp>
    </p:spTree>
    <p:extLst>
      <p:ext uri="{BB962C8B-B14F-4D97-AF65-F5344CB8AC3E}">
        <p14:creationId xmlns:p14="http://schemas.microsoft.com/office/powerpoint/2010/main" val="16223590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F860B7A0-8139-4958-BA10-9AED6D9D8D54}"/>
              </a:ext>
            </a:extLst>
          </p:cNvPr>
          <p:cNvGrpSpPr/>
          <p:nvPr/>
        </p:nvGrpSpPr>
        <p:grpSpPr>
          <a:xfrm>
            <a:off x="117816" y="65054"/>
            <a:ext cx="1178324" cy="1142309"/>
            <a:chOff x="897711" y="1104178"/>
            <a:chExt cx="4253230" cy="4253230"/>
          </a:xfrm>
        </p:grpSpPr>
        <p:sp>
          <p:nvSpPr>
            <p:cNvPr id="2" name="同心圆 13">
              <a:extLst>
                <a:ext uri="{FF2B5EF4-FFF2-40B4-BE49-F238E27FC236}">
                  <a16:creationId xmlns:a16="http://schemas.microsoft.com/office/drawing/2014/main" id="{4D5DDD8E-BC40-4567-A791-D3D060B5EA35}"/>
                </a:ext>
              </a:extLst>
            </p:cNvPr>
            <p:cNvSpPr/>
            <p:nvPr/>
          </p:nvSpPr>
          <p:spPr>
            <a:xfrm>
              <a:off x="897711" y="1104178"/>
              <a:ext cx="4253230" cy="4253230"/>
            </a:xfrm>
            <a:prstGeom prst="donut">
              <a:avLst>
                <a:gd name="adj" fmla="val 11120"/>
              </a:avLst>
            </a:prstGeom>
            <a:solidFill>
              <a:srgbClr val="E46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solidFill>
                  <a:schemeClr val="tx1">
                    <a:lumMod val="75000"/>
                    <a:lumOff val="25000"/>
                  </a:schemeClr>
                </a:solidFill>
                <a:latin typeface="字魂59号-创粗黑" panose="00000500000000000000" charset="-122"/>
                <a:ea typeface="字魂59号-创粗黑" panose="00000500000000000000" charset="-122"/>
                <a:cs typeface="+mn-ea"/>
                <a:sym typeface="+mn-lt"/>
              </a:endParaRPr>
            </a:p>
          </p:txBody>
        </p:sp>
        <p:sp>
          <p:nvSpPr>
            <p:cNvPr id="5" name="椭圆 4">
              <a:extLst>
                <a:ext uri="{FF2B5EF4-FFF2-40B4-BE49-F238E27FC236}">
                  <a16:creationId xmlns:a16="http://schemas.microsoft.com/office/drawing/2014/main" id="{05A0FC41-A33F-4B4F-959E-AD2123B7EB43}"/>
                </a:ext>
              </a:extLst>
            </p:cNvPr>
            <p:cNvSpPr/>
            <p:nvPr/>
          </p:nvSpPr>
          <p:spPr>
            <a:xfrm>
              <a:off x="1698224" y="1904691"/>
              <a:ext cx="2652204" cy="2652204"/>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4">
            <a:extLst>
              <a:ext uri="{FF2B5EF4-FFF2-40B4-BE49-F238E27FC236}">
                <a16:creationId xmlns:a16="http://schemas.microsoft.com/office/drawing/2014/main" id="{4C1BA4FD-72F6-4467-BD54-034E1B47C463}"/>
              </a:ext>
            </a:extLst>
          </p:cNvPr>
          <p:cNvSpPr txBox="1"/>
          <p:nvPr/>
        </p:nvSpPr>
        <p:spPr>
          <a:xfrm>
            <a:off x="1968864" y="1437949"/>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Balance exploration and exploitation</a:t>
            </a:r>
            <a:endParaRPr lang="zh-CN" altLang="en-US" sz="2400" b="1" dirty="0">
              <a:solidFill>
                <a:srgbClr val="00B050"/>
              </a:solidFill>
              <a:cs typeface="+mn-ea"/>
              <a:sym typeface="+mn-lt"/>
            </a:endParaRPr>
          </a:p>
        </p:txBody>
      </p:sp>
      <p:sp>
        <p:nvSpPr>
          <p:cNvPr id="7" name="文本框 4">
            <a:extLst>
              <a:ext uri="{FF2B5EF4-FFF2-40B4-BE49-F238E27FC236}">
                <a16:creationId xmlns:a16="http://schemas.microsoft.com/office/drawing/2014/main" id="{35139A60-CE4D-4E5F-9B93-29174A3DB5BD}"/>
              </a:ext>
            </a:extLst>
          </p:cNvPr>
          <p:cNvSpPr txBox="1"/>
          <p:nvPr/>
        </p:nvSpPr>
        <p:spPr>
          <a:xfrm>
            <a:off x="1968864" y="1951668"/>
            <a:ext cx="7926779"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altLang="zh-CN" sz="2000" b="0" i="0" dirty="0">
                <a:solidFill>
                  <a:srgbClr val="121212"/>
                </a:solidFill>
                <a:effectLst/>
                <a:latin typeface="Calibri" panose="020F0502020204030204" pitchFamily="34" charset="0"/>
                <a:ea typeface="仿宋" panose="02010609060101010101" pitchFamily="49" charset="-122"/>
              </a:rPr>
              <a:t>exploitation</a:t>
            </a:r>
            <a:r>
              <a:rPr lang="zh-CN" altLang="en-US" sz="2000" b="0" i="0" dirty="0">
                <a:solidFill>
                  <a:srgbClr val="121212"/>
                </a:solidFill>
                <a:effectLst/>
                <a:latin typeface="Calibri" panose="020F0502020204030204" pitchFamily="34" charset="0"/>
                <a:ea typeface="仿宋" panose="02010609060101010101" pitchFamily="49" charset="-122"/>
              </a:rPr>
              <a:t>：根据当前信息，由训练的模型做出最佳的决策</a:t>
            </a:r>
          </a:p>
          <a:p>
            <a:pPr algn="l">
              <a:buFont typeface="Arial" panose="020B0604020202020204" pitchFamily="34" charset="0"/>
              <a:buChar char="•"/>
            </a:pPr>
            <a:r>
              <a:rPr lang="en-US" altLang="zh-CN" sz="2000" b="0" i="0" dirty="0">
                <a:solidFill>
                  <a:srgbClr val="121212"/>
                </a:solidFill>
                <a:effectLst/>
                <a:latin typeface="Calibri" panose="020F0502020204030204" pitchFamily="34" charset="0"/>
                <a:ea typeface="仿宋" panose="02010609060101010101" pitchFamily="49" charset="-122"/>
              </a:rPr>
              <a:t>exploration</a:t>
            </a:r>
            <a:r>
              <a:rPr lang="zh-CN" altLang="en-US" sz="2000" b="0" i="0" dirty="0">
                <a:solidFill>
                  <a:srgbClr val="121212"/>
                </a:solidFill>
                <a:effectLst/>
                <a:latin typeface="Calibri" panose="020F0502020204030204" pitchFamily="34" charset="0"/>
                <a:ea typeface="仿宋" panose="02010609060101010101" pitchFamily="49" charset="-122"/>
              </a:rPr>
              <a:t>：探索未知的领域</a:t>
            </a:r>
          </a:p>
        </p:txBody>
      </p:sp>
      <p:sp>
        <p:nvSpPr>
          <p:cNvPr id="10" name="文本框 5">
            <a:extLst>
              <a:ext uri="{FF2B5EF4-FFF2-40B4-BE49-F238E27FC236}">
                <a16:creationId xmlns:a16="http://schemas.microsoft.com/office/drawing/2014/main" id="{042B0695-2EDC-4E75-BEF3-F6044F192668}"/>
              </a:ext>
            </a:extLst>
          </p:cNvPr>
          <p:cNvSpPr txBox="1"/>
          <p:nvPr/>
        </p:nvSpPr>
        <p:spPr>
          <a:xfrm>
            <a:off x="1528737" y="280051"/>
            <a:ext cx="6602891" cy="5810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94690">
              <a:lnSpc>
                <a:spcPct val="150000"/>
              </a:lnSpc>
            </a:pPr>
            <a:r>
              <a:rPr lang="en-US" altLang="zh-CN" sz="2400" b="1" dirty="0">
                <a:latin typeface="+mn-ea"/>
                <a:cs typeface="+mn-ea"/>
                <a:sym typeface="+mn-lt"/>
              </a:rPr>
              <a:t>Contextual Multi-armed Bandits (CMABs)</a:t>
            </a:r>
          </a:p>
        </p:txBody>
      </p:sp>
      <p:sp>
        <p:nvSpPr>
          <p:cNvPr id="11" name="椭圆 10">
            <a:extLst>
              <a:ext uri="{FF2B5EF4-FFF2-40B4-BE49-F238E27FC236}">
                <a16:creationId xmlns:a16="http://schemas.microsoft.com/office/drawing/2014/main" id="{97263148-AB46-429A-90E9-694D39A87221}"/>
              </a:ext>
            </a:extLst>
          </p:cNvPr>
          <p:cNvSpPr/>
          <p:nvPr/>
        </p:nvSpPr>
        <p:spPr>
          <a:xfrm>
            <a:off x="1529369" y="1437949"/>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2">
            <a:extLst>
              <a:ext uri="{FF2B5EF4-FFF2-40B4-BE49-F238E27FC236}">
                <a16:creationId xmlns:a16="http://schemas.microsoft.com/office/drawing/2014/main" id="{ECAFA907-0174-4621-A108-8112DD67D65E}"/>
              </a:ext>
            </a:extLst>
          </p:cNvPr>
          <p:cNvSpPr>
            <a:spLocks noChangeAspect="1"/>
          </p:cNvSpPr>
          <p:nvPr/>
        </p:nvSpPr>
        <p:spPr>
          <a:xfrm>
            <a:off x="1585266" y="1516747"/>
            <a:ext cx="304527" cy="293719"/>
          </a:xfrm>
          <a:custGeom>
            <a:avLst/>
            <a:gdLst>
              <a:gd name="connsiteX0" fmla="*/ 2980072 w 3788229"/>
              <a:gd name="connsiteY0" fmla="*/ 2739384 h 3653784"/>
              <a:gd name="connsiteX1" fmla="*/ 3196072 w 3788229"/>
              <a:gd name="connsiteY1" fmla="*/ 3653784 h 3653784"/>
              <a:gd name="connsiteX2" fmla="*/ 2764072 w 3788229"/>
              <a:gd name="connsiteY2" fmla="*/ 3653784 h 3653784"/>
              <a:gd name="connsiteX3" fmla="*/ 2980071 w 3788229"/>
              <a:gd name="connsiteY3" fmla="*/ 2439230 h 3653784"/>
              <a:gd name="connsiteX4" fmla="*/ 3079350 w 3788229"/>
              <a:gd name="connsiteY4" fmla="*/ 2538509 h 3653784"/>
              <a:gd name="connsiteX5" fmla="*/ 2980071 w 3788229"/>
              <a:gd name="connsiteY5" fmla="*/ 2637788 h 3653784"/>
              <a:gd name="connsiteX6" fmla="*/ 2880792 w 3788229"/>
              <a:gd name="connsiteY6" fmla="*/ 2538509 h 3653784"/>
              <a:gd name="connsiteX7" fmla="*/ 2980071 w 3788229"/>
              <a:gd name="connsiteY7" fmla="*/ 2439230 h 3653784"/>
              <a:gd name="connsiteX8" fmla="*/ 3338287 w 3788229"/>
              <a:gd name="connsiteY8" fmla="*/ 1211948 h 3653784"/>
              <a:gd name="connsiteX9" fmla="*/ 3338287 w 3788229"/>
              <a:gd name="connsiteY9" fmla="*/ 2086440 h 3653784"/>
              <a:gd name="connsiteX10" fmla="*/ 3039944 w 3788229"/>
              <a:gd name="connsiteY10" fmla="*/ 2219119 h 3653784"/>
              <a:gd name="connsiteX11" fmla="*/ 3039944 w 3788229"/>
              <a:gd name="connsiteY11" fmla="*/ 1344627 h 3653784"/>
              <a:gd name="connsiteX12" fmla="*/ 449942 w 3788229"/>
              <a:gd name="connsiteY12" fmla="*/ 1211948 h 3653784"/>
              <a:gd name="connsiteX13" fmla="*/ 1894114 w 3788229"/>
              <a:gd name="connsiteY13" fmla="*/ 1854197 h 3653784"/>
              <a:gd name="connsiteX14" fmla="*/ 2920199 w 3788229"/>
              <a:gd name="connsiteY14" fmla="*/ 1397879 h 3653784"/>
              <a:gd name="connsiteX15" fmla="*/ 2920199 w 3788229"/>
              <a:gd name="connsiteY15" fmla="*/ 2272371 h 3653784"/>
              <a:gd name="connsiteX16" fmla="*/ 1894114 w 3788229"/>
              <a:gd name="connsiteY16" fmla="*/ 2728689 h 3653784"/>
              <a:gd name="connsiteX17" fmla="*/ 449942 w 3788229"/>
              <a:gd name="connsiteY17" fmla="*/ 2086440 h 3653784"/>
              <a:gd name="connsiteX18" fmla="*/ 1894115 w 3788229"/>
              <a:gd name="connsiteY18" fmla="*/ 0 h 3653784"/>
              <a:gd name="connsiteX19" fmla="*/ 3788229 w 3788229"/>
              <a:gd name="connsiteY19" fmla="*/ 849086 h 3653784"/>
              <a:gd name="connsiteX20" fmla="*/ 2898197 w 3788229"/>
              <a:gd name="connsiteY20" fmla="*/ 1248066 h 3653784"/>
              <a:gd name="connsiteX21" fmla="*/ 2073823 w 3788229"/>
              <a:gd name="connsiteY21" fmla="*/ 857613 h 3653784"/>
              <a:gd name="connsiteX22" fmla="*/ 2075544 w 3788229"/>
              <a:gd name="connsiteY22" fmla="*/ 849086 h 3653784"/>
              <a:gd name="connsiteX23" fmla="*/ 1894115 w 3788229"/>
              <a:gd name="connsiteY23" fmla="*/ 667657 h 3653784"/>
              <a:gd name="connsiteX24" fmla="*/ 1712686 w 3788229"/>
              <a:gd name="connsiteY24" fmla="*/ 849086 h 3653784"/>
              <a:gd name="connsiteX25" fmla="*/ 1894115 w 3788229"/>
              <a:gd name="connsiteY25" fmla="*/ 1030515 h 3653784"/>
              <a:gd name="connsiteX26" fmla="*/ 2022405 w 3788229"/>
              <a:gd name="connsiteY26" fmla="*/ 977376 h 3653784"/>
              <a:gd name="connsiteX27" fmla="*/ 2028342 w 3788229"/>
              <a:gd name="connsiteY27" fmla="*/ 968569 h 3653784"/>
              <a:gd name="connsiteX28" fmla="*/ 2754477 w 3788229"/>
              <a:gd name="connsiteY28" fmla="*/ 1312493 h 3653784"/>
              <a:gd name="connsiteX29" fmla="*/ 1894115 w 3788229"/>
              <a:gd name="connsiteY29" fmla="*/ 1698172 h 3653784"/>
              <a:gd name="connsiteX30" fmla="*/ 0 w 3788229"/>
              <a:gd name="connsiteY30" fmla="*/ 849086 h 3653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88229" h="3653784">
                <a:moveTo>
                  <a:pt x="2980072" y="2739384"/>
                </a:moveTo>
                <a:lnTo>
                  <a:pt x="3196072" y="3653784"/>
                </a:lnTo>
                <a:lnTo>
                  <a:pt x="2764072" y="3653784"/>
                </a:lnTo>
                <a:close/>
                <a:moveTo>
                  <a:pt x="2980071" y="2439230"/>
                </a:moveTo>
                <a:cubicBezTo>
                  <a:pt x="3034901" y="2439230"/>
                  <a:pt x="3079350" y="2483679"/>
                  <a:pt x="3079350" y="2538509"/>
                </a:cubicBezTo>
                <a:cubicBezTo>
                  <a:pt x="3079350" y="2593339"/>
                  <a:pt x="3034901" y="2637788"/>
                  <a:pt x="2980071" y="2637788"/>
                </a:cubicBezTo>
                <a:cubicBezTo>
                  <a:pt x="2925241" y="2637788"/>
                  <a:pt x="2880792" y="2593339"/>
                  <a:pt x="2880792" y="2538509"/>
                </a:cubicBezTo>
                <a:cubicBezTo>
                  <a:pt x="2880792" y="2483679"/>
                  <a:pt x="2925241" y="2439230"/>
                  <a:pt x="2980071" y="2439230"/>
                </a:cubicBezTo>
                <a:close/>
                <a:moveTo>
                  <a:pt x="3338287" y="1211948"/>
                </a:moveTo>
                <a:lnTo>
                  <a:pt x="3338287" y="2086440"/>
                </a:lnTo>
                <a:lnTo>
                  <a:pt x="3039944" y="2219119"/>
                </a:lnTo>
                <a:lnTo>
                  <a:pt x="3039944" y="1344627"/>
                </a:lnTo>
                <a:close/>
                <a:moveTo>
                  <a:pt x="449942" y="1211948"/>
                </a:moveTo>
                <a:lnTo>
                  <a:pt x="1894114" y="1854197"/>
                </a:lnTo>
                <a:lnTo>
                  <a:pt x="2920199" y="1397879"/>
                </a:lnTo>
                <a:lnTo>
                  <a:pt x="2920199" y="2272371"/>
                </a:lnTo>
                <a:lnTo>
                  <a:pt x="1894114" y="2728689"/>
                </a:lnTo>
                <a:lnTo>
                  <a:pt x="449942" y="2086440"/>
                </a:lnTo>
                <a:close/>
                <a:moveTo>
                  <a:pt x="1894115" y="0"/>
                </a:moveTo>
                <a:lnTo>
                  <a:pt x="3788229" y="849086"/>
                </a:lnTo>
                <a:lnTo>
                  <a:pt x="2898197" y="1248066"/>
                </a:lnTo>
                <a:lnTo>
                  <a:pt x="2073823" y="857613"/>
                </a:lnTo>
                <a:lnTo>
                  <a:pt x="2075544" y="849086"/>
                </a:lnTo>
                <a:cubicBezTo>
                  <a:pt x="2075544" y="748886"/>
                  <a:pt x="1994315" y="667657"/>
                  <a:pt x="1894115" y="667657"/>
                </a:cubicBezTo>
                <a:cubicBezTo>
                  <a:pt x="1793915" y="667657"/>
                  <a:pt x="1712686" y="748886"/>
                  <a:pt x="1712686" y="849086"/>
                </a:cubicBezTo>
                <a:cubicBezTo>
                  <a:pt x="1712686" y="949286"/>
                  <a:pt x="1793915" y="1030515"/>
                  <a:pt x="1894115" y="1030515"/>
                </a:cubicBezTo>
                <a:cubicBezTo>
                  <a:pt x="1944215" y="1030515"/>
                  <a:pt x="1989573" y="1010208"/>
                  <a:pt x="2022405" y="977376"/>
                </a:cubicBezTo>
                <a:lnTo>
                  <a:pt x="2028342" y="968569"/>
                </a:lnTo>
                <a:lnTo>
                  <a:pt x="2754477" y="1312493"/>
                </a:lnTo>
                <a:lnTo>
                  <a:pt x="1894115" y="1698172"/>
                </a:lnTo>
                <a:lnTo>
                  <a:pt x="0" y="84908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字魂59号-创粗黑" panose="00000500000000000000" charset="-122"/>
              <a:ea typeface="字魂59号-创粗黑" panose="00000500000000000000" charset="-122"/>
            </a:endParaRPr>
          </a:p>
        </p:txBody>
      </p:sp>
      <p:sp>
        <p:nvSpPr>
          <p:cNvPr id="14" name="文本框 4">
            <a:extLst>
              <a:ext uri="{FF2B5EF4-FFF2-40B4-BE49-F238E27FC236}">
                <a16:creationId xmlns:a16="http://schemas.microsoft.com/office/drawing/2014/main" id="{ECF2CA3F-4A65-43EB-A7EF-75A3C0377672}"/>
              </a:ext>
            </a:extLst>
          </p:cNvPr>
          <p:cNvSpPr txBox="1"/>
          <p:nvPr/>
        </p:nvSpPr>
        <p:spPr>
          <a:xfrm>
            <a:off x="2030652" y="3095109"/>
            <a:ext cx="7926779" cy="16312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altLang="zh-CN" sz="2000" b="0" i="0" dirty="0">
                <a:solidFill>
                  <a:srgbClr val="000000"/>
                </a:solidFill>
                <a:effectLst/>
                <a:latin typeface="+mj-lt"/>
              </a:rPr>
              <a:t>As our value model might be wrong, we might not always pick the optimal plan.</a:t>
            </a:r>
          </a:p>
          <a:p>
            <a:pPr marL="285750" indent="-285750">
              <a:buFont typeface="Wingdings" panose="05000000000000000000" pitchFamily="2" charset="2"/>
              <a:buChar char="Ø"/>
            </a:pPr>
            <a:r>
              <a:rPr lang="en-US" altLang="zh-CN" sz="2000" dirty="0">
                <a:solidFill>
                  <a:srgbClr val="000000"/>
                </a:solidFill>
                <a:latin typeface="+mj-lt"/>
              </a:rPr>
              <a:t>A</a:t>
            </a:r>
            <a:r>
              <a:rPr lang="en-US" altLang="zh-CN" sz="2000" b="0" i="0" dirty="0">
                <a:solidFill>
                  <a:srgbClr val="000000"/>
                </a:solidFill>
                <a:effectLst/>
                <a:latin typeface="+mj-lt"/>
              </a:rPr>
              <a:t>s we never try alternative strategies, never learn when we are wrong. </a:t>
            </a:r>
          </a:p>
          <a:p>
            <a:pPr marL="285750" indent="-285750">
              <a:buFont typeface="Wingdings" panose="05000000000000000000" pitchFamily="2" charset="2"/>
              <a:buChar char="Ø"/>
            </a:pPr>
            <a:r>
              <a:rPr lang="en-US" altLang="zh-CN" sz="2000" b="0" i="0" dirty="0">
                <a:solidFill>
                  <a:srgbClr val="000000"/>
                </a:solidFill>
                <a:effectLst/>
                <a:latin typeface="+mj-lt"/>
              </a:rPr>
              <a:t>To balance the </a:t>
            </a:r>
            <a:r>
              <a:rPr lang="en-US" altLang="zh-CN" sz="2000" b="0" i="0" u="sng" dirty="0">
                <a:solidFill>
                  <a:srgbClr val="000000"/>
                </a:solidFill>
                <a:effectLst/>
                <a:latin typeface="+mj-lt"/>
              </a:rPr>
              <a:t>exploration of new plans </a:t>
            </a:r>
            <a:r>
              <a:rPr lang="en-US" altLang="zh-CN" sz="2000" b="0" i="0" dirty="0">
                <a:solidFill>
                  <a:srgbClr val="000000"/>
                </a:solidFill>
                <a:effectLst/>
                <a:latin typeface="+mj-lt"/>
              </a:rPr>
              <a:t>with the </a:t>
            </a:r>
            <a:r>
              <a:rPr lang="en-US" altLang="zh-CN" sz="2000" b="0" i="0" u="sng" dirty="0">
                <a:solidFill>
                  <a:srgbClr val="000000"/>
                </a:solidFill>
                <a:effectLst/>
                <a:latin typeface="+mj-lt"/>
              </a:rPr>
              <a:t>exploitation of plans known to be fast</a:t>
            </a:r>
            <a:r>
              <a:rPr lang="en-US" altLang="zh-CN" sz="2000" b="0" i="0" dirty="0">
                <a:solidFill>
                  <a:srgbClr val="000000"/>
                </a:solidFill>
                <a:effectLst/>
                <a:latin typeface="+mj-lt"/>
              </a:rPr>
              <a:t>.</a:t>
            </a:r>
            <a:endParaRPr lang="en-US" altLang="zh-CN" sz="2000" dirty="0">
              <a:solidFill>
                <a:srgbClr val="000000"/>
              </a:solidFill>
              <a:latin typeface="+mj-lt"/>
              <a:sym typeface="+mn-lt"/>
            </a:endParaRPr>
          </a:p>
        </p:txBody>
      </p:sp>
      <p:sp>
        <p:nvSpPr>
          <p:cNvPr id="19" name="椭圆 18">
            <a:extLst>
              <a:ext uri="{FF2B5EF4-FFF2-40B4-BE49-F238E27FC236}">
                <a16:creationId xmlns:a16="http://schemas.microsoft.com/office/drawing/2014/main" id="{5DD68DB3-94DE-48D7-BC3A-BE0F87CF8E4F}"/>
              </a:ext>
            </a:extLst>
          </p:cNvPr>
          <p:cNvSpPr/>
          <p:nvPr/>
        </p:nvSpPr>
        <p:spPr>
          <a:xfrm>
            <a:off x="1528738" y="2693372"/>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MH_Other_13">
            <a:extLst>
              <a:ext uri="{FF2B5EF4-FFF2-40B4-BE49-F238E27FC236}">
                <a16:creationId xmlns:a16="http://schemas.microsoft.com/office/drawing/2014/main" id="{862425EB-FFDE-43AF-B266-466AAAC0ED06}"/>
              </a:ext>
            </a:extLst>
          </p:cNvPr>
          <p:cNvSpPr>
            <a:spLocks noChangeArrowheads="1"/>
          </p:cNvSpPr>
          <p:nvPr>
            <p:custDataLst>
              <p:tags r:id="rId1"/>
            </p:custDataLst>
          </p:nvPr>
        </p:nvSpPr>
        <p:spPr bwMode="auto">
          <a:xfrm>
            <a:off x="1613069" y="2756762"/>
            <a:ext cx="248920" cy="274955"/>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normAutofit/>
            <a:scene3d>
              <a:camera prst="orthographicFront"/>
              <a:lightRig rig="threePt" dir="t"/>
            </a:scene3d>
            <a:sp3d contourW="12700">
              <a:contourClr>
                <a:srgbClr val="FFFFFF"/>
              </a:contourClr>
            </a:sp3d>
          </a:body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1" name="文本框 4">
            <a:extLst>
              <a:ext uri="{FF2B5EF4-FFF2-40B4-BE49-F238E27FC236}">
                <a16:creationId xmlns:a16="http://schemas.microsoft.com/office/drawing/2014/main" id="{39CDE7BB-85F6-4D7D-B2AA-DA5E5DED1062}"/>
              </a:ext>
            </a:extLst>
          </p:cNvPr>
          <p:cNvSpPr txBox="1"/>
          <p:nvPr/>
        </p:nvSpPr>
        <p:spPr>
          <a:xfrm>
            <a:off x="2030653" y="2678555"/>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For Bao </a:t>
            </a:r>
            <a:endParaRPr lang="zh-CN" altLang="en-US" sz="2400" b="1" dirty="0">
              <a:solidFill>
                <a:srgbClr val="00B050"/>
              </a:solidFill>
              <a:cs typeface="+mn-ea"/>
              <a:sym typeface="+mn-lt"/>
            </a:endParaRPr>
          </a:p>
        </p:txBody>
      </p:sp>
      <p:sp>
        <p:nvSpPr>
          <p:cNvPr id="17" name="文本框 4">
            <a:extLst>
              <a:ext uri="{FF2B5EF4-FFF2-40B4-BE49-F238E27FC236}">
                <a16:creationId xmlns:a16="http://schemas.microsoft.com/office/drawing/2014/main" id="{BFD2E100-67A4-4984-87C7-1D5FEC86BD5B}"/>
              </a:ext>
            </a:extLst>
          </p:cNvPr>
          <p:cNvSpPr txBox="1"/>
          <p:nvPr/>
        </p:nvSpPr>
        <p:spPr>
          <a:xfrm>
            <a:off x="2030651" y="5161749"/>
            <a:ext cx="7926779" cy="163121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altLang="zh-CN" sz="2000" dirty="0">
                <a:solidFill>
                  <a:srgbClr val="000000"/>
                </a:solidFill>
                <a:latin typeface="+mj-lt"/>
                <a:sym typeface="+mn-lt"/>
              </a:rPr>
              <a:t>Thompson sampling works by building up experience (i.e., past observations of query plans and their performance). </a:t>
            </a:r>
          </a:p>
          <a:p>
            <a:pPr marL="285750" indent="-285750">
              <a:buFont typeface="Wingdings" panose="05000000000000000000" pitchFamily="2" charset="2"/>
              <a:buChar char="Ø"/>
            </a:pPr>
            <a:r>
              <a:rPr lang="en-US" altLang="zh-CN" sz="2000" b="0" i="0" dirty="0">
                <a:solidFill>
                  <a:srgbClr val="000000"/>
                </a:solidFill>
                <a:effectLst/>
                <a:latin typeface="+mj-lt"/>
              </a:rPr>
              <a:t>Once a query plan is selected, the plan is executed, and the resulting pair of a query plan tree and the observed performance metric, (</a:t>
            </a:r>
            <a:r>
              <a:rPr lang="zh-CN" altLang="en-US" sz="2000" b="0" i="1" dirty="0">
                <a:solidFill>
                  <a:srgbClr val="000000"/>
                </a:solidFill>
                <a:effectLst/>
                <a:latin typeface="+mj-lt"/>
              </a:rPr>
              <a:t>𝑡𝑖</a:t>
            </a:r>
            <a:r>
              <a:rPr lang="en-US" altLang="zh-CN" sz="2000" b="0" i="1" dirty="0">
                <a:solidFill>
                  <a:srgbClr val="000000"/>
                </a:solidFill>
                <a:effectLst/>
                <a:latin typeface="+mj-lt"/>
              </a:rPr>
              <a:t>, </a:t>
            </a:r>
            <a:r>
              <a:rPr lang="zh-CN" altLang="en-US" sz="2000" b="0" i="1" dirty="0">
                <a:solidFill>
                  <a:srgbClr val="000000"/>
                </a:solidFill>
                <a:effectLst/>
                <a:latin typeface="+mj-lt"/>
              </a:rPr>
              <a:t>𝑃</a:t>
            </a:r>
            <a:r>
              <a:rPr lang="en-US" altLang="zh-CN" sz="2000" b="0" i="0" dirty="0">
                <a:solidFill>
                  <a:srgbClr val="000000"/>
                </a:solidFill>
                <a:effectLst/>
                <a:latin typeface="+mj-lt"/>
              </a:rPr>
              <a:t>(</a:t>
            </a:r>
            <a:r>
              <a:rPr lang="zh-CN" altLang="en-US" sz="2000" b="0" i="1" dirty="0">
                <a:solidFill>
                  <a:srgbClr val="000000"/>
                </a:solidFill>
                <a:effectLst/>
                <a:latin typeface="+mj-lt"/>
              </a:rPr>
              <a:t>𝑡𝑖</a:t>
            </a:r>
            <a:r>
              <a:rPr lang="en-US" altLang="zh-CN" sz="2000" b="0" i="0" dirty="0">
                <a:solidFill>
                  <a:srgbClr val="000000"/>
                </a:solidFill>
                <a:effectLst/>
                <a:latin typeface="+mj-lt"/>
              </a:rPr>
              <a:t>)), is added to Bao’s experience </a:t>
            </a:r>
            <a:r>
              <a:rPr lang="zh-CN" altLang="en-US" sz="2000" b="0" i="1" dirty="0">
                <a:solidFill>
                  <a:srgbClr val="000000"/>
                </a:solidFill>
                <a:effectLst/>
                <a:latin typeface="+mj-lt"/>
              </a:rPr>
              <a:t>𝐸</a:t>
            </a:r>
            <a:r>
              <a:rPr lang="en-US" altLang="zh-CN" sz="2000" b="0" i="0" dirty="0">
                <a:solidFill>
                  <a:srgbClr val="000000"/>
                </a:solidFill>
                <a:effectLst/>
                <a:latin typeface="+mj-lt"/>
              </a:rPr>
              <a:t>.</a:t>
            </a:r>
            <a:r>
              <a:rPr lang="en-US" altLang="zh-CN" sz="2000" dirty="0">
                <a:latin typeface="+mj-lt"/>
              </a:rPr>
              <a:t> </a:t>
            </a:r>
            <a:endParaRPr lang="en-US" altLang="zh-CN" sz="2000" dirty="0">
              <a:solidFill>
                <a:srgbClr val="000000"/>
              </a:solidFill>
              <a:latin typeface="+mj-lt"/>
              <a:sym typeface="+mn-lt"/>
            </a:endParaRPr>
          </a:p>
        </p:txBody>
      </p:sp>
      <p:sp>
        <p:nvSpPr>
          <p:cNvPr id="18" name="椭圆 17">
            <a:extLst>
              <a:ext uri="{FF2B5EF4-FFF2-40B4-BE49-F238E27FC236}">
                <a16:creationId xmlns:a16="http://schemas.microsoft.com/office/drawing/2014/main" id="{D709BC92-4307-4FC5-BD0E-506AC2A3EE49}"/>
              </a:ext>
            </a:extLst>
          </p:cNvPr>
          <p:cNvSpPr/>
          <p:nvPr/>
        </p:nvSpPr>
        <p:spPr>
          <a:xfrm>
            <a:off x="1528737" y="4760012"/>
            <a:ext cx="417584" cy="4017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MH_Other_13">
            <a:extLst>
              <a:ext uri="{FF2B5EF4-FFF2-40B4-BE49-F238E27FC236}">
                <a16:creationId xmlns:a16="http://schemas.microsoft.com/office/drawing/2014/main" id="{2F2A4FE2-E0A2-4237-8C23-B7E14EC6033B}"/>
              </a:ext>
            </a:extLst>
          </p:cNvPr>
          <p:cNvSpPr>
            <a:spLocks noChangeArrowheads="1"/>
          </p:cNvSpPr>
          <p:nvPr>
            <p:custDataLst>
              <p:tags r:id="rId2"/>
            </p:custDataLst>
          </p:nvPr>
        </p:nvSpPr>
        <p:spPr bwMode="auto">
          <a:xfrm>
            <a:off x="1613068" y="4823402"/>
            <a:ext cx="248920" cy="274955"/>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normAutofit/>
            <a:scene3d>
              <a:camera prst="orthographicFront"/>
              <a:lightRig rig="threePt" dir="t"/>
            </a:scene3d>
            <a:sp3d contourW="12700">
              <a:contourClr>
                <a:srgbClr val="FFFFFF"/>
              </a:contourClr>
            </a:sp3d>
          </a:bodyPr>
          <a:lstStyle/>
          <a:p>
            <a:pPr marL="0" marR="0" lvl="0" indent="0" algn="ctr" defTabSz="685165"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endParaRPr>
          </a:p>
        </p:txBody>
      </p:sp>
      <p:sp>
        <p:nvSpPr>
          <p:cNvPr id="23" name="文本框 4">
            <a:extLst>
              <a:ext uri="{FF2B5EF4-FFF2-40B4-BE49-F238E27FC236}">
                <a16:creationId xmlns:a16="http://schemas.microsoft.com/office/drawing/2014/main" id="{ECED61C0-609B-477C-90AC-9DBD7CE432B3}"/>
              </a:ext>
            </a:extLst>
          </p:cNvPr>
          <p:cNvSpPr txBox="1"/>
          <p:nvPr/>
        </p:nvSpPr>
        <p:spPr>
          <a:xfrm>
            <a:off x="2030652" y="4745195"/>
            <a:ext cx="792677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rgbClr val="00B050"/>
                </a:solidFill>
                <a:cs typeface="+mn-ea"/>
                <a:sym typeface="+mn-lt"/>
              </a:rPr>
              <a:t>Thompson sampling </a:t>
            </a:r>
            <a:endParaRPr lang="zh-CN" altLang="en-US" sz="2400" b="1" dirty="0">
              <a:solidFill>
                <a:srgbClr val="00B050"/>
              </a:solidFill>
              <a:cs typeface="+mn-ea"/>
              <a:sym typeface="+mn-lt"/>
            </a:endParaRPr>
          </a:p>
        </p:txBody>
      </p:sp>
    </p:spTree>
    <p:extLst>
      <p:ext uri="{BB962C8B-B14F-4D97-AF65-F5344CB8AC3E}">
        <p14:creationId xmlns:p14="http://schemas.microsoft.com/office/powerpoint/2010/main" val="28294562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ags/tag2.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ags/tag3.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ags/tag4.xml><?xml version="1.0" encoding="utf-8"?>
<p:tagLst xmlns:a="http://schemas.openxmlformats.org/drawingml/2006/main" xmlns:r="http://schemas.openxmlformats.org/officeDocument/2006/relationships" xmlns:p="http://schemas.openxmlformats.org/presentationml/2006/main">
  <p:tag name="MH" val="20150820163246"/>
  <p:tag name="MH_LIBRARY" val="GRAPHIC"/>
  <p:tag name="MH_TYPE" val="Other"/>
  <p:tag name="MH_ORDER" val="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TotalTime>
  <Words>4939</Words>
  <Application>Microsoft Office PowerPoint</Application>
  <PresentationFormat>宽屏</PresentationFormat>
  <Paragraphs>223</Paragraphs>
  <Slides>25</Slides>
  <Notes>25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-apple-system</vt:lpstr>
      <vt:lpstr>LibertineMathMI</vt:lpstr>
      <vt:lpstr>LibertineMathMI7</vt:lpstr>
      <vt:lpstr>LinLibertineT</vt:lpstr>
      <vt:lpstr>PingFang SC</vt:lpstr>
      <vt:lpstr>TypeLand.com 康熙字典體</vt:lpstr>
      <vt:lpstr>等线</vt:lpstr>
      <vt:lpstr>楷体</vt:lpstr>
      <vt:lpstr>微软雅黑</vt:lpstr>
      <vt:lpstr>文悦古典明朝体 (非商业使用) W5</vt:lpstr>
      <vt:lpstr>字魂59号-创粗黑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刘丹</dc:creator>
  <cp:lastModifiedBy>chen ting</cp:lastModifiedBy>
  <cp:revision>26</cp:revision>
  <dcterms:created xsi:type="dcterms:W3CDTF">2019-05-30T09:09:05Z</dcterms:created>
  <dcterms:modified xsi:type="dcterms:W3CDTF">2021-12-11T08:17:19Z</dcterms:modified>
</cp:coreProperties>
</file>