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5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13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A4D5-9CC7-B540-B56D-D3FE2FCAB376}" type="datetimeFigureOut">
              <a:rPr lang="en-US" smtClean="0"/>
              <a:t>12-07-04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4C46-1950-EB48-82C9-7F4AD54A5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3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A4D5-9CC7-B540-B56D-D3FE2FCAB376}" type="datetimeFigureOut">
              <a:rPr lang="en-US" smtClean="0"/>
              <a:t>12-07-04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4C46-1950-EB48-82C9-7F4AD54A5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78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A4D5-9CC7-B540-B56D-D3FE2FCAB376}" type="datetimeFigureOut">
              <a:rPr lang="en-US" smtClean="0"/>
              <a:t>12-07-04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4C46-1950-EB48-82C9-7F4AD54A5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8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A4D5-9CC7-B540-B56D-D3FE2FCAB376}" type="datetimeFigureOut">
              <a:rPr lang="en-US" smtClean="0"/>
              <a:t>12-07-04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4C46-1950-EB48-82C9-7F4AD54A5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54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A4D5-9CC7-B540-B56D-D3FE2FCAB376}" type="datetimeFigureOut">
              <a:rPr lang="en-US" smtClean="0"/>
              <a:t>12-07-04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4C46-1950-EB48-82C9-7F4AD54A5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0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A4D5-9CC7-B540-B56D-D3FE2FCAB376}" type="datetimeFigureOut">
              <a:rPr lang="en-US" smtClean="0"/>
              <a:t>12-07-04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4C46-1950-EB48-82C9-7F4AD54A5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1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A4D5-9CC7-B540-B56D-D3FE2FCAB376}" type="datetimeFigureOut">
              <a:rPr lang="en-US" smtClean="0"/>
              <a:t>12-07-04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4C46-1950-EB48-82C9-7F4AD54A5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59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A4D5-9CC7-B540-B56D-D3FE2FCAB376}" type="datetimeFigureOut">
              <a:rPr lang="en-US" smtClean="0"/>
              <a:t>12-07-04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4C46-1950-EB48-82C9-7F4AD54A5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93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A4D5-9CC7-B540-B56D-D3FE2FCAB376}" type="datetimeFigureOut">
              <a:rPr lang="en-US" smtClean="0"/>
              <a:t>12-07-04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4C46-1950-EB48-82C9-7F4AD54A5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43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A4D5-9CC7-B540-B56D-D3FE2FCAB376}" type="datetimeFigureOut">
              <a:rPr lang="en-US" smtClean="0"/>
              <a:t>12-07-04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4C46-1950-EB48-82C9-7F4AD54A5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05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A4D5-9CC7-B540-B56D-D3FE2FCAB376}" type="datetimeFigureOut">
              <a:rPr lang="en-US" smtClean="0"/>
              <a:t>12-07-04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4C46-1950-EB48-82C9-7F4AD54A5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4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1A4D5-9CC7-B540-B56D-D3FE2FCAB376}" type="datetimeFigureOut">
              <a:rPr lang="en-US" smtClean="0"/>
              <a:t>12-07-04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44C46-1950-EB48-82C9-7F4AD54A5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6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Loss of function annotation (LOF)</a:t>
            </a:r>
            <a:br>
              <a:rPr lang="en-US" dirty="0" smtClean="0"/>
            </a:br>
            <a:r>
              <a:rPr lang="en-US" dirty="0" smtClean="0"/>
              <a:t>Splice sites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Pablo Cingolani</a:t>
            </a:r>
          </a:p>
          <a:p>
            <a:r>
              <a:rPr lang="en-US" dirty="0" smtClean="0"/>
              <a:t>Mathieu </a:t>
            </a:r>
            <a:r>
              <a:rPr lang="en-US" dirty="0" err="1" smtClean="0"/>
              <a:t>Blanchette</a:t>
            </a:r>
            <a:endParaRPr lang="en-US" dirty="0" smtClean="0"/>
          </a:p>
          <a:p>
            <a:r>
              <a:rPr lang="en-US" dirty="0" smtClean="0"/>
              <a:t>Rob </a:t>
            </a:r>
            <a:r>
              <a:rPr lang="en-US" dirty="0" err="1" smtClean="0"/>
              <a:t>Sladek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30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Splicing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925" y="2232572"/>
            <a:ext cx="4572000" cy="346456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963681" y="2469057"/>
            <a:ext cx="1303283" cy="359103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73529" y="2441905"/>
            <a:ext cx="1303283" cy="359103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24399" y="2441905"/>
            <a:ext cx="653394" cy="359103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66964" y="2469057"/>
            <a:ext cx="569310" cy="359103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05515" y="2441905"/>
            <a:ext cx="268014" cy="359103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 rot="5400000">
            <a:off x="2494891" y="1622534"/>
            <a:ext cx="240860" cy="130328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 rot="5400000">
            <a:off x="6404742" y="1622535"/>
            <a:ext cx="240860" cy="130328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/>
          <p:cNvSpPr/>
          <p:nvPr/>
        </p:nvSpPr>
        <p:spPr>
          <a:xfrm rot="5400000">
            <a:off x="5619091" y="2140169"/>
            <a:ext cx="240860" cy="26801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/>
          <p:cNvSpPr/>
          <p:nvPr/>
        </p:nvSpPr>
        <p:spPr>
          <a:xfrm rot="5400000">
            <a:off x="3431188" y="1989522"/>
            <a:ext cx="240861" cy="56931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/>
          <p:cNvSpPr/>
          <p:nvPr/>
        </p:nvSpPr>
        <p:spPr>
          <a:xfrm rot="5400000">
            <a:off x="4930665" y="1947482"/>
            <a:ext cx="240862" cy="65339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900619" y="1784413"/>
            <a:ext cx="5276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	</a:t>
            </a:r>
            <a:r>
              <a:rPr lang="en-US" sz="1000" dirty="0" smtClean="0"/>
              <a:t>Exon		Splice 			   Branch 	Splice 	         Exon</a:t>
            </a:r>
          </a:p>
          <a:p>
            <a:r>
              <a:rPr lang="en-US" sz="1000" dirty="0"/>
              <a:t>	</a:t>
            </a:r>
            <a:r>
              <a:rPr lang="en-US" sz="1000" dirty="0" smtClean="0"/>
              <a:t>		donor			     point		acceptor	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67287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Donor &amp; </a:t>
            </a:r>
            <a:r>
              <a:rPr lang="en-US" dirty="0"/>
              <a:t>a</a:t>
            </a:r>
            <a:r>
              <a:rPr lang="en-US" dirty="0" smtClean="0"/>
              <a:t>cceptor 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1600" dirty="0" smtClean="0">
              <a:latin typeface="Times New Roman"/>
              <a:cs typeface="Times New Roman"/>
            </a:endParaRPr>
          </a:p>
          <a:p>
            <a:endParaRPr lang="en-US" sz="1600" dirty="0" smtClean="0">
              <a:latin typeface="Times New Roman"/>
              <a:cs typeface="Times New Roman"/>
            </a:endParaRPr>
          </a:p>
          <a:p>
            <a:endParaRPr lang="en-US" sz="1600" dirty="0">
              <a:latin typeface="Times New Roman"/>
              <a:cs typeface="Times New Roman"/>
            </a:endParaRPr>
          </a:p>
          <a:p>
            <a:endParaRPr lang="en-US" sz="1600" dirty="0" smtClean="0">
              <a:latin typeface="Times New Roman"/>
              <a:cs typeface="Times New Roman"/>
            </a:endParaRPr>
          </a:p>
          <a:p>
            <a:r>
              <a:rPr lang="en-US" sz="1600" dirty="0" smtClean="0">
                <a:latin typeface="Times New Roman"/>
                <a:cs typeface="Times New Roman"/>
              </a:rPr>
              <a:t>“Essential splice sites” is only two bases in the </a:t>
            </a:r>
            <a:r>
              <a:rPr lang="en-US" sz="1600" dirty="0" err="1" smtClean="0">
                <a:latin typeface="Times New Roman"/>
                <a:cs typeface="Times New Roman"/>
              </a:rPr>
              <a:t>intronic</a:t>
            </a:r>
            <a:r>
              <a:rPr lang="en-US" sz="1600" dirty="0" smtClean="0">
                <a:latin typeface="Times New Roman"/>
                <a:cs typeface="Times New Roman"/>
              </a:rPr>
              <a:t> part (usually donor “GT”, acceptor “AG”)</a:t>
            </a:r>
          </a:p>
          <a:p>
            <a:endParaRPr lang="en-US" sz="1600" dirty="0" smtClean="0">
              <a:latin typeface="Times New Roman"/>
              <a:cs typeface="Times New Roman"/>
            </a:endParaRPr>
          </a:p>
          <a:p>
            <a:r>
              <a:rPr lang="en-US" sz="1600" dirty="0" smtClean="0">
                <a:latin typeface="Times New Roman"/>
                <a:cs typeface="Times New Roman"/>
              </a:rPr>
              <a:t>There is conservation beyond those two bases.</a:t>
            </a:r>
          </a:p>
          <a:p>
            <a:endParaRPr lang="en-US" sz="1600" dirty="0" smtClean="0">
              <a:latin typeface="Times New Roman"/>
              <a:cs typeface="Times New Roman"/>
            </a:endParaRPr>
          </a:p>
          <a:p>
            <a:r>
              <a:rPr lang="en-US" sz="1600" dirty="0" smtClean="0">
                <a:latin typeface="Times New Roman"/>
                <a:cs typeface="Times New Roman"/>
              </a:rPr>
              <a:t>There is conservation in the </a:t>
            </a:r>
            <a:r>
              <a:rPr lang="en-US" sz="1600" dirty="0" err="1" smtClean="0">
                <a:latin typeface="Times New Roman"/>
                <a:cs typeface="Times New Roman"/>
              </a:rPr>
              <a:t>exonic</a:t>
            </a:r>
            <a:r>
              <a:rPr lang="en-US" sz="1600" dirty="0" smtClean="0">
                <a:latin typeface="Times New Roman"/>
                <a:cs typeface="Times New Roman"/>
              </a:rPr>
              <a:t> part.</a:t>
            </a:r>
          </a:p>
          <a:p>
            <a:endParaRPr lang="en-US" sz="1600" dirty="0" smtClean="0">
              <a:latin typeface="Times New Roman"/>
              <a:cs typeface="Times New Roman"/>
            </a:endParaRPr>
          </a:p>
          <a:p>
            <a:r>
              <a:rPr lang="en-US" sz="1600" dirty="0" smtClean="0">
                <a:latin typeface="Times New Roman"/>
                <a:cs typeface="Times New Roman"/>
              </a:rPr>
              <a:t>There is no “gold standard” to predict branch point.</a:t>
            </a:r>
            <a:endParaRPr lang="en-US" sz="1600" dirty="0">
              <a:latin typeface="Times New Roman"/>
              <a:cs typeface="Times New Roman"/>
            </a:endParaRPr>
          </a:p>
        </p:txBody>
      </p:sp>
      <p:pic>
        <p:nvPicPr>
          <p:cNvPr id="4" name="Picture 3" descr="Screen shot 2012-07-04 at 12.36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4345"/>
            <a:ext cx="9144000" cy="7404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9474" y="1874345"/>
            <a:ext cx="1592319" cy="74047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Exon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09943" y="1874345"/>
            <a:ext cx="1592319" cy="74047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 smtClean="0">
                <a:solidFill>
                  <a:schemeClr val="tx1"/>
                </a:solidFill>
              </a:rPr>
              <a:t>Exon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50897" y="1874345"/>
            <a:ext cx="2242206" cy="8084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1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23559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smtClean="0">
                <a:latin typeface="Times New Roman"/>
                <a:cs typeface="Times New Roman"/>
              </a:rPr>
              <a:t>Step 1		</a:t>
            </a:r>
          </a:p>
          <a:p>
            <a:pPr marL="0" indent="0">
              <a:buNone/>
            </a:pPr>
            <a:r>
              <a:rPr lang="en-US" sz="1400" b="1" dirty="0" smtClean="0">
                <a:latin typeface="Times New Roman"/>
                <a:cs typeface="Times New Roman"/>
              </a:rPr>
              <a:t>Goal: </a:t>
            </a:r>
            <a:r>
              <a:rPr lang="en-US" sz="1400" dirty="0" smtClean="0">
                <a:latin typeface="Times New Roman"/>
                <a:cs typeface="Times New Roman"/>
              </a:rPr>
              <a:t>Find conserved donor &amp; acceptor pairs</a:t>
            </a:r>
          </a:p>
          <a:p>
            <a:pPr marL="0" indent="0">
              <a:buNone/>
            </a:pPr>
            <a:endParaRPr lang="en-US" sz="1400" dirty="0" smtClean="0">
              <a:latin typeface="Times New Roman"/>
              <a:cs typeface="Times New Roman"/>
            </a:endParaRPr>
          </a:p>
          <a:p>
            <a:r>
              <a:rPr lang="en-US" sz="1400" dirty="0" smtClean="0">
                <a:latin typeface="Times New Roman"/>
                <a:cs typeface="Times New Roman"/>
              </a:rPr>
              <a:t>Create quaternary trees counting occurrences of donor (or acceptor) sites.</a:t>
            </a:r>
          </a:p>
          <a:p>
            <a:endParaRPr lang="en-US" sz="1400" dirty="0" smtClean="0">
              <a:latin typeface="Times New Roman"/>
              <a:cs typeface="Times New Roman"/>
            </a:endParaRPr>
          </a:p>
          <a:p>
            <a:r>
              <a:rPr lang="en-US" sz="1400" dirty="0" smtClean="0">
                <a:latin typeface="Times New Roman"/>
                <a:cs typeface="Times New Roman"/>
              </a:rPr>
              <a:t>Find low entropy nodes in the trees (defined as bottom 0.05 </a:t>
            </a:r>
            <a:r>
              <a:rPr lang="en-US" sz="1400" dirty="0" err="1" smtClean="0">
                <a:latin typeface="Times New Roman"/>
                <a:cs typeface="Times New Roman"/>
              </a:rPr>
              <a:t>quantile</a:t>
            </a:r>
            <a:r>
              <a:rPr lang="en-US" sz="1400" dirty="0" smtClean="0">
                <a:latin typeface="Times New Roman"/>
                <a:cs typeface="Times New Roman"/>
              </a:rPr>
              <a:t>) </a:t>
            </a:r>
          </a:p>
          <a:p>
            <a:endParaRPr lang="en-US" sz="1400" dirty="0" smtClean="0">
              <a:latin typeface="Times New Roman"/>
              <a:cs typeface="Times New Roman"/>
            </a:endParaRPr>
          </a:p>
          <a:p>
            <a:r>
              <a:rPr lang="en-US" sz="1400" dirty="0" smtClean="0">
                <a:latin typeface="Times New Roman"/>
                <a:cs typeface="Times New Roman"/>
              </a:rPr>
              <a:t>For those nodes, find child nodes have high probability (i.e. top 0.95 </a:t>
            </a:r>
            <a:r>
              <a:rPr lang="en-US" sz="1400" dirty="0" err="1" smtClean="0">
                <a:latin typeface="Times New Roman"/>
                <a:cs typeface="Times New Roman"/>
              </a:rPr>
              <a:t>quantile</a:t>
            </a:r>
            <a:r>
              <a:rPr lang="en-US" sz="1400" dirty="0" smtClean="0">
                <a:latin typeface="Times New Roman"/>
                <a:cs typeface="Times New Roman"/>
              </a:rPr>
              <a:t>).</a:t>
            </a:r>
          </a:p>
          <a:p>
            <a:endParaRPr lang="en-US" sz="1400" dirty="0" smtClean="0">
              <a:latin typeface="Times New Roman"/>
              <a:cs typeface="Times New Roman"/>
            </a:endParaRPr>
          </a:p>
          <a:p>
            <a:r>
              <a:rPr lang="en-US" sz="1400" dirty="0" smtClean="0">
                <a:latin typeface="Times New Roman"/>
                <a:cs typeface="Times New Roman"/>
              </a:rPr>
              <a:t>Select those child nodes and create new quaternary trees only for those sites.</a:t>
            </a:r>
          </a:p>
          <a:p>
            <a:endParaRPr lang="en-US" sz="1400" dirty="0" smtClean="0">
              <a:latin typeface="Times New Roman"/>
              <a:cs typeface="Times New Roman"/>
            </a:endParaRPr>
          </a:p>
          <a:p>
            <a:r>
              <a:rPr lang="en-US" sz="1400" dirty="0" smtClean="0">
                <a:latin typeface="Times New Roman"/>
                <a:cs typeface="Times New Roman"/>
              </a:rPr>
              <a:t>Repeat the process selecting paired </a:t>
            </a:r>
            <a:r>
              <a:rPr lang="en-US" sz="1400" dirty="0" smtClean="0">
                <a:latin typeface="Times New Roman"/>
                <a:cs typeface="Times New Roman"/>
              </a:rPr>
              <a:t>acceptor </a:t>
            </a:r>
            <a:r>
              <a:rPr lang="en-US" sz="1400" dirty="0" smtClean="0">
                <a:latin typeface="Times New Roman"/>
                <a:cs typeface="Times New Roman"/>
              </a:rPr>
              <a:t>(or donor).</a:t>
            </a:r>
          </a:p>
          <a:p>
            <a:endParaRPr lang="en-US" sz="1400" dirty="0">
              <a:latin typeface="Times New Roman"/>
              <a:cs typeface="Times New Roman"/>
            </a:endParaRPr>
          </a:p>
          <a:p>
            <a:r>
              <a:rPr lang="en-US" sz="1400" dirty="0" smtClean="0">
                <a:latin typeface="Times New Roman"/>
                <a:cs typeface="Times New Roman"/>
              </a:rPr>
              <a:t>Create a list of “significant donor-acceptor pairs”</a:t>
            </a:r>
          </a:p>
        </p:txBody>
      </p:sp>
      <p:pic>
        <p:nvPicPr>
          <p:cNvPr id="4" name="Picture 3" descr="dono_acc_hi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759" y="1600200"/>
            <a:ext cx="42672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560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2355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600" b="1" dirty="0" smtClean="0">
                <a:latin typeface="Times New Roman"/>
                <a:cs typeface="Times New Roman"/>
              </a:rPr>
              <a:t>Step 2</a:t>
            </a:r>
          </a:p>
          <a:p>
            <a:pPr marL="0" indent="0">
              <a:buNone/>
            </a:pPr>
            <a:r>
              <a:rPr lang="en-US" sz="1600" b="1" dirty="0" smtClean="0">
                <a:latin typeface="Times New Roman"/>
                <a:cs typeface="Times New Roman"/>
              </a:rPr>
              <a:t>Goal: </a:t>
            </a:r>
            <a:r>
              <a:rPr lang="en-US" sz="1600" dirty="0" smtClean="0">
                <a:latin typeface="Times New Roman"/>
                <a:cs typeface="Times New Roman"/>
              </a:rPr>
              <a:t>Find Branch points</a:t>
            </a:r>
          </a:p>
          <a:p>
            <a:pPr marL="0" indent="0">
              <a:buNone/>
            </a:pPr>
            <a:endParaRPr lang="en-US" sz="1600" dirty="0">
              <a:latin typeface="Times New Roman"/>
              <a:cs typeface="Times New Roman"/>
            </a:endParaRPr>
          </a:p>
          <a:p>
            <a:r>
              <a:rPr lang="en-US" sz="1600" dirty="0" smtClean="0">
                <a:latin typeface="Times New Roman"/>
                <a:cs typeface="Times New Roman"/>
              </a:rPr>
              <a:t>For all “significant donor-acceptor pairs”:</a:t>
            </a:r>
          </a:p>
          <a:p>
            <a:endParaRPr lang="en-US" sz="1600" dirty="0" smtClean="0">
              <a:latin typeface="Times New Roman"/>
              <a:cs typeface="Times New Roman"/>
            </a:endParaRPr>
          </a:p>
          <a:p>
            <a:r>
              <a:rPr lang="en-US" sz="1600" dirty="0" smtClean="0">
                <a:latin typeface="Times New Roman"/>
                <a:cs typeface="Times New Roman"/>
              </a:rPr>
              <a:t>Create sets of sequences 50 bases before the acceptor.</a:t>
            </a:r>
          </a:p>
          <a:p>
            <a:endParaRPr lang="en-US" sz="1600" dirty="0" smtClean="0">
              <a:latin typeface="Times New Roman"/>
              <a:cs typeface="Times New Roman"/>
            </a:endParaRPr>
          </a:p>
          <a:p>
            <a:r>
              <a:rPr lang="en-US" sz="1600" dirty="0" smtClean="0">
                <a:latin typeface="Times New Roman"/>
                <a:cs typeface="Times New Roman"/>
              </a:rPr>
              <a:t>Run motif finding using EM algorithm.</a:t>
            </a:r>
          </a:p>
          <a:p>
            <a:endParaRPr lang="en-US" sz="1600" dirty="0" smtClean="0">
              <a:latin typeface="Times New Roman"/>
              <a:cs typeface="Times New Roman"/>
            </a:endParaRPr>
          </a:p>
          <a:p>
            <a:r>
              <a:rPr lang="en-US" sz="1600" dirty="0" smtClean="0">
                <a:latin typeface="Times New Roman"/>
                <a:cs typeface="Times New Roman"/>
              </a:rPr>
              <a:t>Find overexpressed motifs</a:t>
            </a:r>
          </a:p>
          <a:p>
            <a:endParaRPr lang="en-US" sz="1600" dirty="0">
              <a:latin typeface="Times New Roman"/>
              <a:cs typeface="Times New Roman"/>
            </a:endParaRPr>
          </a:p>
          <a:p>
            <a:r>
              <a:rPr lang="en-US" sz="1600" dirty="0" smtClean="0">
                <a:latin typeface="Times New Roman"/>
                <a:cs typeface="Times New Roman"/>
              </a:rPr>
              <a:t>Found U12 motif: Confirmation that the analysis was OK.</a:t>
            </a:r>
          </a:p>
          <a:p>
            <a:endParaRPr lang="en-US" sz="1600" dirty="0" smtClean="0">
              <a:latin typeface="Times New Roman"/>
              <a:cs typeface="Times New Roman"/>
            </a:endParaRPr>
          </a:p>
        </p:txBody>
      </p:sp>
      <p:pic>
        <p:nvPicPr>
          <p:cNvPr id="5" name="Picture 4" descr="logo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809" y="2791373"/>
            <a:ext cx="3776850" cy="188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558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Times New Roman"/>
                <a:cs typeface="Times New Roman"/>
              </a:rPr>
              <a:t>i</a:t>
            </a:r>
            <a:r>
              <a:rPr lang="en-US" sz="1600" dirty="0" smtClean="0">
                <a:latin typeface="Times New Roman"/>
                <a:cs typeface="Times New Roman"/>
              </a:rPr>
              <a:t>-) Some donor-acceptor pairs have higher degree of conservation in the donor and exon.</a:t>
            </a:r>
          </a:p>
          <a:p>
            <a:endParaRPr lang="en-US" sz="1600" dirty="0"/>
          </a:p>
        </p:txBody>
      </p:sp>
      <p:pic>
        <p:nvPicPr>
          <p:cNvPr id="5" name="Picture 4" descr="Screen shot 2012-07-04 at 1.15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345" y="2087880"/>
            <a:ext cx="5882640" cy="477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491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Times New Roman"/>
                <a:cs typeface="Times New Roman"/>
              </a:rPr>
              <a:t>i</a:t>
            </a:r>
            <a:r>
              <a:rPr lang="en-US" sz="1600" dirty="0" smtClean="0">
                <a:latin typeface="Times New Roman"/>
                <a:cs typeface="Times New Roman"/>
              </a:rPr>
              <a:t>-) Some donor-acceptor pairs have higher degree of conservation in acceptor.</a:t>
            </a:r>
          </a:p>
          <a:p>
            <a:endParaRPr lang="en-US" sz="1600" dirty="0"/>
          </a:p>
        </p:txBody>
      </p:sp>
      <p:pic>
        <p:nvPicPr>
          <p:cNvPr id="4" name="Picture 3" descr="Screen shot 2012-07-04 at 1.19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840" y="2361229"/>
            <a:ext cx="5862320" cy="402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51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Times New Roman"/>
                <a:cs typeface="Times New Roman"/>
              </a:rPr>
              <a:t>i</a:t>
            </a:r>
            <a:r>
              <a:rPr lang="en-US" sz="1600" dirty="0" smtClean="0">
                <a:latin typeface="Times New Roman"/>
                <a:cs typeface="Times New Roman"/>
              </a:rPr>
              <a:t>-) Branch point associated with donor-acceptor pairs: Over 100 times the expected values (red square).</a:t>
            </a:r>
          </a:p>
          <a:p>
            <a:endParaRPr lang="en-US" sz="1600" dirty="0"/>
          </a:p>
        </p:txBody>
      </p:sp>
      <p:pic>
        <p:nvPicPr>
          <p:cNvPr id="5" name="Picture 4" descr="Screen shot 2012-07-04 at 1.22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3004661"/>
            <a:ext cx="5867400" cy="584200"/>
          </a:xfrm>
          <a:prstGeom prst="rect">
            <a:avLst/>
          </a:prstGeom>
        </p:spPr>
      </p:pic>
      <p:pic>
        <p:nvPicPr>
          <p:cNvPr id="6" name="Picture 5" descr="Screen shot 2012-07-04 at 1.22.5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4361793"/>
            <a:ext cx="58674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312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changes: LOF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>
              <a:latin typeface="Times New Roman"/>
              <a:cs typeface="Times New Roman"/>
            </a:endParaRPr>
          </a:p>
          <a:p>
            <a:r>
              <a:rPr lang="en-US" sz="2000" dirty="0" smtClean="0">
                <a:latin typeface="Times New Roman"/>
                <a:cs typeface="Times New Roman"/>
              </a:rPr>
              <a:t>Extend splice site donor &amp; acceptor definitions to include highly conserved </a:t>
            </a:r>
            <a:r>
              <a:rPr lang="en-US" sz="2000" dirty="0" smtClean="0">
                <a:latin typeface="Times New Roman"/>
                <a:cs typeface="Times New Roman"/>
              </a:rPr>
              <a:t>sequences </a:t>
            </a:r>
            <a:r>
              <a:rPr lang="en-US" sz="2000" dirty="0" smtClean="0">
                <a:latin typeface="Times New Roman"/>
                <a:cs typeface="Times New Roman"/>
              </a:rPr>
              <a:t>(i.e. low entropy).</a:t>
            </a:r>
          </a:p>
          <a:p>
            <a:endParaRPr lang="en-US" sz="2000" dirty="0" smtClean="0">
              <a:latin typeface="Times New Roman"/>
              <a:cs typeface="Times New Roman"/>
            </a:endParaRPr>
          </a:p>
          <a:p>
            <a:r>
              <a:rPr lang="en-US" sz="2000" dirty="0" smtClean="0">
                <a:latin typeface="Times New Roman"/>
                <a:cs typeface="Times New Roman"/>
              </a:rPr>
              <a:t>Extend sites to exons whenever conservation is significant.</a:t>
            </a:r>
          </a:p>
          <a:p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dirty="0" smtClean="0">
                <a:latin typeface="Times New Roman"/>
                <a:cs typeface="Times New Roman"/>
              </a:rPr>
              <a:t>Add U12 branch points predictions, but only in donor-acceptor subsets where enrichment is significant.</a:t>
            </a:r>
          </a:p>
          <a:p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dirty="0" smtClean="0">
                <a:latin typeface="Times New Roman"/>
                <a:cs typeface="Times New Roman"/>
              </a:rPr>
              <a:t>Use PWMs scores (or similar scores) to “predict” LOF annotation of those sites.</a:t>
            </a:r>
          </a:p>
          <a:p>
            <a:endParaRPr lang="en-US" sz="2000" dirty="0">
              <a:latin typeface="Times New Roman"/>
              <a:cs typeface="Times New Roman"/>
            </a:endParaRPr>
          </a:p>
          <a:p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26934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254</Words>
  <Application>Microsoft Macintosh PowerPoint</Application>
  <PresentationFormat>On-screen Show (4:3)</PresentationFormat>
  <Paragraphs>66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Loss of function annotation (LOF) Splice sites</vt:lpstr>
      <vt:lpstr>Splicing</vt:lpstr>
      <vt:lpstr>Donor &amp; acceptor sites</vt:lpstr>
      <vt:lpstr>Analysis</vt:lpstr>
      <vt:lpstr>Analysis</vt:lpstr>
      <vt:lpstr>Results</vt:lpstr>
      <vt:lpstr>Results</vt:lpstr>
      <vt:lpstr>Results</vt:lpstr>
      <vt:lpstr>Proposed changes: LOF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LOF: Splice sites</dc:title>
  <dc:creator>Pablo Cingolani</dc:creator>
  <cp:lastModifiedBy>Pablo Cingolani</cp:lastModifiedBy>
  <cp:revision>21</cp:revision>
  <dcterms:created xsi:type="dcterms:W3CDTF">2012-07-04T14:43:58Z</dcterms:created>
  <dcterms:modified xsi:type="dcterms:W3CDTF">2012-07-04T17:43:11Z</dcterms:modified>
</cp:coreProperties>
</file>