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p:scale>
          <a:sx n="25" d="100"/>
          <a:sy n="25" d="100"/>
        </p:scale>
        <p:origin x="5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06AF4C-2D42-4C24-AC42-5340ADEEFC8C}"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2078398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6AF4C-2D42-4C24-AC42-5340ADEEFC8C}"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378609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6AF4C-2D42-4C24-AC42-5340ADEEFC8C}"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82998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6AF4C-2D42-4C24-AC42-5340ADEEFC8C}"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208286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06AF4C-2D42-4C24-AC42-5340ADEEFC8C}"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330316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06AF4C-2D42-4C24-AC42-5340ADEEFC8C}"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395526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06AF4C-2D42-4C24-AC42-5340ADEEFC8C}" type="datetimeFigureOut">
              <a:rPr lang="en-US" smtClean="0"/>
              <a:t>6/2/2015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249808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06AF4C-2D42-4C24-AC42-5340ADEEFC8C}" type="datetimeFigureOut">
              <a:rPr lang="en-US" smtClean="0"/>
              <a:t>6/2/2015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106429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AF4C-2D42-4C24-AC42-5340ADEEFC8C}" type="datetimeFigureOut">
              <a:rPr lang="en-US" smtClean="0"/>
              <a:t>6/2/2015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72856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6AF4C-2D42-4C24-AC42-5340ADEEFC8C}"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177606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6AF4C-2D42-4C24-AC42-5340ADEEFC8C}"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ACE88-B68A-4DA9-8E9C-9544761DDC8C}" type="slidenum">
              <a:rPr lang="en-US" smtClean="0"/>
              <a:t>‹#›</a:t>
            </a:fld>
            <a:endParaRPr lang="en-US"/>
          </a:p>
        </p:txBody>
      </p:sp>
    </p:spTree>
    <p:extLst>
      <p:ext uri="{BB962C8B-B14F-4D97-AF65-F5344CB8AC3E}">
        <p14:creationId xmlns:p14="http://schemas.microsoft.com/office/powerpoint/2010/main" val="209333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906AF4C-2D42-4C24-AC42-5340ADEEFC8C}" type="datetimeFigureOut">
              <a:rPr lang="en-US" smtClean="0"/>
              <a:t>6/2/2015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5AACE88-B68A-4DA9-8E9C-9544761DDC8C}" type="slidenum">
              <a:rPr lang="en-US" smtClean="0"/>
              <a:t>‹#›</a:t>
            </a:fld>
            <a:endParaRPr lang="en-US"/>
          </a:p>
        </p:txBody>
      </p:sp>
    </p:spTree>
    <p:extLst>
      <p:ext uri="{BB962C8B-B14F-4D97-AF65-F5344CB8AC3E}">
        <p14:creationId xmlns:p14="http://schemas.microsoft.com/office/powerpoint/2010/main" val="1708261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40000" r="-40000"/>
          </a:stretch>
        </a:blipFill>
        <a:effectLst/>
      </p:bgPr>
    </p:bg>
    <p:spTree>
      <p:nvGrpSpPr>
        <p:cNvPr id="1" name=""/>
        <p:cNvGrpSpPr/>
        <p:nvPr/>
      </p:nvGrpSpPr>
      <p:grpSpPr>
        <a:xfrm>
          <a:off x="0" y="0"/>
          <a:ext cx="0" cy="0"/>
          <a:chOff x="0" y="0"/>
          <a:chExt cx="0" cy="0"/>
        </a:xfrm>
      </p:grpSpPr>
      <p:sp>
        <p:nvSpPr>
          <p:cNvPr id="5" name="TextBox 4"/>
          <p:cNvSpPr txBox="1"/>
          <p:nvPr/>
        </p:nvSpPr>
        <p:spPr>
          <a:xfrm>
            <a:off x="39279969" y="4682836"/>
            <a:ext cx="4337406" cy="7910692"/>
          </a:xfrm>
          <a:prstGeom prst="rect">
            <a:avLst/>
          </a:prstGeom>
          <a:noFill/>
        </p:spPr>
        <p:txBody>
          <a:bodyPr wrap="none" rtlCol="0">
            <a:spAutoFit/>
          </a:bodyPr>
          <a:lstStyle/>
          <a:p>
            <a:pPr algn="ctr"/>
            <a:r>
              <a:rPr lang="en-US" dirty="0" smtClean="0"/>
              <a:t>Discussion</a:t>
            </a:r>
          </a:p>
          <a:p>
            <a:pPr algn="ctr"/>
            <a:endParaRPr lang="en-US" dirty="0"/>
          </a:p>
          <a:p>
            <a:pPr algn="ctr"/>
            <a:r>
              <a:rPr lang="en-US" dirty="0" smtClean="0"/>
              <a:t>Summary</a:t>
            </a:r>
          </a:p>
          <a:p>
            <a:pPr algn="ctr"/>
            <a:endParaRPr lang="en-US" dirty="0"/>
          </a:p>
          <a:p>
            <a:pPr algn="ctr"/>
            <a:r>
              <a:rPr lang="en-US" dirty="0" smtClean="0"/>
              <a:t>References</a:t>
            </a:r>
          </a:p>
          <a:p>
            <a:pPr algn="ctr"/>
            <a:endParaRPr lang="en-US" dirty="0"/>
          </a:p>
          <a:p>
            <a:pPr algn="ctr"/>
            <a:endParaRPr lang="en-US" dirty="0"/>
          </a:p>
        </p:txBody>
      </p:sp>
      <p:sp>
        <p:nvSpPr>
          <p:cNvPr id="6" name="TextBox 5"/>
          <p:cNvSpPr txBox="1"/>
          <p:nvPr/>
        </p:nvSpPr>
        <p:spPr>
          <a:xfrm>
            <a:off x="17243934" y="2"/>
            <a:ext cx="9403333" cy="5289718"/>
          </a:xfrm>
          <a:prstGeom prst="rect">
            <a:avLst/>
          </a:prstGeom>
          <a:blipFill dpi="0" rotWithShape="1">
            <a:blip r:embed="rId3">
              <a:alphaModFix amt="35000"/>
            </a:blip>
            <a:srcRect/>
            <a:stretch>
              <a:fillRect/>
            </a:stretch>
          </a:blipFill>
          <a:effectLst>
            <a:softEdge rad="63500"/>
          </a:effectLst>
          <a:scene3d>
            <a:camera prst="orthographicFront"/>
            <a:lightRig rig="threePt" dir="t"/>
          </a:scene3d>
          <a:sp3d>
            <a:bevelT/>
            <a:bevelB/>
          </a:sp3d>
        </p:spPr>
        <p:txBody>
          <a:bodyPr wrap="square" rtlCol="0">
            <a:spAutoFit/>
          </a:bodyPr>
          <a:lstStyle/>
          <a:p>
            <a:pPr algn="ctr"/>
            <a:r>
              <a:rPr lang="en-US" b="1" dirty="0" smtClean="0">
                <a:effectLst>
                  <a:outerShdw blurRad="50800" dist="38100" dir="2700000" algn="tl" rotWithShape="0">
                    <a:srgbClr val="FF0000">
                      <a:alpha val="40000"/>
                    </a:srgbClr>
                  </a:outerShdw>
                </a:effectLst>
              </a:rPr>
              <a:t>EMOTION AND RECALL</a:t>
            </a:r>
          </a:p>
          <a:p>
            <a:pPr algn="ctr"/>
            <a:r>
              <a:rPr lang="en-US" sz="4000" b="1" dirty="0" smtClean="0"/>
              <a:t>Dominic B.I.A. Tzimisces &amp; Michaela </a:t>
            </a:r>
            <a:r>
              <a:rPr lang="en-US" sz="4000" b="1" dirty="0" err="1" smtClean="0"/>
              <a:t>Herschler</a:t>
            </a:r>
            <a:endParaRPr lang="en-US" sz="4000" b="1" dirty="0" smtClean="0"/>
          </a:p>
          <a:p>
            <a:pPr algn="ctr"/>
            <a:r>
              <a:rPr lang="en-US" sz="4000" b="1" dirty="0" smtClean="0"/>
              <a:t>Eastern Oregon University</a:t>
            </a:r>
          </a:p>
          <a:p>
            <a:pPr algn="ctr"/>
            <a:endParaRPr lang="en-US" dirty="0"/>
          </a:p>
          <a:p>
            <a:pPr algn="ctr"/>
            <a:endParaRPr lang="en-US" dirty="0"/>
          </a:p>
        </p:txBody>
      </p:sp>
      <p:sp>
        <p:nvSpPr>
          <p:cNvPr id="7" name="Snip Diagonal Corner Rectangle 6"/>
          <p:cNvSpPr/>
          <p:nvPr/>
        </p:nvSpPr>
        <p:spPr>
          <a:xfrm>
            <a:off x="991285" y="16999527"/>
            <a:ext cx="13971625" cy="14671964"/>
          </a:xfrm>
          <a:prstGeom prst="snip2DiagRect">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Introduction</a:t>
            </a:r>
          </a:p>
          <a:p>
            <a:r>
              <a:rPr lang="en-US" sz="4800" b="1" dirty="0">
                <a:solidFill>
                  <a:schemeClr val="tx1"/>
                </a:solidFill>
              </a:rPr>
              <a:t>Previous researchers that have utilized affect </a:t>
            </a:r>
            <a:r>
              <a:rPr lang="en-US" sz="4800" b="1" dirty="0" smtClean="0">
                <a:solidFill>
                  <a:schemeClr val="tx1"/>
                </a:solidFill>
              </a:rPr>
              <a:t>induction </a:t>
            </a:r>
            <a:r>
              <a:rPr lang="en-US" sz="4800" b="1" i="1" dirty="0">
                <a:solidFill>
                  <a:schemeClr val="tx1"/>
                </a:solidFill>
              </a:rPr>
              <a:t>via</a:t>
            </a:r>
            <a:r>
              <a:rPr lang="en-US" sz="4800" b="1" dirty="0">
                <a:solidFill>
                  <a:schemeClr val="tx1"/>
                </a:solidFill>
              </a:rPr>
              <a:t> film in the service of </a:t>
            </a:r>
            <a:r>
              <a:rPr lang="en-US" sz="4800" b="1" dirty="0" smtClean="0">
                <a:solidFill>
                  <a:schemeClr val="tx1"/>
                </a:solidFill>
              </a:rPr>
              <a:t>memory studies </a:t>
            </a:r>
            <a:r>
              <a:rPr lang="en-US" sz="4800" b="1" dirty="0">
                <a:solidFill>
                  <a:schemeClr val="tx1"/>
                </a:solidFill>
              </a:rPr>
              <a:t>often attempted to measure </a:t>
            </a:r>
            <a:r>
              <a:rPr lang="en-US" sz="4800" b="1" dirty="0" smtClean="0">
                <a:solidFill>
                  <a:schemeClr val="tx1"/>
                </a:solidFill>
              </a:rPr>
              <a:t>several items </a:t>
            </a:r>
            <a:r>
              <a:rPr lang="en-US" sz="4800" b="1" dirty="0">
                <a:solidFill>
                  <a:schemeClr val="tx1"/>
                </a:solidFill>
              </a:rPr>
              <a:t>(for example, see Anderson </a:t>
            </a:r>
            <a:r>
              <a:rPr lang="en-US" sz="4800" b="1" dirty="0" smtClean="0">
                <a:solidFill>
                  <a:schemeClr val="tx1"/>
                </a:solidFill>
              </a:rPr>
              <a:t>&amp; </a:t>
            </a:r>
            <a:r>
              <a:rPr lang="en-US" sz="4800" b="1" dirty="0" err="1" smtClean="0">
                <a:solidFill>
                  <a:schemeClr val="tx1"/>
                </a:solidFill>
              </a:rPr>
              <a:t>Shimamura</a:t>
            </a:r>
            <a:r>
              <a:rPr lang="en-US" sz="4800" b="1" dirty="0">
                <a:solidFill>
                  <a:schemeClr val="tx1"/>
                </a:solidFill>
              </a:rPr>
              <a:t>, 2005), wherein </a:t>
            </a:r>
            <a:r>
              <a:rPr lang="en-US" sz="4800" b="1" dirty="0" smtClean="0">
                <a:solidFill>
                  <a:schemeClr val="tx1"/>
                </a:solidFill>
              </a:rPr>
              <a:t>researchers measured </a:t>
            </a:r>
            <a:r>
              <a:rPr lang="en-US" sz="4800" b="1" dirty="0">
                <a:solidFill>
                  <a:schemeClr val="tx1"/>
                </a:solidFill>
              </a:rPr>
              <a:t>how much participants recalled </a:t>
            </a:r>
            <a:r>
              <a:rPr lang="en-US" sz="4800" b="1" dirty="0" smtClean="0">
                <a:solidFill>
                  <a:schemeClr val="tx1"/>
                </a:solidFill>
              </a:rPr>
              <a:t> film </a:t>
            </a:r>
            <a:r>
              <a:rPr lang="en-US" sz="4800" b="1" dirty="0">
                <a:solidFill>
                  <a:schemeClr val="tx1"/>
                </a:solidFill>
              </a:rPr>
              <a:t>and contextual detail as well as </a:t>
            </a:r>
            <a:r>
              <a:rPr lang="en-US" sz="4800" b="1" dirty="0" smtClean="0">
                <a:solidFill>
                  <a:schemeClr val="tx1"/>
                </a:solidFill>
              </a:rPr>
              <a:t>words presented </a:t>
            </a:r>
            <a:r>
              <a:rPr lang="en-US" sz="4800" b="1" dirty="0">
                <a:solidFill>
                  <a:schemeClr val="tx1"/>
                </a:solidFill>
              </a:rPr>
              <a:t>as the clip was shown.  In such complex experiments, there is always the risk that the attempt to measure so many factors may confound or confuse the results.  </a:t>
            </a:r>
            <a:r>
              <a:rPr lang="en-US" sz="4800" b="1" dirty="0" smtClean="0">
                <a:solidFill>
                  <a:schemeClr val="tx1"/>
                </a:solidFill>
              </a:rPr>
              <a:t>This study sought to </a:t>
            </a:r>
            <a:r>
              <a:rPr lang="en-US" sz="4800" b="1" dirty="0">
                <a:solidFill>
                  <a:schemeClr val="tx1"/>
                </a:solidFill>
              </a:rPr>
              <a:t>avoid those concerns through a singular focus on word-recall, with </a:t>
            </a:r>
            <a:r>
              <a:rPr lang="en-US" sz="4800" b="1" dirty="0" smtClean="0">
                <a:solidFill>
                  <a:schemeClr val="tx1"/>
                </a:solidFill>
              </a:rPr>
              <a:t>the content </a:t>
            </a:r>
            <a:r>
              <a:rPr lang="en-US" sz="4800" b="1" dirty="0">
                <a:solidFill>
                  <a:schemeClr val="tx1"/>
                </a:solidFill>
              </a:rPr>
              <a:t>of the </a:t>
            </a:r>
            <a:r>
              <a:rPr lang="en-US" sz="4800" b="1" dirty="0" smtClean="0">
                <a:solidFill>
                  <a:schemeClr val="tx1"/>
                </a:solidFill>
              </a:rPr>
              <a:t>film </a:t>
            </a:r>
            <a:r>
              <a:rPr lang="en-US" sz="4800" b="1" dirty="0">
                <a:solidFill>
                  <a:schemeClr val="tx1"/>
                </a:solidFill>
              </a:rPr>
              <a:t>used for affect induction only</a:t>
            </a:r>
            <a:r>
              <a:rPr lang="en-US" sz="4800" b="1" dirty="0" smtClean="0">
                <a:solidFill>
                  <a:schemeClr val="tx1"/>
                </a:solidFill>
              </a:rPr>
              <a:t>.</a:t>
            </a:r>
            <a:endParaRPr lang="en-US" sz="4800" b="1" dirty="0">
              <a:solidFill>
                <a:schemeClr val="tx1"/>
              </a:solidFill>
            </a:endParaRPr>
          </a:p>
        </p:txBody>
      </p:sp>
      <p:sp>
        <p:nvSpPr>
          <p:cNvPr id="8" name="Snip Diagonal Corner Rectangle 7"/>
          <p:cNvSpPr/>
          <p:nvPr/>
        </p:nvSpPr>
        <p:spPr>
          <a:xfrm>
            <a:off x="1018993" y="1898072"/>
            <a:ext cx="13971625" cy="14671964"/>
          </a:xfrm>
          <a:prstGeom prst="snip2DiagRect">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tx1"/>
                </a:solidFill>
              </a:rPr>
              <a:t>Abstract</a:t>
            </a:r>
          </a:p>
          <a:p>
            <a:pPr lvl="0"/>
            <a:r>
              <a:rPr lang="en-US" sz="4800" b="1" dirty="0">
                <a:solidFill>
                  <a:schemeClr val="tx1"/>
                </a:solidFill>
              </a:rPr>
              <a:t>This study </a:t>
            </a:r>
            <a:r>
              <a:rPr lang="en-US" sz="4800" b="1" dirty="0" smtClean="0">
                <a:solidFill>
                  <a:schemeClr val="tx1"/>
                </a:solidFill>
              </a:rPr>
              <a:t>attempted to </a:t>
            </a:r>
            <a:r>
              <a:rPr lang="en-US" sz="4800" b="1" dirty="0">
                <a:solidFill>
                  <a:schemeClr val="tx1"/>
                </a:solidFill>
              </a:rPr>
              <a:t>broadly delineate the effects of affect </a:t>
            </a:r>
            <a:r>
              <a:rPr lang="en-US" sz="4800" b="1" dirty="0" smtClean="0">
                <a:solidFill>
                  <a:schemeClr val="tx1"/>
                </a:solidFill>
              </a:rPr>
              <a:t>and arousal levels on </a:t>
            </a:r>
            <a:r>
              <a:rPr lang="en-US" sz="4800" b="1" dirty="0">
                <a:solidFill>
                  <a:schemeClr val="tx1"/>
                </a:solidFill>
              </a:rPr>
              <a:t>recall </a:t>
            </a:r>
            <a:r>
              <a:rPr lang="en-US" sz="4800" b="1" dirty="0" smtClean="0">
                <a:solidFill>
                  <a:schemeClr val="tx1"/>
                </a:solidFill>
              </a:rPr>
              <a:t>when applied to participants watching film clips on YouTube.  It was hypothesized that induced </a:t>
            </a:r>
            <a:r>
              <a:rPr lang="en-US" sz="4800" b="1" dirty="0">
                <a:solidFill>
                  <a:schemeClr val="tx1"/>
                </a:solidFill>
              </a:rPr>
              <a:t>positive affect, </a:t>
            </a:r>
            <a:r>
              <a:rPr lang="en-US" sz="4800" b="1" dirty="0" smtClean="0">
                <a:solidFill>
                  <a:schemeClr val="tx1"/>
                </a:solidFill>
              </a:rPr>
              <a:t>combined with </a:t>
            </a:r>
            <a:r>
              <a:rPr lang="en-US" sz="4800" b="1" dirty="0">
                <a:solidFill>
                  <a:schemeClr val="tx1"/>
                </a:solidFill>
              </a:rPr>
              <a:t>high levels of arousal, </a:t>
            </a:r>
            <a:r>
              <a:rPr lang="en-US" sz="4800" b="1" dirty="0" smtClean="0">
                <a:solidFill>
                  <a:schemeClr val="tx1"/>
                </a:solidFill>
              </a:rPr>
              <a:t>would demonstrate </a:t>
            </a:r>
            <a:r>
              <a:rPr lang="en-US" sz="4800" b="1" dirty="0">
                <a:solidFill>
                  <a:schemeClr val="tx1"/>
                </a:solidFill>
              </a:rPr>
              <a:t>the largest improvement in recall, whereas induced negative affect, </a:t>
            </a:r>
            <a:r>
              <a:rPr lang="en-US" sz="4800" b="1" dirty="0" smtClean="0">
                <a:solidFill>
                  <a:schemeClr val="tx1"/>
                </a:solidFill>
              </a:rPr>
              <a:t>combined with </a:t>
            </a:r>
            <a:r>
              <a:rPr lang="en-US" sz="4800" b="1" dirty="0">
                <a:solidFill>
                  <a:schemeClr val="tx1"/>
                </a:solidFill>
              </a:rPr>
              <a:t>low levels of arousal, </a:t>
            </a:r>
            <a:r>
              <a:rPr lang="en-US" sz="4800" b="1" dirty="0" smtClean="0">
                <a:solidFill>
                  <a:schemeClr val="tx1"/>
                </a:solidFill>
              </a:rPr>
              <a:t>would demonstrate </a:t>
            </a:r>
            <a:r>
              <a:rPr lang="en-US" sz="4800" b="1" dirty="0">
                <a:solidFill>
                  <a:schemeClr val="tx1"/>
                </a:solidFill>
              </a:rPr>
              <a:t>the largest deficit in </a:t>
            </a:r>
            <a:r>
              <a:rPr lang="en-US" sz="4800" b="1" dirty="0" smtClean="0">
                <a:solidFill>
                  <a:schemeClr val="tx1"/>
                </a:solidFill>
              </a:rPr>
              <a:t>recollection.  The study exposed a split result.  Non-students demonstrated a significant effect in valence (but not arousal).  However, students who participated demonstrated no significant effects in either factor.  </a:t>
            </a:r>
            <a:endParaRPr lang="en-US" sz="4800" b="1" dirty="0">
              <a:solidFill>
                <a:prstClr val="white"/>
              </a:solidFill>
            </a:endParaRPr>
          </a:p>
        </p:txBody>
      </p:sp>
      <p:sp>
        <p:nvSpPr>
          <p:cNvPr id="9" name="Snip Diagonal Corner Rectangle 8"/>
          <p:cNvSpPr/>
          <p:nvPr/>
        </p:nvSpPr>
        <p:spPr>
          <a:xfrm>
            <a:off x="14990618" y="4211783"/>
            <a:ext cx="13971625" cy="14671964"/>
          </a:xfrm>
          <a:prstGeom prst="snip2DiagRect">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solidFill>
                  <a:schemeClr val="tx1"/>
                </a:solidFill>
              </a:rPr>
              <a:t>Methods</a:t>
            </a:r>
            <a:endParaRPr lang="en-US" dirty="0">
              <a:solidFill>
                <a:schemeClr val="tx1"/>
              </a:solidFill>
            </a:endParaRPr>
          </a:p>
          <a:p>
            <a:pPr lvl="0"/>
            <a:r>
              <a:rPr lang="en-US" sz="4400" b="1" dirty="0" smtClean="0">
                <a:solidFill>
                  <a:schemeClr val="tx1"/>
                </a:solidFill>
              </a:rPr>
              <a:t>There were 43 participants, 23 students and 20 non-students (29 female &amp; 14 male).  Student participants were offered extra credit for currently enrolled psychology courses.  After informed </a:t>
            </a:r>
            <a:r>
              <a:rPr lang="en-US" sz="4400" b="1" smtClean="0">
                <a:solidFill>
                  <a:schemeClr val="tx1"/>
                </a:solidFill>
              </a:rPr>
              <a:t>consent all were </a:t>
            </a:r>
            <a:r>
              <a:rPr lang="en-US" sz="4400" b="1" dirty="0" smtClean="0">
                <a:solidFill>
                  <a:schemeClr val="tx1"/>
                </a:solidFill>
              </a:rPr>
              <a:t>assigned </a:t>
            </a:r>
            <a:r>
              <a:rPr lang="en-US" sz="4400" b="1" dirty="0">
                <a:solidFill>
                  <a:schemeClr val="tx1"/>
                </a:solidFill>
              </a:rPr>
              <a:t>to a condition based on their birth month and asked to memorize as many of a 20-word set of neutrally valenced words prior to affect induction </a:t>
            </a:r>
            <a:r>
              <a:rPr lang="en-US" sz="4400" b="1" i="1" dirty="0">
                <a:solidFill>
                  <a:schemeClr val="tx1"/>
                </a:solidFill>
              </a:rPr>
              <a:t>via </a:t>
            </a:r>
            <a:r>
              <a:rPr lang="en-US" sz="4400" b="1" dirty="0">
                <a:solidFill>
                  <a:schemeClr val="tx1"/>
                </a:solidFill>
              </a:rPr>
              <a:t>film. </a:t>
            </a:r>
            <a:r>
              <a:rPr lang="en-US" sz="4400" b="1" dirty="0" smtClean="0">
                <a:solidFill>
                  <a:schemeClr val="tx1"/>
                </a:solidFill>
              </a:rPr>
              <a:t>Then, they watched a YouTube video which comported to one of four conditions:  Positive Affect/Low Arousal, Positive Affect/High Arousal, Negative Affect/Low Arousal, and Negative Affect/High Arousal. Afterwards, they were instructed to write down however many they recalled and email the list to the researchers, along with their condition number and sex.</a:t>
            </a:r>
            <a:endParaRPr lang="en-US" sz="4400" b="1" dirty="0">
              <a:solidFill>
                <a:prstClr val="white"/>
              </a:solidFill>
            </a:endParaRPr>
          </a:p>
        </p:txBody>
      </p:sp>
      <p:sp>
        <p:nvSpPr>
          <p:cNvPr id="10" name="Snip Diagonal Corner Rectangle 9"/>
          <p:cNvSpPr/>
          <p:nvPr/>
        </p:nvSpPr>
        <p:spPr>
          <a:xfrm>
            <a:off x="17243934" y="18883740"/>
            <a:ext cx="13859512" cy="12787751"/>
          </a:xfrm>
          <a:prstGeom prst="snip2DiagRect">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solidFill>
                  <a:schemeClr val="tx1"/>
                </a:solidFill>
              </a:rPr>
              <a:t>Results</a:t>
            </a:r>
            <a:endParaRPr lang="en-US" dirty="0">
              <a:solidFill>
                <a:schemeClr val="tx1"/>
              </a:solidFill>
            </a:endParaRPr>
          </a:p>
          <a:p>
            <a:pPr lvl="0"/>
            <a:r>
              <a:rPr lang="en-US" sz="4800" b="1" dirty="0">
                <a:solidFill>
                  <a:schemeClr val="tx1"/>
                </a:solidFill>
              </a:rPr>
              <a:t>This study will attempt to broadly delineate the effects of affect </a:t>
            </a:r>
            <a:r>
              <a:rPr lang="en-US" sz="4800" b="1" dirty="0" smtClean="0">
                <a:solidFill>
                  <a:schemeClr val="tx1"/>
                </a:solidFill>
              </a:rPr>
              <a:t>and arousal levels on </a:t>
            </a:r>
            <a:r>
              <a:rPr lang="en-US" sz="4800" b="1" dirty="0">
                <a:solidFill>
                  <a:schemeClr val="tx1"/>
                </a:solidFill>
              </a:rPr>
              <a:t>recall </a:t>
            </a:r>
            <a:r>
              <a:rPr lang="en-US" sz="4800" b="1" dirty="0" smtClean="0">
                <a:solidFill>
                  <a:schemeClr val="tx1"/>
                </a:solidFill>
              </a:rPr>
              <a:t>when applied to participants watching film clips on YouTube.  It is hypothesized that induced </a:t>
            </a:r>
            <a:r>
              <a:rPr lang="en-US" sz="4800" b="1" dirty="0">
                <a:solidFill>
                  <a:schemeClr val="tx1"/>
                </a:solidFill>
              </a:rPr>
              <a:t>positive affect, in combination with high levels of arousal, should demonstrate the largest improvement in recall, whereas induced negative affect, in combination with low levels of arousal, should demonstrate the largest deficit in </a:t>
            </a:r>
            <a:r>
              <a:rPr lang="en-US" sz="4800" b="1" dirty="0" smtClean="0">
                <a:solidFill>
                  <a:schemeClr val="tx1"/>
                </a:solidFill>
              </a:rPr>
              <a:t>recollection.  The</a:t>
            </a:r>
            <a:endParaRPr lang="en-US" sz="4800" b="1" dirty="0">
              <a:solidFill>
                <a:prstClr val="white"/>
              </a:solidFill>
            </a:endParaRPr>
          </a:p>
        </p:txBody>
      </p:sp>
    </p:spTree>
    <p:extLst>
      <p:ext uri="{BB962C8B-B14F-4D97-AF65-F5344CB8AC3E}">
        <p14:creationId xmlns:p14="http://schemas.microsoft.com/office/powerpoint/2010/main" val="2431687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TotalTime>
  <Words>370</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Tzimisces</dc:creator>
  <cp:lastModifiedBy>Dominic Tzimisces</cp:lastModifiedBy>
  <cp:revision>39</cp:revision>
  <dcterms:created xsi:type="dcterms:W3CDTF">2015-05-30T22:12:50Z</dcterms:created>
  <dcterms:modified xsi:type="dcterms:W3CDTF">2015-06-02T21:56:30Z</dcterms:modified>
</cp:coreProperties>
</file>