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5" autoAdjust="0"/>
    <p:restoredTop sz="94702" autoAdjust="0"/>
  </p:normalViewPr>
  <p:slideViewPr>
    <p:cSldViewPr>
      <p:cViewPr>
        <p:scale>
          <a:sx n="75" d="100"/>
          <a:sy n="75" d="100"/>
        </p:scale>
        <p:origin x="-540" y="-9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2F3D6B-9486-4D60-9E4D-5E6285C40271}"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344BE-E31D-45CA-B80E-1853A06437CA}" type="slidenum">
              <a:rPr lang="en-US" smtClean="0"/>
              <a:t>‹#›</a:t>
            </a:fld>
            <a:endParaRPr lang="en-US"/>
          </a:p>
        </p:txBody>
      </p:sp>
    </p:spTree>
    <p:extLst>
      <p:ext uri="{BB962C8B-B14F-4D97-AF65-F5344CB8AC3E}">
        <p14:creationId xmlns:p14="http://schemas.microsoft.com/office/powerpoint/2010/main" val="365488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2F3D6B-9486-4D60-9E4D-5E6285C40271}"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344BE-E31D-45CA-B80E-1853A06437CA}" type="slidenum">
              <a:rPr lang="en-US" smtClean="0"/>
              <a:t>‹#›</a:t>
            </a:fld>
            <a:endParaRPr lang="en-US"/>
          </a:p>
        </p:txBody>
      </p:sp>
    </p:spTree>
    <p:extLst>
      <p:ext uri="{BB962C8B-B14F-4D97-AF65-F5344CB8AC3E}">
        <p14:creationId xmlns:p14="http://schemas.microsoft.com/office/powerpoint/2010/main" val="26846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2F3D6B-9486-4D60-9E4D-5E6285C40271}"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344BE-E31D-45CA-B80E-1853A06437CA}" type="slidenum">
              <a:rPr lang="en-US" smtClean="0"/>
              <a:t>‹#›</a:t>
            </a:fld>
            <a:endParaRPr lang="en-US"/>
          </a:p>
        </p:txBody>
      </p:sp>
    </p:spTree>
    <p:extLst>
      <p:ext uri="{BB962C8B-B14F-4D97-AF65-F5344CB8AC3E}">
        <p14:creationId xmlns:p14="http://schemas.microsoft.com/office/powerpoint/2010/main" val="168544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2F3D6B-9486-4D60-9E4D-5E6285C40271}"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344BE-E31D-45CA-B80E-1853A06437CA}" type="slidenum">
              <a:rPr lang="en-US" smtClean="0"/>
              <a:t>‹#›</a:t>
            </a:fld>
            <a:endParaRPr lang="en-US"/>
          </a:p>
        </p:txBody>
      </p:sp>
    </p:spTree>
    <p:extLst>
      <p:ext uri="{BB962C8B-B14F-4D97-AF65-F5344CB8AC3E}">
        <p14:creationId xmlns:p14="http://schemas.microsoft.com/office/powerpoint/2010/main" val="133629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2F3D6B-9486-4D60-9E4D-5E6285C40271}"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344BE-E31D-45CA-B80E-1853A06437CA}" type="slidenum">
              <a:rPr lang="en-US" smtClean="0"/>
              <a:t>‹#›</a:t>
            </a:fld>
            <a:endParaRPr lang="en-US"/>
          </a:p>
        </p:txBody>
      </p:sp>
    </p:spTree>
    <p:extLst>
      <p:ext uri="{BB962C8B-B14F-4D97-AF65-F5344CB8AC3E}">
        <p14:creationId xmlns:p14="http://schemas.microsoft.com/office/powerpoint/2010/main" val="313887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2F3D6B-9486-4D60-9E4D-5E6285C40271}"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344BE-E31D-45CA-B80E-1853A06437CA}" type="slidenum">
              <a:rPr lang="en-US" smtClean="0"/>
              <a:t>‹#›</a:t>
            </a:fld>
            <a:endParaRPr lang="en-US"/>
          </a:p>
        </p:txBody>
      </p:sp>
    </p:spTree>
    <p:extLst>
      <p:ext uri="{BB962C8B-B14F-4D97-AF65-F5344CB8AC3E}">
        <p14:creationId xmlns:p14="http://schemas.microsoft.com/office/powerpoint/2010/main" val="154832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2F3D6B-9486-4D60-9E4D-5E6285C40271}" type="datetimeFigureOut">
              <a:rPr lang="en-US" smtClean="0"/>
              <a:t>5/14/2015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344BE-E31D-45CA-B80E-1853A06437CA}" type="slidenum">
              <a:rPr lang="en-US" smtClean="0"/>
              <a:t>‹#›</a:t>
            </a:fld>
            <a:endParaRPr lang="en-US"/>
          </a:p>
        </p:txBody>
      </p:sp>
    </p:spTree>
    <p:extLst>
      <p:ext uri="{BB962C8B-B14F-4D97-AF65-F5344CB8AC3E}">
        <p14:creationId xmlns:p14="http://schemas.microsoft.com/office/powerpoint/2010/main" val="288577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2F3D6B-9486-4D60-9E4D-5E6285C40271}" type="datetimeFigureOut">
              <a:rPr lang="en-US" smtClean="0"/>
              <a:t>5/14/2015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344BE-E31D-45CA-B80E-1853A06437CA}" type="slidenum">
              <a:rPr lang="en-US" smtClean="0"/>
              <a:t>‹#›</a:t>
            </a:fld>
            <a:endParaRPr lang="en-US"/>
          </a:p>
        </p:txBody>
      </p:sp>
    </p:spTree>
    <p:extLst>
      <p:ext uri="{BB962C8B-B14F-4D97-AF65-F5344CB8AC3E}">
        <p14:creationId xmlns:p14="http://schemas.microsoft.com/office/powerpoint/2010/main" val="64005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F3D6B-9486-4D60-9E4D-5E6285C40271}" type="datetimeFigureOut">
              <a:rPr lang="en-US" smtClean="0"/>
              <a:t>5/14/2015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344BE-E31D-45CA-B80E-1853A06437CA}" type="slidenum">
              <a:rPr lang="en-US" smtClean="0"/>
              <a:t>‹#›</a:t>
            </a:fld>
            <a:endParaRPr lang="en-US"/>
          </a:p>
        </p:txBody>
      </p:sp>
    </p:spTree>
    <p:extLst>
      <p:ext uri="{BB962C8B-B14F-4D97-AF65-F5344CB8AC3E}">
        <p14:creationId xmlns:p14="http://schemas.microsoft.com/office/powerpoint/2010/main" val="310426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2F3D6B-9486-4D60-9E4D-5E6285C40271}"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344BE-E31D-45CA-B80E-1853A06437CA}" type="slidenum">
              <a:rPr lang="en-US" smtClean="0"/>
              <a:t>‹#›</a:t>
            </a:fld>
            <a:endParaRPr lang="en-US"/>
          </a:p>
        </p:txBody>
      </p:sp>
    </p:spTree>
    <p:extLst>
      <p:ext uri="{BB962C8B-B14F-4D97-AF65-F5344CB8AC3E}">
        <p14:creationId xmlns:p14="http://schemas.microsoft.com/office/powerpoint/2010/main" val="9237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2F3D6B-9486-4D60-9E4D-5E6285C40271}"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344BE-E31D-45CA-B80E-1853A06437CA}" type="slidenum">
              <a:rPr lang="en-US" smtClean="0"/>
              <a:t>‹#›</a:t>
            </a:fld>
            <a:endParaRPr lang="en-US"/>
          </a:p>
        </p:txBody>
      </p:sp>
    </p:spTree>
    <p:extLst>
      <p:ext uri="{BB962C8B-B14F-4D97-AF65-F5344CB8AC3E}">
        <p14:creationId xmlns:p14="http://schemas.microsoft.com/office/powerpoint/2010/main" val="33306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F3D6B-9486-4D60-9E4D-5E6285C40271}" type="datetimeFigureOut">
              <a:rPr lang="en-US" smtClean="0"/>
              <a:t>5/14/2015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344BE-E31D-45CA-B80E-1853A06437CA}" type="slidenum">
              <a:rPr lang="en-US" smtClean="0"/>
              <a:t>‹#›</a:t>
            </a:fld>
            <a:endParaRPr lang="en-US"/>
          </a:p>
        </p:txBody>
      </p:sp>
    </p:spTree>
    <p:extLst>
      <p:ext uri="{BB962C8B-B14F-4D97-AF65-F5344CB8AC3E}">
        <p14:creationId xmlns:p14="http://schemas.microsoft.com/office/powerpoint/2010/main" val="1794390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Stroop Experiment Debriefing</a:t>
            </a:r>
            <a:endParaRPr lang="en-US" dirty="0"/>
          </a:p>
        </p:txBody>
      </p:sp>
      <p:sp>
        <p:nvSpPr>
          <p:cNvPr id="3" name="Subtitle 2"/>
          <p:cNvSpPr>
            <a:spLocks noGrp="1"/>
          </p:cNvSpPr>
          <p:nvPr>
            <p:ph type="subTitle" idx="1"/>
          </p:nvPr>
        </p:nvSpPr>
        <p:spPr/>
        <p:txBody>
          <a:bodyPr/>
          <a:lstStyle/>
          <a:p>
            <a:r>
              <a:rPr lang="en-US" dirty="0" smtClean="0">
                <a:solidFill>
                  <a:schemeClr val="tx1"/>
                </a:solidFill>
              </a:rPr>
              <a:t>Thank you for participating!</a:t>
            </a:r>
            <a:endParaRPr lang="en-US" dirty="0">
              <a:solidFill>
                <a:schemeClr val="tx1"/>
              </a:solidFill>
            </a:endParaRPr>
          </a:p>
        </p:txBody>
      </p:sp>
    </p:spTree>
    <p:extLst>
      <p:ext uri="{BB962C8B-B14F-4D97-AF65-F5344CB8AC3E}">
        <p14:creationId xmlns:p14="http://schemas.microsoft.com/office/powerpoint/2010/main" val="300655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The </a:t>
            </a:r>
            <a:r>
              <a:rPr lang="en-US" dirty="0"/>
              <a:t>purpose of this study </a:t>
            </a:r>
            <a:r>
              <a:rPr lang="en-US" dirty="0" smtClean="0"/>
              <a:t>was to </a:t>
            </a:r>
            <a:r>
              <a:rPr lang="en-US" dirty="0"/>
              <a:t>replicate basic findings using </a:t>
            </a:r>
            <a:r>
              <a:rPr lang="en-US" dirty="0" smtClean="0"/>
              <a:t>one of the most </a:t>
            </a:r>
            <a:r>
              <a:rPr lang="en-US" dirty="0"/>
              <a:t>famous psychological experiments (i.e. the Stroop </a:t>
            </a:r>
            <a:r>
              <a:rPr lang="en-US" dirty="0" smtClean="0"/>
              <a:t>task; see </a:t>
            </a:r>
            <a:r>
              <a:rPr lang="en-US" dirty="0"/>
              <a:t>Stroop, 1935 for the basic </a:t>
            </a:r>
            <a:r>
              <a:rPr lang="en-US" dirty="0" smtClean="0"/>
              <a:t>findings, </a:t>
            </a:r>
            <a:r>
              <a:rPr lang="en-US" dirty="0"/>
              <a:t>and Larsen, Mercer, &amp; </a:t>
            </a:r>
            <a:r>
              <a:rPr lang="en-US" dirty="0" err="1"/>
              <a:t>Balota</a:t>
            </a:r>
            <a:r>
              <a:rPr lang="en-US" dirty="0"/>
              <a:t>, 2006 or </a:t>
            </a:r>
            <a:r>
              <a:rPr lang="en-US" dirty="0" smtClean="0"/>
              <a:t>MacLeod, </a:t>
            </a:r>
            <a:r>
              <a:rPr lang="en-US" dirty="0"/>
              <a:t>1991 for reviews) </a:t>
            </a:r>
            <a:r>
              <a:rPr lang="en-US" dirty="0" smtClean="0"/>
              <a:t>using YouTube</a:t>
            </a:r>
            <a:r>
              <a:rPr lang="en-US" dirty="0"/>
              <a:t>. As many universities are looking for inexpensive ways to train their students in experimental methods, YouTube </a:t>
            </a:r>
            <a:r>
              <a:rPr lang="en-US" dirty="0" smtClean="0"/>
              <a:t>could be an useful tool in a research </a:t>
            </a:r>
            <a:r>
              <a:rPr lang="en-US" smtClean="0"/>
              <a:t>methods </a:t>
            </a:r>
            <a:r>
              <a:rPr lang="en-US" smtClean="0"/>
              <a:t>instructor’s </a:t>
            </a:r>
            <a:r>
              <a:rPr lang="en-US" dirty="0" smtClean="0"/>
              <a:t>arsenal, should YouTube be </a:t>
            </a:r>
            <a:r>
              <a:rPr lang="en-US" dirty="0"/>
              <a:t>shown to be a viable experimental platform. In the basic Stroop effect, participants are slower to name the color that words appear in when the name of the word conflicts with that color (e.g. the word “BLUE” appearing in green</a:t>
            </a:r>
            <a:r>
              <a:rPr lang="en-US" dirty="0" smtClean="0"/>
              <a:t>).</a:t>
            </a:r>
            <a:endParaRPr lang="en-US" dirty="0"/>
          </a:p>
        </p:txBody>
      </p:sp>
    </p:spTree>
    <p:extLst>
      <p:ext uri="{BB962C8B-B14F-4D97-AF65-F5344CB8AC3E}">
        <p14:creationId xmlns:p14="http://schemas.microsoft.com/office/powerpoint/2010/main" val="198023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 &amp; Ethics</a:t>
            </a:r>
            <a:endParaRPr lang="en-US" dirty="0"/>
          </a:p>
        </p:txBody>
      </p:sp>
      <p:sp>
        <p:nvSpPr>
          <p:cNvPr id="3" name="Content Placeholder 2"/>
          <p:cNvSpPr>
            <a:spLocks noGrp="1"/>
          </p:cNvSpPr>
          <p:nvPr>
            <p:ph idx="1"/>
          </p:nvPr>
        </p:nvSpPr>
        <p:spPr/>
        <p:txBody>
          <a:bodyPr>
            <a:normAutofit/>
          </a:bodyPr>
          <a:lstStyle/>
          <a:p>
            <a:r>
              <a:rPr lang="en-US" dirty="0" smtClean="0"/>
              <a:t>If you’d like more information about this project, please contact William Knapp at wknapp@eou.edu, or check out the reference list.</a:t>
            </a:r>
          </a:p>
          <a:p>
            <a:r>
              <a:rPr lang="en-US" dirty="0" smtClean="0"/>
              <a:t>If you feel this experiment violated your rights as a participant, in any way, please contact Dr. Charles Lyons, head of Eastern Oregon University’s IRB at clyons@eou.edu.</a:t>
            </a:r>
            <a:endParaRPr lang="en-US" dirty="0"/>
          </a:p>
        </p:txBody>
      </p:sp>
    </p:spTree>
    <p:extLst>
      <p:ext uri="{BB962C8B-B14F-4D97-AF65-F5344CB8AC3E}">
        <p14:creationId xmlns:p14="http://schemas.microsoft.com/office/powerpoint/2010/main" val="265687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None/>
            </a:pPr>
            <a:r>
              <a:rPr lang="en-US" dirty="0"/>
              <a:t>Larsen, R. J., Mercer, K. A., &amp; </a:t>
            </a:r>
            <a:r>
              <a:rPr lang="en-US" dirty="0" err="1"/>
              <a:t>Balota</a:t>
            </a:r>
            <a:r>
              <a:rPr lang="en-US" dirty="0"/>
              <a:t>, D. A. (2006). Lexical characteristics of words used in emotional Stroop experiments</a:t>
            </a:r>
            <a:r>
              <a:rPr lang="en-US" dirty="0" smtClean="0"/>
              <a:t>. </a:t>
            </a:r>
            <a:r>
              <a:rPr lang="en-US" i="1" dirty="0" smtClean="0"/>
              <a:t>Emotion, 6,</a:t>
            </a:r>
            <a:r>
              <a:rPr lang="en-US" dirty="0" smtClean="0"/>
              <a:t> 62-72. doi:10.1037/1528-3542.6.1.62</a:t>
            </a:r>
            <a:endParaRPr lang="en-US" dirty="0"/>
          </a:p>
          <a:p>
            <a:pPr marL="457200" indent="-457200">
              <a:buNone/>
            </a:pPr>
            <a:r>
              <a:rPr lang="en-US" dirty="0"/>
              <a:t>MacLeod, C. M. (1991). Half a century of research on the Stroop effect: An integrative review. </a:t>
            </a:r>
            <a:r>
              <a:rPr lang="en-US" i="1" dirty="0"/>
              <a:t>Psychological Bulletin, 109</a:t>
            </a:r>
            <a:r>
              <a:rPr lang="en-US" dirty="0"/>
              <a:t>, 163-203. doi: </a:t>
            </a:r>
            <a:r>
              <a:rPr lang="en-US" dirty="0" smtClean="0"/>
              <a:t>10.1037/0033-2909.109.2.163</a:t>
            </a:r>
          </a:p>
          <a:p>
            <a:pPr marL="457200" indent="-457200">
              <a:buNone/>
            </a:pPr>
            <a:r>
              <a:rPr lang="en-US" dirty="0" smtClean="0"/>
              <a:t>Stroop</a:t>
            </a:r>
            <a:r>
              <a:rPr lang="en-US" dirty="0"/>
              <a:t>, J. R. (1935). Studies of interference in serial verbal reactions. </a:t>
            </a:r>
            <a:r>
              <a:rPr lang="en-US" i="1" dirty="0"/>
              <a:t>Journal of Experimental Psychology, 18</a:t>
            </a:r>
            <a:r>
              <a:rPr lang="en-US" dirty="0"/>
              <a:t>, 643-662. doi: </a:t>
            </a:r>
            <a:r>
              <a:rPr lang="en-US" dirty="0" smtClean="0"/>
              <a:t>10.1037/h0054651</a:t>
            </a:r>
            <a:endParaRPr lang="en-US" dirty="0"/>
          </a:p>
        </p:txBody>
      </p:sp>
    </p:spTree>
    <p:extLst>
      <p:ext uri="{BB962C8B-B14F-4D97-AF65-F5344CB8AC3E}">
        <p14:creationId xmlns:p14="http://schemas.microsoft.com/office/powerpoint/2010/main" val="3715970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302</Words>
  <Application>Microsoft Office PowerPoint</Application>
  <PresentationFormat>On-screen Show (4:3)</PresentationFormat>
  <Paragraphs>11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Stroop Experiment Debriefing</vt:lpstr>
      <vt:lpstr>Purpose</vt:lpstr>
      <vt:lpstr>More Information &amp; Ethics</vt:lpstr>
      <vt:lpstr>References</vt:lpstr>
    </vt:vector>
  </TitlesOfParts>
  <Company>EOU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Stroop Experiment Debriefing</dc:title>
  <dc:creator>William Knapp</dc:creator>
  <cp:lastModifiedBy>William Knapp</cp:lastModifiedBy>
  <cp:revision>4</cp:revision>
  <dcterms:created xsi:type="dcterms:W3CDTF">2015-05-14T22:25:46Z</dcterms:created>
  <dcterms:modified xsi:type="dcterms:W3CDTF">2015-05-15T00:18:05Z</dcterms:modified>
</cp:coreProperties>
</file>