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51206400" cy="32918400"/>
  <p:notesSz cx="32461200" cy="544068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7C"/>
    <a:srgbClr val="C41230"/>
    <a:srgbClr val="B5F2F3"/>
    <a:srgbClr val="BC5908"/>
    <a:srgbClr val="C0E5E7"/>
    <a:srgbClr val="D4F7F8"/>
    <a:srgbClr val="2C6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18" autoAdjust="0"/>
    <p:restoredTop sz="94660"/>
  </p:normalViewPr>
  <p:slideViewPr>
    <p:cSldViewPr>
      <p:cViewPr>
        <p:scale>
          <a:sx n="33" d="100"/>
          <a:sy n="33" d="100"/>
        </p:scale>
        <p:origin x="3558" y="4272"/>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5B6667-99BF-426E-BE4C-BD2DCE3416EE}" type="datetimeFigureOut">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15170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B6667-99BF-426E-BE4C-BD2DCE3416EE}" type="datetimeFigureOut">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359229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2" y="6324600"/>
            <a:ext cx="64514733"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79" y="6324600"/>
            <a:ext cx="192708527"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B6667-99BF-426E-BE4C-BD2DCE3416EE}" type="datetimeFigureOut">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71231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B6667-99BF-426E-BE4C-BD2DCE3416EE}" type="datetimeFigureOut">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32729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B6667-99BF-426E-BE4C-BD2DCE3416EE}" type="datetimeFigureOut">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66961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75"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6"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5B6667-99BF-426E-BE4C-BD2DCE3416EE}" type="datetimeFigureOut">
              <a:rPr lang="en-US" smtClean="0"/>
              <a:t>5/22/2015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20449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2"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4" name="Content Placeholder 3"/>
          <p:cNvSpPr>
            <a:spLocks noGrp="1"/>
          </p:cNvSpPr>
          <p:nvPr>
            <p:ph sz="half" idx="2"/>
          </p:nvPr>
        </p:nvSpPr>
        <p:spPr>
          <a:xfrm>
            <a:off x="2560322"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5B6667-99BF-426E-BE4C-BD2DCE3416EE}" type="datetimeFigureOut">
              <a:rPr lang="en-US" smtClean="0"/>
              <a:t>5/22/2015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99494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5B6667-99BF-426E-BE4C-BD2DCE3416EE}" type="datetimeFigureOut">
              <a:rPr lang="en-US" smtClean="0"/>
              <a:t>5/22/2015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268061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B6667-99BF-426E-BE4C-BD2DCE3416EE}" type="datetimeFigureOut">
              <a:rPr lang="en-US" smtClean="0"/>
              <a:t>5/22/2015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386510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6" y="1310640"/>
            <a:ext cx="16846553" cy="5577840"/>
          </a:xfrm>
        </p:spPr>
        <p:txBody>
          <a:bodyPr anchor="b"/>
          <a:lstStyle>
            <a:lvl1pPr algn="l">
              <a:defRPr sz="10500" b="1"/>
            </a:lvl1pPr>
          </a:lstStyle>
          <a:p>
            <a:r>
              <a:rPr lang="en-US" smtClean="0"/>
              <a:t>Click to edit Master title style</a:t>
            </a:r>
            <a:endParaRPr lang="en-US"/>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6"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B6667-99BF-426E-BE4C-BD2DCE3416EE}" type="datetimeFigureOut">
              <a:rPr lang="en-US" smtClean="0"/>
              <a:t>5/22/2015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289240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B6667-99BF-426E-BE4C-BD2DCE3416EE}" type="datetimeFigureOut">
              <a:rPr lang="en-US" smtClean="0"/>
              <a:t>5/22/2015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96A4A-E57C-478C-ACCA-2032D8EE4B2E}" type="slidenum">
              <a:rPr lang="en-US" smtClean="0"/>
              <a:t>‹#›</a:t>
            </a:fld>
            <a:endParaRPr lang="en-US"/>
          </a:p>
        </p:txBody>
      </p:sp>
    </p:spTree>
    <p:extLst>
      <p:ext uri="{BB962C8B-B14F-4D97-AF65-F5344CB8AC3E}">
        <p14:creationId xmlns:p14="http://schemas.microsoft.com/office/powerpoint/2010/main" val="343366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0510483"/>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AC5B6667-99BF-426E-BE4C-BD2DCE3416EE}" type="datetimeFigureOut">
              <a:rPr lang="en-US" smtClean="0"/>
              <a:t>5/22/2015</a:t>
            </a:fld>
            <a:endParaRPr lang="en-US"/>
          </a:p>
        </p:txBody>
      </p:sp>
      <p:sp>
        <p:nvSpPr>
          <p:cNvPr id="5" name="Footer Placeholder 4"/>
          <p:cNvSpPr>
            <a:spLocks noGrp="1"/>
          </p:cNvSpPr>
          <p:nvPr>
            <p:ph type="ftr" sz="quarter" idx="3"/>
          </p:nvPr>
        </p:nvSpPr>
        <p:spPr>
          <a:xfrm>
            <a:off x="17495520" y="30510483"/>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3"/>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BB296A4A-E57C-478C-ACCA-2032D8EE4B2E}" type="slidenum">
              <a:rPr lang="en-US" smtClean="0"/>
              <a:t>‹#›</a:t>
            </a:fld>
            <a:endParaRPr lang="en-US"/>
          </a:p>
        </p:txBody>
      </p:sp>
    </p:spTree>
    <p:extLst>
      <p:ext uri="{BB962C8B-B14F-4D97-AF65-F5344CB8AC3E}">
        <p14:creationId xmlns:p14="http://schemas.microsoft.com/office/powerpoint/2010/main" val="65622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457C"/>
            </a:gs>
            <a:gs pos="50000">
              <a:schemeClr val="bg1"/>
            </a:gs>
            <a:gs pos="100000">
              <a:srgbClr val="C41230"/>
            </a:gs>
          </a:gsLst>
          <a:lin ang="7800000" scaled="0"/>
        </a:gradFill>
        <a:effectLst/>
      </p:bgPr>
    </p:bg>
    <p:spTree>
      <p:nvGrpSpPr>
        <p:cNvPr id="1" name=""/>
        <p:cNvGrpSpPr/>
        <p:nvPr/>
      </p:nvGrpSpPr>
      <p:grpSpPr>
        <a:xfrm>
          <a:off x="0" y="0"/>
          <a:ext cx="0" cy="0"/>
          <a:chOff x="0" y="0"/>
          <a:chExt cx="0" cy="0"/>
        </a:xfrm>
      </p:grpSpPr>
      <p:sp>
        <p:nvSpPr>
          <p:cNvPr id="5" name="Rectangle 4"/>
          <p:cNvSpPr/>
          <p:nvPr/>
        </p:nvSpPr>
        <p:spPr>
          <a:xfrm>
            <a:off x="11172782" y="746643"/>
            <a:ext cx="29042044" cy="3977759"/>
          </a:xfrm>
          <a:prstGeom prst="rect">
            <a:avLst/>
          </a:prstGeom>
          <a:solidFill>
            <a:schemeClr val="bg1"/>
          </a:solidFill>
          <a:ln w="406400">
            <a:solidFill>
              <a:srgbClr val="C41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1981203" y="5767604"/>
            <a:ext cx="14173200" cy="6324600"/>
          </a:xfrm>
          <a:prstGeom prst="roundRect">
            <a:avLst/>
          </a:prstGeom>
          <a:solidFill>
            <a:srgbClr val="00457C"/>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1981203" y="6758204"/>
            <a:ext cx="14173200" cy="6082830"/>
          </a:xfrm>
          <a:prstGeom prst="rect">
            <a:avLst/>
          </a:prstGeom>
          <a:solidFill>
            <a:schemeClr val="bg1"/>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4" name="TextBox 23"/>
          <p:cNvSpPr txBox="1"/>
          <p:nvPr/>
        </p:nvSpPr>
        <p:spPr>
          <a:xfrm>
            <a:off x="2971803" y="5539004"/>
            <a:ext cx="4403898" cy="1554272"/>
          </a:xfrm>
          <a:prstGeom prst="rect">
            <a:avLst/>
          </a:prstGeom>
          <a:noFill/>
        </p:spPr>
        <p:txBody>
          <a:bodyPr wrap="none" rtlCol="0">
            <a:spAutoFit/>
          </a:bodyPr>
          <a:lstStyle/>
          <a:p>
            <a:r>
              <a:rPr lang="en-US" b="1" dirty="0" smtClean="0">
                <a:solidFill>
                  <a:schemeClr val="bg1"/>
                </a:solidFill>
              </a:rPr>
              <a:t>Abstract</a:t>
            </a:r>
            <a:endParaRPr lang="en-US" b="1" dirty="0">
              <a:solidFill>
                <a:schemeClr val="bg1"/>
              </a:solidFill>
            </a:endParaRPr>
          </a:p>
        </p:txBody>
      </p:sp>
      <p:sp>
        <p:nvSpPr>
          <p:cNvPr id="2" name="TextBox 1"/>
          <p:cNvSpPr txBox="1"/>
          <p:nvPr/>
        </p:nvSpPr>
        <p:spPr>
          <a:xfrm>
            <a:off x="2438403" y="7031512"/>
            <a:ext cx="13258799" cy="5509200"/>
          </a:xfrm>
          <a:prstGeom prst="rect">
            <a:avLst/>
          </a:prstGeom>
          <a:noFill/>
        </p:spPr>
        <p:txBody>
          <a:bodyPr wrap="square" rtlCol="0">
            <a:spAutoFit/>
          </a:bodyPr>
          <a:lstStyle/>
          <a:p>
            <a:r>
              <a:rPr lang="en-US" sz="4400" dirty="0" smtClean="0">
                <a:latin typeface="Century" pitchFamily="18" charset="0"/>
              </a:rPr>
              <a:t>Knapp (2014) proposed that YouTube could be used as an experimental platform for simple research designs. This proposal was tested using the Stroop task (Stroop, 1935) that Knapp (2014) created as a proof  of concept. Results indicate that YouTube can be used as a viable experimental platform for simple and powerful</a:t>
            </a:r>
          </a:p>
          <a:p>
            <a:r>
              <a:rPr lang="en-US" sz="4400" dirty="0" smtClean="0">
                <a:latin typeface="Century" pitchFamily="18" charset="0"/>
              </a:rPr>
              <a:t>designs.</a:t>
            </a:r>
            <a:endParaRPr lang="en-US" sz="4400" dirty="0">
              <a:latin typeface="Century" pitchFamily="18" charset="0"/>
            </a:endParaRPr>
          </a:p>
        </p:txBody>
      </p:sp>
      <p:sp>
        <p:nvSpPr>
          <p:cNvPr id="30" name="Rounded Rectangle 29"/>
          <p:cNvSpPr/>
          <p:nvPr/>
        </p:nvSpPr>
        <p:spPr>
          <a:xfrm>
            <a:off x="1981203" y="14073404"/>
            <a:ext cx="14173200" cy="1799500"/>
          </a:xfrm>
          <a:prstGeom prst="roundRect">
            <a:avLst/>
          </a:prstGeom>
          <a:solidFill>
            <a:srgbClr val="00457C"/>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1981203" y="15064004"/>
            <a:ext cx="14173200" cy="4470800"/>
          </a:xfrm>
          <a:prstGeom prst="rect">
            <a:avLst/>
          </a:prstGeom>
          <a:solidFill>
            <a:schemeClr val="bg1"/>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32" name="TextBox 31"/>
          <p:cNvSpPr txBox="1"/>
          <p:nvPr/>
        </p:nvSpPr>
        <p:spPr>
          <a:xfrm>
            <a:off x="2971800" y="13844804"/>
            <a:ext cx="5149167" cy="1554272"/>
          </a:xfrm>
          <a:prstGeom prst="rect">
            <a:avLst/>
          </a:prstGeom>
          <a:noFill/>
        </p:spPr>
        <p:txBody>
          <a:bodyPr wrap="none" rtlCol="0">
            <a:spAutoFit/>
          </a:bodyPr>
          <a:lstStyle/>
          <a:p>
            <a:r>
              <a:rPr lang="en-US" b="1" dirty="0" smtClean="0">
                <a:solidFill>
                  <a:schemeClr val="bg1"/>
                </a:solidFill>
              </a:rPr>
              <a:t>The Goals</a:t>
            </a:r>
            <a:endParaRPr lang="en-US" b="1" dirty="0">
              <a:solidFill>
                <a:schemeClr val="bg1"/>
              </a:solidFill>
            </a:endParaRPr>
          </a:p>
        </p:txBody>
      </p:sp>
      <p:sp>
        <p:nvSpPr>
          <p:cNvPr id="56" name="Rounded Rectangle 55"/>
          <p:cNvSpPr/>
          <p:nvPr/>
        </p:nvSpPr>
        <p:spPr>
          <a:xfrm>
            <a:off x="1981202" y="20704456"/>
            <a:ext cx="14173200" cy="4578608"/>
          </a:xfrm>
          <a:prstGeom prst="roundRect">
            <a:avLst/>
          </a:prstGeom>
          <a:solidFill>
            <a:srgbClr val="00457C"/>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1981202" y="21637725"/>
            <a:ext cx="14173200" cy="10641377"/>
          </a:xfrm>
          <a:prstGeom prst="rect">
            <a:avLst/>
          </a:prstGeom>
          <a:solidFill>
            <a:schemeClr val="bg1"/>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effectLst>
                <a:outerShdw blurRad="38100" dist="38100" dir="2700000" algn="tl">
                  <a:srgbClr val="000000">
                    <a:alpha val="43137"/>
                  </a:srgbClr>
                </a:outerShdw>
              </a:effectLst>
            </a:endParaRPr>
          </a:p>
        </p:txBody>
      </p:sp>
      <p:sp>
        <p:nvSpPr>
          <p:cNvPr id="58" name="TextBox 57"/>
          <p:cNvSpPr txBox="1"/>
          <p:nvPr/>
        </p:nvSpPr>
        <p:spPr>
          <a:xfrm>
            <a:off x="2971800" y="20416637"/>
            <a:ext cx="16799545" cy="2800767"/>
          </a:xfrm>
          <a:prstGeom prst="rect">
            <a:avLst/>
          </a:prstGeom>
          <a:noFill/>
        </p:spPr>
        <p:txBody>
          <a:bodyPr wrap="square" rtlCol="0">
            <a:spAutoFit/>
          </a:bodyPr>
          <a:lstStyle/>
          <a:p>
            <a:r>
              <a:rPr lang="en-US" b="1" dirty="0" smtClean="0">
                <a:solidFill>
                  <a:schemeClr val="bg1"/>
                </a:solidFill>
              </a:rPr>
              <a:t>Stimuli </a:t>
            </a:r>
            <a:r>
              <a:rPr lang="en-US" sz="4800" b="1" dirty="0" smtClean="0">
                <a:solidFill>
                  <a:schemeClr val="bg1"/>
                </a:solidFill>
              </a:rPr>
              <a:t>http</a:t>
            </a:r>
            <a:r>
              <a:rPr lang="en-US" sz="4800" b="1" dirty="0">
                <a:solidFill>
                  <a:schemeClr val="bg1"/>
                </a:solidFill>
              </a:rPr>
              <a:t>://youtu.be/djUgM2GjudE</a:t>
            </a:r>
            <a:endParaRPr lang="en-US" sz="8000" b="1" dirty="0">
              <a:solidFill>
                <a:schemeClr val="bg1"/>
              </a:solidFill>
            </a:endParaRPr>
          </a:p>
          <a:p>
            <a:endParaRPr lang="en-US" sz="8000" b="1" dirty="0">
              <a:solidFill>
                <a:schemeClr val="bg1"/>
              </a:solidFill>
            </a:endParaRPr>
          </a:p>
        </p:txBody>
      </p:sp>
      <p:sp>
        <p:nvSpPr>
          <p:cNvPr id="112" name="Rounded Rectangle 111"/>
          <p:cNvSpPr/>
          <p:nvPr/>
        </p:nvSpPr>
        <p:spPr>
          <a:xfrm>
            <a:off x="18534804" y="5615204"/>
            <a:ext cx="14173200" cy="4267200"/>
          </a:xfrm>
          <a:prstGeom prst="roundRect">
            <a:avLst/>
          </a:prstGeom>
          <a:solidFill>
            <a:srgbClr val="C41230"/>
          </a:solidFill>
          <a:ln w="406400">
            <a:solidFill>
              <a:srgbClr val="C41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18534804" y="6605801"/>
            <a:ext cx="14173200" cy="12039603"/>
          </a:xfrm>
          <a:prstGeom prst="rect">
            <a:avLst/>
          </a:prstGeom>
          <a:solidFill>
            <a:schemeClr val="bg1"/>
          </a:solidFill>
          <a:ln w="406400">
            <a:solidFill>
              <a:srgbClr val="C4123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114" name="TextBox 113"/>
          <p:cNvSpPr txBox="1"/>
          <p:nvPr/>
        </p:nvSpPr>
        <p:spPr>
          <a:xfrm>
            <a:off x="19011903" y="5386604"/>
            <a:ext cx="10178107" cy="1554272"/>
          </a:xfrm>
          <a:prstGeom prst="rect">
            <a:avLst/>
          </a:prstGeom>
          <a:noFill/>
        </p:spPr>
        <p:txBody>
          <a:bodyPr wrap="none" rtlCol="0">
            <a:spAutoFit/>
          </a:bodyPr>
          <a:lstStyle/>
          <a:p>
            <a:r>
              <a:rPr lang="en-US" b="1" dirty="0" smtClean="0">
                <a:solidFill>
                  <a:schemeClr val="bg1"/>
                </a:solidFill>
              </a:rPr>
              <a:t>Design &amp; Procedure</a:t>
            </a:r>
            <a:endParaRPr lang="en-US" sz="3600" b="1" dirty="0">
              <a:solidFill>
                <a:schemeClr val="bg1"/>
              </a:solidFill>
            </a:endParaRPr>
          </a:p>
        </p:txBody>
      </p:sp>
      <p:sp>
        <p:nvSpPr>
          <p:cNvPr id="25" name="Rounded Rectangle 24"/>
          <p:cNvSpPr/>
          <p:nvPr/>
        </p:nvSpPr>
        <p:spPr>
          <a:xfrm>
            <a:off x="18516603" y="19722654"/>
            <a:ext cx="14173200" cy="3541708"/>
          </a:xfrm>
          <a:prstGeom prst="roundRect">
            <a:avLst/>
          </a:prstGeom>
          <a:solidFill>
            <a:srgbClr val="00457C"/>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8516603" y="20713256"/>
            <a:ext cx="14173200" cy="3115985"/>
          </a:xfrm>
          <a:prstGeom prst="rect">
            <a:avLst/>
          </a:prstGeom>
          <a:solidFill>
            <a:schemeClr val="bg1"/>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7" name="TextBox 26"/>
          <p:cNvSpPr txBox="1"/>
          <p:nvPr/>
        </p:nvSpPr>
        <p:spPr>
          <a:xfrm>
            <a:off x="19507200" y="19494054"/>
            <a:ext cx="7883120" cy="1554272"/>
          </a:xfrm>
          <a:prstGeom prst="rect">
            <a:avLst/>
          </a:prstGeom>
          <a:noFill/>
        </p:spPr>
        <p:txBody>
          <a:bodyPr wrap="none" rtlCol="0">
            <a:spAutoFit/>
          </a:bodyPr>
          <a:lstStyle/>
          <a:p>
            <a:r>
              <a:rPr lang="en-US" b="1" dirty="0" smtClean="0">
                <a:solidFill>
                  <a:schemeClr val="bg1"/>
                </a:solidFill>
              </a:rPr>
              <a:t>Data Collection</a:t>
            </a:r>
            <a:endParaRPr lang="en-US" b="1" dirty="0">
              <a:solidFill>
                <a:schemeClr val="bg1"/>
              </a:solidFill>
            </a:endParaRPr>
          </a:p>
        </p:txBody>
      </p:sp>
      <p:sp>
        <p:nvSpPr>
          <p:cNvPr id="162" name="Rounded Rectangle 161"/>
          <p:cNvSpPr/>
          <p:nvPr/>
        </p:nvSpPr>
        <p:spPr>
          <a:xfrm>
            <a:off x="34899602" y="5767605"/>
            <a:ext cx="14173200" cy="4578608"/>
          </a:xfrm>
          <a:prstGeom prst="roundRect">
            <a:avLst/>
          </a:prstGeom>
          <a:solidFill>
            <a:srgbClr val="C41230"/>
          </a:solidFill>
          <a:ln w="406400">
            <a:solidFill>
              <a:srgbClr val="C41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ectangle 162"/>
          <p:cNvSpPr/>
          <p:nvPr/>
        </p:nvSpPr>
        <p:spPr>
          <a:xfrm>
            <a:off x="34891454" y="6682004"/>
            <a:ext cx="14173200" cy="15019731"/>
          </a:xfrm>
          <a:prstGeom prst="rect">
            <a:avLst/>
          </a:prstGeom>
          <a:solidFill>
            <a:schemeClr val="bg1"/>
          </a:solidFill>
          <a:ln w="406400">
            <a:solidFill>
              <a:srgbClr val="C4123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164" name="TextBox 163"/>
          <p:cNvSpPr txBox="1"/>
          <p:nvPr/>
        </p:nvSpPr>
        <p:spPr>
          <a:xfrm>
            <a:off x="35966400" y="5539004"/>
            <a:ext cx="2220929" cy="1554272"/>
          </a:xfrm>
          <a:prstGeom prst="rect">
            <a:avLst/>
          </a:prstGeom>
          <a:noFill/>
        </p:spPr>
        <p:txBody>
          <a:bodyPr wrap="none" rtlCol="0">
            <a:spAutoFit/>
          </a:bodyPr>
          <a:lstStyle/>
          <a:p>
            <a:r>
              <a:rPr lang="en-US" b="1" dirty="0" smtClean="0">
                <a:solidFill>
                  <a:schemeClr val="bg1"/>
                </a:solidFill>
              </a:rPr>
              <a:t>Tips</a:t>
            </a:r>
            <a:endParaRPr lang="en-US" b="1" dirty="0">
              <a:solidFill>
                <a:schemeClr val="bg1"/>
              </a:solidFill>
            </a:endParaRPr>
          </a:p>
        </p:txBody>
      </p:sp>
      <p:sp>
        <p:nvSpPr>
          <p:cNvPr id="215" name="Rounded Rectangle 214"/>
          <p:cNvSpPr/>
          <p:nvPr/>
        </p:nvSpPr>
        <p:spPr>
          <a:xfrm>
            <a:off x="34899602" y="22479001"/>
            <a:ext cx="14173200" cy="4578608"/>
          </a:xfrm>
          <a:prstGeom prst="roundRect">
            <a:avLst/>
          </a:prstGeom>
          <a:solidFill>
            <a:srgbClr val="C41230"/>
          </a:solidFill>
          <a:ln w="406400">
            <a:solidFill>
              <a:srgbClr val="C41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34899602" y="23545800"/>
            <a:ext cx="14173200" cy="4555013"/>
          </a:xfrm>
          <a:prstGeom prst="rect">
            <a:avLst/>
          </a:prstGeom>
          <a:solidFill>
            <a:schemeClr val="bg1"/>
          </a:solidFill>
          <a:ln w="406400">
            <a:solidFill>
              <a:srgbClr val="C4123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17" name="TextBox 216"/>
          <p:cNvSpPr txBox="1"/>
          <p:nvPr/>
        </p:nvSpPr>
        <p:spPr>
          <a:xfrm>
            <a:off x="35890203" y="22326600"/>
            <a:ext cx="5011821" cy="1554272"/>
          </a:xfrm>
          <a:prstGeom prst="rect">
            <a:avLst/>
          </a:prstGeom>
          <a:noFill/>
        </p:spPr>
        <p:txBody>
          <a:bodyPr wrap="none" rtlCol="0">
            <a:spAutoFit/>
          </a:bodyPr>
          <a:lstStyle/>
          <a:p>
            <a:r>
              <a:rPr lang="en-US" b="1" dirty="0" smtClean="0">
                <a:solidFill>
                  <a:schemeClr val="bg1"/>
                </a:solidFill>
              </a:rPr>
              <a:t>Summary</a:t>
            </a:r>
            <a:endParaRPr lang="en-US" b="1" dirty="0">
              <a:solidFill>
                <a:schemeClr val="bg1"/>
              </a:solidFill>
            </a:endParaRPr>
          </a:p>
        </p:txBody>
      </p:sp>
      <p:sp>
        <p:nvSpPr>
          <p:cNvPr id="225" name="Rounded Rectangle 224"/>
          <p:cNvSpPr/>
          <p:nvPr/>
        </p:nvSpPr>
        <p:spPr>
          <a:xfrm>
            <a:off x="18516603" y="24805361"/>
            <a:ext cx="14173200" cy="2498989"/>
          </a:xfrm>
          <a:prstGeom prst="roundRect">
            <a:avLst/>
          </a:prstGeom>
          <a:solidFill>
            <a:srgbClr val="00457C"/>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TextBox 234"/>
          <p:cNvSpPr txBox="1"/>
          <p:nvPr/>
        </p:nvSpPr>
        <p:spPr>
          <a:xfrm>
            <a:off x="35280604" y="23926800"/>
            <a:ext cx="13487399" cy="3785652"/>
          </a:xfrm>
          <a:prstGeom prst="rect">
            <a:avLst/>
          </a:prstGeom>
          <a:noFill/>
        </p:spPr>
        <p:txBody>
          <a:bodyPr wrap="square" rtlCol="0">
            <a:spAutoFit/>
          </a:bodyPr>
          <a:lstStyle/>
          <a:p>
            <a:pPr marL="571500" indent="-571500">
              <a:buFont typeface="Arial" pitchFamily="34" charset="0"/>
              <a:buChar char="•"/>
            </a:pPr>
            <a:r>
              <a:rPr lang="en-US" sz="4000" dirty="0">
                <a:latin typeface="Century" pitchFamily="18" charset="0"/>
              </a:rPr>
              <a:t>Despite several weaknesses, YouTube </a:t>
            </a:r>
            <a:r>
              <a:rPr lang="en-US" sz="4000" dirty="0" smtClean="0">
                <a:latin typeface="Century" pitchFamily="18" charset="0"/>
              </a:rPr>
              <a:t>can be a viable platform for experimental research.</a:t>
            </a:r>
          </a:p>
          <a:p>
            <a:pPr marL="571500" indent="-571500">
              <a:buFont typeface="Arial" pitchFamily="34" charset="0"/>
              <a:buChar char="•"/>
            </a:pPr>
            <a:r>
              <a:rPr lang="en-US" sz="4000" dirty="0" smtClean="0">
                <a:latin typeface="Century" pitchFamily="18" charset="0"/>
              </a:rPr>
              <a:t>YouTube is particularly well suited for simple designs with powerful manipulations.</a:t>
            </a:r>
          </a:p>
          <a:p>
            <a:pPr marL="571500" indent="-571500">
              <a:buFont typeface="Arial" pitchFamily="34" charset="0"/>
              <a:buChar char="•"/>
            </a:pPr>
            <a:r>
              <a:rPr lang="en-US" sz="4000" dirty="0" smtClean="0">
                <a:latin typeface="Century" pitchFamily="18" charset="0"/>
              </a:rPr>
              <a:t>Participants can’t be trusted to follow instructions, so keep them simple.</a:t>
            </a:r>
            <a:endParaRPr lang="en-US" sz="4400" dirty="0">
              <a:latin typeface="Century" pitchFamily="18" charset="0"/>
            </a:endParaRPr>
          </a:p>
        </p:txBody>
      </p:sp>
      <p:sp>
        <p:nvSpPr>
          <p:cNvPr id="126" name="TextBox 125"/>
          <p:cNvSpPr txBox="1"/>
          <p:nvPr/>
        </p:nvSpPr>
        <p:spPr>
          <a:xfrm>
            <a:off x="2341744" y="15432313"/>
            <a:ext cx="13258800" cy="3662541"/>
          </a:xfrm>
          <a:prstGeom prst="rect">
            <a:avLst/>
          </a:prstGeom>
          <a:noFill/>
        </p:spPr>
        <p:txBody>
          <a:bodyPr wrap="square" rtlCol="0">
            <a:spAutoFit/>
          </a:bodyPr>
          <a:lstStyle/>
          <a:p>
            <a:pPr marL="571500" indent="-571500">
              <a:spcAft>
                <a:spcPts val="1200"/>
              </a:spcAft>
              <a:buFont typeface="Arial" pitchFamily="34" charset="0"/>
              <a:buChar char="•"/>
            </a:pPr>
            <a:r>
              <a:rPr lang="en-US" sz="4200" dirty="0" smtClean="0">
                <a:latin typeface="Century" pitchFamily="18" charset="0"/>
              </a:rPr>
              <a:t>Determine whether YouTube can detect known powerful effects.</a:t>
            </a:r>
          </a:p>
          <a:p>
            <a:pPr marL="571500" indent="-571500">
              <a:spcAft>
                <a:spcPts val="1200"/>
              </a:spcAft>
              <a:buFont typeface="Arial" pitchFamily="34" charset="0"/>
              <a:buChar char="•"/>
            </a:pPr>
            <a:r>
              <a:rPr lang="en-US" sz="4200" dirty="0" smtClean="0">
                <a:latin typeface="Century" pitchFamily="18" charset="0"/>
              </a:rPr>
              <a:t>Identify weaknesses in using YouTube as an experimental platform.</a:t>
            </a:r>
          </a:p>
          <a:p>
            <a:pPr marL="571500" indent="-571500">
              <a:spcAft>
                <a:spcPts val="1200"/>
              </a:spcAft>
              <a:buFont typeface="Arial" pitchFamily="34" charset="0"/>
              <a:buChar char="•"/>
            </a:pPr>
            <a:r>
              <a:rPr lang="en-US" sz="4200" dirty="0" smtClean="0">
                <a:latin typeface="Century" pitchFamily="18" charset="0"/>
              </a:rPr>
              <a:t>Identify solutions to minimize weaknesses.</a:t>
            </a:r>
            <a:endParaRPr lang="en-US" sz="4400" dirty="0">
              <a:latin typeface="Century" pitchFamily="18" charset="0"/>
            </a:endParaRPr>
          </a:p>
        </p:txBody>
      </p:sp>
      <p:sp>
        <p:nvSpPr>
          <p:cNvPr id="184" name="Rectangle 183"/>
          <p:cNvSpPr/>
          <p:nvPr/>
        </p:nvSpPr>
        <p:spPr>
          <a:xfrm>
            <a:off x="18516603" y="25936178"/>
            <a:ext cx="14173200" cy="6342924"/>
          </a:xfrm>
          <a:prstGeom prst="rect">
            <a:avLst/>
          </a:prstGeom>
          <a:solidFill>
            <a:schemeClr val="bg1"/>
          </a:solidFill>
          <a:ln w="406400">
            <a:solidFill>
              <a:srgbClr val="00457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27" name="TextBox 226"/>
          <p:cNvSpPr txBox="1"/>
          <p:nvPr/>
        </p:nvSpPr>
        <p:spPr>
          <a:xfrm>
            <a:off x="19202404" y="24665204"/>
            <a:ext cx="3813673" cy="1554272"/>
          </a:xfrm>
          <a:prstGeom prst="rect">
            <a:avLst/>
          </a:prstGeom>
          <a:noFill/>
        </p:spPr>
        <p:txBody>
          <a:bodyPr wrap="none" rtlCol="0">
            <a:spAutoFit/>
          </a:bodyPr>
          <a:lstStyle/>
          <a:p>
            <a:r>
              <a:rPr lang="en-US" b="1" dirty="0" smtClean="0">
                <a:solidFill>
                  <a:schemeClr val="bg1"/>
                </a:solidFill>
              </a:rPr>
              <a:t>Results</a:t>
            </a:r>
            <a:endParaRPr lang="en-US" b="1" dirty="0">
              <a:solidFill>
                <a:schemeClr val="bg1"/>
              </a:solidFill>
            </a:endParaRPr>
          </a:p>
        </p:txBody>
      </p:sp>
      <p:pic>
        <p:nvPicPr>
          <p:cNvPr id="1029" name="Picture 5" descr="http://www.eou.edu/ua/files/2012/07/Mountaineer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5066" y="990600"/>
            <a:ext cx="2988934" cy="23531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2918400" y="3048000"/>
            <a:ext cx="7010400" cy="1446550"/>
          </a:xfrm>
          <a:prstGeom prst="rect">
            <a:avLst/>
          </a:prstGeom>
          <a:noFill/>
        </p:spPr>
        <p:txBody>
          <a:bodyPr wrap="square" rtlCol="0">
            <a:spAutoFit/>
          </a:bodyPr>
          <a:lstStyle/>
          <a:p>
            <a:pPr algn="r"/>
            <a:r>
              <a:rPr lang="en-US" sz="4800" dirty="0" smtClean="0">
                <a:latin typeface="Times New Roman" pitchFamily="18" charset="0"/>
                <a:cs typeface="Times New Roman" pitchFamily="18" charset="0"/>
              </a:rPr>
              <a:t>William H. Knapp III</a:t>
            </a:r>
          </a:p>
          <a:p>
            <a:pPr algn="r"/>
            <a:r>
              <a:rPr lang="en-US" sz="4000" dirty="0" smtClean="0">
                <a:latin typeface="Times New Roman" pitchFamily="18" charset="0"/>
                <a:cs typeface="Times New Roman" pitchFamily="18" charset="0"/>
              </a:rPr>
              <a:t>Eastern Oregon University</a:t>
            </a:r>
            <a:endParaRPr lang="en-US" sz="3200" dirty="0">
              <a:latin typeface="Times New Roman" pitchFamily="18" charset="0"/>
              <a:cs typeface="Times New Roman" pitchFamily="18" charset="0"/>
            </a:endParaRPr>
          </a:p>
        </p:txBody>
      </p:sp>
      <p:sp>
        <p:nvSpPr>
          <p:cNvPr id="4" name="TextBox 3"/>
          <p:cNvSpPr txBox="1"/>
          <p:nvPr/>
        </p:nvSpPr>
        <p:spPr>
          <a:xfrm>
            <a:off x="13351589" y="1066800"/>
            <a:ext cx="24684430" cy="3170099"/>
          </a:xfrm>
          <a:prstGeom prst="rect">
            <a:avLst/>
          </a:prstGeom>
          <a:noFill/>
        </p:spPr>
        <p:txBody>
          <a:bodyPr wrap="square" rtlCol="0">
            <a:spAutoFit/>
          </a:bodyPr>
          <a:lstStyle/>
          <a:p>
            <a:pPr algn="ctr"/>
            <a:r>
              <a:rPr lang="en-US" sz="10000" dirty="0" smtClean="0">
                <a:latin typeface="Times New Roman" pitchFamily="18" charset="0"/>
                <a:cs typeface="Times New Roman" pitchFamily="18" charset="0"/>
              </a:rPr>
              <a:t>Validation of              as an Experimental</a:t>
            </a:r>
          </a:p>
          <a:p>
            <a:pPr algn="ctr"/>
            <a:r>
              <a:rPr lang="en-US" sz="10000" dirty="0" smtClean="0">
                <a:latin typeface="Times New Roman" pitchFamily="18" charset="0"/>
                <a:cs typeface="Times New Roman" pitchFamily="18" charset="0"/>
              </a:rPr>
              <a:t>Platform Using a Stroop Task</a:t>
            </a:r>
            <a:endParaRPr lang="en-US" sz="10000" dirty="0">
              <a:latin typeface="Times New Roman" pitchFamily="18" charset="0"/>
              <a:cs typeface="Times New Roman" pitchFamily="18" charset="0"/>
            </a:endParaRPr>
          </a:p>
        </p:txBody>
      </p:sp>
      <p:pic>
        <p:nvPicPr>
          <p:cNvPr id="105" name="Picture 24" descr="C:\Users\fac_knapp\Dropbox\Manuscripts\APS Posters\YouTube as an Experimental Platform\YouTube-logo-full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45590" y="184436"/>
            <a:ext cx="5581610" cy="347316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1431583" y="22610041"/>
            <a:ext cx="8382000" cy="4264963"/>
            <a:chOff x="1431583" y="22250400"/>
            <a:chExt cx="8382000" cy="4264963"/>
          </a:xfrm>
        </p:grpSpPr>
        <p:sp>
          <p:nvSpPr>
            <p:cNvPr id="15" name="Rectangle 14"/>
            <p:cNvSpPr/>
            <p:nvPr/>
          </p:nvSpPr>
          <p:spPr>
            <a:xfrm>
              <a:off x="2341744" y="22250400"/>
              <a:ext cx="6629400" cy="4264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itle 1"/>
            <p:cNvSpPr txBox="1">
              <a:spLocks/>
            </p:cNvSpPr>
            <p:nvPr/>
          </p:nvSpPr>
          <p:spPr>
            <a:xfrm>
              <a:off x="1583983" y="22396990"/>
              <a:ext cx="8229600" cy="1679971"/>
            </a:xfrm>
            <a:prstGeom prst="rect">
              <a:avLst/>
            </a:prstGeom>
          </p:spPr>
          <p:txBody>
            <a:bodyPr>
              <a:normAutofit/>
            </a:bodyPr>
            <a:lstStyle>
              <a:lvl1pPr algn="ctr" defTabSz="4807092" rtl="0" eaLnBrk="1" latinLnBrk="0" hangingPunct="1">
                <a:spcBef>
                  <a:spcPct val="0"/>
                </a:spcBef>
                <a:buNone/>
                <a:defRPr sz="23100" kern="1200">
                  <a:solidFill>
                    <a:schemeClr val="tx1"/>
                  </a:solidFill>
                  <a:latin typeface="+mj-lt"/>
                  <a:ea typeface="+mj-ea"/>
                  <a:cs typeface="+mj-cs"/>
                </a:defRPr>
              </a:lvl1pPr>
            </a:lstStyle>
            <a:p>
              <a:r>
                <a:rPr lang="en-US" sz="4400" b="1" dirty="0" smtClean="0"/>
                <a:t>Name The Color The</a:t>
              </a:r>
              <a:br>
                <a:rPr lang="en-US" sz="4400" b="1" dirty="0" smtClean="0"/>
              </a:br>
              <a:r>
                <a:rPr lang="en-US" sz="4400" b="1" dirty="0" smtClean="0"/>
                <a:t>Word Appears In</a:t>
              </a:r>
              <a:endParaRPr lang="en-US" sz="4400" b="1" dirty="0"/>
            </a:p>
          </p:txBody>
        </p:sp>
        <p:sp>
          <p:nvSpPr>
            <p:cNvPr id="129" name="Title 1"/>
            <p:cNvSpPr txBox="1">
              <a:spLocks/>
            </p:cNvSpPr>
            <p:nvPr/>
          </p:nvSpPr>
          <p:spPr>
            <a:xfrm>
              <a:off x="1431583" y="23698200"/>
              <a:ext cx="8229600" cy="2743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rPr>
                <a:t>GREEN</a:t>
              </a:r>
              <a:r>
                <a:rPr lang="en-US" b="1" dirty="0" smtClean="0"/>
                <a:t> = red</a:t>
              </a:r>
            </a:p>
            <a:p>
              <a:r>
                <a:rPr lang="en-US" b="1" dirty="0" smtClean="0">
                  <a:solidFill>
                    <a:srgbClr val="00B0F0"/>
                  </a:solidFill>
                </a:rPr>
                <a:t>GREEN </a:t>
              </a:r>
              <a:r>
                <a:rPr lang="en-US" b="1" dirty="0" smtClean="0"/>
                <a:t>= blue</a:t>
              </a:r>
            </a:p>
            <a:p>
              <a:r>
                <a:rPr lang="en-US" b="1" dirty="0" smtClean="0">
                  <a:solidFill>
                    <a:srgbClr val="00B050"/>
                  </a:solidFill>
                </a:rPr>
                <a:t>GREEN </a:t>
              </a:r>
              <a:r>
                <a:rPr lang="en-US" b="1" dirty="0" smtClean="0"/>
                <a:t>= green</a:t>
              </a:r>
              <a:endParaRPr lang="en-US" b="1" dirty="0"/>
            </a:p>
          </p:txBody>
        </p:sp>
      </p:grpSp>
      <p:grpSp>
        <p:nvGrpSpPr>
          <p:cNvPr id="22" name="Group 21"/>
          <p:cNvGrpSpPr/>
          <p:nvPr/>
        </p:nvGrpSpPr>
        <p:grpSpPr>
          <a:xfrm>
            <a:off x="8323444" y="22610041"/>
            <a:ext cx="8229600" cy="4264963"/>
            <a:chOff x="8323444" y="22250400"/>
            <a:chExt cx="8229600" cy="4264963"/>
          </a:xfrm>
        </p:grpSpPr>
        <p:sp>
          <p:nvSpPr>
            <p:cNvPr id="134" name="Rectangle 133"/>
            <p:cNvSpPr/>
            <p:nvPr/>
          </p:nvSpPr>
          <p:spPr>
            <a:xfrm>
              <a:off x="9123544" y="22250400"/>
              <a:ext cx="6629400" cy="4264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8323444" y="22476096"/>
              <a:ext cx="8229600" cy="3578827"/>
              <a:chOff x="8323444" y="22353356"/>
              <a:chExt cx="8229600" cy="3578827"/>
            </a:xfrm>
          </p:grpSpPr>
          <p:sp>
            <p:nvSpPr>
              <p:cNvPr id="137" name="Title 1"/>
              <p:cNvSpPr txBox="1">
                <a:spLocks/>
              </p:cNvSpPr>
              <p:nvPr/>
            </p:nvSpPr>
            <p:spPr>
              <a:xfrm>
                <a:off x="8323444" y="22353356"/>
                <a:ext cx="8229600" cy="857250"/>
              </a:xfrm>
              <a:prstGeom prst="rect">
                <a:avLst/>
              </a:prstGeom>
            </p:spPr>
            <p:txBody>
              <a:bodyPr/>
              <a:lstStyle>
                <a:lvl1pPr algn="ctr" defTabSz="4807092" rtl="0" eaLnBrk="1" latinLnBrk="0" hangingPunct="1">
                  <a:spcBef>
                    <a:spcPct val="0"/>
                  </a:spcBef>
                  <a:buNone/>
                  <a:defRPr sz="23100" kern="1200">
                    <a:solidFill>
                      <a:schemeClr val="tx1"/>
                    </a:solidFill>
                    <a:latin typeface="+mj-lt"/>
                    <a:ea typeface="+mj-ea"/>
                    <a:cs typeface="+mj-cs"/>
                  </a:defRPr>
                </a:lvl1pPr>
              </a:lstStyle>
              <a:p>
                <a:r>
                  <a:rPr lang="en-US" sz="4400" b="1" dirty="0" smtClean="0"/>
                  <a:t>The Colors</a:t>
                </a:r>
                <a:endParaRPr lang="en-US" sz="4400" b="1" dirty="0"/>
              </a:p>
            </p:txBody>
          </p:sp>
          <p:sp>
            <p:nvSpPr>
              <p:cNvPr id="138" name="Rectangle 137"/>
              <p:cNvSpPr/>
              <p:nvPr/>
            </p:nvSpPr>
            <p:spPr>
              <a:xfrm>
                <a:off x="9085444" y="23346860"/>
                <a:ext cx="6705600" cy="2585323"/>
              </a:xfrm>
              <a:prstGeom prst="rect">
                <a:avLst/>
              </a:prstGeom>
            </p:spPr>
            <p:txBody>
              <a:bodyPr wrap="square">
                <a:spAutoFit/>
              </a:bodyPr>
              <a:lstStyle/>
              <a:p>
                <a:pPr algn="ctr"/>
                <a:r>
                  <a:rPr lang="en-US" sz="5400" b="1" dirty="0" smtClean="0">
                    <a:solidFill>
                      <a:srgbClr val="00B0F0"/>
                    </a:solidFill>
                  </a:rPr>
                  <a:t>BLUE</a:t>
                </a:r>
                <a:r>
                  <a:rPr lang="en-US" sz="5400" b="1" dirty="0" smtClean="0"/>
                  <a:t>, </a:t>
                </a:r>
                <a:r>
                  <a:rPr lang="en-US" sz="5400" b="1" dirty="0" smtClean="0">
                    <a:solidFill>
                      <a:srgbClr val="00B050"/>
                    </a:solidFill>
                  </a:rPr>
                  <a:t>GREEN</a:t>
                </a:r>
                <a:r>
                  <a:rPr lang="en-US" sz="5400" b="1" dirty="0" smtClean="0"/>
                  <a:t>, </a:t>
                </a:r>
                <a:r>
                  <a:rPr lang="en-US" sz="5400" b="1" dirty="0" smtClean="0">
                    <a:solidFill>
                      <a:schemeClr val="accent6">
                        <a:lumMod val="75000"/>
                      </a:schemeClr>
                    </a:solidFill>
                  </a:rPr>
                  <a:t>ORANGE</a:t>
                </a:r>
                <a:r>
                  <a:rPr lang="en-US" sz="5400" b="1" dirty="0" smtClean="0"/>
                  <a:t>,</a:t>
                </a:r>
                <a:r>
                  <a:rPr lang="en-US" sz="5400" b="1" dirty="0">
                    <a:solidFill>
                      <a:srgbClr val="7030A0"/>
                    </a:solidFill>
                  </a:rPr>
                  <a:t> </a:t>
                </a:r>
                <a:r>
                  <a:rPr lang="en-US" sz="5400" b="1" dirty="0" smtClean="0">
                    <a:solidFill>
                      <a:srgbClr val="7030A0"/>
                    </a:solidFill>
                  </a:rPr>
                  <a:t>PURPLE</a:t>
                </a:r>
                <a:r>
                  <a:rPr lang="en-US" sz="5400" b="1" dirty="0" smtClean="0"/>
                  <a:t>, </a:t>
                </a:r>
                <a:r>
                  <a:rPr lang="en-US" sz="5400" b="1" dirty="0" smtClean="0">
                    <a:solidFill>
                      <a:srgbClr val="FFFF00"/>
                    </a:solidFill>
                  </a:rPr>
                  <a:t>YELLOW</a:t>
                </a:r>
                <a:r>
                  <a:rPr lang="en-US" sz="5400" b="1" dirty="0" smtClean="0"/>
                  <a:t>, </a:t>
                </a:r>
                <a:r>
                  <a:rPr lang="en-US" sz="5400" b="1" dirty="0" smtClean="0">
                    <a:solidFill>
                      <a:srgbClr val="FF0000"/>
                    </a:solidFill>
                  </a:rPr>
                  <a:t>RED</a:t>
                </a:r>
                <a:r>
                  <a:rPr lang="en-US" sz="5400" b="1" dirty="0"/>
                  <a:t>.</a:t>
                </a:r>
              </a:p>
            </p:txBody>
          </p:sp>
        </p:grpSp>
      </p:grpSp>
      <p:grpSp>
        <p:nvGrpSpPr>
          <p:cNvPr id="23" name="Group 22"/>
          <p:cNvGrpSpPr/>
          <p:nvPr/>
        </p:nvGrpSpPr>
        <p:grpSpPr>
          <a:xfrm>
            <a:off x="2341744" y="26932154"/>
            <a:ext cx="6629400" cy="5048250"/>
            <a:chOff x="2341744" y="27260550"/>
            <a:chExt cx="6629400" cy="5048250"/>
          </a:xfrm>
        </p:grpSpPr>
        <p:sp>
          <p:nvSpPr>
            <p:cNvPr id="139" name="Rectangle 138"/>
            <p:cNvSpPr/>
            <p:nvPr/>
          </p:nvSpPr>
          <p:spPr>
            <a:xfrm>
              <a:off x="2341744" y="28043837"/>
              <a:ext cx="6629400" cy="4264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itle 1"/>
            <p:cNvSpPr txBox="1">
              <a:spLocks/>
            </p:cNvSpPr>
            <p:nvPr/>
          </p:nvSpPr>
          <p:spPr>
            <a:xfrm>
              <a:off x="2732972" y="27260550"/>
              <a:ext cx="5846944" cy="857250"/>
            </a:xfrm>
            <a:prstGeom prst="rect">
              <a:avLst/>
            </a:prstGeom>
          </p:spPr>
          <p:txBody>
            <a:bodyPr/>
            <a:lstStyle>
              <a:lvl1pPr algn="ctr" defTabSz="4807092" rtl="0" eaLnBrk="1" latinLnBrk="0" hangingPunct="1">
                <a:spcBef>
                  <a:spcPct val="0"/>
                </a:spcBef>
                <a:buNone/>
                <a:defRPr sz="23100" kern="1200">
                  <a:solidFill>
                    <a:schemeClr val="tx1"/>
                  </a:solidFill>
                  <a:latin typeface="+mj-lt"/>
                  <a:ea typeface="+mj-ea"/>
                  <a:cs typeface="+mj-cs"/>
                </a:defRPr>
              </a:lvl1pPr>
            </a:lstStyle>
            <a:p>
              <a:r>
                <a:rPr lang="en-US" sz="4400" b="1" dirty="0" smtClean="0"/>
                <a:t>Incongruent / Order 1</a:t>
              </a:r>
              <a:endParaRPr lang="en-US" sz="4400" b="1" dirty="0"/>
            </a:p>
          </p:txBody>
        </p:sp>
      </p:grpSp>
      <p:sp>
        <p:nvSpPr>
          <p:cNvPr id="140" name="Rectangle 139"/>
          <p:cNvSpPr/>
          <p:nvPr/>
        </p:nvSpPr>
        <p:spPr>
          <a:xfrm>
            <a:off x="9123544" y="27715441"/>
            <a:ext cx="6629400" cy="4264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itle 1"/>
          <p:cNvSpPr txBox="1">
            <a:spLocks/>
          </p:cNvSpPr>
          <p:nvPr/>
        </p:nvSpPr>
        <p:spPr>
          <a:xfrm>
            <a:off x="9514772" y="26932154"/>
            <a:ext cx="5846944" cy="857250"/>
          </a:xfrm>
          <a:prstGeom prst="rect">
            <a:avLst/>
          </a:prstGeom>
        </p:spPr>
        <p:txBody>
          <a:bodyPr/>
          <a:lstStyle>
            <a:lvl1pPr algn="ctr" defTabSz="4807092" rtl="0" eaLnBrk="1" latinLnBrk="0" hangingPunct="1">
              <a:spcBef>
                <a:spcPct val="0"/>
              </a:spcBef>
              <a:buNone/>
              <a:defRPr sz="23100" kern="1200">
                <a:solidFill>
                  <a:schemeClr val="tx1"/>
                </a:solidFill>
                <a:latin typeface="+mj-lt"/>
                <a:ea typeface="+mj-ea"/>
                <a:cs typeface="+mj-cs"/>
              </a:defRPr>
            </a:lvl1pPr>
          </a:lstStyle>
          <a:p>
            <a:r>
              <a:rPr lang="en-US" sz="4400" b="1" dirty="0"/>
              <a:t>C</a:t>
            </a:r>
            <a:r>
              <a:rPr lang="en-US" sz="4400" b="1" dirty="0" smtClean="0"/>
              <a:t>ongruent / Order 2</a:t>
            </a:r>
            <a:endParaRPr lang="en-US" sz="4400" b="1" dirty="0"/>
          </a:p>
        </p:txBody>
      </p:sp>
      <p:sp>
        <p:nvSpPr>
          <p:cNvPr id="145" name="Title 1"/>
          <p:cNvSpPr txBox="1">
            <a:spLocks/>
          </p:cNvSpPr>
          <p:nvPr/>
        </p:nvSpPr>
        <p:spPr>
          <a:xfrm>
            <a:off x="8382000" y="27789404"/>
            <a:ext cx="8229600" cy="4499371"/>
          </a:xfrm>
          <a:prstGeom prst="rect">
            <a:avLst/>
          </a:prstGeom>
        </p:spPr>
        <p:txBody>
          <a:bodyPr>
            <a:noAutofit/>
          </a:bodyPr>
          <a:lstStyle>
            <a:lvl1pPr algn="ctr" defTabSz="4807092" rtl="0" eaLnBrk="1" latinLnBrk="0" hangingPunct="1">
              <a:spcBef>
                <a:spcPct val="0"/>
              </a:spcBef>
              <a:buNone/>
              <a:defRPr sz="23100" kern="1200">
                <a:solidFill>
                  <a:schemeClr val="tx1"/>
                </a:solidFill>
                <a:latin typeface="+mj-lt"/>
                <a:ea typeface="+mj-ea"/>
                <a:cs typeface="+mj-cs"/>
              </a:defRPr>
            </a:lvl1pPr>
          </a:lstStyle>
          <a:p>
            <a:r>
              <a:rPr lang="en-US" sz="4400" b="1" dirty="0" smtClean="0">
                <a:solidFill>
                  <a:srgbClr val="00B0F0"/>
                </a:solidFill>
              </a:rPr>
              <a:t>BLUE</a:t>
            </a:r>
            <a:r>
              <a:rPr lang="en-US" sz="4400" b="1" dirty="0" smtClean="0"/>
              <a:t>, </a:t>
            </a:r>
            <a:r>
              <a:rPr lang="en-US" sz="4400" b="1" dirty="0" smtClean="0">
                <a:solidFill>
                  <a:srgbClr val="00B050"/>
                </a:solidFill>
              </a:rPr>
              <a:t>GREEN</a:t>
            </a:r>
            <a:r>
              <a:rPr lang="en-US" sz="4400" b="1" dirty="0" smtClean="0"/>
              <a:t>, </a:t>
            </a:r>
            <a:r>
              <a:rPr lang="en-US" sz="4400" b="1" dirty="0" smtClean="0">
                <a:solidFill>
                  <a:srgbClr val="7030A0"/>
                </a:solidFill>
              </a:rPr>
              <a:t>PURPLE</a:t>
            </a:r>
            <a:r>
              <a:rPr lang="en-US" sz="4400" b="1" dirty="0" smtClean="0"/>
              <a:t>,</a:t>
            </a:r>
            <a:br>
              <a:rPr lang="en-US" sz="4400" b="1" dirty="0" smtClean="0"/>
            </a:br>
            <a:r>
              <a:rPr lang="en-US" sz="4400" b="1" dirty="0" smtClean="0">
                <a:solidFill>
                  <a:srgbClr val="7030A0"/>
                </a:solidFill>
              </a:rPr>
              <a:t>PURPLE</a:t>
            </a:r>
            <a:r>
              <a:rPr lang="en-US" sz="4400" b="1" dirty="0" smtClean="0"/>
              <a:t>, </a:t>
            </a:r>
            <a:r>
              <a:rPr lang="en-US" sz="4400" b="1" dirty="0" smtClean="0">
                <a:solidFill>
                  <a:srgbClr val="FFFF00"/>
                </a:solidFill>
              </a:rPr>
              <a:t>YELLOW</a:t>
            </a:r>
            <a:r>
              <a:rPr lang="en-US" sz="4400" b="1" dirty="0" smtClean="0"/>
              <a:t>, </a:t>
            </a:r>
            <a:r>
              <a:rPr lang="en-US" sz="4400" b="1" dirty="0" smtClean="0">
                <a:solidFill>
                  <a:srgbClr val="00B0F0"/>
                </a:solidFill>
              </a:rPr>
              <a:t>BLUE</a:t>
            </a:r>
            <a:r>
              <a:rPr lang="en-US" sz="4400" b="1" dirty="0" smtClean="0"/>
              <a:t>,</a:t>
            </a:r>
            <a:br>
              <a:rPr lang="en-US" sz="4400" b="1" dirty="0" smtClean="0"/>
            </a:br>
            <a:r>
              <a:rPr lang="en-US" sz="4400" b="1" dirty="0" smtClean="0">
                <a:solidFill>
                  <a:srgbClr val="FFFF00"/>
                </a:solidFill>
              </a:rPr>
              <a:t>YELLOW</a:t>
            </a:r>
            <a:r>
              <a:rPr lang="en-US" sz="4400" b="1" dirty="0" smtClean="0"/>
              <a:t>, </a:t>
            </a:r>
            <a:r>
              <a:rPr lang="en-US" sz="4400" b="1" dirty="0" smtClean="0">
                <a:solidFill>
                  <a:srgbClr val="00B050"/>
                </a:solidFill>
              </a:rPr>
              <a:t>GREEN</a:t>
            </a:r>
            <a:r>
              <a:rPr lang="en-US" sz="4400" b="1" dirty="0" smtClean="0"/>
              <a:t>, </a:t>
            </a:r>
            <a:r>
              <a:rPr lang="en-US" sz="4400" b="1" dirty="0" smtClean="0">
                <a:solidFill>
                  <a:schemeClr val="accent6">
                    <a:lumMod val="75000"/>
                  </a:schemeClr>
                </a:solidFill>
              </a:rPr>
              <a:t>ORANGE</a:t>
            </a:r>
            <a:r>
              <a:rPr lang="en-US" sz="4400" b="1" dirty="0" smtClean="0"/>
              <a:t>, </a:t>
            </a:r>
            <a:br>
              <a:rPr lang="en-US" sz="4400" b="1" dirty="0" smtClean="0"/>
            </a:br>
            <a:r>
              <a:rPr lang="en-US" sz="4400" b="1" dirty="0" smtClean="0">
                <a:solidFill>
                  <a:schemeClr val="accent6">
                    <a:lumMod val="75000"/>
                  </a:schemeClr>
                </a:solidFill>
              </a:rPr>
              <a:t>ORANGE</a:t>
            </a:r>
            <a:r>
              <a:rPr lang="en-US" sz="4400" b="1" dirty="0" smtClean="0"/>
              <a:t>, </a:t>
            </a:r>
            <a:r>
              <a:rPr lang="en-US" sz="4400" b="1" dirty="0" smtClean="0">
                <a:solidFill>
                  <a:srgbClr val="00B050"/>
                </a:solidFill>
              </a:rPr>
              <a:t>GREEN</a:t>
            </a:r>
            <a:r>
              <a:rPr lang="en-US" sz="4400" b="1" dirty="0" smtClean="0"/>
              <a:t>, </a:t>
            </a:r>
            <a:r>
              <a:rPr lang="en-US" sz="4400" b="1" dirty="0" smtClean="0">
                <a:solidFill>
                  <a:srgbClr val="FF0000"/>
                </a:solidFill>
              </a:rPr>
              <a:t>RED</a:t>
            </a:r>
            <a:r>
              <a:rPr lang="en-US" sz="4400" b="1" dirty="0" smtClean="0"/>
              <a:t>,</a:t>
            </a:r>
            <a:br>
              <a:rPr lang="en-US" sz="4400" b="1" dirty="0" smtClean="0"/>
            </a:br>
            <a:r>
              <a:rPr lang="en-US" sz="4400" b="1" dirty="0" smtClean="0">
                <a:solidFill>
                  <a:schemeClr val="accent6">
                    <a:lumMod val="75000"/>
                  </a:schemeClr>
                </a:solidFill>
              </a:rPr>
              <a:t>ORANGE</a:t>
            </a:r>
            <a:r>
              <a:rPr lang="en-US" sz="4400" b="1" dirty="0" smtClean="0"/>
              <a:t>, </a:t>
            </a:r>
            <a:r>
              <a:rPr lang="en-US" sz="4400" b="1" dirty="0" smtClean="0">
                <a:solidFill>
                  <a:srgbClr val="7030A0"/>
                </a:solidFill>
              </a:rPr>
              <a:t>PURPLE</a:t>
            </a:r>
            <a:r>
              <a:rPr lang="en-US" sz="4400" b="1" dirty="0" smtClean="0"/>
              <a:t>, </a:t>
            </a:r>
            <a:r>
              <a:rPr lang="en-US" sz="4400" b="1" dirty="0" smtClean="0">
                <a:solidFill>
                  <a:srgbClr val="00B0F0"/>
                </a:solidFill>
              </a:rPr>
              <a:t>BLUE</a:t>
            </a:r>
            <a:r>
              <a:rPr lang="en-US" sz="4400" b="1" dirty="0" smtClean="0"/>
              <a:t>,</a:t>
            </a:r>
            <a:br>
              <a:rPr lang="en-US" sz="4400" b="1" dirty="0" smtClean="0"/>
            </a:br>
            <a:r>
              <a:rPr lang="en-US" sz="4400" b="1" dirty="0" smtClean="0">
                <a:solidFill>
                  <a:srgbClr val="FF0000"/>
                </a:solidFill>
              </a:rPr>
              <a:t>RED</a:t>
            </a:r>
            <a:r>
              <a:rPr lang="en-US" sz="4400" b="1" dirty="0" smtClean="0"/>
              <a:t>, </a:t>
            </a:r>
            <a:r>
              <a:rPr lang="en-US" sz="4400" b="1" dirty="0" smtClean="0">
                <a:solidFill>
                  <a:srgbClr val="FFFF00"/>
                </a:solidFill>
              </a:rPr>
              <a:t>YELLOW</a:t>
            </a:r>
            <a:r>
              <a:rPr lang="en-US" sz="4400" b="1" dirty="0" smtClean="0"/>
              <a:t>, </a:t>
            </a:r>
            <a:r>
              <a:rPr lang="en-US" sz="4400" b="1" dirty="0" smtClean="0">
                <a:solidFill>
                  <a:srgbClr val="FF0000"/>
                </a:solidFill>
              </a:rPr>
              <a:t>RED</a:t>
            </a:r>
            <a:r>
              <a:rPr lang="en-US" sz="4400" b="1" dirty="0" smtClean="0"/>
              <a:t>. </a:t>
            </a:r>
            <a:endParaRPr lang="en-US" sz="4400" b="1" dirty="0"/>
          </a:p>
        </p:txBody>
      </p:sp>
      <p:sp>
        <p:nvSpPr>
          <p:cNvPr id="146" name="Title 1"/>
          <p:cNvSpPr txBox="1">
            <a:spLocks/>
          </p:cNvSpPr>
          <p:nvPr/>
        </p:nvSpPr>
        <p:spPr>
          <a:xfrm>
            <a:off x="1524000" y="27789404"/>
            <a:ext cx="8229600" cy="4499371"/>
          </a:xfrm>
          <a:prstGeom prst="rect">
            <a:avLst/>
          </a:prstGeom>
        </p:spPr>
        <p:txBody>
          <a:bodyPr>
            <a:noAutofit/>
          </a:bodyPr>
          <a:lstStyle>
            <a:lvl1pPr algn="ctr" defTabSz="4807092" rtl="0" eaLnBrk="1" latinLnBrk="0" hangingPunct="1">
              <a:spcBef>
                <a:spcPct val="0"/>
              </a:spcBef>
              <a:buNone/>
              <a:defRPr sz="23100" kern="1200">
                <a:solidFill>
                  <a:schemeClr val="tx1"/>
                </a:solidFill>
                <a:latin typeface="+mj-lt"/>
                <a:ea typeface="+mj-ea"/>
                <a:cs typeface="+mj-cs"/>
              </a:defRPr>
            </a:lvl1pPr>
          </a:lstStyle>
          <a:p>
            <a:r>
              <a:rPr lang="en-US" sz="4400" b="1" dirty="0" smtClean="0">
                <a:solidFill>
                  <a:srgbClr val="FFFF00"/>
                </a:solidFill>
              </a:rPr>
              <a:t>BLUE</a:t>
            </a:r>
            <a:r>
              <a:rPr lang="en-US" sz="4400" b="1" dirty="0" smtClean="0"/>
              <a:t>, </a:t>
            </a:r>
            <a:r>
              <a:rPr lang="en-US" sz="4400" b="1" dirty="0" smtClean="0">
                <a:solidFill>
                  <a:schemeClr val="accent6">
                    <a:lumMod val="75000"/>
                  </a:schemeClr>
                </a:solidFill>
              </a:rPr>
              <a:t>YELLOW</a:t>
            </a:r>
            <a:r>
              <a:rPr lang="en-US" sz="4400" b="1" dirty="0" smtClean="0"/>
              <a:t>, </a:t>
            </a:r>
            <a:r>
              <a:rPr lang="en-US" sz="4400" b="1" dirty="0" smtClean="0">
                <a:solidFill>
                  <a:srgbClr val="FF0000"/>
                </a:solidFill>
              </a:rPr>
              <a:t>PURPLE</a:t>
            </a:r>
            <a:r>
              <a:rPr lang="en-US" sz="4400" b="1" dirty="0" smtClean="0"/>
              <a:t>,</a:t>
            </a:r>
            <a:br>
              <a:rPr lang="en-US" sz="4400" b="1" dirty="0" smtClean="0"/>
            </a:br>
            <a:r>
              <a:rPr lang="en-US" sz="4400" b="1" dirty="0" smtClean="0">
                <a:solidFill>
                  <a:srgbClr val="00B050"/>
                </a:solidFill>
              </a:rPr>
              <a:t>RED</a:t>
            </a:r>
            <a:r>
              <a:rPr lang="en-US" sz="4400" b="1" dirty="0" smtClean="0"/>
              <a:t>, </a:t>
            </a:r>
            <a:r>
              <a:rPr lang="en-US" sz="4400" b="1" dirty="0" smtClean="0">
                <a:solidFill>
                  <a:srgbClr val="00B0F0"/>
                </a:solidFill>
              </a:rPr>
              <a:t>ORANGE</a:t>
            </a:r>
            <a:r>
              <a:rPr lang="en-US" sz="4400" b="1" dirty="0" smtClean="0"/>
              <a:t>, </a:t>
            </a:r>
            <a:r>
              <a:rPr lang="en-US" sz="4400" b="1" dirty="0" smtClean="0">
                <a:solidFill>
                  <a:srgbClr val="7030A0"/>
                </a:solidFill>
              </a:rPr>
              <a:t>ORANGE</a:t>
            </a:r>
            <a:r>
              <a:rPr lang="en-US" sz="4400" b="1" dirty="0" smtClean="0"/>
              <a:t>,</a:t>
            </a:r>
            <a:br>
              <a:rPr lang="en-US" sz="4400" b="1" dirty="0" smtClean="0"/>
            </a:br>
            <a:r>
              <a:rPr lang="en-US" sz="4400" b="1" dirty="0" smtClean="0">
                <a:solidFill>
                  <a:srgbClr val="7030A0"/>
                </a:solidFill>
              </a:rPr>
              <a:t>RED</a:t>
            </a:r>
            <a:r>
              <a:rPr lang="en-US" sz="4400" b="1" dirty="0" smtClean="0"/>
              <a:t>, </a:t>
            </a:r>
            <a:r>
              <a:rPr lang="en-US" sz="4400" b="1" dirty="0" smtClean="0">
                <a:solidFill>
                  <a:srgbClr val="FFFF00"/>
                </a:solidFill>
              </a:rPr>
              <a:t>GREEN</a:t>
            </a:r>
            <a:r>
              <a:rPr lang="en-US" sz="4400" b="1" dirty="0" smtClean="0"/>
              <a:t>, </a:t>
            </a:r>
            <a:r>
              <a:rPr lang="en-US" sz="4400" b="1" dirty="0" smtClean="0">
                <a:solidFill>
                  <a:srgbClr val="00B050"/>
                </a:solidFill>
              </a:rPr>
              <a:t>BLUE</a:t>
            </a:r>
            <a:r>
              <a:rPr lang="en-US" sz="4400" b="1" dirty="0" smtClean="0"/>
              <a:t>,</a:t>
            </a:r>
            <a:br>
              <a:rPr lang="en-US" sz="4400" b="1" dirty="0" smtClean="0"/>
            </a:br>
            <a:r>
              <a:rPr lang="en-US" sz="4400" b="1" dirty="0" smtClean="0">
                <a:solidFill>
                  <a:srgbClr val="00B0F0"/>
                </a:solidFill>
              </a:rPr>
              <a:t>GREEN</a:t>
            </a:r>
            <a:r>
              <a:rPr lang="en-US" sz="4400" b="1" dirty="0" smtClean="0"/>
              <a:t>, </a:t>
            </a:r>
            <a:r>
              <a:rPr lang="en-US" sz="4400" b="1" dirty="0" smtClean="0">
                <a:solidFill>
                  <a:srgbClr val="FF0000"/>
                </a:solidFill>
              </a:rPr>
              <a:t>BLUE</a:t>
            </a:r>
            <a:r>
              <a:rPr lang="en-US" sz="4400" b="1" dirty="0" smtClean="0"/>
              <a:t>, </a:t>
            </a:r>
            <a:r>
              <a:rPr lang="en-US" sz="4400" b="1" dirty="0" smtClean="0">
                <a:solidFill>
                  <a:schemeClr val="accent6">
                    <a:lumMod val="75000"/>
                  </a:schemeClr>
                </a:solidFill>
              </a:rPr>
              <a:t>YELLOW</a:t>
            </a:r>
            <a:r>
              <a:rPr lang="en-US" sz="4400" b="1" dirty="0" smtClean="0"/>
              <a:t>,</a:t>
            </a:r>
            <a:br>
              <a:rPr lang="en-US" sz="4400" b="1" dirty="0" smtClean="0"/>
            </a:br>
            <a:r>
              <a:rPr lang="en-US" sz="4400" b="1" dirty="0" smtClean="0">
                <a:solidFill>
                  <a:srgbClr val="FFFF00"/>
                </a:solidFill>
              </a:rPr>
              <a:t>PURPLE</a:t>
            </a:r>
            <a:r>
              <a:rPr lang="en-US" sz="4400" b="1" dirty="0" smtClean="0"/>
              <a:t>, </a:t>
            </a:r>
            <a:r>
              <a:rPr lang="en-US" sz="4400" b="1" dirty="0" smtClean="0">
                <a:solidFill>
                  <a:srgbClr val="FF0000"/>
                </a:solidFill>
              </a:rPr>
              <a:t>GREEN</a:t>
            </a:r>
            <a:r>
              <a:rPr lang="en-US" sz="4400" b="1" dirty="0" smtClean="0"/>
              <a:t>, </a:t>
            </a:r>
            <a:r>
              <a:rPr lang="en-US" sz="4400" b="1" dirty="0" smtClean="0">
                <a:solidFill>
                  <a:srgbClr val="00B050"/>
                </a:solidFill>
              </a:rPr>
              <a:t>PURPLE</a:t>
            </a:r>
            <a:r>
              <a:rPr lang="en-US" sz="4400" b="1" dirty="0" smtClean="0"/>
              <a:t>,</a:t>
            </a:r>
            <a:br>
              <a:rPr lang="en-US" sz="4400" b="1" dirty="0" smtClean="0"/>
            </a:br>
            <a:r>
              <a:rPr lang="en-US" sz="4400" b="1" dirty="0" smtClean="0">
                <a:solidFill>
                  <a:srgbClr val="7030A0"/>
                </a:solidFill>
              </a:rPr>
              <a:t>YELLOW</a:t>
            </a:r>
            <a:r>
              <a:rPr lang="en-US" sz="4400" b="1" dirty="0" smtClean="0"/>
              <a:t>, </a:t>
            </a:r>
            <a:r>
              <a:rPr lang="en-US" sz="4400" b="1" dirty="0" smtClean="0">
                <a:solidFill>
                  <a:schemeClr val="accent6">
                    <a:lumMod val="75000"/>
                  </a:schemeClr>
                </a:solidFill>
              </a:rPr>
              <a:t>RED</a:t>
            </a:r>
            <a:r>
              <a:rPr lang="en-US" sz="4400" b="1" dirty="0" smtClean="0"/>
              <a:t>, </a:t>
            </a:r>
            <a:r>
              <a:rPr lang="en-US" sz="4400" b="1" dirty="0" smtClean="0">
                <a:solidFill>
                  <a:srgbClr val="00B0F0"/>
                </a:solidFill>
              </a:rPr>
              <a:t>ORANGE</a:t>
            </a:r>
            <a:r>
              <a:rPr lang="en-US" sz="4400" b="1" dirty="0" smtClean="0"/>
              <a:t>.</a:t>
            </a:r>
            <a:endParaRPr lang="en-US" sz="4400" b="1" dirty="0"/>
          </a:p>
        </p:txBody>
      </p:sp>
      <p:sp>
        <p:nvSpPr>
          <p:cNvPr id="147" name="Title 1"/>
          <p:cNvSpPr txBox="1">
            <a:spLocks/>
          </p:cNvSpPr>
          <p:nvPr/>
        </p:nvSpPr>
        <p:spPr>
          <a:xfrm>
            <a:off x="6239444" y="21874379"/>
            <a:ext cx="5846944" cy="857250"/>
          </a:xfrm>
          <a:prstGeom prst="rect">
            <a:avLst/>
          </a:prstGeom>
        </p:spPr>
        <p:txBody>
          <a:bodyPr/>
          <a:lstStyle>
            <a:lvl1pPr algn="ctr" defTabSz="4807092" rtl="0" eaLnBrk="1" latinLnBrk="0" hangingPunct="1">
              <a:spcBef>
                <a:spcPct val="0"/>
              </a:spcBef>
              <a:buNone/>
              <a:defRPr sz="23100" kern="1200">
                <a:solidFill>
                  <a:schemeClr val="tx1"/>
                </a:solidFill>
                <a:latin typeface="+mj-lt"/>
                <a:ea typeface="+mj-ea"/>
                <a:cs typeface="+mj-cs"/>
              </a:defRPr>
            </a:lvl1pPr>
          </a:lstStyle>
          <a:p>
            <a:r>
              <a:rPr lang="en-US" sz="4400" b="1" dirty="0" smtClean="0"/>
              <a:t>Instructions</a:t>
            </a:r>
            <a:endParaRPr lang="en-US" sz="4400" b="1" dirty="0"/>
          </a:p>
        </p:txBody>
      </p:sp>
      <p:grpSp>
        <p:nvGrpSpPr>
          <p:cNvPr id="148" name="Group 147"/>
          <p:cNvGrpSpPr/>
          <p:nvPr/>
        </p:nvGrpSpPr>
        <p:grpSpPr>
          <a:xfrm>
            <a:off x="19011903" y="7213110"/>
            <a:ext cx="12512043" cy="2375955"/>
            <a:chOff x="35493433" y="7467600"/>
            <a:chExt cx="12512042" cy="2375955"/>
          </a:xfrm>
        </p:grpSpPr>
        <p:sp>
          <p:nvSpPr>
            <p:cNvPr id="149" name="TextBox 148"/>
            <p:cNvSpPr txBox="1"/>
            <p:nvPr/>
          </p:nvSpPr>
          <p:spPr>
            <a:xfrm>
              <a:off x="35493433" y="7467600"/>
              <a:ext cx="12512040" cy="707886"/>
            </a:xfrm>
            <a:prstGeom prst="rect">
              <a:avLst/>
            </a:prstGeom>
            <a:noFill/>
          </p:spPr>
          <p:txBody>
            <a:bodyPr wrap="square" rtlCol="0">
              <a:spAutoFit/>
            </a:bodyPr>
            <a:lstStyle/>
            <a:p>
              <a:r>
                <a:rPr lang="en-US" sz="4000" b="1" dirty="0" smtClean="0">
                  <a:latin typeface="Century" pitchFamily="18" charset="0"/>
                </a:rPr>
                <a:t>Tacit consent</a:t>
              </a:r>
              <a:endParaRPr lang="en-US" sz="4000" dirty="0">
                <a:latin typeface="Century" pitchFamily="18" charset="0"/>
              </a:endParaRPr>
            </a:p>
          </p:txBody>
        </p:sp>
        <p:sp>
          <p:nvSpPr>
            <p:cNvPr id="150" name="TextBox 149"/>
            <p:cNvSpPr txBox="1"/>
            <p:nvPr/>
          </p:nvSpPr>
          <p:spPr>
            <a:xfrm>
              <a:off x="35889673" y="8089229"/>
              <a:ext cx="12115802" cy="1754326"/>
            </a:xfrm>
            <a:prstGeom prst="rect">
              <a:avLst/>
            </a:prstGeom>
            <a:noFill/>
          </p:spPr>
          <p:txBody>
            <a:bodyPr wrap="square" rtlCol="0">
              <a:spAutoFit/>
            </a:bodyPr>
            <a:lstStyle/>
            <a:p>
              <a:r>
                <a:rPr lang="en-US" sz="3600" b="1" dirty="0" smtClean="0">
                  <a:solidFill>
                    <a:srgbClr val="C41230"/>
                  </a:solidFill>
                  <a:latin typeface="Century" pitchFamily="18" charset="0"/>
                </a:rPr>
                <a:t>Consent information followed by</a:t>
              </a:r>
              <a:r>
                <a:rPr lang="en-US" sz="3600" b="1" dirty="0">
                  <a:solidFill>
                    <a:srgbClr val="C41230"/>
                  </a:solidFill>
                  <a:latin typeface="Century" pitchFamily="18" charset="0"/>
                </a:rPr>
                <a:t> </a:t>
              </a:r>
              <a:r>
                <a:rPr lang="en-US" sz="3600" b="1" dirty="0" smtClean="0">
                  <a:solidFill>
                    <a:srgbClr val="C41230"/>
                  </a:solidFill>
                  <a:latin typeface="Century" pitchFamily="18" charset="0"/>
                </a:rPr>
                <a:t>“If you still agree to participate, please choose the appropriate starting condition.”</a:t>
              </a:r>
            </a:p>
          </p:txBody>
        </p:sp>
      </p:grpSp>
      <p:graphicFrame>
        <p:nvGraphicFramePr>
          <p:cNvPr id="226" name="Table 225"/>
          <p:cNvGraphicFramePr>
            <a:graphicFrameLocks noGrp="1"/>
          </p:cNvGraphicFramePr>
          <p:nvPr>
            <p:extLst>
              <p:ext uri="{D42A27DB-BD31-4B8C-83A1-F6EECF244321}">
                <p14:modId xmlns:p14="http://schemas.microsoft.com/office/powerpoint/2010/main" val="922256473"/>
              </p:ext>
            </p:extLst>
          </p:nvPr>
        </p:nvGraphicFramePr>
        <p:xfrm>
          <a:off x="19484343" y="10415804"/>
          <a:ext cx="11529057" cy="4631275"/>
        </p:xfrm>
        <a:graphic>
          <a:graphicData uri="http://schemas.openxmlformats.org/drawingml/2006/table">
            <a:tbl>
              <a:tblPr firstRow="1" bandRow="1">
                <a:tableStyleId>{9DCAF9ED-07DC-4A11-8D7F-57B35C25682E}</a:tableStyleId>
              </a:tblPr>
              <a:tblGrid>
                <a:gridCol w="4107225"/>
                <a:gridCol w="3843020"/>
                <a:gridCol w="3578812"/>
              </a:tblGrid>
              <a:tr h="926255">
                <a:tc>
                  <a:txBody>
                    <a:bodyPr/>
                    <a:lstStyle/>
                    <a:p>
                      <a:pPr algn="ctr"/>
                      <a:r>
                        <a:rPr lang="en-US" sz="5400" dirty="0" smtClean="0"/>
                        <a:t>Birth Month</a:t>
                      </a:r>
                      <a:endParaRPr lang="en-US" sz="5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00457C"/>
                    </a:solidFill>
                  </a:tcPr>
                </a:tc>
                <a:tc>
                  <a:txBody>
                    <a:bodyPr/>
                    <a:lstStyle/>
                    <a:p>
                      <a:pPr algn="ctr"/>
                      <a:r>
                        <a:rPr lang="en-US" sz="5400" dirty="0" smtClean="0"/>
                        <a:t>Task 1</a:t>
                      </a:r>
                      <a:endParaRPr lang="en-US" sz="5400" dirty="0"/>
                    </a:p>
                  </a:txBody>
                  <a:tcPr>
                    <a:lnL>
                      <a:noFill/>
                    </a:lnL>
                    <a:lnR>
                      <a:noFill/>
                    </a:lnR>
                    <a:lnT w="12700" cmpd="sng">
                      <a:noFill/>
                    </a:lnT>
                    <a:lnB w="12700" cmpd="sng">
                      <a:noFill/>
                    </a:lnB>
                    <a:lnTlToBr w="12700" cmpd="sng">
                      <a:noFill/>
                      <a:prstDash val="solid"/>
                    </a:lnTlToBr>
                    <a:lnBlToTr w="12700" cmpd="sng">
                      <a:noFill/>
                      <a:prstDash val="solid"/>
                    </a:lnBlToTr>
                    <a:solidFill>
                      <a:srgbClr val="00457C"/>
                    </a:solidFill>
                  </a:tcPr>
                </a:tc>
                <a:tc>
                  <a:txBody>
                    <a:bodyPr/>
                    <a:lstStyle/>
                    <a:p>
                      <a:pPr algn="ctr"/>
                      <a:r>
                        <a:rPr lang="en-US" sz="5400" dirty="0" smtClean="0"/>
                        <a:t>Task 2</a:t>
                      </a:r>
                      <a:endParaRPr lang="en-US" sz="5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00457C"/>
                    </a:solidFill>
                  </a:tcPr>
                </a:tc>
              </a:tr>
              <a:tr h="926255">
                <a:tc>
                  <a:txBody>
                    <a:bodyPr/>
                    <a:lstStyle/>
                    <a:p>
                      <a:pPr algn="ctr"/>
                      <a:r>
                        <a:rPr lang="en-US" sz="4400" dirty="0" smtClean="0"/>
                        <a:t>Jan.,</a:t>
                      </a:r>
                      <a:r>
                        <a:rPr lang="en-US" sz="4400" dirty="0" err="1" smtClean="0"/>
                        <a:t>May,Sep</a:t>
                      </a:r>
                      <a:r>
                        <a:rPr lang="en-US" sz="4400" dirty="0" smtClean="0"/>
                        <a:t>.</a:t>
                      </a:r>
                      <a:endParaRPr lang="en-US" sz="4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4400" dirty="0" smtClean="0"/>
                        <a:t>Incongruent/1</a:t>
                      </a:r>
                      <a:endParaRPr lang="en-US" sz="4400" dirty="0"/>
                    </a:p>
                  </a:txBody>
                  <a:tcPr>
                    <a:lnL>
                      <a:noFill/>
                    </a:lnL>
                    <a:lnR>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4400" dirty="0" smtClean="0"/>
                        <a:t>Congruent/2</a:t>
                      </a:r>
                      <a:endParaRPr lang="en-US" sz="4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r>
              <a:tr h="926255">
                <a:tc>
                  <a:txBody>
                    <a:bodyPr/>
                    <a:lstStyle/>
                    <a:p>
                      <a:pPr algn="ctr"/>
                      <a:r>
                        <a:rPr lang="en-US" sz="4400" dirty="0" err="1" smtClean="0"/>
                        <a:t>Feb.,Jun.,Oct</a:t>
                      </a:r>
                      <a:r>
                        <a:rPr lang="en-US" sz="4400" dirty="0" smtClean="0"/>
                        <a:t>.</a:t>
                      </a:r>
                      <a:endParaRPr lang="en-US" sz="4400" dirty="0"/>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4400" dirty="0" smtClean="0"/>
                        <a:t>Congruent/1</a:t>
                      </a:r>
                      <a:endParaRPr lang="en-US" sz="440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4400" dirty="0" smtClean="0"/>
                        <a:t>Incongruent/2</a:t>
                      </a:r>
                      <a:endParaRPr lang="en-US" sz="4400" dirty="0"/>
                    </a:p>
                  </a:txBody>
                  <a:tcPr>
                    <a:lnL>
                      <a:noFill/>
                    </a:lnL>
                    <a:lnR w="12700" cmpd="sng">
                      <a:noFill/>
                    </a:lnR>
                    <a:lnT w="12700" cmpd="sng">
                      <a:noFill/>
                    </a:lnT>
                    <a:lnB w="12700" cmpd="sng">
                      <a:noFill/>
                    </a:lnB>
                    <a:lnTlToBr w="12700" cmpd="sng">
                      <a:noFill/>
                      <a:prstDash val="solid"/>
                    </a:lnTlToBr>
                    <a:lnBlToTr w="12700" cmpd="sng">
                      <a:noFill/>
                      <a:prstDash val="solid"/>
                    </a:lnBlToTr>
                  </a:tcPr>
                </a:tc>
              </a:tr>
              <a:tr h="926255">
                <a:tc>
                  <a:txBody>
                    <a:bodyPr/>
                    <a:lstStyle/>
                    <a:p>
                      <a:pPr algn="ctr"/>
                      <a:r>
                        <a:rPr lang="en-US" sz="4400" dirty="0" err="1" smtClean="0"/>
                        <a:t>Mar.,Jul.,Nov</a:t>
                      </a:r>
                      <a:r>
                        <a:rPr lang="en-US" sz="4400" dirty="0" smtClean="0"/>
                        <a:t>.</a:t>
                      </a:r>
                      <a:endParaRPr lang="en-US" sz="4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4400" dirty="0" smtClean="0"/>
                        <a:t>Incongruent/2</a:t>
                      </a:r>
                      <a:endParaRPr lang="en-US" sz="4400" dirty="0"/>
                    </a:p>
                  </a:txBody>
                  <a:tcPr>
                    <a:lnL>
                      <a:noFill/>
                    </a:lnL>
                    <a:lnR>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4400" dirty="0" smtClean="0"/>
                        <a:t>Congruent/1</a:t>
                      </a:r>
                      <a:endParaRPr lang="en-US" sz="4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r>
              <a:tr h="926255">
                <a:tc>
                  <a:txBody>
                    <a:bodyPr/>
                    <a:lstStyle/>
                    <a:p>
                      <a:pPr algn="ctr"/>
                      <a:r>
                        <a:rPr lang="en-US" sz="4400" dirty="0" err="1" smtClean="0"/>
                        <a:t>Apr.,Aug.,Dec</a:t>
                      </a:r>
                      <a:r>
                        <a:rPr lang="en-US" sz="4400" dirty="0" smtClean="0"/>
                        <a:t>.</a:t>
                      </a:r>
                      <a:endParaRPr lang="en-US" sz="4400" dirty="0"/>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4400" dirty="0" smtClean="0"/>
                        <a:t>Congruent/2</a:t>
                      </a:r>
                      <a:endParaRPr lang="en-US" sz="440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4400" dirty="0" smtClean="0"/>
                        <a:t>Incongruent/1</a:t>
                      </a:r>
                      <a:endParaRPr lang="en-US" sz="4400" dirty="0"/>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154" name="Group 153"/>
          <p:cNvGrpSpPr/>
          <p:nvPr/>
        </p:nvGrpSpPr>
        <p:grpSpPr>
          <a:xfrm>
            <a:off x="19034757" y="9563849"/>
            <a:ext cx="12512043" cy="1267960"/>
            <a:chOff x="35493433" y="7467600"/>
            <a:chExt cx="12512042" cy="1267960"/>
          </a:xfrm>
        </p:grpSpPr>
        <p:sp>
          <p:nvSpPr>
            <p:cNvPr id="158" name="TextBox 157"/>
            <p:cNvSpPr txBox="1"/>
            <p:nvPr/>
          </p:nvSpPr>
          <p:spPr>
            <a:xfrm>
              <a:off x="35493433" y="7467600"/>
              <a:ext cx="12512040" cy="707886"/>
            </a:xfrm>
            <a:prstGeom prst="rect">
              <a:avLst/>
            </a:prstGeom>
            <a:noFill/>
          </p:spPr>
          <p:txBody>
            <a:bodyPr wrap="square" rtlCol="0">
              <a:spAutoFit/>
            </a:bodyPr>
            <a:lstStyle/>
            <a:p>
              <a:r>
                <a:rPr lang="en-US" sz="4000" b="1" dirty="0" smtClean="0">
                  <a:latin typeface="Century" pitchFamily="18" charset="0"/>
                </a:rPr>
                <a:t>Counterbalanced by birth month.</a:t>
              </a:r>
              <a:endParaRPr lang="en-US" sz="4000" dirty="0">
                <a:latin typeface="Century" pitchFamily="18" charset="0"/>
              </a:endParaRPr>
            </a:p>
          </p:txBody>
        </p:sp>
        <p:sp>
          <p:nvSpPr>
            <p:cNvPr id="159" name="TextBox 158"/>
            <p:cNvSpPr txBox="1"/>
            <p:nvPr/>
          </p:nvSpPr>
          <p:spPr>
            <a:xfrm>
              <a:off x="35889673" y="8089229"/>
              <a:ext cx="12115802" cy="646331"/>
            </a:xfrm>
            <a:prstGeom prst="rect">
              <a:avLst/>
            </a:prstGeom>
            <a:noFill/>
          </p:spPr>
          <p:txBody>
            <a:bodyPr wrap="square" rtlCol="0">
              <a:spAutoFit/>
            </a:bodyPr>
            <a:lstStyle/>
            <a:p>
              <a:endParaRPr lang="en-US" sz="3600" b="1" dirty="0" smtClean="0">
                <a:solidFill>
                  <a:srgbClr val="C41230"/>
                </a:solidFill>
                <a:latin typeface="Century" pitchFamily="18" charset="0"/>
              </a:endParaRPr>
            </a:p>
          </p:txBody>
        </p:sp>
      </p:grpSp>
      <p:grpSp>
        <p:nvGrpSpPr>
          <p:cNvPr id="161" name="Group 160"/>
          <p:cNvGrpSpPr/>
          <p:nvPr/>
        </p:nvGrpSpPr>
        <p:grpSpPr>
          <a:xfrm>
            <a:off x="19034757" y="14974049"/>
            <a:ext cx="12512043" cy="3137955"/>
            <a:chOff x="35493433" y="7467600"/>
            <a:chExt cx="12512042" cy="2375955"/>
          </a:xfrm>
        </p:grpSpPr>
        <p:sp>
          <p:nvSpPr>
            <p:cNvPr id="165" name="TextBox 164"/>
            <p:cNvSpPr txBox="1"/>
            <p:nvPr/>
          </p:nvSpPr>
          <p:spPr>
            <a:xfrm>
              <a:off x="35493433" y="7467600"/>
              <a:ext cx="12512040" cy="707886"/>
            </a:xfrm>
            <a:prstGeom prst="rect">
              <a:avLst/>
            </a:prstGeom>
            <a:noFill/>
          </p:spPr>
          <p:txBody>
            <a:bodyPr wrap="square" rtlCol="0">
              <a:spAutoFit/>
            </a:bodyPr>
            <a:lstStyle/>
            <a:p>
              <a:r>
                <a:rPr lang="en-US" sz="4000" b="1" dirty="0" smtClean="0">
                  <a:latin typeface="Century" pitchFamily="18" charset="0"/>
                </a:rPr>
                <a:t>Progression through linked annotations.</a:t>
              </a:r>
              <a:endParaRPr lang="en-US" sz="4000" dirty="0">
                <a:latin typeface="Century" pitchFamily="18" charset="0"/>
              </a:endParaRPr>
            </a:p>
          </p:txBody>
        </p:sp>
        <p:sp>
          <p:nvSpPr>
            <p:cNvPr id="166" name="TextBox 165"/>
            <p:cNvSpPr txBox="1"/>
            <p:nvPr/>
          </p:nvSpPr>
          <p:spPr>
            <a:xfrm>
              <a:off x="35889673" y="8089229"/>
              <a:ext cx="12115802" cy="1754326"/>
            </a:xfrm>
            <a:prstGeom prst="rect">
              <a:avLst/>
            </a:prstGeom>
            <a:noFill/>
          </p:spPr>
          <p:txBody>
            <a:bodyPr wrap="square" rtlCol="0">
              <a:spAutoFit/>
            </a:bodyPr>
            <a:lstStyle/>
            <a:p>
              <a:r>
                <a:rPr lang="en-US" sz="3600" b="1" dirty="0" smtClean="0">
                  <a:solidFill>
                    <a:srgbClr val="C41230"/>
                  </a:solidFill>
                  <a:latin typeface="Century" pitchFamily="18" charset="0"/>
                </a:rPr>
                <a:t>“Choose the appropriate starting condition”</a:t>
              </a:r>
            </a:p>
            <a:p>
              <a:r>
                <a:rPr lang="en-US" sz="3600" b="1" dirty="0" smtClean="0">
                  <a:solidFill>
                    <a:srgbClr val="C41230"/>
                  </a:solidFill>
                  <a:latin typeface="Century" pitchFamily="18" charset="0"/>
                </a:rPr>
                <a:t>“Start HERE”</a:t>
              </a:r>
            </a:p>
            <a:p>
              <a:r>
                <a:rPr lang="en-US" sz="3600" b="1" dirty="0" smtClean="0">
                  <a:solidFill>
                    <a:srgbClr val="C41230"/>
                  </a:solidFill>
                  <a:latin typeface="Century" pitchFamily="18" charset="0"/>
                </a:rPr>
                <a:t>“If this is the first part you completed, click here.”</a:t>
              </a:r>
            </a:p>
            <a:p>
              <a:r>
                <a:rPr lang="en-US" sz="3600" b="1" dirty="0" smtClean="0">
                  <a:solidFill>
                    <a:srgbClr val="C41230"/>
                  </a:solidFill>
                  <a:latin typeface="Century" pitchFamily="18" charset="0"/>
                </a:rPr>
                <a:t>“Debriefing”</a:t>
              </a:r>
            </a:p>
          </p:txBody>
        </p:sp>
      </p:grpSp>
      <p:grpSp>
        <p:nvGrpSpPr>
          <p:cNvPr id="167" name="Group 166"/>
          <p:cNvGrpSpPr/>
          <p:nvPr/>
        </p:nvGrpSpPr>
        <p:grpSpPr>
          <a:xfrm>
            <a:off x="19050000" y="20993849"/>
            <a:ext cx="12512043" cy="2375955"/>
            <a:chOff x="35493433" y="7467600"/>
            <a:chExt cx="12512042" cy="2375955"/>
          </a:xfrm>
        </p:grpSpPr>
        <p:sp>
          <p:nvSpPr>
            <p:cNvPr id="168" name="TextBox 167"/>
            <p:cNvSpPr txBox="1"/>
            <p:nvPr/>
          </p:nvSpPr>
          <p:spPr>
            <a:xfrm>
              <a:off x="35493433" y="7467600"/>
              <a:ext cx="12512040" cy="707886"/>
            </a:xfrm>
            <a:prstGeom prst="rect">
              <a:avLst/>
            </a:prstGeom>
            <a:noFill/>
          </p:spPr>
          <p:txBody>
            <a:bodyPr wrap="square" rtlCol="0">
              <a:spAutoFit/>
            </a:bodyPr>
            <a:lstStyle/>
            <a:p>
              <a:r>
                <a:rPr lang="en-US" sz="4000" b="1" dirty="0" smtClean="0">
                  <a:latin typeface="Century" pitchFamily="18" charset="0"/>
                </a:rPr>
                <a:t>Response Time</a:t>
              </a:r>
              <a:endParaRPr lang="en-US" sz="4000" dirty="0">
                <a:latin typeface="Century" pitchFamily="18" charset="0"/>
              </a:endParaRPr>
            </a:p>
          </p:txBody>
        </p:sp>
        <p:sp>
          <p:nvSpPr>
            <p:cNvPr id="169" name="TextBox 168"/>
            <p:cNvSpPr txBox="1"/>
            <p:nvPr/>
          </p:nvSpPr>
          <p:spPr>
            <a:xfrm>
              <a:off x="35889673" y="8089229"/>
              <a:ext cx="12115802" cy="1754326"/>
            </a:xfrm>
            <a:prstGeom prst="rect">
              <a:avLst/>
            </a:prstGeom>
            <a:noFill/>
          </p:spPr>
          <p:txBody>
            <a:bodyPr wrap="square" rtlCol="0">
              <a:spAutoFit/>
            </a:bodyPr>
            <a:lstStyle/>
            <a:p>
              <a:r>
                <a:rPr lang="en-US" sz="3600" b="1" dirty="0" smtClean="0">
                  <a:solidFill>
                    <a:srgbClr val="C41230"/>
                  </a:solidFill>
                  <a:latin typeface="Century" pitchFamily="18" charset="0"/>
                </a:rPr>
                <a:t>Pause video </a:t>
              </a:r>
            </a:p>
            <a:p>
              <a:r>
                <a:rPr lang="en-US" sz="3600" b="1" dirty="0" smtClean="0">
                  <a:solidFill>
                    <a:srgbClr val="C41230"/>
                  </a:solidFill>
                  <a:latin typeface="Century" pitchFamily="18" charset="0"/>
                </a:rPr>
                <a:t>       </a:t>
              </a:r>
              <a:r>
                <a:rPr lang="en-US" sz="3600" b="1" dirty="0" smtClean="0">
                  <a:latin typeface="Century" pitchFamily="18" charset="0"/>
                </a:rPr>
                <a:t>and / or</a:t>
              </a:r>
              <a:endParaRPr lang="en-US" sz="3600" b="1" dirty="0">
                <a:latin typeface="Century" pitchFamily="18" charset="0"/>
              </a:endParaRPr>
            </a:p>
            <a:p>
              <a:r>
                <a:rPr lang="en-US" sz="3600" b="1" dirty="0" smtClean="0">
                  <a:solidFill>
                    <a:srgbClr val="C41230"/>
                  </a:solidFill>
                  <a:latin typeface="Century" pitchFamily="18" charset="0"/>
                </a:rPr>
                <a:t>read time from YouTube timer.</a:t>
              </a:r>
            </a:p>
          </p:txBody>
        </p:sp>
      </p:grpSp>
      <p:grpSp>
        <p:nvGrpSpPr>
          <p:cNvPr id="170" name="Group 169"/>
          <p:cNvGrpSpPr/>
          <p:nvPr/>
        </p:nvGrpSpPr>
        <p:grpSpPr>
          <a:xfrm>
            <a:off x="27035760" y="20993849"/>
            <a:ext cx="5882642" cy="2375955"/>
            <a:chOff x="35493435" y="7467600"/>
            <a:chExt cx="10364052" cy="2375955"/>
          </a:xfrm>
        </p:grpSpPr>
        <p:sp>
          <p:nvSpPr>
            <p:cNvPr id="171" name="TextBox 170"/>
            <p:cNvSpPr txBox="1"/>
            <p:nvPr/>
          </p:nvSpPr>
          <p:spPr>
            <a:xfrm>
              <a:off x="35493435" y="7467600"/>
              <a:ext cx="10364052" cy="707886"/>
            </a:xfrm>
            <a:prstGeom prst="rect">
              <a:avLst/>
            </a:prstGeom>
            <a:noFill/>
          </p:spPr>
          <p:txBody>
            <a:bodyPr wrap="square" rtlCol="0">
              <a:spAutoFit/>
            </a:bodyPr>
            <a:lstStyle/>
            <a:p>
              <a:r>
                <a:rPr lang="en-US" sz="4000" b="1" dirty="0" smtClean="0">
                  <a:latin typeface="Century" pitchFamily="18" charset="0"/>
                </a:rPr>
                <a:t>Data Submission</a:t>
              </a:r>
              <a:endParaRPr lang="en-US" sz="4000" dirty="0">
                <a:latin typeface="Century" pitchFamily="18" charset="0"/>
              </a:endParaRPr>
            </a:p>
          </p:txBody>
        </p:sp>
        <p:sp>
          <p:nvSpPr>
            <p:cNvPr id="174" name="TextBox 173"/>
            <p:cNvSpPr txBox="1"/>
            <p:nvPr/>
          </p:nvSpPr>
          <p:spPr>
            <a:xfrm>
              <a:off x="35889673" y="8089229"/>
              <a:ext cx="9597136" cy="1754326"/>
            </a:xfrm>
            <a:prstGeom prst="rect">
              <a:avLst/>
            </a:prstGeom>
            <a:noFill/>
          </p:spPr>
          <p:txBody>
            <a:bodyPr wrap="square" rtlCol="0">
              <a:spAutoFit/>
            </a:bodyPr>
            <a:lstStyle/>
            <a:p>
              <a:r>
                <a:rPr lang="en-US" sz="3600" b="1" dirty="0">
                  <a:solidFill>
                    <a:srgbClr val="C41230"/>
                  </a:solidFill>
                  <a:latin typeface="Century" pitchFamily="18" charset="0"/>
                </a:rPr>
                <a:t>YouTube </a:t>
              </a:r>
              <a:r>
                <a:rPr lang="en-US" sz="3600" b="1" dirty="0" smtClean="0">
                  <a:solidFill>
                    <a:srgbClr val="C41230"/>
                  </a:solidFill>
                  <a:latin typeface="Century" pitchFamily="18" charset="0"/>
                </a:rPr>
                <a:t>comment</a:t>
              </a:r>
              <a:endParaRPr lang="en-US" sz="3600" b="1" dirty="0">
                <a:solidFill>
                  <a:srgbClr val="C41230"/>
                </a:solidFill>
                <a:latin typeface="Century" pitchFamily="18" charset="0"/>
              </a:endParaRPr>
            </a:p>
            <a:p>
              <a:r>
                <a:rPr lang="en-US" sz="3600" b="1" dirty="0" smtClean="0">
                  <a:solidFill>
                    <a:srgbClr val="C41230"/>
                  </a:solidFill>
                  <a:latin typeface="Century" pitchFamily="18" charset="0"/>
                </a:rPr>
                <a:t>       </a:t>
              </a:r>
              <a:r>
                <a:rPr lang="en-US" sz="3600" b="1" dirty="0" smtClean="0">
                  <a:latin typeface="Century" pitchFamily="18" charset="0"/>
                </a:rPr>
                <a:t>or</a:t>
              </a:r>
              <a:endParaRPr lang="en-US" sz="3600" b="1" dirty="0">
                <a:latin typeface="Century" pitchFamily="18" charset="0"/>
              </a:endParaRPr>
            </a:p>
            <a:p>
              <a:r>
                <a:rPr lang="en-US" sz="3600" b="1" dirty="0" smtClean="0">
                  <a:solidFill>
                    <a:srgbClr val="C41230"/>
                  </a:solidFill>
                  <a:latin typeface="Century" pitchFamily="18" charset="0"/>
                </a:rPr>
                <a:t>E-mail experimenter</a:t>
              </a:r>
            </a:p>
          </p:txBody>
        </p:sp>
      </p:grpSp>
      <p:sp>
        <p:nvSpPr>
          <p:cNvPr id="176" name="TextBox 175"/>
          <p:cNvSpPr txBox="1"/>
          <p:nvPr/>
        </p:nvSpPr>
        <p:spPr>
          <a:xfrm>
            <a:off x="18897601" y="26236174"/>
            <a:ext cx="7086599" cy="5632311"/>
          </a:xfrm>
          <a:prstGeom prst="rect">
            <a:avLst/>
          </a:prstGeom>
          <a:noFill/>
        </p:spPr>
        <p:txBody>
          <a:bodyPr wrap="square" rtlCol="0">
            <a:spAutoFit/>
          </a:bodyPr>
          <a:lstStyle/>
          <a:p>
            <a:pPr marL="571500" indent="-571500">
              <a:buFont typeface="Arial" pitchFamily="34" charset="0"/>
              <a:buChar char="•"/>
            </a:pPr>
            <a:r>
              <a:rPr lang="en-US" sz="3600" dirty="0" smtClean="0">
                <a:latin typeface="Century" pitchFamily="18" charset="0"/>
              </a:rPr>
              <a:t>54 students from 5 classes emailed me that they had completed the experiment.</a:t>
            </a:r>
          </a:p>
          <a:p>
            <a:pPr marL="571500" indent="-571500">
              <a:buFont typeface="Arial" pitchFamily="34" charset="0"/>
              <a:buChar char="•"/>
            </a:pPr>
            <a:r>
              <a:rPr lang="en-US" sz="3600" dirty="0" smtClean="0">
                <a:latin typeface="Century" pitchFamily="18" charset="0"/>
              </a:rPr>
              <a:t>8 participants reported impossible results (see Tips) and were excluded. from  the analyses.</a:t>
            </a:r>
          </a:p>
          <a:p>
            <a:pPr marL="571500" indent="-571500">
              <a:buFont typeface="Arial" pitchFamily="34" charset="0"/>
              <a:buChar char="•"/>
            </a:pPr>
            <a:r>
              <a:rPr lang="en-US" sz="3600" dirty="0" smtClean="0">
                <a:latin typeface="Century" pitchFamily="18" charset="0"/>
              </a:rPr>
              <a:t>Performance in incongruent slower than congruent,                           t(45) = 6.6, p &lt; .001.</a:t>
            </a:r>
          </a:p>
        </p:txBody>
      </p:sp>
      <p:grpSp>
        <p:nvGrpSpPr>
          <p:cNvPr id="177" name="Group 176"/>
          <p:cNvGrpSpPr/>
          <p:nvPr/>
        </p:nvGrpSpPr>
        <p:grpSpPr>
          <a:xfrm>
            <a:off x="35280600" y="7063004"/>
            <a:ext cx="13552689" cy="3915728"/>
            <a:chOff x="18958559" y="18772640"/>
            <a:chExt cx="12969241" cy="3915728"/>
          </a:xfrm>
        </p:grpSpPr>
        <p:sp>
          <p:nvSpPr>
            <p:cNvPr id="183" name="TextBox 182"/>
            <p:cNvSpPr txBox="1"/>
            <p:nvPr/>
          </p:nvSpPr>
          <p:spPr>
            <a:xfrm>
              <a:off x="18958559" y="18772640"/>
              <a:ext cx="12512040" cy="707886"/>
            </a:xfrm>
            <a:prstGeom prst="rect">
              <a:avLst/>
            </a:prstGeom>
            <a:noFill/>
          </p:spPr>
          <p:txBody>
            <a:bodyPr wrap="square" rtlCol="0">
              <a:spAutoFit/>
            </a:bodyPr>
            <a:lstStyle/>
            <a:p>
              <a:r>
                <a:rPr lang="en-US" sz="4000" b="1" dirty="0" smtClean="0">
                  <a:latin typeface="Century" pitchFamily="18" charset="0"/>
                </a:rPr>
                <a:t>Use a powerful manipulation.</a:t>
              </a:r>
              <a:endParaRPr lang="en-US" sz="4000" dirty="0">
                <a:latin typeface="Century" pitchFamily="18" charset="0"/>
              </a:endParaRPr>
            </a:p>
          </p:txBody>
        </p:sp>
        <p:grpSp>
          <p:nvGrpSpPr>
            <p:cNvPr id="186" name="Group 185"/>
            <p:cNvGrpSpPr/>
            <p:nvPr/>
          </p:nvGrpSpPr>
          <p:grpSpPr>
            <a:xfrm>
              <a:off x="19354799" y="19394269"/>
              <a:ext cx="12573001" cy="3294099"/>
              <a:chOff x="19293839" y="19318069"/>
              <a:chExt cx="11948161" cy="3294099"/>
            </a:xfrm>
          </p:grpSpPr>
          <p:sp>
            <p:nvSpPr>
              <p:cNvPr id="187" name="TextBox 186"/>
              <p:cNvSpPr txBox="1"/>
              <p:nvPr/>
            </p:nvSpPr>
            <p:spPr>
              <a:xfrm>
                <a:off x="19792117" y="21134840"/>
                <a:ext cx="11449883" cy="1477328"/>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latin typeface="Century" pitchFamily="18" charset="0"/>
                  </a:rPr>
                  <a:t>Especially important for small-n and within-subjects designs.</a:t>
                </a:r>
              </a:p>
              <a:p>
                <a:pPr marL="1097280" lvl="1" indent="-457200">
                  <a:buFont typeface="Arial" panose="020B0604020202020204" pitchFamily="34" charset="0"/>
                  <a:buChar char="•"/>
                </a:pPr>
                <a:r>
                  <a:rPr lang="en-US" sz="3000" dirty="0" smtClean="0">
                    <a:latin typeface="Century" pitchFamily="18" charset="0"/>
                  </a:rPr>
                  <a:t>E.g. a research methods class of ~20.</a:t>
                </a:r>
              </a:p>
              <a:p>
                <a:pPr marL="1097280" lvl="1" indent="-457200">
                  <a:buFont typeface="Arial" panose="020B0604020202020204" pitchFamily="34" charset="0"/>
                  <a:buChar char="•"/>
                </a:pPr>
                <a:r>
                  <a:rPr lang="en-US" sz="3000" dirty="0" smtClean="0">
                    <a:latin typeface="Century" pitchFamily="18" charset="0"/>
                  </a:rPr>
                  <a:t>E.g. a student research project.</a:t>
                </a:r>
                <a:endParaRPr lang="en-US" sz="3000" dirty="0">
                  <a:latin typeface="Century" pitchFamily="18" charset="0"/>
                </a:endParaRPr>
              </a:p>
            </p:txBody>
          </p:sp>
          <p:sp>
            <p:nvSpPr>
              <p:cNvPr id="188" name="TextBox 187"/>
              <p:cNvSpPr txBox="1"/>
              <p:nvPr/>
            </p:nvSpPr>
            <p:spPr>
              <a:xfrm>
                <a:off x="19293839" y="19318069"/>
                <a:ext cx="11057238" cy="1754326"/>
              </a:xfrm>
              <a:prstGeom prst="rect">
                <a:avLst/>
              </a:prstGeom>
              <a:noFill/>
            </p:spPr>
            <p:txBody>
              <a:bodyPr wrap="square" rtlCol="0">
                <a:spAutoFit/>
              </a:bodyPr>
              <a:lstStyle/>
              <a:p>
                <a:r>
                  <a:rPr lang="en-US" sz="3600" b="1" dirty="0" smtClean="0">
                    <a:solidFill>
                      <a:srgbClr val="C41230"/>
                    </a:solidFill>
                    <a:latin typeface="Century" pitchFamily="18" charset="0"/>
                  </a:rPr>
                  <a:t>When using time based dependent variables, one should strive to design manipulations that will produce effects of several seconds.</a:t>
                </a:r>
                <a:endParaRPr lang="en-US" sz="3600" dirty="0">
                  <a:solidFill>
                    <a:srgbClr val="C41230"/>
                  </a:solidFill>
                  <a:latin typeface="Century" pitchFamily="18" charset="0"/>
                </a:endParaRPr>
              </a:p>
            </p:txBody>
          </p:sp>
        </p:grpSp>
      </p:grpSp>
      <p:grpSp>
        <p:nvGrpSpPr>
          <p:cNvPr id="189" name="Group 188"/>
          <p:cNvGrpSpPr/>
          <p:nvPr/>
        </p:nvGrpSpPr>
        <p:grpSpPr>
          <a:xfrm>
            <a:off x="35280600" y="10873004"/>
            <a:ext cx="13552689" cy="5034380"/>
            <a:chOff x="18958559" y="18772640"/>
            <a:chExt cx="12969241" cy="5034380"/>
          </a:xfrm>
        </p:grpSpPr>
        <p:sp>
          <p:nvSpPr>
            <p:cNvPr id="190" name="TextBox 189"/>
            <p:cNvSpPr txBox="1"/>
            <p:nvPr/>
          </p:nvSpPr>
          <p:spPr>
            <a:xfrm>
              <a:off x="18958559" y="18772640"/>
              <a:ext cx="12512040" cy="707886"/>
            </a:xfrm>
            <a:prstGeom prst="rect">
              <a:avLst/>
            </a:prstGeom>
            <a:noFill/>
          </p:spPr>
          <p:txBody>
            <a:bodyPr wrap="square" rtlCol="0">
              <a:spAutoFit/>
            </a:bodyPr>
            <a:lstStyle/>
            <a:p>
              <a:r>
                <a:rPr lang="en-US" sz="4000" b="1" dirty="0" smtClean="0">
                  <a:latin typeface="Century" pitchFamily="18" charset="0"/>
                </a:rPr>
                <a:t>Keep it simple.</a:t>
              </a:r>
              <a:endParaRPr lang="en-US" sz="4000" dirty="0">
                <a:latin typeface="Century" pitchFamily="18" charset="0"/>
              </a:endParaRPr>
            </a:p>
          </p:txBody>
        </p:sp>
        <p:grpSp>
          <p:nvGrpSpPr>
            <p:cNvPr id="191" name="Group 190"/>
            <p:cNvGrpSpPr/>
            <p:nvPr/>
          </p:nvGrpSpPr>
          <p:grpSpPr>
            <a:xfrm>
              <a:off x="19354800" y="19394269"/>
              <a:ext cx="12573000" cy="4412751"/>
              <a:chOff x="19293840" y="19318069"/>
              <a:chExt cx="11948160" cy="4412751"/>
            </a:xfrm>
          </p:grpSpPr>
          <p:sp>
            <p:nvSpPr>
              <p:cNvPr id="192" name="TextBox 191"/>
              <p:cNvSpPr txBox="1"/>
              <p:nvPr/>
            </p:nvSpPr>
            <p:spPr>
              <a:xfrm>
                <a:off x="19792117" y="19945168"/>
                <a:ext cx="11449883" cy="3785652"/>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latin typeface="Century" pitchFamily="18" charset="0"/>
                  </a:rPr>
                  <a:t>From this experiment:</a:t>
                </a:r>
              </a:p>
              <a:p>
                <a:pPr marL="1097280" lvl="1" indent="-457200">
                  <a:buFont typeface="Arial" panose="020B0604020202020204" pitchFamily="34" charset="0"/>
                  <a:buChar char="•"/>
                </a:pPr>
                <a:r>
                  <a:rPr lang="en-US" sz="3000" dirty="0" smtClean="0">
                    <a:latin typeface="Century" pitchFamily="18" charset="0"/>
                  </a:rPr>
                  <a:t>1 subject reported participating in a condition that didn’t exist.</a:t>
                </a:r>
              </a:p>
              <a:p>
                <a:pPr marL="1097280" lvl="1" indent="-457200">
                  <a:buFont typeface="Arial" panose="020B0604020202020204" pitchFamily="34" charset="0"/>
                  <a:buChar char="•"/>
                </a:pPr>
                <a:r>
                  <a:rPr lang="en-US" sz="3000" dirty="0" smtClean="0">
                    <a:latin typeface="Century" pitchFamily="18" charset="0"/>
                  </a:rPr>
                  <a:t>7 subjects reported times before the </a:t>
                </a:r>
                <a:r>
                  <a:rPr lang="en-US" sz="3000" smtClean="0">
                    <a:latin typeface="Century" pitchFamily="18" charset="0"/>
                  </a:rPr>
                  <a:t>stimuli appeared</a:t>
                </a:r>
                <a:r>
                  <a:rPr lang="en-US" sz="3000" dirty="0" smtClean="0">
                    <a:latin typeface="Century" pitchFamily="18" charset="0"/>
                  </a:rPr>
                  <a:t>.</a:t>
                </a:r>
                <a:endParaRPr lang="en-US" sz="3000" dirty="0">
                  <a:latin typeface="Century" pitchFamily="18" charset="0"/>
                </a:endParaRPr>
              </a:p>
              <a:p>
                <a:pPr marL="457200" indent="-457200">
                  <a:buFont typeface="Arial" panose="020B0604020202020204" pitchFamily="34" charset="0"/>
                  <a:buChar char="•"/>
                </a:pPr>
                <a:r>
                  <a:rPr lang="en-US" sz="3000" dirty="0" smtClean="0">
                    <a:latin typeface="Century" pitchFamily="18" charset="0"/>
                  </a:rPr>
                  <a:t>From student research projects</a:t>
                </a:r>
                <a:endParaRPr lang="en-US" sz="3000" dirty="0">
                  <a:latin typeface="Century" pitchFamily="18" charset="0"/>
                </a:endParaRPr>
              </a:p>
              <a:p>
                <a:pPr marL="1097280" lvl="1" indent="-457200">
                  <a:buFont typeface="Arial" panose="020B0604020202020204" pitchFamily="34" charset="0"/>
                  <a:buChar char="•"/>
                </a:pPr>
                <a:r>
                  <a:rPr lang="en-US" sz="3000" dirty="0" smtClean="0">
                    <a:latin typeface="Century" pitchFamily="18" charset="0"/>
                  </a:rPr>
                  <a:t>Emails have went to the wrong contacts.</a:t>
                </a:r>
              </a:p>
              <a:p>
                <a:pPr marL="1866900" lvl="2" indent="-533400">
                  <a:buFont typeface="Arial" panose="020B0604020202020204" pitchFamily="34" charset="0"/>
                  <a:buChar char="•"/>
                </a:pPr>
                <a:r>
                  <a:rPr lang="en-US" sz="3000" dirty="0" smtClean="0">
                    <a:latin typeface="Century" pitchFamily="18" charset="0"/>
                  </a:rPr>
                  <a:t>Separate contact information by function (e.g. report results, learn more, or report ethics violations).</a:t>
                </a:r>
              </a:p>
              <a:p>
                <a:pPr marL="1097280" lvl="1" indent="-457200">
                  <a:buFont typeface="Arial" panose="020B0604020202020204" pitchFamily="34" charset="0"/>
                  <a:buChar char="•"/>
                </a:pPr>
                <a:r>
                  <a:rPr lang="en-US" sz="3000" dirty="0">
                    <a:latin typeface="Century" pitchFamily="18" charset="0"/>
                  </a:rPr>
                  <a:t>Use high contrast fonts to </a:t>
                </a:r>
                <a:r>
                  <a:rPr lang="en-US" sz="3000" dirty="0" smtClean="0">
                    <a:latin typeface="Century" pitchFamily="18" charset="0"/>
                  </a:rPr>
                  <a:t>ensure </a:t>
                </a:r>
                <a:r>
                  <a:rPr lang="en-US" sz="3000" dirty="0">
                    <a:latin typeface="Century" pitchFamily="18" charset="0"/>
                  </a:rPr>
                  <a:t>legibility.</a:t>
                </a:r>
              </a:p>
            </p:txBody>
          </p:sp>
          <p:sp>
            <p:nvSpPr>
              <p:cNvPr id="193" name="TextBox 192"/>
              <p:cNvSpPr txBox="1"/>
              <p:nvPr/>
            </p:nvSpPr>
            <p:spPr>
              <a:xfrm>
                <a:off x="19293840" y="19318069"/>
                <a:ext cx="10860778" cy="646331"/>
              </a:xfrm>
              <a:prstGeom prst="rect">
                <a:avLst/>
              </a:prstGeom>
              <a:noFill/>
            </p:spPr>
            <p:txBody>
              <a:bodyPr wrap="square" rtlCol="0">
                <a:spAutoFit/>
              </a:bodyPr>
              <a:lstStyle/>
              <a:p>
                <a:r>
                  <a:rPr lang="en-US" sz="3600" b="1" dirty="0" smtClean="0">
                    <a:solidFill>
                      <a:srgbClr val="C41230"/>
                    </a:solidFill>
                    <a:latin typeface="Century" pitchFamily="18" charset="0"/>
                  </a:rPr>
                  <a:t>No opportunity to clarify instructions.</a:t>
                </a:r>
                <a:endParaRPr lang="en-US" sz="3600" dirty="0">
                  <a:solidFill>
                    <a:srgbClr val="C41230"/>
                  </a:solidFill>
                  <a:latin typeface="Century" pitchFamily="18" charset="0"/>
                </a:endParaRPr>
              </a:p>
            </p:txBody>
          </p:sp>
        </p:grpSp>
      </p:grpSp>
      <p:grpSp>
        <p:nvGrpSpPr>
          <p:cNvPr id="194" name="Group 193"/>
          <p:cNvGrpSpPr/>
          <p:nvPr/>
        </p:nvGrpSpPr>
        <p:grpSpPr>
          <a:xfrm>
            <a:off x="35280600" y="16283204"/>
            <a:ext cx="13552689" cy="2264391"/>
            <a:chOff x="18958559" y="18772640"/>
            <a:chExt cx="12969241" cy="2264391"/>
          </a:xfrm>
        </p:grpSpPr>
        <p:sp>
          <p:nvSpPr>
            <p:cNvPr id="195" name="TextBox 194"/>
            <p:cNvSpPr txBox="1"/>
            <p:nvPr/>
          </p:nvSpPr>
          <p:spPr>
            <a:xfrm>
              <a:off x="18958559" y="18772640"/>
              <a:ext cx="12512040" cy="707886"/>
            </a:xfrm>
            <a:prstGeom prst="rect">
              <a:avLst/>
            </a:prstGeom>
            <a:noFill/>
          </p:spPr>
          <p:txBody>
            <a:bodyPr wrap="square" rtlCol="0">
              <a:spAutoFit/>
            </a:bodyPr>
            <a:lstStyle/>
            <a:p>
              <a:r>
                <a:rPr lang="en-US" sz="4000" b="1" dirty="0" smtClean="0">
                  <a:latin typeface="Century" pitchFamily="18" charset="0"/>
                </a:rPr>
                <a:t>Avoid using pause.</a:t>
              </a:r>
              <a:endParaRPr lang="en-US" sz="4000" dirty="0">
                <a:latin typeface="Century" pitchFamily="18" charset="0"/>
              </a:endParaRPr>
            </a:p>
          </p:txBody>
        </p:sp>
        <p:grpSp>
          <p:nvGrpSpPr>
            <p:cNvPr id="196" name="Group 195"/>
            <p:cNvGrpSpPr/>
            <p:nvPr/>
          </p:nvGrpSpPr>
          <p:grpSpPr>
            <a:xfrm>
              <a:off x="19354800" y="19394269"/>
              <a:ext cx="12573000" cy="1642762"/>
              <a:chOff x="19293840" y="19318069"/>
              <a:chExt cx="11948160" cy="1642762"/>
            </a:xfrm>
          </p:grpSpPr>
          <p:sp>
            <p:nvSpPr>
              <p:cNvPr id="197" name="TextBox 196"/>
              <p:cNvSpPr txBox="1"/>
              <p:nvPr/>
            </p:nvSpPr>
            <p:spPr>
              <a:xfrm>
                <a:off x="19792117" y="19945168"/>
                <a:ext cx="11449883" cy="1015663"/>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latin typeface="Century" pitchFamily="18" charset="0"/>
                  </a:rPr>
                  <a:t>Participants reported problems with pausing and relied on reading the time off the video player.</a:t>
                </a:r>
                <a:endParaRPr lang="en-US" sz="3000" dirty="0">
                  <a:latin typeface="Century" pitchFamily="18" charset="0"/>
                </a:endParaRPr>
              </a:p>
            </p:txBody>
          </p:sp>
          <p:sp>
            <p:nvSpPr>
              <p:cNvPr id="198" name="TextBox 197"/>
              <p:cNvSpPr txBox="1"/>
              <p:nvPr/>
            </p:nvSpPr>
            <p:spPr>
              <a:xfrm>
                <a:off x="19293840" y="19318069"/>
                <a:ext cx="10860778" cy="646331"/>
              </a:xfrm>
              <a:prstGeom prst="rect">
                <a:avLst/>
              </a:prstGeom>
              <a:noFill/>
            </p:spPr>
            <p:txBody>
              <a:bodyPr wrap="square" rtlCol="0">
                <a:spAutoFit/>
              </a:bodyPr>
              <a:lstStyle/>
              <a:p>
                <a:r>
                  <a:rPr lang="en-US" sz="3600" b="1" dirty="0" smtClean="0">
                    <a:solidFill>
                      <a:srgbClr val="C41230"/>
                    </a:solidFill>
                    <a:latin typeface="Century" pitchFamily="18" charset="0"/>
                  </a:rPr>
                  <a:t>Pausing works inconsistently</a:t>
                </a:r>
                <a:endParaRPr lang="en-US" sz="3600" dirty="0">
                  <a:solidFill>
                    <a:srgbClr val="C41230"/>
                  </a:solidFill>
                  <a:latin typeface="Century" pitchFamily="18" charset="0"/>
                </a:endParaRPr>
              </a:p>
            </p:txBody>
          </p:sp>
        </p:grpSp>
      </p:grpSp>
      <p:grpSp>
        <p:nvGrpSpPr>
          <p:cNvPr id="199" name="Group 198"/>
          <p:cNvGrpSpPr/>
          <p:nvPr/>
        </p:nvGrpSpPr>
        <p:grpSpPr>
          <a:xfrm>
            <a:off x="35280600" y="18645404"/>
            <a:ext cx="13552689" cy="2726056"/>
            <a:chOff x="18958559" y="18772640"/>
            <a:chExt cx="12969241" cy="2726056"/>
          </a:xfrm>
        </p:grpSpPr>
        <p:sp>
          <p:nvSpPr>
            <p:cNvPr id="200" name="TextBox 199"/>
            <p:cNvSpPr txBox="1"/>
            <p:nvPr/>
          </p:nvSpPr>
          <p:spPr>
            <a:xfrm>
              <a:off x="18958559" y="18772640"/>
              <a:ext cx="12512040" cy="707886"/>
            </a:xfrm>
            <a:prstGeom prst="rect">
              <a:avLst/>
            </a:prstGeom>
            <a:noFill/>
          </p:spPr>
          <p:txBody>
            <a:bodyPr wrap="square" rtlCol="0">
              <a:spAutoFit/>
            </a:bodyPr>
            <a:lstStyle/>
            <a:p>
              <a:r>
                <a:rPr lang="en-US" sz="4000" b="1" dirty="0" smtClean="0">
                  <a:latin typeface="Century" pitchFamily="18" charset="0"/>
                </a:rPr>
                <a:t>Watch out for </a:t>
              </a:r>
              <a:r>
                <a:rPr lang="en-US" sz="4000" b="1" dirty="0" err="1" smtClean="0">
                  <a:latin typeface="Century" pitchFamily="18" charset="0"/>
                </a:rPr>
                <a:t>iProducts</a:t>
              </a:r>
              <a:r>
                <a:rPr lang="en-US" sz="4000" b="1" smtClean="0">
                  <a:latin typeface="Century" pitchFamily="18" charset="0"/>
                </a:rPr>
                <a:t>.</a:t>
              </a:r>
              <a:endParaRPr lang="en-US" sz="4000" dirty="0">
                <a:latin typeface="Century" pitchFamily="18" charset="0"/>
              </a:endParaRPr>
            </a:p>
          </p:txBody>
        </p:sp>
        <p:grpSp>
          <p:nvGrpSpPr>
            <p:cNvPr id="201" name="Group 200"/>
            <p:cNvGrpSpPr/>
            <p:nvPr/>
          </p:nvGrpSpPr>
          <p:grpSpPr>
            <a:xfrm>
              <a:off x="19354800" y="19394269"/>
              <a:ext cx="12573000" cy="2104427"/>
              <a:chOff x="19293840" y="19318069"/>
              <a:chExt cx="11948160" cy="2104427"/>
            </a:xfrm>
          </p:grpSpPr>
          <p:sp>
            <p:nvSpPr>
              <p:cNvPr id="202" name="TextBox 201"/>
              <p:cNvSpPr txBox="1"/>
              <p:nvPr/>
            </p:nvSpPr>
            <p:spPr>
              <a:xfrm>
                <a:off x="19792117" y="19945168"/>
                <a:ext cx="11449883" cy="1477328"/>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latin typeface="Century" pitchFamily="18" charset="0"/>
                  </a:rPr>
                  <a:t>One participant was unable to progress using the linked annotations on portable Apple hardware.</a:t>
                </a:r>
              </a:p>
              <a:p>
                <a:pPr marL="1097280" lvl="1" indent="-457200">
                  <a:buFont typeface="Arial" panose="020B0604020202020204" pitchFamily="34" charset="0"/>
                  <a:buChar char="•"/>
                </a:pPr>
                <a:r>
                  <a:rPr lang="en-US" sz="3000" dirty="0">
                    <a:latin typeface="Century" pitchFamily="18" charset="0"/>
                  </a:rPr>
                  <a:t>Warn participants to avoid </a:t>
                </a:r>
                <a:r>
                  <a:rPr lang="en-US" sz="3000" dirty="0" smtClean="0">
                    <a:latin typeface="Century" pitchFamily="18" charset="0"/>
                  </a:rPr>
                  <a:t>frustration.</a:t>
                </a:r>
                <a:endParaRPr lang="en-US" sz="3000" dirty="0">
                  <a:latin typeface="Century" pitchFamily="18" charset="0"/>
                </a:endParaRPr>
              </a:p>
            </p:txBody>
          </p:sp>
          <p:sp>
            <p:nvSpPr>
              <p:cNvPr id="203" name="TextBox 202"/>
              <p:cNvSpPr txBox="1"/>
              <p:nvPr/>
            </p:nvSpPr>
            <p:spPr>
              <a:xfrm>
                <a:off x="19293840" y="19318069"/>
                <a:ext cx="10860778" cy="646331"/>
              </a:xfrm>
              <a:prstGeom prst="rect">
                <a:avLst/>
              </a:prstGeom>
              <a:noFill/>
            </p:spPr>
            <p:txBody>
              <a:bodyPr wrap="square" rtlCol="0">
                <a:spAutoFit/>
              </a:bodyPr>
              <a:lstStyle/>
              <a:p>
                <a:r>
                  <a:rPr lang="en-US" sz="3600" b="1" dirty="0" smtClean="0">
                    <a:solidFill>
                      <a:srgbClr val="C41230"/>
                    </a:solidFill>
                    <a:latin typeface="Century" pitchFamily="18" charset="0"/>
                  </a:rPr>
                  <a:t>Browser incompatibilities break links</a:t>
                </a:r>
                <a:endParaRPr lang="en-US" sz="3600" dirty="0">
                  <a:solidFill>
                    <a:srgbClr val="C41230"/>
                  </a:solidFill>
                  <a:latin typeface="Century" pitchFamily="18" charset="0"/>
                </a:endParaRPr>
              </a:p>
            </p:txBody>
          </p:sp>
        </p:grpSp>
      </p:grpSp>
      <p:sp>
        <p:nvSpPr>
          <p:cNvPr id="204" name="Rounded Rectangle 203"/>
          <p:cNvSpPr/>
          <p:nvPr/>
        </p:nvSpPr>
        <p:spPr>
          <a:xfrm>
            <a:off x="34899600" y="28939014"/>
            <a:ext cx="14173200" cy="3979386"/>
          </a:xfrm>
          <a:prstGeom prst="roundRect">
            <a:avLst/>
          </a:prstGeom>
          <a:solidFill>
            <a:srgbClr val="C41230"/>
          </a:solidFill>
          <a:ln w="406400">
            <a:solidFill>
              <a:srgbClr val="C41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p:cNvSpPr/>
          <p:nvPr/>
        </p:nvSpPr>
        <p:spPr>
          <a:xfrm>
            <a:off x="34899600" y="30005813"/>
            <a:ext cx="14173200" cy="2912587"/>
          </a:xfrm>
          <a:prstGeom prst="rect">
            <a:avLst/>
          </a:prstGeom>
          <a:solidFill>
            <a:schemeClr val="bg1"/>
          </a:solidFill>
          <a:ln w="406400">
            <a:solidFill>
              <a:srgbClr val="C4123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06" name="TextBox 205"/>
          <p:cNvSpPr txBox="1"/>
          <p:nvPr/>
        </p:nvSpPr>
        <p:spPr>
          <a:xfrm>
            <a:off x="35890201" y="28786613"/>
            <a:ext cx="5731762" cy="1554272"/>
          </a:xfrm>
          <a:prstGeom prst="rect">
            <a:avLst/>
          </a:prstGeom>
          <a:noFill/>
        </p:spPr>
        <p:txBody>
          <a:bodyPr wrap="none" rtlCol="0">
            <a:spAutoFit/>
          </a:bodyPr>
          <a:lstStyle/>
          <a:p>
            <a:r>
              <a:rPr lang="en-US" b="1" dirty="0" smtClean="0">
                <a:solidFill>
                  <a:schemeClr val="bg1"/>
                </a:solidFill>
              </a:rPr>
              <a:t>References</a:t>
            </a:r>
            <a:endParaRPr lang="en-US" b="1" dirty="0">
              <a:solidFill>
                <a:schemeClr val="bg1"/>
              </a:solidFill>
            </a:endParaRPr>
          </a:p>
        </p:txBody>
      </p:sp>
      <p:sp>
        <p:nvSpPr>
          <p:cNvPr id="207" name="TextBox 206"/>
          <p:cNvSpPr txBox="1"/>
          <p:nvPr/>
        </p:nvSpPr>
        <p:spPr>
          <a:xfrm>
            <a:off x="35280602" y="30386813"/>
            <a:ext cx="13487399" cy="2923877"/>
          </a:xfrm>
          <a:prstGeom prst="rect">
            <a:avLst/>
          </a:prstGeom>
          <a:noFill/>
        </p:spPr>
        <p:txBody>
          <a:bodyPr wrap="square" rtlCol="0">
            <a:spAutoFit/>
          </a:bodyPr>
          <a:lstStyle/>
          <a:p>
            <a:pPr marL="457200" indent="-457200"/>
            <a:r>
              <a:rPr lang="en-US" sz="2800" dirty="0">
                <a:latin typeface="Century" pitchFamily="18" charset="0"/>
              </a:rPr>
              <a:t>Knapp, W. H. (2014, May). </a:t>
            </a:r>
            <a:r>
              <a:rPr lang="en-US" sz="2800" i="1" dirty="0">
                <a:latin typeface="Century" pitchFamily="18" charset="0"/>
              </a:rPr>
              <a:t>YouTube as an Experimental Platform</a:t>
            </a:r>
            <a:r>
              <a:rPr lang="en-US" sz="2800" dirty="0">
                <a:latin typeface="Century" pitchFamily="18" charset="0"/>
              </a:rPr>
              <a:t>. Poster session presented at the 21st Annual APS-STP Teaching Institute of the 26th Annual Convention of the Association for Psychological Science, San Francisco.</a:t>
            </a:r>
          </a:p>
          <a:p>
            <a:pPr marL="457200" indent="-457200"/>
            <a:r>
              <a:rPr lang="en-US" sz="2800" dirty="0" smtClean="0">
                <a:latin typeface="Century" pitchFamily="18" charset="0"/>
              </a:rPr>
              <a:t>Stroop</a:t>
            </a:r>
            <a:r>
              <a:rPr lang="en-US" sz="2800" dirty="0">
                <a:latin typeface="Century" pitchFamily="18" charset="0"/>
              </a:rPr>
              <a:t>, J. R. (1935). </a:t>
            </a:r>
            <a:r>
              <a:rPr lang="en-US" sz="2800" i="1" dirty="0">
                <a:latin typeface="Century" pitchFamily="18" charset="0"/>
              </a:rPr>
              <a:t>Studies of interference in serial verbal reactions. Journal of Experimental Psychology, 18</a:t>
            </a:r>
            <a:r>
              <a:rPr lang="en-US" sz="2800" dirty="0">
                <a:latin typeface="Century" pitchFamily="18" charset="0"/>
              </a:rPr>
              <a:t>, 643-662. </a:t>
            </a:r>
            <a:r>
              <a:rPr lang="en-US" sz="2800" dirty="0" smtClean="0">
                <a:latin typeface="Century" pitchFamily="18" charset="0"/>
              </a:rPr>
              <a:t>doi:10.1037/h0054651</a:t>
            </a:r>
          </a:p>
          <a:p>
            <a:endParaRPr lang="en-US" sz="4400" dirty="0">
              <a:latin typeface="Century"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8381718"/>
              </p:ext>
            </p:extLst>
          </p:nvPr>
        </p:nvGraphicFramePr>
        <p:xfrm>
          <a:off x="26212800" y="26363293"/>
          <a:ext cx="5488307" cy="5488307"/>
        </p:xfrm>
        <a:graphic>
          <a:graphicData uri="http://schemas.openxmlformats.org/presentationml/2006/ole">
            <mc:AlternateContent xmlns:mc="http://schemas.openxmlformats.org/markup-compatibility/2006">
              <mc:Choice xmlns:v="urn:schemas-microsoft-com:vml" Requires="v">
                <p:oleObj spid="_x0000_s1031" name="Acrobat Document" r:id="rId5" imgW="4048033" imgH="4047924" progId="AcroExch.Document.7">
                  <p:embed/>
                </p:oleObj>
              </mc:Choice>
              <mc:Fallback>
                <p:oleObj name="Acrobat Document" r:id="rId5" imgW="4048033" imgH="4047924" progId="AcroExch.Document.7">
                  <p:embed/>
                  <p:pic>
                    <p:nvPicPr>
                      <p:cNvPr id="0" name=""/>
                      <p:cNvPicPr/>
                      <p:nvPr/>
                    </p:nvPicPr>
                    <p:blipFill>
                      <a:blip r:embed="rId6"/>
                      <a:stretch>
                        <a:fillRect/>
                      </a:stretch>
                    </p:blipFill>
                    <p:spPr>
                      <a:xfrm>
                        <a:off x="26212800" y="26363293"/>
                        <a:ext cx="5488307" cy="5488307"/>
                      </a:xfrm>
                      <a:prstGeom prst="rect">
                        <a:avLst/>
                      </a:prstGeom>
                    </p:spPr>
                  </p:pic>
                </p:oleObj>
              </mc:Fallback>
            </mc:AlternateContent>
          </a:graphicData>
        </a:graphic>
      </p:graphicFrame>
      <p:sp>
        <p:nvSpPr>
          <p:cNvPr id="6" name="TextBox 5"/>
          <p:cNvSpPr txBox="1"/>
          <p:nvPr/>
        </p:nvSpPr>
        <p:spPr>
          <a:xfrm>
            <a:off x="27716254" y="31542335"/>
            <a:ext cx="3220946" cy="461665"/>
          </a:xfrm>
          <a:prstGeom prst="rect">
            <a:avLst/>
          </a:prstGeom>
          <a:solidFill>
            <a:schemeClr val="bg1"/>
          </a:solidFill>
        </p:spPr>
        <p:txBody>
          <a:bodyPr wrap="none" rtlCol="0">
            <a:spAutoFit/>
          </a:bodyPr>
          <a:lstStyle/>
          <a:p>
            <a:r>
              <a:rPr lang="en-US" sz="2400" b="1" dirty="0" smtClean="0"/>
              <a:t>Word Color Congruence</a:t>
            </a:r>
            <a:endParaRPr lang="en-US" sz="2400" b="1" dirty="0"/>
          </a:p>
        </p:txBody>
      </p:sp>
      <p:sp>
        <p:nvSpPr>
          <p:cNvPr id="95" name="TextBox 94"/>
          <p:cNvSpPr txBox="1"/>
          <p:nvPr/>
        </p:nvSpPr>
        <p:spPr>
          <a:xfrm rot="16200000">
            <a:off x="24507229" y="28708181"/>
            <a:ext cx="3569247" cy="461665"/>
          </a:xfrm>
          <a:prstGeom prst="rect">
            <a:avLst/>
          </a:prstGeom>
          <a:solidFill>
            <a:schemeClr val="bg1"/>
          </a:solidFill>
        </p:spPr>
        <p:txBody>
          <a:bodyPr wrap="none" rtlCol="0">
            <a:spAutoFit/>
          </a:bodyPr>
          <a:lstStyle/>
          <a:p>
            <a:r>
              <a:rPr lang="en-US" sz="2400" b="1" dirty="0" smtClean="0"/>
              <a:t>Time Completed (seconds)</a:t>
            </a:r>
            <a:endParaRPr lang="en-US" sz="2400" b="1" dirty="0"/>
          </a:p>
        </p:txBody>
      </p:sp>
      <p:sp>
        <p:nvSpPr>
          <p:cNvPr id="7" name="TextBox 6"/>
          <p:cNvSpPr txBox="1"/>
          <p:nvPr/>
        </p:nvSpPr>
        <p:spPr>
          <a:xfrm>
            <a:off x="26440061" y="26955690"/>
            <a:ext cx="444352" cy="400110"/>
          </a:xfrm>
          <a:prstGeom prst="rect">
            <a:avLst/>
          </a:prstGeom>
          <a:solidFill>
            <a:schemeClr val="bg1"/>
          </a:solidFill>
        </p:spPr>
        <p:txBody>
          <a:bodyPr wrap="none" rtlCol="0">
            <a:spAutoFit/>
          </a:bodyPr>
          <a:lstStyle/>
          <a:p>
            <a:r>
              <a:rPr lang="en-US" sz="2000" b="1" dirty="0" smtClean="0"/>
              <a:t>50</a:t>
            </a:r>
            <a:endParaRPr lang="en-US" b="1" dirty="0"/>
          </a:p>
        </p:txBody>
      </p:sp>
      <p:sp>
        <p:nvSpPr>
          <p:cNvPr id="97" name="TextBox 96"/>
          <p:cNvSpPr txBox="1"/>
          <p:nvPr/>
        </p:nvSpPr>
        <p:spPr>
          <a:xfrm>
            <a:off x="26440061" y="28041600"/>
            <a:ext cx="444352" cy="400110"/>
          </a:xfrm>
          <a:prstGeom prst="rect">
            <a:avLst/>
          </a:prstGeom>
          <a:solidFill>
            <a:schemeClr val="bg1"/>
          </a:solidFill>
        </p:spPr>
        <p:txBody>
          <a:bodyPr wrap="none" rtlCol="0">
            <a:spAutoFit/>
          </a:bodyPr>
          <a:lstStyle/>
          <a:p>
            <a:r>
              <a:rPr lang="en-US" sz="2000" b="1" dirty="0" smtClean="0"/>
              <a:t>45</a:t>
            </a:r>
            <a:endParaRPr lang="en-US" b="1" dirty="0"/>
          </a:p>
        </p:txBody>
      </p:sp>
      <p:sp>
        <p:nvSpPr>
          <p:cNvPr id="98" name="TextBox 97"/>
          <p:cNvSpPr txBox="1"/>
          <p:nvPr/>
        </p:nvSpPr>
        <p:spPr>
          <a:xfrm>
            <a:off x="26440061" y="29108400"/>
            <a:ext cx="444352" cy="400110"/>
          </a:xfrm>
          <a:prstGeom prst="rect">
            <a:avLst/>
          </a:prstGeom>
          <a:solidFill>
            <a:schemeClr val="bg1"/>
          </a:solidFill>
        </p:spPr>
        <p:txBody>
          <a:bodyPr wrap="none" rtlCol="0">
            <a:spAutoFit/>
          </a:bodyPr>
          <a:lstStyle/>
          <a:p>
            <a:r>
              <a:rPr lang="en-US" sz="2000" b="1" dirty="0" smtClean="0"/>
              <a:t>40</a:t>
            </a:r>
            <a:endParaRPr lang="en-US" b="1" dirty="0"/>
          </a:p>
        </p:txBody>
      </p:sp>
      <p:sp>
        <p:nvSpPr>
          <p:cNvPr id="99" name="TextBox 98"/>
          <p:cNvSpPr txBox="1"/>
          <p:nvPr/>
        </p:nvSpPr>
        <p:spPr>
          <a:xfrm>
            <a:off x="26440061" y="30175200"/>
            <a:ext cx="444352" cy="400110"/>
          </a:xfrm>
          <a:prstGeom prst="rect">
            <a:avLst/>
          </a:prstGeom>
          <a:solidFill>
            <a:schemeClr val="bg1"/>
          </a:solidFill>
        </p:spPr>
        <p:txBody>
          <a:bodyPr wrap="none" rtlCol="0">
            <a:spAutoFit/>
          </a:bodyPr>
          <a:lstStyle/>
          <a:p>
            <a:r>
              <a:rPr lang="en-US" sz="2000" b="1" dirty="0" smtClean="0"/>
              <a:t>35</a:t>
            </a:r>
            <a:endParaRPr lang="en-US" b="1" dirty="0"/>
          </a:p>
        </p:txBody>
      </p:sp>
      <p:sp>
        <p:nvSpPr>
          <p:cNvPr id="100" name="TextBox 99"/>
          <p:cNvSpPr txBox="1"/>
          <p:nvPr/>
        </p:nvSpPr>
        <p:spPr>
          <a:xfrm>
            <a:off x="29459360" y="31242000"/>
            <a:ext cx="1477840" cy="400110"/>
          </a:xfrm>
          <a:prstGeom prst="rect">
            <a:avLst/>
          </a:prstGeom>
          <a:solidFill>
            <a:schemeClr val="bg1"/>
          </a:solidFill>
        </p:spPr>
        <p:txBody>
          <a:bodyPr wrap="none" rtlCol="0">
            <a:spAutoFit/>
          </a:bodyPr>
          <a:lstStyle/>
          <a:p>
            <a:r>
              <a:rPr lang="en-US" sz="2000" b="1" dirty="0" smtClean="0"/>
              <a:t>Incongruent</a:t>
            </a:r>
            <a:endParaRPr lang="en-US" b="1" dirty="0"/>
          </a:p>
        </p:txBody>
      </p:sp>
      <p:sp>
        <p:nvSpPr>
          <p:cNvPr id="101" name="TextBox 100"/>
          <p:cNvSpPr txBox="1"/>
          <p:nvPr/>
        </p:nvSpPr>
        <p:spPr>
          <a:xfrm>
            <a:off x="27508200" y="31242000"/>
            <a:ext cx="1301190" cy="400110"/>
          </a:xfrm>
          <a:prstGeom prst="rect">
            <a:avLst/>
          </a:prstGeom>
          <a:solidFill>
            <a:schemeClr val="bg1"/>
          </a:solidFill>
        </p:spPr>
        <p:txBody>
          <a:bodyPr wrap="none" rtlCol="0">
            <a:spAutoFit/>
          </a:bodyPr>
          <a:lstStyle/>
          <a:p>
            <a:r>
              <a:rPr lang="en-US" sz="2000" b="1" dirty="0" smtClean="0"/>
              <a:t>Congruent</a:t>
            </a:r>
            <a:endParaRPr lang="en-US" b="1" dirty="0"/>
          </a:p>
        </p:txBody>
      </p:sp>
    </p:spTree>
    <p:extLst>
      <p:ext uri="{BB962C8B-B14F-4D97-AF65-F5344CB8AC3E}">
        <p14:creationId xmlns:p14="http://schemas.microsoft.com/office/powerpoint/2010/main" val="4112273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3860</TotalTime>
  <Words>632</Words>
  <Application>Microsoft Office PowerPoint</Application>
  <PresentationFormat>Custom</PresentationFormat>
  <Paragraphs>97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Acrobat Document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Knapp III</dc:creator>
  <cp:lastModifiedBy>william</cp:lastModifiedBy>
  <cp:revision>160</cp:revision>
  <cp:lastPrinted>2014-05-20T17:32:01Z</cp:lastPrinted>
  <dcterms:created xsi:type="dcterms:W3CDTF">2012-05-18T10:17:59Z</dcterms:created>
  <dcterms:modified xsi:type="dcterms:W3CDTF">2015-05-23T01:01:21Z</dcterms:modified>
</cp:coreProperties>
</file>