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Arial Bold" charset="1" panose="020B0802020202020204"/>
      <p:regular r:id="rId19"/>
    </p:embeddedFont>
    <p:embeddedFont>
      <p:font typeface="Arial" charset="1" panose="020B050202020202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416" r="0" b="-8341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27520" y="1181179"/>
            <a:ext cx="17212408" cy="7604755"/>
          </a:xfrm>
          <a:custGeom>
            <a:avLst/>
            <a:gdLst/>
            <a:ahLst/>
            <a:cxnLst/>
            <a:rect r="r" b="b" t="t" l="l"/>
            <a:pathLst>
              <a:path h="7604755" w="17212408">
                <a:moveTo>
                  <a:pt x="0" y="0"/>
                </a:moveTo>
                <a:lnTo>
                  <a:pt x="17212407" y="0"/>
                </a:lnTo>
                <a:lnTo>
                  <a:pt x="17212407" y="7604755"/>
                </a:lnTo>
                <a:lnTo>
                  <a:pt x="0" y="76047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496044"/>
            <a:ext cx="16423268" cy="3143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59"/>
              </a:lnSpc>
              <a:spcBef>
                <a:spcPct val="0"/>
              </a:spcBef>
            </a:pPr>
            <a:r>
              <a:rPr lang="en-US" b="true" sz="5299" strike="noStrike" u="none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ỨNG DỤNG CẤU TRÚC CHỒNG (STACK) </a:t>
            </a:r>
          </a:p>
          <a:p>
            <a:pPr algn="ctr" marL="0" indent="0" lvl="0">
              <a:lnSpc>
                <a:spcPts val="6359"/>
              </a:lnSpc>
              <a:spcBef>
                <a:spcPct val="0"/>
              </a:spcBef>
            </a:pPr>
            <a:r>
              <a:rPr lang="en-US" b="true" sz="5299" strike="noStrike" u="none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ĐỂ KHỬ ĐỆ QUY KHI DUYỆT </a:t>
            </a:r>
          </a:p>
          <a:p>
            <a:pPr algn="ctr" marL="0" indent="0" lvl="0">
              <a:lnSpc>
                <a:spcPts val="6359"/>
              </a:lnSpc>
              <a:spcBef>
                <a:spcPct val="0"/>
              </a:spcBef>
            </a:pPr>
            <a:r>
              <a:rPr lang="en-US" b="true" sz="5299" strike="noStrike" u="none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CÂY NHỊ PHÂNTÌM KIẾM</a:t>
            </a:r>
          </a:p>
          <a:p>
            <a:pPr algn="ctr" marL="0" indent="0" lvl="0">
              <a:lnSpc>
                <a:spcPts val="5039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836032" y="5657821"/>
            <a:ext cx="6000520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 b="true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Giảng viên hướng dẫn:</a:t>
            </a:r>
          </a:p>
          <a:p>
            <a:pPr algn="l">
              <a:lnSpc>
                <a:spcPts val="3840"/>
              </a:lnSpc>
            </a:pPr>
            <a:r>
              <a:rPr lang="en-US" sz="3200" b="true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ThS. Lê Minh Tự</a:t>
            </a:r>
          </a:p>
          <a:p>
            <a:pPr algn="ctr">
              <a:lnSpc>
                <a:spcPts val="3840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603904" y="790776"/>
            <a:ext cx="1036023" cy="722626"/>
          </a:xfrm>
          <a:custGeom>
            <a:avLst/>
            <a:gdLst/>
            <a:ahLst/>
            <a:cxnLst/>
            <a:rect r="r" b="b" t="t" l="l"/>
            <a:pathLst>
              <a:path h="722626" w="1036023">
                <a:moveTo>
                  <a:pt x="0" y="0"/>
                </a:moveTo>
                <a:lnTo>
                  <a:pt x="1036023" y="0"/>
                </a:lnTo>
                <a:lnTo>
                  <a:pt x="1036023" y="722626"/>
                </a:lnTo>
                <a:lnTo>
                  <a:pt x="0" y="7226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18021" y="8424621"/>
            <a:ext cx="1036023" cy="722626"/>
          </a:xfrm>
          <a:custGeom>
            <a:avLst/>
            <a:gdLst/>
            <a:ahLst/>
            <a:cxnLst/>
            <a:rect r="r" b="b" t="t" l="l"/>
            <a:pathLst>
              <a:path h="722626" w="1036023">
                <a:moveTo>
                  <a:pt x="0" y="0"/>
                </a:moveTo>
                <a:lnTo>
                  <a:pt x="1036023" y="0"/>
                </a:lnTo>
                <a:lnTo>
                  <a:pt x="1036023" y="722626"/>
                </a:lnTo>
                <a:lnTo>
                  <a:pt x="0" y="7226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757996" y="5572619"/>
            <a:ext cx="6363920" cy="2495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true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Sinh viên thực hiện:</a:t>
            </a:r>
          </a:p>
          <a:p>
            <a:pPr algn="just">
              <a:lnSpc>
                <a:spcPts val="3840"/>
              </a:lnSpc>
            </a:pPr>
            <a:r>
              <a:rPr lang="en-US" sz="3200" b="true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Họ tên: Dương Bảo Khanh</a:t>
            </a:r>
          </a:p>
          <a:p>
            <a:pPr algn="just">
              <a:lnSpc>
                <a:spcPts val="3840"/>
              </a:lnSpc>
            </a:pPr>
            <a:r>
              <a:rPr lang="en-US" sz="3200" b="true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MSSV: 110122009</a:t>
            </a:r>
          </a:p>
          <a:p>
            <a:pPr algn="just">
              <a:lnSpc>
                <a:spcPts val="3840"/>
              </a:lnSpc>
            </a:pPr>
            <a:r>
              <a:rPr lang="en-US" sz="3200" b="true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Lớp: DA22TTA</a:t>
            </a:r>
          </a:p>
          <a:p>
            <a:pPr algn="ctr" marL="0" indent="0" lvl="0">
              <a:lnSpc>
                <a:spcPts val="38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416" r="0" b="-8341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17283">
            <a:off x="-785119" y="1088426"/>
            <a:ext cx="19858237" cy="8773730"/>
          </a:xfrm>
          <a:custGeom>
            <a:avLst/>
            <a:gdLst/>
            <a:ahLst/>
            <a:cxnLst/>
            <a:rect r="r" b="b" t="t" l="l"/>
            <a:pathLst>
              <a:path h="8773730" w="19858237">
                <a:moveTo>
                  <a:pt x="0" y="0"/>
                </a:moveTo>
                <a:lnTo>
                  <a:pt x="19858238" y="0"/>
                </a:lnTo>
                <a:lnTo>
                  <a:pt x="19858238" y="8773730"/>
                </a:lnTo>
                <a:lnTo>
                  <a:pt x="0" y="87737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491034" y="8294178"/>
            <a:ext cx="943866" cy="964122"/>
            <a:chOff x="0" y="0"/>
            <a:chExt cx="248590" cy="2539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27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491034" y="7330056"/>
            <a:ext cx="943866" cy="964122"/>
            <a:chOff x="0" y="0"/>
            <a:chExt cx="248590" cy="25392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48590" cy="292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491034" y="6419691"/>
            <a:ext cx="943866" cy="964122"/>
            <a:chOff x="0" y="0"/>
            <a:chExt cx="248590" cy="25392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48590" cy="292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491034" y="5455569"/>
            <a:ext cx="943866" cy="964122"/>
            <a:chOff x="0" y="0"/>
            <a:chExt cx="248590" cy="25392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48590" cy="292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30644" y="1594206"/>
            <a:ext cx="15894411" cy="3647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Trong khi s</a:t>
            </a:r>
            <a:r>
              <a:rPr lang="en-US" sz="3399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tack chưa rỗng:</a:t>
            </a:r>
          </a:p>
          <a:p>
            <a:pPr algn="l" marL="1468119" indent="-489373" lvl="2">
              <a:lnSpc>
                <a:spcPts val="4759"/>
              </a:lnSpc>
              <a:spcBef>
                <a:spcPct val="0"/>
              </a:spcBef>
              <a:buFont typeface="Arial"/>
              <a:buChar char="⚬"/>
            </a:pPr>
            <a:r>
              <a:rPr lang="en-US" sz="3399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Lấy phần tử trên đỉnh stack (pop) và xử lý (in giá trị node ra màn hình).</a:t>
            </a:r>
          </a:p>
          <a:p>
            <a:pPr algn="l" marL="1468119" indent="-489373" lvl="2">
              <a:lnSpc>
                <a:spcPts val="4759"/>
              </a:lnSpc>
              <a:spcBef>
                <a:spcPct val="0"/>
              </a:spcBef>
              <a:buFont typeface="Arial"/>
              <a:buChar char="⚬"/>
            </a:pPr>
            <a:r>
              <a:rPr lang="en-US" sz="3399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Nếu node trái của phần tử hiện tại khác NULL, đưa nó vào stack.</a:t>
            </a:r>
          </a:p>
          <a:p>
            <a:pPr algn="l" marL="1468119" indent="-489373" lvl="2">
              <a:lnSpc>
                <a:spcPts val="4759"/>
              </a:lnSpc>
              <a:spcBef>
                <a:spcPct val="0"/>
              </a:spcBef>
              <a:buFont typeface="Arial"/>
              <a:buChar char="⚬"/>
            </a:pPr>
            <a:r>
              <a:rPr lang="en-US" sz="3399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Nếu</a:t>
            </a:r>
            <a:r>
              <a:rPr lang="en-US" sz="3399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node phai của phần tử hiện tại khác NULL, đưa nó vào stack.</a:t>
            </a:r>
          </a:p>
          <a:p>
            <a:pPr algn="l" marL="734059" indent="-367030" lvl="1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399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Kết thúc khi stack rỗng.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</a:p>
        </p:txBody>
      </p:sp>
      <p:sp>
        <p:nvSpPr>
          <p:cNvPr name="AutoShape 17" id="17"/>
          <p:cNvSpPr/>
          <p:nvPr/>
        </p:nvSpPr>
        <p:spPr>
          <a:xfrm>
            <a:off x="3891499" y="7383813"/>
            <a:ext cx="1669522" cy="0"/>
          </a:xfrm>
          <a:prstGeom prst="line">
            <a:avLst/>
          </a:prstGeom>
          <a:ln cap="flat" w="1905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8" id="18"/>
          <p:cNvGrpSpPr/>
          <p:nvPr/>
        </p:nvGrpSpPr>
        <p:grpSpPr>
          <a:xfrm rot="0">
            <a:off x="6484945" y="5475291"/>
            <a:ext cx="943866" cy="964122"/>
            <a:chOff x="0" y="0"/>
            <a:chExt cx="248590" cy="25392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248590" cy="292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6484945" y="8294178"/>
            <a:ext cx="943866" cy="964122"/>
            <a:chOff x="0" y="0"/>
            <a:chExt cx="248590" cy="25392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6484945" y="7403535"/>
            <a:ext cx="943866" cy="964122"/>
            <a:chOff x="0" y="0"/>
            <a:chExt cx="248590" cy="25392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6484945" y="6439413"/>
            <a:ext cx="943866" cy="964122"/>
            <a:chOff x="0" y="0"/>
            <a:chExt cx="248590" cy="253925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248590" cy="292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2358446" y="4898790"/>
            <a:ext cx="957253" cy="957253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27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0742964" y="6540722"/>
            <a:ext cx="957253" cy="957253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4067918" y="6591045"/>
            <a:ext cx="957253" cy="957253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9623185" y="7986905"/>
            <a:ext cx="957253" cy="957253"/>
            <a:chOff x="0" y="0"/>
            <a:chExt cx="812800" cy="812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11700217" y="7980036"/>
            <a:ext cx="957253" cy="957253"/>
            <a:chOff x="0" y="0"/>
            <a:chExt cx="812800" cy="8128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19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13110665" y="7980036"/>
            <a:ext cx="957253" cy="957253"/>
            <a:chOff x="0" y="0"/>
            <a:chExt cx="812800" cy="8128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31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15382784" y="7980036"/>
            <a:ext cx="957253" cy="957253"/>
            <a:chOff x="0" y="0"/>
            <a:chExt cx="812800" cy="8128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42</a:t>
              </a:r>
            </a:p>
          </p:txBody>
        </p:sp>
      </p:grpSp>
      <p:sp>
        <p:nvSpPr>
          <p:cNvPr name="AutoShape 51" id="51"/>
          <p:cNvSpPr/>
          <p:nvPr/>
        </p:nvSpPr>
        <p:spPr>
          <a:xfrm flipV="true">
            <a:off x="11221591" y="5377416"/>
            <a:ext cx="1136855" cy="116330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2" id="52"/>
          <p:cNvSpPr/>
          <p:nvPr/>
        </p:nvSpPr>
        <p:spPr>
          <a:xfrm>
            <a:off x="13315699" y="5377416"/>
            <a:ext cx="1230846" cy="121362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3" id="53"/>
          <p:cNvSpPr/>
          <p:nvPr/>
        </p:nvSpPr>
        <p:spPr>
          <a:xfrm flipH="true">
            <a:off x="10101811" y="7019349"/>
            <a:ext cx="641153" cy="96755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4" id="54"/>
          <p:cNvSpPr/>
          <p:nvPr/>
        </p:nvSpPr>
        <p:spPr>
          <a:xfrm>
            <a:off x="11700217" y="7019349"/>
            <a:ext cx="478627" cy="96068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5" id="55"/>
          <p:cNvSpPr/>
          <p:nvPr/>
        </p:nvSpPr>
        <p:spPr>
          <a:xfrm flipV="true">
            <a:off x="13589292" y="7069671"/>
            <a:ext cx="478627" cy="91036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6" id="56"/>
          <p:cNvSpPr/>
          <p:nvPr/>
        </p:nvSpPr>
        <p:spPr>
          <a:xfrm>
            <a:off x="15025171" y="7069671"/>
            <a:ext cx="836239" cy="91036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7" id="57"/>
          <p:cNvSpPr/>
          <p:nvPr/>
        </p:nvSpPr>
        <p:spPr>
          <a:xfrm flipH="false" flipV="true" rot="-6057924">
            <a:off x="8600819" y="5283719"/>
            <a:ext cx="1103483" cy="3461907"/>
          </a:xfrm>
          <a:custGeom>
            <a:avLst/>
            <a:gdLst/>
            <a:ahLst/>
            <a:cxnLst/>
            <a:rect r="r" b="b" t="t" l="l"/>
            <a:pathLst>
              <a:path h="3461907" w="1103483">
                <a:moveTo>
                  <a:pt x="0" y="3461907"/>
                </a:moveTo>
                <a:lnTo>
                  <a:pt x="1103483" y="3461907"/>
                </a:lnTo>
                <a:lnTo>
                  <a:pt x="1103483" y="0"/>
                </a:lnTo>
                <a:lnTo>
                  <a:pt x="0" y="0"/>
                </a:lnTo>
                <a:lnTo>
                  <a:pt x="0" y="3461907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8" id="58"/>
          <p:cNvSpPr txBox="true"/>
          <p:nvPr/>
        </p:nvSpPr>
        <p:spPr>
          <a:xfrm rot="0">
            <a:off x="518089" y="259988"/>
            <a:ext cx="16919521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9"/>
              </a:lnSpc>
            </a:pPr>
            <a:r>
              <a:rPr lang="en-US" b="true" sz="3399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2. CẤU TRÚC CHỒNG (STACK) VÀ ỨNG DỤNG TRONG KHỬ ĐỆ QUY</a:t>
            </a:r>
          </a:p>
          <a:p>
            <a:pPr algn="just">
              <a:lnSpc>
                <a:spcPts val="4079"/>
              </a:lnSpc>
              <a:spcBef>
                <a:spcPct val="0"/>
              </a:spcBef>
            </a:pPr>
            <a:r>
              <a:rPr lang="en-US" b="true" sz="3399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2.2 ỨNG DỤNG STACK TRONG KHỬ ĐỆ QUY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1278834" y="4753292"/>
            <a:ext cx="1368266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 27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416" r="0" b="-8341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17283">
            <a:off x="-898362" y="1170828"/>
            <a:ext cx="19485225" cy="8608926"/>
          </a:xfrm>
          <a:custGeom>
            <a:avLst/>
            <a:gdLst/>
            <a:ahLst/>
            <a:cxnLst/>
            <a:rect r="r" b="b" t="t" l="l"/>
            <a:pathLst>
              <a:path h="8608926" w="19485225">
                <a:moveTo>
                  <a:pt x="0" y="0"/>
                </a:moveTo>
                <a:lnTo>
                  <a:pt x="19485225" y="0"/>
                </a:lnTo>
                <a:lnTo>
                  <a:pt x="19485225" y="8608926"/>
                </a:lnTo>
                <a:lnTo>
                  <a:pt x="0" y="86089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18089" y="259988"/>
            <a:ext cx="16919521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9"/>
              </a:lnSpc>
              <a:spcBef>
                <a:spcPct val="0"/>
              </a:spcBef>
            </a:pPr>
            <a:r>
              <a:rPr lang="en-US" b="true" sz="3399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3. CÀI ĐẶT VÀ KẾT QUẢ THỰC HIỆN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416" r="0" b="-8341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17283">
            <a:off x="-72580" y="895845"/>
            <a:ext cx="18433160" cy="8144105"/>
          </a:xfrm>
          <a:custGeom>
            <a:avLst/>
            <a:gdLst/>
            <a:ahLst/>
            <a:cxnLst/>
            <a:rect r="r" b="b" t="t" l="l"/>
            <a:pathLst>
              <a:path h="8144105" w="18433160">
                <a:moveTo>
                  <a:pt x="0" y="0"/>
                </a:moveTo>
                <a:lnTo>
                  <a:pt x="18433160" y="0"/>
                </a:lnTo>
                <a:lnTo>
                  <a:pt x="18433160" y="8144106"/>
                </a:lnTo>
                <a:lnTo>
                  <a:pt x="0" y="81441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18089" y="259988"/>
            <a:ext cx="16919521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9"/>
              </a:lnSpc>
              <a:spcBef>
                <a:spcPct val="0"/>
              </a:spcBef>
            </a:pPr>
            <a:r>
              <a:rPr lang="en-US" b="true" sz="3399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4. KẾT LUẬN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925452"/>
            <a:ext cx="17259300" cy="5447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Thành tựu đạt được: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Triển khai thành công các thuật toán duyệt cây nhị phân tìm kiếm bằng cả đệ quy và khử đệ quy.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Ứng dụng cấu trúc chồng (Stack) thay thế lời gọi đệ quy.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Hạn chế: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Nếu cây bị lệch hiệu suất sẽ bị giảm</a:t>
            </a: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Hướng phát triển</a:t>
            </a:r>
          </a:p>
          <a:p>
            <a:pPr algn="l" marL="734059" indent="-367030" lvl="1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Tích hợp các thuật toán cân bằng cây</a:t>
            </a: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416" r="0" b="-8341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18501" y="4015987"/>
            <a:ext cx="14951167" cy="1261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39"/>
              </a:lnSpc>
              <a:spcBef>
                <a:spcPct val="0"/>
              </a:spcBef>
            </a:pPr>
            <a:r>
              <a:rPr lang="en-US" b="true" sz="6599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CẢM ƠN QUÝ THẦY ĐÃ LẮNG NGHE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416" r="0" b="-8341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63670" y="908152"/>
            <a:ext cx="18615340" cy="8224596"/>
          </a:xfrm>
          <a:custGeom>
            <a:avLst/>
            <a:gdLst/>
            <a:ahLst/>
            <a:cxnLst/>
            <a:rect r="r" b="b" t="t" l="l"/>
            <a:pathLst>
              <a:path h="8224596" w="18615340">
                <a:moveTo>
                  <a:pt x="0" y="0"/>
                </a:moveTo>
                <a:lnTo>
                  <a:pt x="18615340" y="0"/>
                </a:lnTo>
                <a:lnTo>
                  <a:pt x="18615340" y="8224595"/>
                </a:lnTo>
                <a:lnTo>
                  <a:pt x="0" y="82245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2100" y="7452702"/>
            <a:ext cx="893200" cy="623007"/>
          </a:xfrm>
          <a:custGeom>
            <a:avLst/>
            <a:gdLst/>
            <a:ahLst/>
            <a:cxnLst/>
            <a:rect r="r" b="b" t="t" l="l"/>
            <a:pathLst>
              <a:path h="623007" w="893200">
                <a:moveTo>
                  <a:pt x="0" y="0"/>
                </a:moveTo>
                <a:lnTo>
                  <a:pt x="893200" y="0"/>
                </a:lnTo>
                <a:lnTo>
                  <a:pt x="893200" y="623007"/>
                </a:lnTo>
                <a:lnTo>
                  <a:pt x="0" y="6230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903354" y="1766395"/>
            <a:ext cx="1355946" cy="945772"/>
          </a:xfrm>
          <a:custGeom>
            <a:avLst/>
            <a:gdLst/>
            <a:ahLst/>
            <a:cxnLst/>
            <a:rect r="r" b="b" t="t" l="l"/>
            <a:pathLst>
              <a:path h="945772" w="1355946">
                <a:moveTo>
                  <a:pt x="0" y="0"/>
                </a:moveTo>
                <a:lnTo>
                  <a:pt x="1355946" y="0"/>
                </a:lnTo>
                <a:lnTo>
                  <a:pt x="1355946" y="945772"/>
                </a:lnTo>
                <a:lnTo>
                  <a:pt x="0" y="9457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509600" y="2134800"/>
            <a:ext cx="10349756" cy="6997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58369" indent="-429185" lvl="1">
              <a:lnSpc>
                <a:spcPts val="9939"/>
              </a:lnSpc>
              <a:buAutoNum type="arabicPeriod" startAt="1"/>
            </a:pPr>
            <a:r>
              <a:rPr lang="en-US" sz="3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Tổng</a:t>
            </a:r>
            <a:r>
              <a:rPr lang="en-US" sz="3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quan về cây nhị phân tìm kiếm</a:t>
            </a:r>
          </a:p>
          <a:p>
            <a:pPr algn="l" marL="858369" indent="-429185" lvl="1">
              <a:lnSpc>
                <a:spcPts val="9939"/>
              </a:lnSpc>
              <a:buAutoNum type="arabicPeriod" startAt="1"/>
            </a:pPr>
            <a:r>
              <a:rPr lang="en-US" sz="3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Cấu trúc chồng (Stack) và ứng dụng trong khử đệ quy</a:t>
            </a:r>
          </a:p>
          <a:p>
            <a:pPr algn="l" marL="858369" indent="-429185" lvl="1">
              <a:lnSpc>
                <a:spcPts val="9939"/>
              </a:lnSpc>
              <a:buAutoNum type="arabicPeriod" startAt="1"/>
            </a:pPr>
            <a:r>
              <a:rPr lang="en-US" sz="3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Cài đặt và k</a:t>
            </a:r>
            <a:r>
              <a:rPr lang="en-US" sz="3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ết quả thực hiện</a:t>
            </a:r>
          </a:p>
          <a:p>
            <a:pPr algn="l" marL="858369" indent="-429185" lvl="1">
              <a:lnSpc>
                <a:spcPts val="9939"/>
              </a:lnSpc>
              <a:buAutoNum type="arabicPeriod" startAt="1"/>
            </a:pPr>
            <a:r>
              <a:rPr lang="en-US" sz="3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Kết luận</a:t>
            </a:r>
          </a:p>
          <a:p>
            <a:pPr algn="ctr">
              <a:lnSpc>
                <a:spcPts val="3308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673341" y="651145"/>
            <a:ext cx="16091266" cy="1588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00"/>
              </a:lnSpc>
            </a:pPr>
            <a:r>
              <a:rPr lang="en-US" b="true" sz="10400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Nội dung trình bày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416" r="0" b="-8341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17283">
            <a:off x="-7422" y="1273436"/>
            <a:ext cx="18345987" cy="8105591"/>
          </a:xfrm>
          <a:custGeom>
            <a:avLst/>
            <a:gdLst/>
            <a:ahLst/>
            <a:cxnLst/>
            <a:rect r="r" b="b" t="t" l="l"/>
            <a:pathLst>
              <a:path h="8105591" w="18345987">
                <a:moveTo>
                  <a:pt x="0" y="0"/>
                </a:moveTo>
                <a:lnTo>
                  <a:pt x="18345986" y="0"/>
                </a:lnTo>
                <a:lnTo>
                  <a:pt x="18345986" y="8105591"/>
                </a:lnTo>
                <a:lnTo>
                  <a:pt x="0" y="81055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208318" y="4368978"/>
            <a:ext cx="957253" cy="957253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27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004954" y="1881773"/>
            <a:ext cx="13945790" cy="2005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35"/>
              </a:lnSpc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Cây nhị phân tìm kiếm là một cấu trúc dữ liệu</a:t>
            </a: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dạng c</a:t>
            </a: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ây, trong đó:</a:t>
            </a:r>
          </a:p>
          <a:p>
            <a:pPr algn="l" marL="734059" indent="-367030" lvl="1">
              <a:lnSpc>
                <a:spcPts val="5235"/>
              </a:lnSpc>
              <a:buFont typeface="Arial"/>
              <a:buChar char="•"/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Giá trị của nút bên trái luôn nhỏ hơn giá trị của nút gốc.</a:t>
            </a:r>
          </a:p>
          <a:p>
            <a:pPr algn="l" marL="734059" indent="-367030" lvl="1">
              <a:lnSpc>
                <a:spcPts val="5235"/>
              </a:lnSpc>
              <a:spcBef>
                <a:spcPct val="0"/>
              </a:spcBef>
              <a:buFont typeface="Arial"/>
              <a:buChar char="•"/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Giá trị</a:t>
            </a: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của nút bên phải luôn lớn hơn giá trị của nút gốc.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18089" y="259988"/>
            <a:ext cx="16919521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9"/>
              </a:lnSpc>
            </a:pPr>
            <a:r>
              <a:rPr lang="en-US" b="true" sz="3399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1. TỔNG QUAN VỀ CÂY NHỊ PHÂN TÌM KIẾM</a:t>
            </a:r>
          </a:p>
          <a:p>
            <a:pPr algn="just">
              <a:lnSpc>
                <a:spcPts val="4079"/>
              </a:lnSpc>
              <a:spcBef>
                <a:spcPct val="0"/>
              </a:spcBef>
            </a:pPr>
            <a:r>
              <a:rPr lang="en-US" b="true" sz="3399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1.1 KHÁI NIỆM CÂY NHỊ PHÂN TÌM KIẾM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5125642" y="5880641"/>
            <a:ext cx="957253" cy="95725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297121" y="5880641"/>
            <a:ext cx="957253" cy="957253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144132" y="7302230"/>
            <a:ext cx="957253" cy="957253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6850522" y="7302230"/>
            <a:ext cx="957253" cy="957253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19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522530" y="7302230"/>
            <a:ext cx="957253" cy="957253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31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3203933" y="7302230"/>
            <a:ext cx="957253" cy="957253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42</a:t>
              </a:r>
            </a:p>
          </p:txBody>
        </p:sp>
      </p:grpSp>
      <p:sp>
        <p:nvSpPr>
          <p:cNvPr name="AutoShape 27" id="27"/>
          <p:cNvSpPr/>
          <p:nvPr/>
        </p:nvSpPr>
        <p:spPr>
          <a:xfrm flipV="true">
            <a:off x="5604268" y="4847605"/>
            <a:ext cx="2604050" cy="103303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>
            <a:off x="9165571" y="4847605"/>
            <a:ext cx="2610176" cy="103303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 flipH="true">
            <a:off x="3622758" y="6359268"/>
            <a:ext cx="1502884" cy="94296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>
            <a:off x="6082895" y="6359268"/>
            <a:ext cx="1246253" cy="94296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 flipV="true">
            <a:off x="10001156" y="6359268"/>
            <a:ext cx="1295965" cy="94296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12254374" y="6359268"/>
            <a:ext cx="1428185" cy="94296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416" r="0" b="-8341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70176">
            <a:off x="-91069" y="1292986"/>
            <a:ext cx="18470138" cy="8160443"/>
          </a:xfrm>
          <a:custGeom>
            <a:avLst/>
            <a:gdLst/>
            <a:ahLst/>
            <a:cxnLst/>
            <a:rect r="r" b="b" t="t" l="l"/>
            <a:pathLst>
              <a:path h="8160443" w="18470138">
                <a:moveTo>
                  <a:pt x="0" y="0"/>
                </a:moveTo>
                <a:lnTo>
                  <a:pt x="18470138" y="0"/>
                </a:lnTo>
                <a:lnTo>
                  <a:pt x="18470138" y="8160443"/>
                </a:lnTo>
                <a:lnTo>
                  <a:pt x="0" y="81604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3690137" y="4664873"/>
            <a:ext cx="957253" cy="957253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27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1715878" y="5921187"/>
            <a:ext cx="957253" cy="957253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5487026" y="5921187"/>
            <a:ext cx="957253" cy="957253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399321" y="7101831"/>
            <a:ext cx="957253" cy="957253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913257" y="7101831"/>
            <a:ext cx="957253" cy="957253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19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4529773" y="7101831"/>
            <a:ext cx="957253" cy="957253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31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6644678" y="7101831"/>
            <a:ext cx="957253" cy="957253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42</a:t>
              </a:r>
            </a:p>
          </p:txBody>
        </p:sp>
      </p:grpSp>
      <p:sp>
        <p:nvSpPr>
          <p:cNvPr name="AutoShape 25" id="25"/>
          <p:cNvSpPr/>
          <p:nvPr/>
        </p:nvSpPr>
        <p:spPr>
          <a:xfrm flipV="true">
            <a:off x="12194505" y="5143500"/>
            <a:ext cx="1495632" cy="77768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14647390" y="5143500"/>
            <a:ext cx="1318263" cy="77768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 flipH="true">
            <a:off x="10877948" y="6399813"/>
            <a:ext cx="837931" cy="70201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>
            <a:off x="12673131" y="6399813"/>
            <a:ext cx="718752" cy="70201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 flipV="true">
            <a:off x="15008400" y="6399813"/>
            <a:ext cx="478627" cy="70201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>
            <a:off x="16444279" y="6399813"/>
            <a:ext cx="679025" cy="70201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1" id="31"/>
          <p:cNvGrpSpPr/>
          <p:nvPr/>
        </p:nvGrpSpPr>
        <p:grpSpPr>
          <a:xfrm rot="0">
            <a:off x="3889429" y="4664873"/>
            <a:ext cx="957253" cy="957253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27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2221463" y="5921187"/>
            <a:ext cx="957253" cy="957253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5488078" y="5921187"/>
            <a:ext cx="957253" cy="957253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011347" y="7101831"/>
            <a:ext cx="957253" cy="957253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4368056" y="7101831"/>
            <a:ext cx="957253" cy="957253"/>
            <a:chOff x="0" y="0"/>
            <a:chExt cx="812800" cy="812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31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6670293" y="7101831"/>
            <a:ext cx="957253" cy="957253"/>
            <a:chOff x="0" y="0"/>
            <a:chExt cx="812800" cy="8128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42</a:t>
              </a:r>
            </a:p>
          </p:txBody>
        </p:sp>
      </p:grpSp>
      <p:sp>
        <p:nvSpPr>
          <p:cNvPr name="AutoShape 49" id="49"/>
          <p:cNvSpPr/>
          <p:nvPr/>
        </p:nvSpPr>
        <p:spPr>
          <a:xfrm flipV="true">
            <a:off x="2700090" y="5143500"/>
            <a:ext cx="1189340" cy="77768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0" id="50"/>
          <p:cNvSpPr/>
          <p:nvPr/>
        </p:nvSpPr>
        <p:spPr>
          <a:xfrm>
            <a:off x="4846682" y="5143500"/>
            <a:ext cx="1120022" cy="77768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1" id="51"/>
          <p:cNvSpPr/>
          <p:nvPr/>
        </p:nvSpPr>
        <p:spPr>
          <a:xfrm flipV="true">
            <a:off x="1489973" y="6399813"/>
            <a:ext cx="731490" cy="70201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2" id="52"/>
          <p:cNvSpPr/>
          <p:nvPr/>
        </p:nvSpPr>
        <p:spPr>
          <a:xfrm flipV="true">
            <a:off x="4846682" y="6399813"/>
            <a:ext cx="641396" cy="70201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3" id="53"/>
          <p:cNvSpPr/>
          <p:nvPr/>
        </p:nvSpPr>
        <p:spPr>
          <a:xfrm flipH="true" flipV="true">
            <a:off x="6445331" y="6399813"/>
            <a:ext cx="703589" cy="70201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4" id="54"/>
          <p:cNvGrpSpPr/>
          <p:nvPr/>
        </p:nvGrpSpPr>
        <p:grpSpPr>
          <a:xfrm rot="0">
            <a:off x="8382214" y="5921187"/>
            <a:ext cx="957253" cy="957253"/>
            <a:chOff x="0" y="0"/>
            <a:chExt cx="812800" cy="81280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19</a:t>
              </a:r>
            </a:p>
          </p:txBody>
        </p:sp>
      </p:grpSp>
      <p:sp>
        <p:nvSpPr>
          <p:cNvPr name="TextBox 57" id="57"/>
          <p:cNvSpPr txBox="true"/>
          <p:nvPr/>
        </p:nvSpPr>
        <p:spPr>
          <a:xfrm rot="0">
            <a:off x="3177514" y="1733978"/>
            <a:ext cx="13945790" cy="2663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35"/>
              </a:lnSpc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sánh giá trị cần thêm với nút gốc.</a:t>
            </a:r>
          </a:p>
          <a:p>
            <a:pPr algn="l">
              <a:lnSpc>
                <a:spcPts val="5235"/>
              </a:lnSpc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Nếu</a:t>
            </a: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giá</a:t>
            </a: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trị nhỏ hơn, thêm vào cây con bên trái.</a:t>
            </a:r>
          </a:p>
          <a:p>
            <a:pPr algn="l">
              <a:lnSpc>
                <a:spcPts val="5235"/>
              </a:lnSpc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Nếu giá trị lớn hơn, thêm vào cây con bên phải.</a:t>
            </a:r>
          </a:p>
          <a:p>
            <a:pPr algn="l">
              <a:lnSpc>
                <a:spcPts val="5235"/>
              </a:lnSpc>
              <a:spcBef>
                <a:spcPct val="0"/>
              </a:spcBef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Lặp lại thao tác đến khi tìm được vị trí thích hợp (lá của cây).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518089" y="259988"/>
            <a:ext cx="16919521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9"/>
              </a:lnSpc>
            </a:pPr>
            <a:r>
              <a:rPr lang="en-US" b="true" sz="3399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1. TỔNG QUAN VỀ CÂY NHỊ PHÂN TÌM KIẾM</a:t>
            </a:r>
          </a:p>
          <a:p>
            <a:pPr algn="just">
              <a:lnSpc>
                <a:spcPts val="4079"/>
              </a:lnSpc>
              <a:spcBef>
                <a:spcPct val="0"/>
              </a:spcBef>
            </a:pPr>
            <a:r>
              <a:rPr lang="en-US" b="true" sz="3399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1.2 THAO TÁC THÊM TRÊN CÂY NHỊ PHÂN TÌM KIẾM</a:t>
            </a:r>
          </a:p>
        </p:txBody>
      </p:sp>
      <p:sp>
        <p:nvSpPr>
          <p:cNvPr name="AutoShape 59" id="59"/>
          <p:cNvSpPr/>
          <p:nvPr/>
        </p:nvSpPr>
        <p:spPr>
          <a:xfrm>
            <a:off x="9710303" y="6380763"/>
            <a:ext cx="1167645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60" id="60"/>
          <p:cNvSpPr txBox="true"/>
          <p:nvPr/>
        </p:nvSpPr>
        <p:spPr>
          <a:xfrm rot="0">
            <a:off x="7719005" y="5853548"/>
            <a:ext cx="400526" cy="1024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sz="5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416" r="0" b="-8341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17283">
            <a:off x="130898" y="1334549"/>
            <a:ext cx="18069345" cy="7983365"/>
          </a:xfrm>
          <a:custGeom>
            <a:avLst/>
            <a:gdLst/>
            <a:ahLst/>
            <a:cxnLst/>
            <a:rect r="r" b="b" t="t" l="l"/>
            <a:pathLst>
              <a:path h="7983365" w="18069345">
                <a:moveTo>
                  <a:pt x="0" y="0"/>
                </a:moveTo>
                <a:lnTo>
                  <a:pt x="18069346" y="0"/>
                </a:lnTo>
                <a:lnTo>
                  <a:pt x="18069346" y="7983365"/>
                </a:lnTo>
                <a:lnTo>
                  <a:pt x="0" y="79833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186747" y="3230386"/>
            <a:ext cx="957253" cy="957253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27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171105" y="1881773"/>
            <a:ext cx="14235254" cy="1348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35"/>
              </a:lnSpc>
              <a:spcBef>
                <a:spcPct val="0"/>
              </a:spcBef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Trong cách duyệt tiền tự, duyệt lần lượt node cha trước sau đến node con trái rồi mới đến node con phải.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18089" y="259988"/>
            <a:ext cx="16919521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9"/>
              </a:lnSpc>
            </a:pPr>
            <a:r>
              <a:rPr lang="en-US" b="true" sz="3399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1. TỔNG QUAN VỀ CÂY NHỊ PHÂN TÌM KIẾM</a:t>
            </a:r>
          </a:p>
          <a:p>
            <a:pPr algn="just">
              <a:lnSpc>
                <a:spcPts val="4079"/>
              </a:lnSpc>
              <a:spcBef>
                <a:spcPct val="0"/>
              </a:spcBef>
            </a:pPr>
            <a:r>
              <a:rPr lang="en-US" b="true" sz="3399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1.3 THAO TÁC DUYỆT TIỀN TỰ (PRE-ORDER TRAVERSAL)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5470669" y="4633924"/>
            <a:ext cx="957253" cy="95725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304263" y="4633924"/>
            <a:ext cx="957253" cy="957253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622758" y="6144578"/>
            <a:ext cx="957253" cy="957253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070820" y="6144578"/>
            <a:ext cx="957253" cy="957253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19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616757" y="6144578"/>
            <a:ext cx="957253" cy="957253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31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2959002" y="6144578"/>
            <a:ext cx="957253" cy="957253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42</a:t>
              </a:r>
            </a:p>
          </p:txBody>
        </p:sp>
      </p:grpSp>
      <p:sp>
        <p:nvSpPr>
          <p:cNvPr name="AutoShape 27" id="27"/>
          <p:cNvSpPr/>
          <p:nvPr/>
        </p:nvSpPr>
        <p:spPr>
          <a:xfrm flipV="true">
            <a:off x="5949296" y="3709013"/>
            <a:ext cx="2237451" cy="92491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>
            <a:off x="9144000" y="3709013"/>
            <a:ext cx="2638889" cy="92491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 flipH="true">
            <a:off x="4101385" y="5112551"/>
            <a:ext cx="1369285" cy="103202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>
            <a:off x="6427922" y="5112551"/>
            <a:ext cx="1121524" cy="103202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 flipV="true">
            <a:off x="10095384" y="5112551"/>
            <a:ext cx="1208879" cy="103202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12261516" y="5112551"/>
            <a:ext cx="1176112" cy="103202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3" id="33"/>
          <p:cNvSpPr txBox="true"/>
          <p:nvPr/>
        </p:nvSpPr>
        <p:spPr>
          <a:xfrm rot="0">
            <a:off x="2203316" y="7520931"/>
            <a:ext cx="12924116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Với cây trên thứ tự các node sau khi duyệt là: 27,14,5,19,35,31,42.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416" r="0" b="-8341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17283">
            <a:off x="130898" y="1334549"/>
            <a:ext cx="18069345" cy="7983365"/>
          </a:xfrm>
          <a:custGeom>
            <a:avLst/>
            <a:gdLst/>
            <a:ahLst/>
            <a:cxnLst/>
            <a:rect r="r" b="b" t="t" l="l"/>
            <a:pathLst>
              <a:path h="7983365" w="18069345">
                <a:moveTo>
                  <a:pt x="0" y="0"/>
                </a:moveTo>
                <a:lnTo>
                  <a:pt x="18069346" y="0"/>
                </a:lnTo>
                <a:lnTo>
                  <a:pt x="18069346" y="7983365"/>
                </a:lnTo>
                <a:lnTo>
                  <a:pt x="0" y="79833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186747" y="3230386"/>
            <a:ext cx="957253" cy="957253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27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171105" y="1881773"/>
            <a:ext cx="13945790" cy="1348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35"/>
              </a:lnSpc>
              <a:spcBef>
                <a:spcPct val="0"/>
              </a:spcBef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Trong cách duyệt in-order, duyệt lần lượt node con trái sau đến node cha rồi đến node con phải.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18089" y="259988"/>
            <a:ext cx="16919521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9"/>
              </a:lnSpc>
            </a:pPr>
            <a:r>
              <a:rPr lang="en-US" b="true" sz="3399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1. TỔNG QUAN VỀ CÂY NHỊ PHÂN TÌM KIẾM</a:t>
            </a:r>
          </a:p>
          <a:p>
            <a:pPr algn="just">
              <a:lnSpc>
                <a:spcPts val="4079"/>
              </a:lnSpc>
              <a:spcBef>
                <a:spcPct val="0"/>
              </a:spcBef>
            </a:pPr>
            <a:r>
              <a:rPr lang="en-US" b="true" sz="3399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1.3 THAO TÁC DUYỆT TRUNG TỰ (IN-ORDER TRAVERSAL)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5470669" y="4633924"/>
            <a:ext cx="957253" cy="95725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304263" y="4633924"/>
            <a:ext cx="957253" cy="957253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622758" y="6144578"/>
            <a:ext cx="957253" cy="957253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070820" y="6144578"/>
            <a:ext cx="957253" cy="957253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19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616757" y="6144578"/>
            <a:ext cx="957253" cy="957253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31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2959002" y="6144578"/>
            <a:ext cx="957253" cy="957253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42</a:t>
              </a:r>
            </a:p>
          </p:txBody>
        </p:sp>
      </p:grpSp>
      <p:sp>
        <p:nvSpPr>
          <p:cNvPr name="AutoShape 27" id="27"/>
          <p:cNvSpPr/>
          <p:nvPr/>
        </p:nvSpPr>
        <p:spPr>
          <a:xfrm flipV="true">
            <a:off x="5949296" y="3709013"/>
            <a:ext cx="2237451" cy="92491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>
            <a:off x="9144000" y="3709013"/>
            <a:ext cx="2638889" cy="92491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 flipH="true">
            <a:off x="4101385" y="5112551"/>
            <a:ext cx="1369285" cy="103202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>
            <a:off x="6427922" y="5112551"/>
            <a:ext cx="1121524" cy="103202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 flipV="true">
            <a:off x="10095384" y="5112551"/>
            <a:ext cx="1208879" cy="103202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12261516" y="5112551"/>
            <a:ext cx="1176112" cy="103202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3" id="33"/>
          <p:cNvSpPr txBox="true"/>
          <p:nvPr/>
        </p:nvSpPr>
        <p:spPr>
          <a:xfrm rot="0">
            <a:off x="2171105" y="7520931"/>
            <a:ext cx="13788033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Sau khi duyệt cây trên sẽ được một dãy tăng dần: 5,14,13,27,31,35,42.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416" r="0" b="-8341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17283">
            <a:off x="130898" y="1334549"/>
            <a:ext cx="18069345" cy="7983365"/>
          </a:xfrm>
          <a:custGeom>
            <a:avLst/>
            <a:gdLst/>
            <a:ahLst/>
            <a:cxnLst/>
            <a:rect r="r" b="b" t="t" l="l"/>
            <a:pathLst>
              <a:path h="7983365" w="18069345">
                <a:moveTo>
                  <a:pt x="0" y="0"/>
                </a:moveTo>
                <a:lnTo>
                  <a:pt x="18069346" y="0"/>
                </a:lnTo>
                <a:lnTo>
                  <a:pt x="18069346" y="7983365"/>
                </a:lnTo>
                <a:lnTo>
                  <a:pt x="0" y="79833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208318" y="3230386"/>
            <a:ext cx="957253" cy="957253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27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171105" y="1881773"/>
            <a:ext cx="13945790" cy="1348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35"/>
              </a:lnSpc>
              <a:spcBef>
                <a:spcPct val="0"/>
              </a:spcBef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Trong cách duyệt tiền tự, duyệt lần lượt node con trái, node con phải rồi đến node cha.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18089" y="259988"/>
            <a:ext cx="16919521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9"/>
              </a:lnSpc>
            </a:pPr>
            <a:r>
              <a:rPr lang="en-US" b="true" sz="3399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1. TỔNG QUAN VỀ CÂY NHỊ PHÂN TÌM KIẾM</a:t>
            </a:r>
          </a:p>
          <a:p>
            <a:pPr algn="just">
              <a:lnSpc>
                <a:spcPts val="4079"/>
              </a:lnSpc>
              <a:spcBef>
                <a:spcPct val="0"/>
              </a:spcBef>
            </a:pPr>
            <a:r>
              <a:rPr lang="en-US" b="true" sz="3399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1.3 THAO TÁC DUYỆT HẬU TỰ (POST-ORDER TRAVERSAL)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5492240" y="4633924"/>
            <a:ext cx="957253" cy="95725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304263" y="4633924"/>
            <a:ext cx="957253" cy="957253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644329" y="6144578"/>
            <a:ext cx="957253" cy="957253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070820" y="6144578"/>
            <a:ext cx="957253" cy="957253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19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616757" y="6144578"/>
            <a:ext cx="957253" cy="957253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31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2959002" y="6144578"/>
            <a:ext cx="957253" cy="957253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42</a:t>
              </a:r>
            </a:p>
          </p:txBody>
        </p:sp>
      </p:grpSp>
      <p:sp>
        <p:nvSpPr>
          <p:cNvPr name="AutoShape 27" id="27"/>
          <p:cNvSpPr/>
          <p:nvPr/>
        </p:nvSpPr>
        <p:spPr>
          <a:xfrm flipV="true">
            <a:off x="5970867" y="3709013"/>
            <a:ext cx="2237451" cy="92491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>
            <a:off x="9165571" y="3709013"/>
            <a:ext cx="2617318" cy="92491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 flipH="true">
            <a:off x="4122956" y="5112551"/>
            <a:ext cx="1369285" cy="103202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>
            <a:off x="6449493" y="5112551"/>
            <a:ext cx="1099953" cy="103202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 flipV="true">
            <a:off x="10095384" y="5112551"/>
            <a:ext cx="1208879" cy="103202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12261516" y="5112551"/>
            <a:ext cx="1176112" cy="103202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3" id="33"/>
          <p:cNvSpPr txBox="true"/>
          <p:nvPr/>
        </p:nvSpPr>
        <p:spPr>
          <a:xfrm rot="0">
            <a:off x="2171105" y="7520931"/>
            <a:ext cx="12924116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Với cây trên thứ tự các node sau khi duyệt là: 5,19,14,31,42,35,27.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416" r="0" b="-8341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17283">
            <a:off x="-764763" y="1170828"/>
            <a:ext cx="19485225" cy="8608926"/>
          </a:xfrm>
          <a:custGeom>
            <a:avLst/>
            <a:gdLst/>
            <a:ahLst/>
            <a:cxnLst/>
            <a:rect r="r" b="b" t="t" l="l"/>
            <a:pathLst>
              <a:path h="8608926" w="19485225">
                <a:moveTo>
                  <a:pt x="0" y="0"/>
                </a:moveTo>
                <a:lnTo>
                  <a:pt x="19485225" y="0"/>
                </a:lnTo>
                <a:lnTo>
                  <a:pt x="19485225" y="8608926"/>
                </a:lnTo>
                <a:lnTo>
                  <a:pt x="0" y="86089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459389" y="7792655"/>
            <a:ext cx="943866" cy="964122"/>
            <a:chOff x="0" y="0"/>
            <a:chExt cx="248590" cy="2539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459389" y="6828533"/>
            <a:ext cx="943866" cy="964122"/>
            <a:chOff x="0" y="0"/>
            <a:chExt cx="248590" cy="25392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3459389" y="5864411"/>
            <a:ext cx="943866" cy="964122"/>
            <a:chOff x="0" y="0"/>
            <a:chExt cx="248590" cy="25392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459389" y="4900289"/>
            <a:ext cx="943866" cy="964122"/>
            <a:chOff x="0" y="0"/>
            <a:chExt cx="248590" cy="25392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48590" cy="292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6" id="16"/>
          <p:cNvSpPr/>
          <p:nvPr/>
        </p:nvSpPr>
        <p:spPr>
          <a:xfrm flipH="true" flipV="true">
            <a:off x="2466875" y="6365518"/>
            <a:ext cx="992148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7" id="17"/>
          <p:cNvGrpSpPr/>
          <p:nvPr/>
        </p:nvGrpSpPr>
        <p:grpSpPr>
          <a:xfrm rot="0">
            <a:off x="8200134" y="4900289"/>
            <a:ext cx="943866" cy="964122"/>
            <a:chOff x="0" y="0"/>
            <a:chExt cx="248590" cy="25392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200134" y="5864411"/>
            <a:ext cx="943866" cy="964122"/>
            <a:chOff x="0" y="0"/>
            <a:chExt cx="248590" cy="25392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8200134" y="6828533"/>
            <a:ext cx="943866" cy="964122"/>
            <a:chOff x="0" y="0"/>
            <a:chExt cx="248590" cy="253925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8200134" y="7792655"/>
            <a:ext cx="943866" cy="964122"/>
            <a:chOff x="0" y="0"/>
            <a:chExt cx="248590" cy="25392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6802654">
            <a:off x="4846975" y="4112918"/>
            <a:ext cx="3036327" cy="3025285"/>
          </a:xfrm>
          <a:custGeom>
            <a:avLst/>
            <a:gdLst/>
            <a:ahLst/>
            <a:cxnLst/>
            <a:rect r="r" b="b" t="t" l="l"/>
            <a:pathLst>
              <a:path h="3025285" w="3036327">
                <a:moveTo>
                  <a:pt x="0" y="0"/>
                </a:moveTo>
                <a:lnTo>
                  <a:pt x="3036327" y="0"/>
                </a:lnTo>
                <a:lnTo>
                  <a:pt x="3036327" y="3025286"/>
                </a:lnTo>
                <a:lnTo>
                  <a:pt x="0" y="30252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2326970" y="1546581"/>
            <a:ext cx="13945790" cy="2663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35"/>
              </a:lnSpc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Khái niệm: Stack là cấu trúc dữ liệu dạng LIFO (Last In, First Out).</a:t>
            </a:r>
          </a:p>
          <a:p>
            <a:pPr algn="l">
              <a:lnSpc>
                <a:spcPts val="5235"/>
              </a:lnSpc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Chức năng cơ bản:</a:t>
            </a:r>
          </a:p>
          <a:p>
            <a:pPr algn="l" marL="734059" indent="-367030" lvl="1">
              <a:lnSpc>
                <a:spcPts val="5235"/>
              </a:lnSpc>
              <a:buFont typeface="Arial"/>
              <a:buChar char="•"/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Push: Đưa phần tử vào stack.</a:t>
            </a:r>
          </a:p>
          <a:p>
            <a:pPr algn="l" marL="734059" indent="-367030" lvl="1">
              <a:lnSpc>
                <a:spcPts val="5235"/>
              </a:lnSpc>
              <a:spcBef>
                <a:spcPct val="0"/>
              </a:spcBef>
              <a:buFont typeface="Arial"/>
              <a:buChar char="•"/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Pop: Lấy phần tử ra khỏi stack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18089" y="259988"/>
            <a:ext cx="16919521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9"/>
              </a:lnSpc>
            </a:pPr>
            <a:r>
              <a:rPr lang="en-US" b="true" sz="3399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2. CẤU TRÚC CHỒNG (STACK) VÀ ỨNG DỤNG TRONG KHỬ ĐỆ QUY</a:t>
            </a:r>
          </a:p>
          <a:p>
            <a:pPr algn="just">
              <a:lnSpc>
                <a:spcPts val="4079"/>
              </a:lnSpc>
              <a:spcBef>
                <a:spcPct val="0"/>
              </a:spcBef>
            </a:pPr>
            <a:r>
              <a:rPr lang="en-US" b="true" sz="3399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2.1 TỔNG QUAN VỀ STACK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22853" y="5994361"/>
            <a:ext cx="744022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13162089" y="4900289"/>
            <a:ext cx="943866" cy="964122"/>
            <a:chOff x="0" y="0"/>
            <a:chExt cx="248590" cy="253925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3162089" y="5864411"/>
            <a:ext cx="943866" cy="964122"/>
            <a:chOff x="0" y="0"/>
            <a:chExt cx="248590" cy="25392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3162089" y="6828533"/>
            <a:ext cx="943866" cy="964122"/>
            <a:chOff x="0" y="0"/>
            <a:chExt cx="248590" cy="253925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13162089" y="7792655"/>
            <a:ext cx="943866" cy="964122"/>
            <a:chOff x="0" y="0"/>
            <a:chExt cx="248590" cy="25392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sp>
        <p:nvSpPr>
          <p:cNvPr name="Freeform 45" id="45"/>
          <p:cNvSpPr/>
          <p:nvPr/>
        </p:nvSpPr>
        <p:spPr>
          <a:xfrm flipH="true" flipV="false" rot="3642902">
            <a:off x="9704852" y="4585911"/>
            <a:ext cx="3131683" cy="3120295"/>
          </a:xfrm>
          <a:custGeom>
            <a:avLst/>
            <a:gdLst/>
            <a:ahLst/>
            <a:cxnLst/>
            <a:rect r="r" b="b" t="t" l="l"/>
            <a:pathLst>
              <a:path h="3120295" w="3131683">
                <a:moveTo>
                  <a:pt x="3131683" y="0"/>
                </a:moveTo>
                <a:lnTo>
                  <a:pt x="0" y="0"/>
                </a:lnTo>
                <a:lnTo>
                  <a:pt x="0" y="3120295"/>
                </a:lnTo>
                <a:lnTo>
                  <a:pt x="3131683" y="3120295"/>
                </a:lnTo>
                <a:lnTo>
                  <a:pt x="313168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6" id="46"/>
          <p:cNvSpPr/>
          <p:nvPr/>
        </p:nvSpPr>
        <p:spPr>
          <a:xfrm>
            <a:off x="14105955" y="6261061"/>
            <a:ext cx="99233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47" id="47"/>
          <p:cNvSpPr txBox="true"/>
          <p:nvPr/>
        </p:nvSpPr>
        <p:spPr>
          <a:xfrm rot="0">
            <a:off x="15098286" y="5870853"/>
            <a:ext cx="744022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</a:t>
            </a:r>
          </a:p>
        </p:txBody>
      </p:sp>
      <p:sp>
        <p:nvSpPr>
          <p:cNvPr name="AutoShape 48" id="48"/>
          <p:cNvSpPr/>
          <p:nvPr/>
        </p:nvSpPr>
        <p:spPr>
          <a:xfrm>
            <a:off x="9144000" y="5401400"/>
            <a:ext cx="99233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49" id="49"/>
          <p:cNvSpPr txBox="true"/>
          <p:nvPr/>
        </p:nvSpPr>
        <p:spPr>
          <a:xfrm rot="0">
            <a:off x="10136331" y="5011192"/>
            <a:ext cx="744022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5214923" y="4253224"/>
            <a:ext cx="2300432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 7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0136331" y="4253224"/>
            <a:ext cx="2300432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 7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416" r="0" b="-8341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17283">
            <a:off x="-764763" y="1317663"/>
            <a:ext cx="19485225" cy="8608926"/>
          </a:xfrm>
          <a:custGeom>
            <a:avLst/>
            <a:gdLst/>
            <a:ahLst/>
            <a:cxnLst/>
            <a:rect r="r" b="b" t="t" l="l"/>
            <a:pathLst>
              <a:path h="8608926" w="19485225">
                <a:moveTo>
                  <a:pt x="0" y="0"/>
                </a:moveTo>
                <a:lnTo>
                  <a:pt x="19485225" y="0"/>
                </a:lnTo>
                <a:lnTo>
                  <a:pt x="19485225" y="8608927"/>
                </a:lnTo>
                <a:lnTo>
                  <a:pt x="0" y="86089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7746120"/>
            <a:ext cx="943866" cy="964122"/>
            <a:chOff x="0" y="0"/>
            <a:chExt cx="248590" cy="2539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48590" cy="292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6781998"/>
            <a:ext cx="943866" cy="964122"/>
            <a:chOff x="0" y="0"/>
            <a:chExt cx="248590" cy="25392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48590" cy="292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28700" y="5871633"/>
            <a:ext cx="943866" cy="964122"/>
            <a:chOff x="0" y="0"/>
            <a:chExt cx="248590" cy="25392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48590" cy="292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28700" y="4907511"/>
            <a:ext cx="943866" cy="964122"/>
            <a:chOff x="0" y="0"/>
            <a:chExt cx="248590" cy="25392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48590" cy="292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5357928" y="7746120"/>
            <a:ext cx="943866" cy="964122"/>
            <a:chOff x="0" y="0"/>
            <a:chExt cx="248590" cy="25392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27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5357928" y="6781998"/>
            <a:ext cx="943866" cy="964122"/>
            <a:chOff x="0" y="0"/>
            <a:chExt cx="248590" cy="25392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248590" cy="292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5357928" y="5871633"/>
            <a:ext cx="943866" cy="964122"/>
            <a:chOff x="0" y="0"/>
            <a:chExt cx="248590" cy="25392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248590" cy="292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5357928" y="4907511"/>
            <a:ext cx="943866" cy="964122"/>
            <a:chOff x="0" y="0"/>
            <a:chExt cx="248590" cy="25392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248590" cy="292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8225630" y="4664873"/>
            <a:ext cx="957253" cy="957253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27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6610149" y="6306806"/>
            <a:ext cx="957253" cy="957253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9935103" y="6357128"/>
            <a:ext cx="957253" cy="957253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5490369" y="7752989"/>
            <a:ext cx="957253" cy="957253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7567402" y="7746120"/>
            <a:ext cx="957253" cy="957253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19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8977849" y="7746120"/>
            <a:ext cx="957253" cy="957253"/>
            <a:chOff x="0" y="0"/>
            <a:chExt cx="812800" cy="812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31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11249968" y="7746120"/>
            <a:ext cx="957253" cy="957253"/>
            <a:chOff x="0" y="0"/>
            <a:chExt cx="812800" cy="8128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42</a:t>
              </a:r>
            </a:p>
          </p:txBody>
        </p:sp>
      </p:grpSp>
      <p:sp>
        <p:nvSpPr>
          <p:cNvPr name="AutoShape 49" id="49"/>
          <p:cNvSpPr/>
          <p:nvPr/>
        </p:nvSpPr>
        <p:spPr>
          <a:xfrm flipV="true">
            <a:off x="7088775" y="5143500"/>
            <a:ext cx="1136855" cy="116330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0" id="50"/>
          <p:cNvSpPr/>
          <p:nvPr/>
        </p:nvSpPr>
        <p:spPr>
          <a:xfrm flipH="false" flipV="false" rot="-4450386">
            <a:off x="11273961" y="2720519"/>
            <a:ext cx="2123441" cy="6661776"/>
          </a:xfrm>
          <a:custGeom>
            <a:avLst/>
            <a:gdLst/>
            <a:ahLst/>
            <a:cxnLst/>
            <a:rect r="r" b="b" t="t" l="l"/>
            <a:pathLst>
              <a:path h="6661776" w="2123441">
                <a:moveTo>
                  <a:pt x="0" y="0"/>
                </a:moveTo>
                <a:lnTo>
                  <a:pt x="2123442" y="0"/>
                </a:lnTo>
                <a:lnTo>
                  <a:pt x="2123442" y="6661776"/>
                </a:lnTo>
                <a:lnTo>
                  <a:pt x="0" y="66617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1" id="51"/>
          <p:cNvSpPr/>
          <p:nvPr/>
        </p:nvSpPr>
        <p:spPr>
          <a:xfrm>
            <a:off x="9182883" y="5143500"/>
            <a:ext cx="1230846" cy="121362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2" id="52"/>
          <p:cNvSpPr/>
          <p:nvPr/>
        </p:nvSpPr>
        <p:spPr>
          <a:xfrm flipH="true">
            <a:off x="5968996" y="6785432"/>
            <a:ext cx="641153" cy="96755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3" id="53"/>
          <p:cNvSpPr/>
          <p:nvPr/>
        </p:nvSpPr>
        <p:spPr>
          <a:xfrm>
            <a:off x="7567402" y="6785432"/>
            <a:ext cx="478627" cy="96068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4" id="54"/>
          <p:cNvSpPr/>
          <p:nvPr/>
        </p:nvSpPr>
        <p:spPr>
          <a:xfrm flipV="true">
            <a:off x="9456476" y="6835755"/>
            <a:ext cx="478627" cy="91036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5" id="55"/>
          <p:cNvSpPr/>
          <p:nvPr/>
        </p:nvSpPr>
        <p:spPr>
          <a:xfrm>
            <a:off x="10892356" y="6835755"/>
            <a:ext cx="836239" cy="91036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6" id="56"/>
          <p:cNvSpPr txBox="true"/>
          <p:nvPr/>
        </p:nvSpPr>
        <p:spPr>
          <a:xfrm rot="0">
            <a:off x="518089" y="259988"/>
            <a:ext cx="16919521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9"/>
              </a:lnSpc>
            </a:pPr>
            <a:r>
              <a:rPr lang="en-US" b="true" sz="3399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2. CẤU TRÚC CHỒNG (STACK) VÀ ỨNG DỤNG TRONG KHỬ ĐỆ QUY</a:t>
            </a:r>
          </a:p>
          <a:p>
            <a:pPr algn="just">
              <a:lnSpc>
                <a:spcPts val="4079"/>
              </a:lnSpc>
              <a:spcBef>
                <a:spcPct val="0"/>
              </a:spcBef>
            </a:pPr>
            <a:r>
              <a:rPr lang="en-US" b="true" sz="3399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2.2 ỨNG DỤNG STACK TRONG KHỬ ĐỆ QUY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897045" y="1841096"/>
            <a:ext cx="15894411" cy="244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 được sử dụng để lưu trữ trạng thái của các nút, thay thế lời gọi hàm đệ quy.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Sử dụng vòng lặp và stack để thực hiện duyệt tiền tự:</a:t>
            </a:r>
          </a:p>
          <a:p>
            <a:pPr algn="l" marL="734059" indent="-367030" lvl="1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399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Khởi tạo một stack (ngăn xếp) rỗng.</a:t>
            </a:r>
          </a:p>
          <a:p>
            <a:pPr algn="l" marL="734059" indent="-367030" lvl="1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399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Đưa node gốc vào stack.</a:t>
            </a:r>
          </a:p>
        </p:txBody>
      </p:sp>
      <p:sp>
        <p:nvSpPr>
          <p:cNvPr name="AutoShape 58" id="58"/>
          <p:cNvSpPr/>
          <p:nvPr/>
        </p:nvSpPr>
        <p:spPr>
          <a:xfrm>
            <a:off x="3128080" y="6835755"/>
            <a:ext cx="1669522" cy="0"/>
          </a:xfrm>
          <a:prstGeom prst="line">
            <a:avLst/>
          </a:prstGeom>
          <a:ln cap="flat" w="1905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DAGb6G7vwH0</dc:identifier>
  <dcterms:modified xsi:type="dcterms:W3CDTF">2011-08-01T06:04:30Z</dcterms:modified>
  <cp:revision>1</cp:revision>
  <dc:title>Cài Đặt Cây Nhị Phân Tìm Kiếm (BST) và Ứng Dụng Stack Khử Đệ Quy Trong Duyệt Cây</dc:title>
</cp:coreProperties>
</file>