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al Bold" panose="020B07040202020202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28700"/>
            <a:ext cx="17808880" cy="7868287"/>
          </a:xfrm>
          <a:custGeom>
            <a:avLst/>
            <a:gdLst/>
            <a:ahLst/>
            <a:cxnLst/>
            <a:rect l="l" t="t" r="r" b="b"/>
            <a:pathLst>
              <a:path w="17808880" h="7868287">
                <a:moveTo>
                  <a:pt x="0" y="0"/>
                </a:moveTo>
                <a:lnTo>
                  <a:pt x="17808880" y="0"/>
                </a:lnTo>
                <a:lnTo>
                  <a:pt x="17808880" y="7868287"/>
                </a:lnTo>
                <a:lnTo>
                  <a:pt x="0" y="786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6032" y="1981036"/>
            <a:ext cx="502856" cy="482742"/>
          </a:xfrm>
          <a:custGeom>
            <a:avLst/>
            <a:gdLst/>
            <a:ahLst/>
            <a:cxnLst/>
            <a:rect l="l" t="t" r="r" b="b"/>
            <a:pathLst>
              <a:path w="502856" h="482742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24851" y="8303192"/>
            <a:ext cx="502856" cy="482742"/>
          </a:xfrm>
          <a:custGeom>
            <a:avLst/>
            <a:gdLst/>
            <a:ahLst/>
            <a:cxnLst/>
            <a:rect l="l" t="t" r="r" b="b"/>
            <a:pathLst>
              <a:path w="502856" h="482742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416153">
            <a:off x="15766686" y="7639134"/>
            <a:ext cx="1847411" cy="2762484"/>
          </a:xfrm>
          <a:custGeom>
            <a:avLst/>
            <a:gdLst/>
            <a:ahLst/>
            <a:cxnLst/>
            <a:rect l="l" t="t" r="r" b="b"/>
            <a:pathLst>
              <a:path w="1847411" h="2762484">
                <a:moveTo>
                  <a:pt x="0" y="0"/>
                </a:moveTo>
                <a:lnTo>
                  <a:pt x="1847411" y="0"/>
                </a:lnTo>
                <a:lnTo>
                  <a:pt x="1847411" y="2762483"/>
                </a:lnTo>
                <a:lnTo>
                  <a:pt x="0" y="27624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496044"/>
            <a:ext cx="16423268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59"/>
              </a:lnSpc>
              <a:spcBef>
                <a:spcPct val="0"/>
              </a:spcBef>
            </a:pPr>
            <a:r>
              <a:rPr lang="en-US" sz="5299" b="1" u="none" strike="noStrik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ỨNG DỤNG CẤU TRÚC CHỒNG (STACK) </a:t>
            </a:r>
          </a:p>
          <a:p>
            <a:pPr marL="0" lvl="0" indent="0" algn="ctr">
              <a:lnSpc>
                <a:spcPts val="6359"/>
              </a:lnSpc>
              <a:spcBef>
                <a:spcPct val="0"/>
              </a:spcBef>
            </a:pPr>
            <a:r>
              <a:rPr lang="en-US" sz="5299" b="1" u="none" strike="noStrik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ĐỂ KHỬ ĐỆ QUY KHI DUYỆT </a:t>
            </a:r>
          </a:p>
          <a:p>
            <a:pPr marL="0" lvl="0" indent="0" algn="ctr">
              <a:lnSpc>
                <a:spcPts val="6359"/>
              </a:lnSpc>
              <a:spcBef>
                <a:spcPct val="0"/>
              </a:spcBef>
            </a:pPr>
            <a:r>
              <a:rPr lang="en-US" sz="5299" b="1" u="none" strike="noStrike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CÂY NHỊ PHÂNTÌM KIẾM</a:t>
            </a:r>
          </a:p>
          <a:p>
            <a:pPr marL="0" lvl="0" indent="0" algn="ctr">
              <a:lnSpc>
                <a:spcPts val="5039"/>
              </a:lnSpc>
              <a:spcBef>
                <a:spcPct val="0"/>
              </a:spcBef>
            </a:pPr>
            <a:endParaRPr lang="en-US" sz="5299" b="1" u="none" strike="noStrike">
              <a:solidFill>
                <a:srgbClr val="2E2C7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36032" y="5657821"/>
            <a:ext cx="6000520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Giảng viên hướng dẫn:</a:t>
            </a:r>
          </a:p>
          <a:p>
            <a:pPr algn="l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ThS. Lê Minh Tự</a:t>
            </a:r>
          </a:p>
          <a:p>
            <a:pPr algn="ctr">
              <a:lnSpc>
                <a:spcPts val="3840"/>
              </a:lnSpc>
            </a:pPr>
            <a:endParaRPr lang="en-US" sz="3200" b="1">
              <a:solidFill>
                <a:srgbClr val="2E2C7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0" y="-556896"/>
            <a:ext cx="5262041" cy="2183747"/>
          </a:xfrm>
          <a:custGeom>
            <a:avLst/>
            <a:gdLst/>
            <a:ahLst/>
            <a:cxnLst/>
            <a:rect l="l" t="t" r="r" b="b"/>
            <a:pathLst>
              <a:path w="5262041" h="2183747">
                <a:moveTo>
                  <a:pt x="0" y="0"/>
                </a:moveTo>
                <a:lnTo>
                  <a:pt x="5262041" y="0"/>
                </a:lnTo>
                <a:lnTo>
                  <a:pt x="5262041" y="2183748"/>
                </a:lnTo>
                <a:lnTo>
                  <a:pt x="0" y="21837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03904" y="790776"/>
            <a:ext cx="1036023" cy="722626"/>
          </a:xfrm>
          <a:custGeom>
            <a:avLst/>
            <a:gdLst/>
            <a:ahLst/>
            <a:cxnLst/>
            <a:rect l="l" t="t" r="r" b="b"/>
            <a:pathLst>
              <a:path w="1036023" h="722626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18021" y="8424621"/>
            <a:ext cx="1036023" cy="722626"/>
          </a:xfrm>
          <a:custGeom>
            <a:avLst/>
            <a:gdLst/>
            <a:ahLst/>
            <a:cxnLst/>
            <a:rect l="l" t="t" r="r" b="b"/>
            <a:pathLst>
              <a:path w="1036023" h="722626">
                <a:moveTo>
                  <a:pt x="0" y="0"/>
                </a:moveTo>
                <a:lnTo>
                  <a:pt x="1036023" y="0"/>
                </a:lnTo>
                <a:lnTo>
                  <a:pt x="1036023" y="722626"/>
                </a:lnTo>
                <a:lnTo>
                  <a:pt x="0" y="7226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757996" y="5572619"/>
            <a:ext cx="6363920" cy="249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Sinh viên thực hiện: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Họ tên: Dương Bảo Khanh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MSSV: 110122009</a:t>
            </a:r>
          </a:p>
          <a:p>
            <a:pPr algn="just">
              <a:lnSpc>
                <a:spcPts val="3840"/>
              </a:lnSpc>
            </a:pPr>
            <a:r>
              <a:rPr lang="en-US" sz="32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Lớp: DA22TTA</a:t>
            </a:r>
          </a:p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endParaRPr lang="en-US" sz="3200" b="1">
              <a:solidFill>
                <a:srgbClr val="2E2C7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898362" y="1170828"/>
            <a:ext cx="19485225" cy="8608926"/>
          </a:xfrm>
          <a:custGeom>
            <a:avLst/>
            <a:gdLst/>
            <a:ahLst/>
            <a:cxnLst/>
            <a:rect l="l" t="t" r="r" b="b"/>
            <a:pathLst>
              <a:path w="19485225" h="8608926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8089" y="259988"/>
            <a:ext cx="16919521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3. CÀI ĐẶT VÀ KẾT QUẢ THỰC HIỆN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72580" y="895845"/>
            <a:ext cx="18433160" cy="8144105"/>
          </a:xfrm>
          <a:custGeom>
            <a:avLst/>
            <a:gdLst/>
            <a:ahLst/>
            <a:cxnLst/>
            <a:rect l="l" t="t" r="r" b="b"/>
            <a:pathLst>
              <a:path w="18433160" h="8144105">
                <a:moveTo>
                  <a:pt x="0" y="0"/>
                </a:moveTo>
                <a:lnTo>
                  <a:pt x="18433160" y="0"/>
                </a:lnTo>
                <a:lnTo>
                  <a:pt x="18433160" y="8144106"/>
                </a:lnTo>
                <a:lnTo>
                  <a:pt x="0" y="81441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8089" y="259988"/>
            <a:ext cx="16919521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4. KẾT LUẬN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25452"/>
            <a:ext cx="17571666" cy="544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Thành tựu đạt được: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 khai thành công các thuật toán duyệt cây nhị phân tìm kiếm (NLR, LNR, LRN) bằng cả đệ quy và khử đệ quy.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Ứng dụng cấu trúc chồng (Stack) thay thế lời gọi đệ quy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Hạn chế: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 tối ưu hiệu suất cho cây dữ liệu lớn.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Hướng phát triển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Tối ưu hóa thuật toán để cải thiện tốc độ trên cây lớn.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3815" y="4015987"/>
            <a:ext cx="16979385" cy="1077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b="1" dirty="0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XIN CẢM ƠN CÁC THẦY ĐÃ LẮNG </a:t>
            </a:r>
            <a:r>
              <a:rPr lang="vi-VN" sz="65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NGHE!</a:t>
            </a:r>
            <a:endParaRPr lang="en-US" sz="6599" b="1" dirty="0">
              <a:solidFill>
                <a:srgbClr val="2E2C7F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8232E008-5D48-2E79-FAFC-E2158F631D1D}"/>
              </a:ext>
            </a:extLst>
          </p:cNvPr>
          <p:cNvSpPr/>
          <p:nvPr/>
        </p:nvSpPr>
        <p:spPr>
          <a:xfrm>
            <a:off x="1835878" y="1977311"/>
            <a:ext cx="15697200" cy="6997948"/>
          </a:xfrm>
          <a:custGeom>
            <a:avLst/>
            <a:gdLst/>
            <a:ahLst/>
            <a:cxnLst/>
            <a:rect l="l" t="t" r="r" b="b"/>
            <a:pathLst>
              <a:path w="17808880" h="7868287">
                <a:moveTo>
                  <a:pt x="0" y="0"/>
                </a:moveTo>
                <a:lnTo>
                  <a:pt x="17808880" y="0"/>
                </a:lnTo>
                <a:lnTo>
                  <a:pt x="17808880" y="7868287"/>
                </a:lnTo>
                <a:lnTo>
                  <a:pt x="0" y="7868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213915">
            <a:off x="421329" y="131744"/>
            <a:ext cx="1717599" cy="2198526"/>
          </a:xfrm>
          <a:custGeom>
            <a:avLst/>
            <a:gdLst/>
            <a:ahLst/>
            <a:cxnLst/>
            <a:rect l="l" t="t" r="r" b="b"/>
            <a:pathLst>
              <a:path w="1717599" h="2198526">
                <a:moveTo>
                  <a:pt x="0" y="0"/>
                </a:moveTo>
                <a:lnTo>
                  <a:pt x="1717598" y="0"/>
                </a:lnTo>
                <a:lnTo>
                  <a:pt x="1717598" y="2198527"/>
                </a:lnTo>
                <a:lnTo>
                  <a:pt x="0" y="21985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7272" y="4072952"/>
            <a:ext cx="502856" cy="482742"/>
          </a:xfrm>
          <a:custGeom>
            <a:avLst/>
            <a:gdLst/>
            <a:ahLst/>
            <a:cxnLst/>
            <a:rect l="l" t="t" r="r" b="b"/>
            <a:pathLst>
              <a:path w="502856" h="482742">
                <a:moveTo>
                  <a:pt x="0" y="0"/>
                </a:moveTo>
                <a:lnTo>
                  <a:pt x="502856" y="0"/>
                </a:lnTo>
                <a:lnTo>
                  <a:pt x="502856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859355" y="6969960"/>
            <a:ext cx="502856" cy="482742"/>
          </a:xfrm>
          <a:custGeom>
            <a:avLst/>
            <a:gdLst/>
            <a:ahLst/>
            <a:cxnLst/>
            <a:rect l="l" t="t" r="r" b="b"/>
            <a:pathLst>
              <a:path w="502856" h="482742">
                <a:moveTo>
                  <a:pt x="0" y="0"/>
                </a:moveTo>
                <a:lnTo>
                  <a:pt x="502857" y="0"/>
                </a:lnTo>
                <a:lnTo>
                  <a:pt x="502857" y="482742"/>
                </a:lnTo>
                <a:lnTo>
                  <a:pt x="0" y="4827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10587" y="5143500"/>
            <a:ext cx="893200" cy="623007"/>
          </a:xfrm>
          <a:custGeom>
            <a:avLst/>
            <a:gdLst/>
            <a:ahLst/>
            <a:cxnLst/>
            <a:rect l="l" t="t" r="r" b="b"/>
            <a:pathLst>
              <a:path w="893200" h="623007">
                <a:moveTo>
                  <a:pt x="0" y="0"/>
                </a:moveTo>
                <a:lnTo>
                  <a:pt x="893200" y="0"/>
                </a:lnTo>
                <a:lnTo>
                  <a:pt x="893200" y="623007"/>
                </a:lnTo>
                <a:lnTo>
                  <a:pt x="0" y="6230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903610" y="5143500"/>
            <a:ext cx="1355946" cy="945772"/>
          </a:xfrm>
          <a:custGeom>
            <a:avLst/>
            <a:gdLst/>
            <a:ahLst/>
            <a:cxnLst/>
            <a:rect l="l" t="t" r="r" b="b"/>
            <a:pathLst>
              <a:path w="1355946" h="945772">
                <a:moveTo>
                  <a:pt x="0" y="0"/>
                </a:moveTo>
                <a:lnTo>
                  <a:pt x="1355946" y="0"/>
                </a:lnTo>
                <a:lnTo>
                  <a:pt x="1355946" y="945772"/>
                </a:lnTo>
                <a:lnTo>
                  <a:pt x="0" y="9457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517316">
            <a:off x="15875509" y="8189744"/>
            <a:ext cx="1412148" cy="1886007"/>
          </a:xfrm>
          <a:custGeom>
            <a:avLst/>
            <a:gdLst/>
            <a:ahLst/>
            <a:cxnLst/>
            <a:rect l="l" t="t" r="r" b="b"/>
            <a:pathLst>
              <a:path w="1412148" h="1886007">
                <a:moveTo>
                  <a:pt x="0" y="0"/>
                </a:moveTo>
                <a:lnTo>
                  <a:pt x="1412148" y="0"/>
                </a:lnTo>
                <a:lnTo>
                  <a:pt x="1412148" y="1886007"/>
                </a:lnTo>
                <a:lnTo>
                  <a:pt x="0" y="18860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09600" y="2134800"/>
            <a:ext cx="10349756" cy="6997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8369" lvl="1" indent="-429185" algn="l">
              <a:lnSpc>
                <a:spcPts val="9939"/>
              </a:lnSpc>
              <a:buAutoNum type="arabicPeriod"/>
            </a:pP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cây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nhị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tìm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kiếm</a:t>
            </a: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369" lvl="1" indent="-429185" algn="l">
              <a:lnSpc>
                <a:spcPts val="9939"/>
              </a:lnSpc>
              <a:buAutoNum type="arabicPeriod"/>
            </a:pP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trúc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chồng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(Stack)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khử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đệ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quy</a:t>
            </a: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369" lvl="1" indent="-429185" algn="l">
              <a:lnSpc>
                <a:spcPts val="9939"/>
              </a:lnSpc>
              <a:buAutoNum type="arabicPeriod"/>
            </a:pP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369" lvl="1" indent="-429185" algn="l">
              <a:lnSpc>
                <a:spcPts val="9939"/>
              </a:lnSpc>
              <a:buAutoNum type="arabicPeriod"/>
            </a:pP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3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975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luận</a:t>
            </a: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ts val="3308"/>
              </a:lnSpc>
            </a:pPr>
            <a:endParaRPr lang="en-US" sz="39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3341" y="651145"/>
            <a:ext cx="16091266" cy="158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Nội dung trình bày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7422" y="1273436"/>
            <a:ext cx="18345987" cy="8105591"/>
          </a:xfrm>
          <a:custGeom>
            <a:avLst/>
            <a:gdLst/>
            <a:ahLst/>
            <a:cxnLst/>
            <a:rect l="l" t="t" r="r" b="b"/>
            <a:pathLst>
              <a:path w="18345987" h="8105591">
                <a:moveTo>
                  <a:pt x="0" y="0"/>
                </a:moveTo>
                <a:lnTo>
                  <a:pt x="18345986" y="0"/>
                </a:lnTo>
                <a:lnTo>
                  <a:pt x="18345986" y="8105591"/>
                </a:lnTo>
                <a:lnTo>
                  <a:pt x="0" y="8105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208318" y="4368978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04954" y="1881773"/>
            <a:ext cx="13945790" cy="2005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Cây nhị phân tìm kiếm là một cấu trúc dữ liệu dạng cây, trong đó:</a:t>
            </a:r>
          </a:p>
          <a:p>
            <a:pPr marL="734059" lvl="1" indent="-367030" algn="l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 của nút bên trái luôn nhỏ hơn giá trị của nút gốc.</a:t>
            </a:r>
          </a:p>
          <a:p>
            <a:pPr marL="734059" lvl="1" indent="-367030" algn="l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Giá trị của nút bên phải luôn lớn hơn giá trị của nút gốc.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1.1 KHÁI NIỆM CÂY NHỊ PHÂN TÌM KIẾM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125642" y="5880641"/>
            <a:ext cx="957253" cy="9572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297121" y="5880641"/>
            <a:ext cx="957253" cy="95725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144132" y="7302230"/>
            <a:ext cx="957253" cy="95725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850522" y="7302230"/>
            <a:ext cx="957253" cy="9572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522530" y="7302230"/>
            <a:ext cx="957253" cy="957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203933" y="7302230"/>
            <a:ext cx="957253" cy="95725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5604268" y="4847605"/>
            <a:ext cx="2604050" cy="10330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65571" y="4847605"/>
            <a:ext cx="2610176" cy="10330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3622758" y="6359268"/>
            <a:ext cx="1502884" cy="942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082895" y="6359268"/>
            <a:ext cx="1246253" cy="942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0001156" y="6359268"/>
            <a:ext cx="1295965" cy="942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254374" y="6359268"/>
            <a:ext cx="1428185" cy="9429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70176">
            <a:off x="-91069" y="1541905"/>
            <a:ext cx="18470138" cy="8160443"/>
          </a:xfrm>
          <a:custGeom>
            <a:avLst/>
            <a:gdLst/>
            <a:ahLst/>
            <a:cxnLst/>
            <a:rect l="l" t="t" r="r" b="b"/>
            <a:pathLst>
              <a:path w="18470138" h="8160443">
                <a:moveTo>
                  <a:pt x="0" y="0"/>
                </a:moveTo>
                <a:lnTo>
                  <a:pt x="18470138" y="0"/>
                </a:lnTo>
                <a:lnTo>
                  <a:pt x="18470138" y="8160443"/>
                </a:lnTo>
                <a:lnTo>
                  <a:pt x="0" y="816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690137" y="4664873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715878" y="5921187"/>
            <a:ext cx="957253" cy="95725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87026" y="5921187"/>
            <a:ext cx="957253" cy="95725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399321" y="7101831"/>
            <a:ext cx="957253" cy="95725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913257" y="7101831"/>
            <a:ext cx="957253" cy="95725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29773" y="7101831"/>
            <a:ext cx="957253" cy="957253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644678" y="7101831"/>
            <a:ext cx="957253" cy="95725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12194505" y="5143500"/>
            <a:ext cx="1495632" cy="777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4647390" y="5143500"/>
            <a:ext cx="1318263" cy="777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H="1">
            <a:off x="10877948" y="6399813"/>
            <a:ext cx="837931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12673131" y="6399813"/>
            <a:ext cx="718752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V="1">
            <a:off x="15008400" y="6399813"/>
            <a:ext cx="478627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6444279" y="6399813"/>
            <a:ext cx="679025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1" name="Group 31"/>
          <p:cNvGrpSpPr/>
          <p:nvPr/>
        </p:nvGrpSpPr>
        <p:grpSpPr>
          <a:xfrm>
            <a:off x="3889429" y="4664873"/>
            <a:ext cx="957253" cy="957253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2221463" y="5921187"/>
            <a:ext cx="957253" cy="95725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488078" y="5921187"/>
            <a:ext cx="957253" cy="957253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011347" y="7101831"/>
            <a:ext cx="957253" cy="95725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368056" y="7101831"/>
            <a:ext cx="957253" cy="957253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6670293" y="7101831"/>
            <a:ext cx="957253" cy="957253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V="1">
            <a:off x="2700090" y="5143500"/>
            <a:ext cx="1189340" cy="777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>
            <a:off x="4846682" y="5143500"/>
            <a:ext cx="1120022" cy="77768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1489973" y="6399813"/>
            <a:ext cx="731490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V="1">
            <a:off x="4846682" y="6399813"/>
            <a:ext cx="641396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6445331" y="6399813"/>
            <a:ext cx="703589" cy="7020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4" name="Group 54"/>
          <p:cNvGrpSpPr/>
          <p:nvPr/>
        </p:nvGrpSpPr>
        <p:grpSpPr>
          <a:xfrm>
            <a:off x="8382214" y="5921187"/>
            <a:ext cx="957253" cy="957253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sp>
        <p:nvSpPr>
          <p:cNvPr id="57" name="TextBox 57"/>
          <p:cNvSpPr txBox="1"/>
          <p:nvPr/>
        </p:nvSpPr>
        <p:spPr>
          <a:xfrm>
            <a:off x="3177514" y="1733978"/>
            <a:ext cx="13945790" cy="2663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sánh giá trị cần thêm với nút gốc.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giá trị nhỏ hơn, thêm vào cây con bên trái.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giá trị lớn hơn, thêm vào cây con bên phải.</a:t>
            </a:r>
          </a:p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Lặp lại thao tác đến khi tìm được vị trí thích hợp (lá của cây).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1.2 THAO TÁC THÊM TRÊN CÂY NHỊ PHÂN TÌM KIẾM</a:t>
            </a:r>
          </a:p>
        </p:txBody>
      </p:sp>
      <p:sp>
        <p:nvSpPr>
          <p:cNvPr id="59" name="AutoShape 59"/>
          <p:cNvSpPr/>
          <p:nvPr/>
        </p:nvSpPr>
        <p:spPr>
          <a:xfrm>
            <a:off x="9710303" y="6380763"/>
            <a:ext cx="1167645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0" name="TextBox 60"/>
          <p:cNvSpPr txBox="1"/>
          <p:nvPr/>
        </p:nvSpPr>
        <p:spPr>
          <a:xfrm>
            <a:off x="7719005" y="5853548"/>
            <a:ext cx="400526" cy="102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130898" y="1334549"/>
            <a:ext cx="18069345" cy="7983365"/>
          </a:xfrm>
          <a:custGeom>
            <a:avLst/>
            <a:gdLst/>
            <a:ahLst/>
            <a:cxnLst/>
            <a:rect l="l" t="t" r="r" b="b"/>
            <a:pathLst>
              <a:path w="18069345" h="798336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86747" y="3230386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71105" y="1881773"/>
            <a:ext cx="14235254" cy="134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cha trước sau đến node con trái rồi mới đến node con phải.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TIỀN TỰ (PRE-ORDER TRAVERSAL)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70669" y="4633924"/>
            <a:ext cx="957253" cy="9572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04263" y="4633924"/>
            <a:ext cx="957253" cy="95725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22758" y="6144578"/>
            <a:ext cx="957253" cy="95725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70820" y="6144578"/>
            <a:ext cx="957253" cy="9572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16757" y="6144578"/>
            <a:ext cx="957253" cy="957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959002" y="6144578"/>
            <a:ext cx="957253" cy="95725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5949296" y="3709013"/>
            <a:ext cx="2237451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4101385" y="5112551"/>
            <a:ext cx="1369285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0095384" y="5112551"/>
            <a:ext cx="1208879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2203316" y="7520931"/>
            <a:ext cx="12924116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27,14,5,19,35,31,42.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130898" y="1334549"/>
            <a:ext cx="18069345" cy="7983365"/>
          </a:xfrm>
          <a:custGeom>
            <a:avLst/>
            <a:gdLst/>
            <a:ahLst/>
            <a:cxnLst/>
            <a:rect l="l" t="t" r="r" b="b"/>
            <a:pathLst>
              <a:path w="18069345" h="798336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86747" y="3230386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71105" y="1881773"/>
            <a:ext cx="13945790" cy="134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in-order, duyệt lần lượt node con trái sau đến node cha rồi đến node con phải.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TRUNG TỰ (IN-ORDER TRAVERSAL)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70669" y="4633924"/>
            <a:ext cx="957253" cy="9572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04263" y="4633924"/>
            <a:ext cx="957253" cy="95725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22758" y="6144578"/>
            <a:ext cx="957253" cy="95725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70820" y="6144578"/>
            <a:ext cx="957253" cy="9572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16757" y="6144578"/>
            <a:ext cx="957253" cy="957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959002" y="6144578"/>
            <a:ext cx="957253" cy="95725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5949296" y="3709013"/>
            <a:ext cx="2237451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4101385" y="5112551"/>
            <a:ext cx="1369285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0095384" y="5112551"/>
            <a:ext cx="1208879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2171105" y="7520931"/>
            <a:ext cx="13788033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 khi duyệt cây trên sẽ được một dãy tăng dần: 5,14,13,27,31,35,42.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130898" y="1334549"/>
            <a:ext cx="18069345" cy="7983365"/>
          </a:xfrm>
          <a:custGeom>
            <a:avLst/>
            <a:gdLst/>
            <a:ahLst/>
            <a:cxnLst/>
            <a:rect l="l" t="t" r="r" b="b"/>
            <a:pathLst>
              <a:path w="18069345" h="7983365">
                <a:moveTo>
                  <a:pt x="0" y="0"/>
                </a:moveTo>
                <a:lnTo>
                  <a:pt x="18069346" y="0"/>
                </a:lnTo>
                <a:lnTo>
                  <a:pt x="18069346" y="7983365"/>
                </a:lnTo>
                <a:lnTo>
                  <a:pt x="0" y="7983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86747" y="3230386"/>
            <a:ext cx="957253" cy="95725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71105" y="1881773"/>
            <a:ext cx="13945790" cy="1348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  <a:spcBef>
                <a:spcPct val="0"/>
              </a:spcBef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cách duyệt tiền tự, duyệt lần lượt node con trái, node con phải rồi đến node cha.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 TỔNG QUAN VỀ CÂY NHỊ PHÂN TÌM KIẾM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1.3 THAO TÁC DUYỆT HẬU TỰ (POST-ORDER TRAVERSAL)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470669" y="4633924"/>
            <a:ext cx="957253" cy="95725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04263" y="4633924"/>
            <a:ext cx="957253" cy="95725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22758" y="6144578"/>
            <a:ext cx="957253" cy="95725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070820" y="6144578"/>
            <a:ext cx="957253" cy="95725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616757" y="6144578"/>
            <a:ext cx="957253" cy="95725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959002" y="6144578"/>
            <a:ext cx="957253" cy="957253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-57150"/>
              <a:ext cx="660400" cy="793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42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5949296" y="3709013"/>
            <a:ext cx="2237451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44000" y="3709013"/>
            <a:ext cx="2638889" cy="9249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4101385" y="5112551"/>
            <a:ext cx="1369285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6427922" y="5112551"/>
            <a:ext cx="1121524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10095384" y="5112551"/>
            <a:ext cx="1208879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2261516" y="5112551"/>
            <a:ext cx="1176112" cy="10320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2171105" y="7520931"/>
            <a:ext cx="12924116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 cây trên thứ tự các node sau khi duyệt là: 5,19,14,31,42,35,27.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764763" y="1170828"/>
            <a:ext cx="19485225" cy="8608926"/>
          </a:xfrm>
          <a:custGeom>
            <a:avLst/>
            <a:gdLst/>
            <a:ahLst/>
            <a:cxnLst/>
            <a:rect l="l" t="t" r="r" b="b"/>
            <a:pathLst>
              <a:path w="19485225" h="8608926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459389" y="7792655"/>
            <a:ext cx="943866" cy="964122"/>
            <a:chOff x="0" y="0"/>
            <a:chExt cx="248590" cy="2539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459389" y="6828533"/>
            <a:ext cx="943866" cy="964122"/>
            <a:chOff x="0" y="0"/>
            <a:chExt cx="248590" cy="253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459389" y="5864411"/>
            <a:ext cx="943866" cy="964122"/>
            <a:chOff x="0" y="0"/>
            <a:chExt cx="248590" cy="253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459389" y="4900289"/>
            <a:ext cx="943866" cy="964122"/>
            <a:chOff x="0" y="0"/>
            <a:chExt cx="248590" cy="2539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48590" cy="292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H="1" flipV="1">
            <a:off x="2466875" y="6365518"/>
            <a:ext cx="99214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7" name="Group 17"/>
          <p:cNvGrpSpPr/>
          <p:nvPr/>
        </p:nvGrpSpPr>
        <p:grpSpPr>
          <a:xfrm>
            <a:off x="8200134" y="4900289"/>
            <a:ext cx="943866" cy="964122"/>
            <a:chOff x="0" y="0"/>
            <a:chExt cx="248590" cy="2539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00134" y="5864411"/>
            <a:ext cx="943866" cy="964122"/>
            <a:chOff x="0" y="0"/>
            <a:chExt cx="248590" cy="25392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200134" y="6828533"/>
            <a:ext cx="943866" cy="964122"/>
            <a:chOff x="0" y="0"/>
            <a:chExt cx="248590" cy="25392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200134" y="7792655"/>
            <a:ext cx="943866" cy="964122"/>
            <a:chOff x="0" y="0"/>
            <a:chExt cx="248590" cy="253925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6802654">
            <a:off x="4846975" y="4112918"/>
            <a:ext cx="3036327" cy="3025285"/>
          </a:xfrm>
          <a:custGeom>
            <a:avLst/>
            <a:gdLst/>
            <a:ahLst/>
            <a:cxnLst/>
            <a:rect l="l" t="t" r="r" b="b"/>
            <a:pathLst>
              <a:path w="3036327" h="3025285">
                <a:moveTo>
                  <a:pt x="0" y="0"/>
                </a:moveTo>
                <a:lnTo>
                  <a:pt x="3036327" y="0"/>
                </a:lnTo>
                <a:lnTo>
                  <a:pt x="3036327" y="3025286"/>
                </a:lnTo>
                <a:lnTo>
                  <a:pt x="0" y="3025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2326970" y="1546581"/>
            <a:ext cx="13945790" cy="2663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Khái niệm: Stack là cấu trúc dữ liệu dạng LIFO (Last In, First Out).</a:t>
            </a:r>
          </a:p>
          <a:p>
            <a:pPr algn="l">
              <a:lnSpc>
                <a:spcPts val="5235"/>
              </a:lnSpc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Chức năng cơ bản:</a:t>
            </a:r>
          </a:p>
          <a:p>
            <a:pPr marL="734059" lvl="1" indent="-367030" algn="l">
              <a:lnSpc>
                <a:spcPts val="5235"/>
              </a:lnSpc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Push: Đưa phần tử vào stack.</a:t>
            </a:r>
          </a:p>
          <a:p>
            <a:pPr marL="734059" lvl="1" indent="-367030" algn="l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-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Pop: Lấy phần tử ra khỏi stack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2.1 TỔNG QUAN VỀ STACK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722853" y="5994361"/>
            <a:ext cx="74402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3162089" y="4900289"/>
            <a:ext cx="943866" cy="964122"/>
            <a:chOff x="0" y="0"/>
            <a:chExt cx="248590" cy="25392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162089" y="5864411"/>
            <a:ext cx="943866" cy="964122"/>
            <a:chOff x="0" y="0"/>
            <a:chExt cx="248590" cy="25392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162089" y="6828533"/>
            <a:ext cx="943866" cy="964122"/>
            <a:chOff x="0" y="0"/>
            <a:chExt cx="248590" cy="25392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3162089" y="7792655"/>
            <a:ext cx="943866" cy="964122"/>
            <a:chOff x="0" y="0"/>
            <a:chExt cx="248590" cy="25392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48590" cy="253925"/>
            </a:xfrm>
            <a:custGeom>
              <a:avLst/>
              <a:gdLst/>
              <a:ahLst/>
              <a:cxnLst/>
              <a:rect l="l" t="t" r="r" b="b"/>
              <a:pathLst>
                <a:path w="248590" h="253925">
                  <a:moveTo>
                    <a:pt x="0" y="0"/>
                  </a:moveTo>
                  <a:lnTo>
                    <a:pt x="248590" y="0"/>
                  </a:lnTo>
                  <a:lnTo>
                    <a:pt x="248590" y="253925"/>
                  </a:lnTo>
                  <a:lnTo>
                    <a:pt x="0" y="2539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133350"/>
              <a:ext cx="248590" cy="387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  <a:spcBef>
                  <a:spcPct val="0"/>
                </a:spcBef>
              </a:pPr>
              <a:r>
                <a:rPr lang="en-US" sz="33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sp>
        <p:nvSpPr>
          <p:cNvPr id="45" name="Freeform 45"/>
          <p:cNvSpPr/>
          <p:nvPr/>
        </p:nvSpPr>
        <p:spPr>
          <a:xfrm rot="3642902" flipH="1">
            <a:off x="9704852" y="4585911"/>
            <a:ext cx="3131683" cy="3120295"/>
          </a:xfrm>
          <a:custGeom>
            <a:avLst/>
            <a:gdLst/>
            <a:ahLst/>
            <a:cxnLst/>
            <a:rect l="l" t="t" r="r" b="b"/>
            <a:pathLst>
              <a:path w="3131683" h="3120295">
                <a:moveTo>
                  <a:pt x="3131683" y="0"/>
                </a:moveTo>
                <a:lnTo>
                  <a:pt x="0" y="0"/>
                </a:lnTo>
                <a:lnTo>
                  <a:pt x="0" y="3120295"/>
                </a:lnTo>
                <a:lnTo>
                  <a:pt x="3131683" y="3120295"/>
                </a:lnTo>
                <a:lnTo>
                  <a:pt x="31316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6" name="AutoShape 46"/>
          <p:cNvSpPr/>
          <p:nvPr/>
        </p:nvSpPr>
        <p:spPr>
          <a:xfrm>
            <a:off x="14105955" y="6261061"/>
            <a:ext cx="9923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7" name="TextBox 47"/>
          <p:cNvSpPr txBox="1"/>
          <p:nvPr/>
        </p:nvSpPr>
        <p:spPr>
          <a:xfrm>
            <a:off x="15098286" y="5870853"/>
            <a:ext cx="74402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id="48" name="AutoShape 48"/>
          <p:cNvSpPr/>
          <p:nvPr/>
        </p:nvSpPr>
        <p:spPr>
          <a:xfrm>
            <a:off x="9144000" y="5401400"/>
            <a:ext cx="99233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49" name="TextBox 49"/>
          <p:cNvSpPr txBox="1"/>
          <p:nvPr/>
        </p:nvSpPr>
        <p:spPr>
          <a:xfrm>
            <a:off x="10136331" y="5011192"/>
            <a:ext cx="74402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214923" y="4253224"/>
            <a:ext cx="230043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Pushing 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136331" y="4253224"/>
            <a:ext cx="230043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Popping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416" b="-83416"/>
            </a:stretch>
          </a:blipFill>
        </p:spPr>
      </p:sp>
      <p:sp>
        <p:nvSpPr>
          <p:cNvPr id="3" name="Freeform 3"/>
          <p:cNvSpPr/>
          <p:nvPr/>
        </p:nvSpPr>
        <p:spPr>
          <a:xfrm rot="117283">
            <a:off x="-898362" y="1170828"/>
            <a:ext cx="19485225" cy="8608926"/>
          </a:xfrm>
          <a:custGeom>
            <a:avLst/>
            <a:gdLst/>
            <a:ahLst/>
            <a:cxnLst/>
            <a:rect l="l" t="t" r="r" b="b"/>
            <a:pathLst>
              <a:path w="19485225" h="8608926">
                <a:moveTo>
                  <a:pt x="0" y="0"/>
                </a:moveTo>
                <a:lnTo>
                  <a:pt x="19485225" y="0"/>
                </a:lnTo>
                <a:lnTo>
                  <a:pt x="19485225" y="8608926"/>
                </a:lnTo>
                <a:lnTo>
                  <a:pt x="0" y="8608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8089" y="259988"/>
            <a:ext cx="16919521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 CẤU TRÚC CHỒNG (STACK) VÀ ỨNG DỤNG TRONG KHỬ ĐỆ QUY</a:t>
            </a:r>
          </a:p>
          <a:p>
            <a:pPr algn="just">
              <a:lnSpc>
                <a:spcPts val="4079"/>
              </a:lnSpc>
              <a:spcBef>
                <a:spcPct val="0"/>
              </a:spcBef>
            </a:pPr>
            <a:r>
              <a:rPr lang="en-US" sz="3399" b="1">
                <a:solidFill>
                  <a:srgbClr val="2E2C7F"/>
                </a:solidFill>
                <a:latin typeface="Arial Bold"/>
                <a:ea typeface="Arial Bold"/>
                <a:cs typeface="Arial Bold"/>
                <a:sym typeface="Arial Bold"/>
              </a:rPr>
              <a:t>2.2 ỨNG DỤNG STACK TRONG KHỬ ĐỆ QUY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7045" y="1841096"/>
            <a:ext cx="15894411" cy="544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 được sử dụng để lưu trữ trạng thái của các nút, thay thế lời gọi hàm đệ quy.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vòng lặp và stack để thực hiện duyệt tiền tự: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Khởi tạo một stack (ngăn xếp) rỗng.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Đưa node gốc vào stack.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Trong khi stack chưa rỗng:</a:t>
            </a:r>
          </a:p>
          <a:p>
            <a:pPr marL="1468119" lvl="2" indent="-489373" algn="l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Lấy phần tử trên đỉnh stack (pop) và xử lý (in giá trị node ra màn hình).</a:t>
            </a:r>
          </a:p>
          <a:p>
            <a:pPr marL="1468119" lvl="2" indent="-489373" algn="l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node phải của phần tử hiện tại khác NULL, đưa nó vào stack.</a:t>
            </a:r>
          </a:p>
          <a:p>
            <a:pPr marL="1468119" lvl="2" indent="-489373" algn="l">
              <a:lnSpc>
                <a:spcPts val="4759"/>
              </a:lnSpc>
              <a:spcBef>
                <a:spcPct val="0"/>
              </a:spcBef>
              <a:buFont typeface="Arial"/>
              <a:buChar char="⚬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 node trái của phần tử hiện tại khác NULL, đưa nó vào stack.</a:t>
            </a:r>
          </a:p>
          <a:p>
            <a:pPr marL="734059" lvl="1" indent="-367030" algn="l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thúc khi stack rỗng.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743</Words>
  <Application>Microsoft Office PowerPoint</Application>
  <PresentationFormat>Tùy chỉnh</PresentationFormat>
  <Paragraphs>122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Arial</vt:lpstr>
      <vt:lpstr>Calibri</vt:lpstr>
      <vt:lpstr>Arial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Cài Đặt Cây Nhị Phân Tìm Kiếm (BST) và Ứng Dụng Stack Khử Đệ Quy Trong Duyệt Cây</dc:title>
  <cp:lastModifiedBy>Duong Bao Khanh</cp:lastModifiedBy>
  <cp:revision>2</cp:revision>
  <dcterms:created xsi:type="dcterms:W3CDTF">2006-08-16T00:00:00Z</dcterms:created>
  <dcterms:modified xsi:type="dcterms:W3CDTF">2025-01-12T11:50:53Z</dcterms:modified>
  <dc:identifier>DAGb6G7vwH0</dc:identifier>
</cp:coreProperties>
</file>