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81" r:id="rId5"/>
    <p:sldId id="294" r:id="rId6"/>
    <p:sldId id="282" r:id="rId7"/>
    <p:sldId id="295" r:id="rId8"/>
    <p:sldId id="296" r:id="rId9"/>
    <p:sldId id="297" r:id="rId10"/>
    <p:sldId id="298"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nisrireddy" TargetMode="External"/><Relationship Id="rId2" Type="http://schemas.openxmlformats.org/officeDocument/2006/relationships/hyperlink" Target="https://github.com/2110030054" TargetMode="External"/><Relationship Id="rId1" Type="http://schemas.openxmlformats.org/officeDocument/2006/relationships/slideLayout" Target="../slideLayouts/slideLayout5.xml"/><Relationship Id="rId5" Type="http://schemas.openxmlformats.org/officeDocument/2006/relationships/hyperlink" Target="https://github.com/2110030233" TargetMode="External"/><Relationship Id="rId4" Type="http://schemas.openxmlformats.org/officeDocument/2006/relationships/hyperlink" Target="https://github.com/211003021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err="1"/>
              <a:t>DataBASE</a:t>
            </a:r>
            <a:r>
              <a:rPr lang="en-US" dirty="0"/>
              <a:t> MANAGEMENT SYSTEM</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2ED1-5054-FC5D-8E6F-BBD9C630BB6D}"/>
              </a:ext>
            </a:extLst>
          </p:cNvPr>
          <p:cNvSpPr>
            <a:spLocks noGrp="1"/>
          </p:cNvSpPr>
          <p:nvPr>
            <p:ph type="title"/>
          </p:nvPr>
        </p:nvSpPr>
        <p:spPr/>
        <p:txBody>
          <a:bodyPr/>
          <a:lstStyle/>
          <a:p>
            <a:r>
              <a:rPr lang="en-IN" dirty="0">
                <a:solidFill>
                  <a:schemeClr val="accent2">
                    <a:lumMod val="50000"/>
                  </a:schemeClr>
                </a:solidFill>
              </a:rPr>
              <a:t>Division of work among the group members</a:t>
            </a:r>
            <a:endParaRPr lang="en-IN" dirty="0"/>
          </a:p>
        </p:txBody>
      </p:sp>
      <p:sp>
        <p:nvSpPr>
          <p:cNvPr id="3" name="Content Placeholder 2">
            <a:extLst>
              <a:ext uri="{FF2B5EF4-FFF2-40B4-BE49-F238E27FC236}">
                <a16:creationId xmlns:a16="http://schemas.microsoft.com/office/drawing/2014/main" id="{1F9345A1-F601-CAA4-B340-62862C35AAB2}"/>
              </a:ext>
            </a:extLst>
          </p:cNvPr>
          <p:cNvSpPr>
            <a:spLocks noGrp="1"/>
          </p:cNvSpPr>
          <p:nvPr>
            <p:ph sz="half" idx="1"/>
          </p:nvPr>
        </p:nvSpPr>
        <p:spPr>
          <a:xfrm>
            <a:off x="621792" y="2841812"/>
            <a:ext cx="11036808" cy="3696148"/>
          </a:xfrm>
        </p:spPr>
        <p:txBody>
          <a:bodyPr/>
          <a:lstStyle/>
          <a:p>
            <a:r>
              <a:rPr lang="en-IN" sz="2800" dirty="0"/>
              <a:t>ER Diagram- </a:t>
            </a:r>
            <a:r>
              <a:rPr lang="en-IN" sz="2800" dirty="0" err="1"/>
              <a:t>Rishika</a:t>
            </a:r>
            <a:r>
              <a:rPr lang="en-IN" sz="2800" dirty="0"/>
              <a:t>(2110030233),Navya(2110030218)</a:t>
            </a:r>
          </a:p>
          <a:p>
            <a:r>
              <a:rPr lang="en-IN" sz="2800" dirty="0"/>
              <a:t>Template(PPT)-</a:t>
            </a:r>
            <a:r>
              <a:rPr lang="en-IN" sz="2800" dirty="0" err="1"/>
              <a:t>Manisri</a:t>
            </a:r>
            <a:r>
              <a:rPr lang="en-IN" sz="2800" dirty="0"/>
              <a:t> (2110030203),</a:t>
            </a:r>
            <a:r>
              <a:rPr lang="en-IN" sz="2800" dirty="0" err="1"/>
              <a:t>rishika</a:t>
            </a:r>
            <a:r>
              <a:rPr lang="en-IN" sz="2800" dirty="0"/>
              <a:t>(2110030233)</a:t>
            </a:r>
          </a:p>
          <a:p>
            <a:r>
              <a:rPr lang="en-IN" sz="2800" dirty="0"/>
              <a:t>Report Writing-Navya(2110030218),Vaishnavi(2110030054)</a:t>
            </a:r>
          </a:p>
          <a:p>
            <a:r>
              <a:rPr lang="en-IN" sz="2800" dirty="0"/>
              <a:t>Application(Website)-Vaishnavi(2110030054),</a:t>
            </a:r>
            <a:r>
              <a:rPr lang="en-IN" sz="2800" dirty="0" err="1"/>
              <a:t>Manisri</a:t>
            </a:r>
            <a:r>
              <a:rPr lang="en-IN" sz="2800" dirty="0"/>
              <a:t>(2110030203)</a:t>
            </a:r>
          </a:p>
          <a:p>
            <a:r>
              <a:rPr lang="en-IN" sz="2800" dirty="0"/>
              <a:t>Data base management-Vaishnavi (054),</a:t>
            </a:r>
            <a:r>
              <a:rPr lang="en-IN" sz="2800" dirty="0" err="1"/>
              <a:t>Manisri</a:t>
            </a:r>
            <a:r>
              <a:rPr lang="en-IN" sz="2800" dirty="0"/>
              <a:t> (203), Navya (218), </a:t>
            </a:r>
            <a:r>
              <a:rPr lang="en-IN" sz="2800" dirty="0" err="1"/>
              <a:t>Rishika</a:t>
            </a:r>
            <a:r>
              <a:rPr lang="en-IN" sz="2800" dirty="0"/>
              <a:t> (233).</a:t>
            </a:r>
          </a:p>
          <a:p>
            <a:endParaRPr lang="en-IN" dirty="0"/>
          </a:p>
        </p:txBody>
      </p:sp>
      <p:sp>
        <p:nvSpPr>
          <p:cNvPr id="5" name="Slide Number Placeholder 4">
            <a:extLst>
              <a:ext uri="{FF2B5EF4-FFF2-40B4-BE49-F238E27FC236}">
                <a16:creationId xmlns:a16="http://schemas.microsoft.com/office/drawing/2014/main" id="{073A0F69-171D-C754-2B97-8ABA84255816}"/>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2083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B087B19-025C-F9B2-3D5E-DAB52F4ADEEB}"/>
              </a:ext>
            </a:extLst>
          </p:cNvPr>
          <p:cNvSpPr/>
          <p:nvPr/>
        </p:nvSpPr>
        <p:spPr>
          <a:xfrm>
            <a:off x="1201271" y="1828800"/>
            <a:ext cx="5307105" cy="2779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Leave management system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Rectangle: Rounded Corners 3">
            <a:extLst>
              <a:ext uri="{FF2B5EF4-FFF2-40B4-BE49-F238E27FC236}">
                <a16:creationId xmlns:a16="http://schemas.microsoft.com/office/drawing/2014/main" id="{D77E5D5D-10C4-C149-B9EE-7C80445181A8}"/>
              </a:ext>
            </a:extLst>
          </p:cNvPr>
          <p:cNvSpPr/>
          <p:nvPr/>
        </p:nvSpPr>
        <p:spPr>
          <a:xfrm>
            <a:off x="2384612" y="4607859"/>
            <a:ext cx="4312023"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UNDER THE GUIDENCE OF </a:t>
            </a:r>
          </a:p>
          <a:p>
            <a:pPr algn="ctr"/>
            <a:r>
              <a:rPr lang="en-IN" dirty="0"/>
              <a:t>SREE LAXMI MAM</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Rectangle: Rounded Corners 3">
            <a:extLst>
              <a:ext uri="{FF2B5EF4-FFF2-40B4-BE49-F238E27FC236}">
                <a16:creationId xmlns:a16="http://schemas.microsoft.com/office/drawing/2014/main" id="{D8D7B8C1-1E31-1953-62FC-09591D1183D3}"/>
              </a:ext>
            </a:extLst>
          </p:cNvPr>
          <p:cNvSpPr/>
          <p:nvPr/>
        </p:nvSpPr>
        <p:spPr>
          <a:xfrm>
            <a:off x="4598894" y="546847"/>
            <a:ext cx="6589059" cy="6006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4000" dirty="0"/>
              <a:t>TEAM MEMBERS</a:t>
            </a:r>
          </a:p>
        </p:txBody>
      </p:sp>
      <p:sp>
        <p:nvSpPr>
          <p:cNvPr id="5" name="Rectangle: Rounded Corners 4">
            <a:extLst>
              <a:ext uri="{FF2B5EF4-FFF2-40B4-BE49-F238E27FC236}">
                <a16:creationId xmlns:a16="http://schemas.microsoft.com/office/drawing/2014/main" id="{E430173D-6080-2855-3440-279878735418}"/>
              </a:ext>
            </a:extLst>
          </p:cNvPr>
          <p:cNvSpPr/>
          <p:nvPr/>
        </p:nvSpPr>
        <p:spPr>
          <a:xfrm>
            <a:off x="4912658" y="1842250"/>
            <a:ext cx="2626659" cy="600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2110030054</a:t>
            </a:r>
          </a:p>
        </p:txBody>
      </p:sp>
      <p:sp>
        <p:nvSpPr>
          <p:cNvPr id="7" name="Rectangle: Rounded Corners 6">
            <a:extLst>
              <a:ext uri="{FF2B5EF4-FFF2-40B4-BE49-F238E27FC236}">
                <a16:creationId xmlns:a16="http://schemas.microsoft.com/office/drawing/2014/main" id="{DCFE4314-A4FD-61A9-E1F7-F6E77CA11F40}"/>
              </a:ext>
            </a:extLst>
          </p:cNvPr>
          <p:cNvSpPr/>
          <p:nvPr/>
        </p:nvSpPr>
        <p:spPr>
          <a:xfrm>
            <a:off x="4912657" y="2900080"/>
            <a:ext cx="2626659" cy="600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2110030203</a:t>
            </a:r>
          </a:p>
        </p:txBody>
      </p:sp>
      <p:sp>
        <p:nvSpPr>
          <p:cNvPr id="9" name="Rectangle: Rounded Corners 8">
            <a:extLst>
              <a:ext uri="{FF2B5EF4-FFF2-40B4-BE49-F238E27FC236}">
                <a16:creationId xmlns:a16="http://schemas.microsoft.com/office/drawing/2014/main" id="{7E939F09-09F6-3837-5390-39AA01F01864}"/>
              </a:ext>
            </a:extLst>
          </p:cNvPr>
          <p:cNvSpPr/>
          <p:nvPr/>
        </p:nvSpPr>
        <p:spPr>
          <a:xfrm>
            <a:off x="4912656" y="3863784"/>
            <a:ext cx="2626659" cy="600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2110030218</a:t>
            </a:r>
          </a:p>
        </p:txBody>
      </p:sp>
      <p:sp>
        <p:nvSpPr>
          <p:cNvPr id="11" name="Rectangle: Rounded Corners 10">
            <a:extLst>
              <a:ext uri="{FF2B5EF4-FFF2-40B4-BE49-F238E27FC236}">
                <a16:creationId xmlns:a16="http://schemas.microsoft.com/office/drawing/2014/main" id="{6F9241B5-75A3-6054-7722-47C475F567A3}"/>
              </a:ext>
            </a:extLst>
          </p:cNvPr>
          <p:cNvSpPr/>
          <p:nvPr/>
        </p:nvSpPr>
        <p:spPr>
          <a:xfrm>
            <a:off x="4912655" y="4921614"/>
            <a:ext cx="2626659" cy="600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2110030233</a:t>
            </a:r>
          </a:p>
        </p:txBody>
      </p:sp>
      <p:sp>
        <p:nvSpPr>
          <p:cNvPr id="13" name="Rectangle: Rounded Corners 12">
            <a:extLst>
              <a:ext uri="{FF2B5EF4-FFF2-40B4-BE49-F238E27FC236}">
                <a16:creationId xmlns:a16="http://schemas.microsoft.com/office/drawing/2014/main" id="{C8971E2B-A723-18D6-E97A-3933ACEC7EC0}"/>
              </a:ext>
            </a:extLst>
          </p:cNvPr>
          <p:cNvSpPr/>
          <p:nvPr/>
        </p:nvSpPr>
        <p:spPr>
          <a:xfrm>
            <a:off x="8641976" y="1904997"/>
            <a:ext cx="2626659" cy="600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VAISHNAVI</a:t>
            </a:r>
          </a:p>
        </p:txBody>
      </p:sp>
      <p:sp>
        <p:nvSpPr>
          <p:cNvPr id="17" name="Rectangle: Rounded Corners 16">
            <a:extLst>
              <a:ext uri="{FF2B5EF4-FFF2-40B4-BE49-F238E27FC236}">
                <a16:creationId xmlns:a16="http://schemas.microsoft.com/office/drawing/2014/main" id="{A31A9D54-0C34-E970-208F-DA2995AE9E75}"/>
              </a:ext>
            </a:extLst>
          </p:cNvPr>
          <p:cNvSpPr/>
          <p:nvPr/>
        </p:nvSpPr>
        <p:spPr>
          <a:xfrm>
            <a:off x="8641974" y="4930584"/>
            <a:ext cx="2626659" cy="600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RISHIKA</a:t>
            </a:r>
          </a:p>
        </p:txBody>
      </p:sp>
      <p:sp>
        <p:nvSpPr>
          <p:cNvPr id="19" name="Rectangle: Rounded Corners 18">
            <a:extLst>
              <a:ext uri="{FF2B5EF4-FFF2-40B4-BE49-F238E27FC236}">
                <a16:creationId xmlns:a16="http://schemas.microsoft.com/office/drawing/2014/main" id="{16C7CC7A-1D45-9EDF-F1F5-C3615ABA1D59}"/>
              </a:ext>
            </a:extLst>
          </p:cNvPr>
          <p:cNvSpPr/>
          <p:nvPr/>
        </p:nvSpPr>
        <p:spPr>
          <a:xfrm>
            <a:off x="8641975" y="3895163"/>
            <a:ext cx="2626659" cy="600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NAVYA</a:t>
            </a:r>
          </a:p>
        </p:txBody>
      </p:sp>
      <p:sp>
        <p:nvSpPr>
          <p:cNvPr id="21" name="Rectangle: Rounded Corners 20">
            <a:extLst>
              <a:ext uri="{FF2B5EF4-FFF2-40B4-BE49-F238E27FC236}">
                <a16:creationId xmlns:a16="http://schemas.microsoft.com/office/drawing/2014/main" id="{9E0D45D7-F0E7-DA45-1462-53E92171B8EE}"/>
              </a:ext>
            </a:extLst>
          </p:cNvPr>
          <p:cNvSpPr/>
          <p:nvPr/>
        </p:nvSpPr>
        <p:spPr>
          <a:xfrm>
            <a:off x="8641976" y="2900080"/>
            <a:ext cx="2626659" cy="600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MANISRI</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22729" y="343528"/>
            <a:ext cx="6571130" cy="418472"/>
          </a:xfrm>
        </p:spPr>
        <p:txBody>
          <a:bodyPr/>
          <a:lstStyle/>
          <a:p>
            <a:pPr algn="ctr"/>
            <a:r>
              <a:rPr lang="en-US" sz="4800" b="1" dirty="0">
                <a:solidFill>
                  <a:schemeClr val="accent6"/>
                </a:solidFill>
                <a:latin typeface="Sabon Next LT" panose="02000500000000000000" pitchFamily="2" charset="0"/>
                <a:cs typeface="Sabon Next LT" panose="02000500000000000000" pitchFamily="2" charset="0"/>
              </a:rPr>
              <a:t>PROBLEM STATEMENT AND DOMAIN</a:t>
            </a:r>
          </a:p>
        </p:txBody>
      </p:sp>
      <p:sp>
        <p:nvSpPr>
          <p:cNvPr id="4" name="Rectangle: Rounded Corners 3">
            <a:extLst>
              <a:ext uri="{FF2B5EF4-FFF2-40B4-BE49-F238E27FC236}">
                <a16:creationId xmlns:a16="http://schemas.microsoft.com/office/drawing/2014/main" id="{4FB063CD-2924-97F0-CC20-D2CF41B4852F}"/>
              </a:ext>
            </a:extLst>
          </p:cNvPr>
          <p:cNvSpPr/>
          <p:nvPr/>
        </p:nvSpPr>
        <p:spPr>
          <a:xfrm>
            <a:off x="2572871" y="2886634"/>
            <a:ext cx="5853953" cy="699247"/>
          </a:xfrm>
          <a:prstGeom prst="roundRect">
            <a:avLst>
              <a:gd name="adj" fmla="val 230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t>Describe your problem statement of your application</a:t>
            </a:r>
          </a:p>
        </p:txBody>
      </p:sp>
      <p:sp>
        <p:nvSpPr>
          <p:cNvPr id="6" name="TextBox 5">
            <a:extLst>
              <a:ext uri="{FF2B5EF4-FFF2-40B4-BE49-F238E27FC236}">
                <a16:creationId xmlns:a16="http://schemas.microsoft.com/office/drawing/2014/main" id="{5610CB61-1E58-CECD-B965-D6F2FAF6258D}"/>
              </a:ext>
            </a:extLst>
          </p:cNvPr>
          <p:cNvSpPr txBox="1"/>
          <p:nvPr/>
        </p:nvSpPr>
        <p:spPr>
          <a:xfrm>
            <a:off x="3048000" y="3753344"/>
            <a:ext cx="5602941" cy="2031325"/>
          </a:xfrm>
          <a:prstGeom prst="rect">
            <a:avLst/>
          </a:prstGeom>
          <a:noFill/>
        </p:spPr>
        <p:txBody>
          <a:bodyPr wrap="square">
            <a:spAutoFit/>
          </a:bodyPr>
          <a:lstStyle/>
          <a:p>
            <a:pPr algn="just"/>
            <a:r>
              <a:rPr lang="en-US" sz="1800" b="0" i="0" dirty="0">
                <a:solidFill>
                  <a:srgbClr val="333333"/>
                </a:solidFill>
                <a:effectLst/>
                <a:latin typeface="Helvetica Neue"/>
              </a:rPr>
              <a:t>In the existing system, leaves are maintained using the attendance register for staff. The staff needs to submit their leaves manually to their respective authorities. This increases the paperwork &amp; maintaining the records becomes tedious. Maintaining notices in the records also increases the paperwork.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56F9-4DBC-73C0-CC41-F36B36A325C6}"/>
              </a:ext>
            </a:extLst>
          </p:cNvPr>
          <p:cNvSpPr>
            <a:spLocks noGrp="1"/>
          </p:cNvSpPr>
          <p:nvPr>
            <p:ph type="title"/>
          </p:nvPr>
        </p:nvSpPr>
        <p:spPr>
          <a:xfrm>
            <a:off x="758952" y="457200"/>
            <a:ext cx="10671048" cy="1281953"/>
          </a:xfrm>
        </p:spPr>
        <p:txBody>
          <a:bodyPr/>
          <a:lstStyle/>
          <a:p>
            <a:r>
              <a:rPr lang="en-IN" dirty="0">
                <a:solidFill>
                  <a:schemeClr val="accent2">
                    <a:lumMod val="50000"/>
                  </a:schemeClr>
                </a:solidFill>
              </a:rPr>
              <a:t>Existing solutions/ Naïve solutions</a:t>
            </a:r>
            <a:endParaRPr lang="en-IN" dirty="0"/>
          </a:p>
        </p:txBody>
      </p:sp>
      <p:sp>
        <p:nvSpPr>
          <p:cNvPr id="3" name="Content Placeholder 2">
            <a:extLst>
              <a:ext uri="{FF2B5EF4-FFF2-40B4-BE49-F238E27FC236}">
                <a16:creationId xmlns:a16="http://schemas.microsoft.com/office/drawing/2014/main" id="{FA749EA9-EA58-6378-B679-8AAB659C960E}"/>
              </a:ext>
            </a:extLst>
          </p:cNvPr>
          <p:cNvSpPr>
            <a:spLocks noGrp="1"/>
          </p:cNvSpPr>
          <p:nvPr>
            <p:ph sz="half" idx="1"/>
          </p:nvPr>
        </p:nvSpPr>
        <p:spPr>
          <a:xfrm>
            <a:off x="539496" y="2671482"/>
            <a:ext cx="11024975" cy="3866478"/>
          </a:xfrm>
        </p:spPr>
        <p:txBody>
          <a:bodyPr/>
          <a:lstStyle/>
          <a:p>
            <a:pPr fontAlgn="base"/>
            <a:r>
              <a:rPr lang="en-US" sz="2800" b="1" i="1" u="sng" dirty="0">
                <a:solidFill>
                  <a:srgbClr val="444444"/>
                </a:solidFill>
                <a:effectLst/>
                <a:latin typeface="Arial Black" panose="020B0A04020102020204" pitchFamily="34" charset="0"/>
              </a:rPr>
              <a:t>Our system is comprised of few important interface or we can say modules behind it so here we will discuss the modules related to all those interfaces and workflow further.</a:t>
            </a:r>
          </a:p>
          <a:p>
            <a:r>
              <a:rPr lang="en-US" sz="2000" dirty="0">
                <a:latin typeface="+mj-lt"/>
                <a:cs typeface="Arial" pitchFamily="34" charset="0"/>
              </a:rPr>
              <a:t>A leave management system is a software solution that automates the time-off process, helping companies to stay compliant with labor laws and be more productive. It also helps employees request their own leave by providing them access through an online portal, so they can track it themselves too!</a:t>
            </a:r>
            <a:endParaRPr lang="en-IN" sz="2000" dirty="0"/>
          </a:p>
          <a:p>
            <a:endParaRPr lang="en-IN" dirty="0"/>
          </a:p>
        </p:txBody>
      </p:sp>
      <p:sp>
        <p:nvSpPr>
          <p:cNvPr id="5" name="Slide Number Placeholder 4">
            <a:extLst>
              <a:ext uri="{FF2B5EF4-FFF2-40B4-BE49-F238E27FC236}">
                <a16:creationId xmlns:a16="http://schemas.microsoft.com/office/drawing/2014/main" id="{5A656CB9-09F3-BC6E-4089-1567D19BB58C}"/>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46421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15154"/>
            <a:ext cx="7013448" cy="968188"/>
          </a:xfrm>
        </p:spPr>
        <p:txBody>
          <a:bodyPr/>
          <a:lstStyle/>
          <a:p>
            <a:r>
              <a:rPr lang="en-IN" dirty="0">
                <a:solidFill>
                  <a:schemeClr val="accent2">
                    <a:lumMod val="50000"/>
                  </a:schemeClr>
                </a:solidFill>
              </a:rPr>
              <a:t>Proposed Algorithm Design Technique</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0" name="Rectangle: Rounded Corners 9">
            <a:extLst>
              <a:ext uri="{FF2B5EF4-FFF2-40B4-BE49-F238E27FC236}">
                <a16:creationId xmlns:a16="http://schemas.microsoft.com/office/drawing/2014/main" id="{229BC525-F9B4-A126-7C21-774F201D4E2A}"/>
              </a:ext>
            </a:extLst>
          </p:cNvPr>
          <p:cNvSpPr/>
          <p:nvPr/>
        </p:nvSpPr>
        <p:spPr>
          <a:xfrm>
            <a:off x="4840941" y="1577787"/>
            <a:ext cx="6804212" cy="4912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B80D8C5-E467-F1F0-03E2-1DEABBAF371F}"/>
              </a:ext>
            </a:extLst>
          </p:cNvPr>
          <p:cNvSpPr txBox="1"/>
          <p:nvPr/>
        </p:nvSpPr>
        <p:spPr>
          <a:xfrm>
            <a:off x="5280212" y="1703295"/>
            <a:ext cx="5952564" cy="4985980"/>
          </a:xfrm>
          <a:prstGeom prst="rect">
            <a:avLst/>
          </a:prstGeom>
          <a:noFill/>
        </p:spPr>
        <p:txBody>
          <a:bodyPr wrap="square">
            <a:spAutoFit/>
          </a:bodyPr>
          <a:lstStyle/>
          <a:p>
            <a:r>
              <a:rPr lang="en-IN" sz="2800" b="1" dirty="0"/>
              <a:t>What is the technique</a:t>
            </a:r>
          </a:p>
          <a:p>
            <a:r>
              <a:rPr lang="en-IN" sz="2000" dirty="0"/>
              <a:t>The objective of this project is to create a system where the employee can easily apply for their leave through online system</a:t>
            </a:r>
          </a:p>
          <a:p>
            <a:r>
              <a:rPr lang="en-IN" sz="2800" b="1" dirty="0"/>
              <a:t>How is it suitable for your application</a:t>
            </a:r>
          </a:p>
          <a:p>
            <a:pPr marL="0" indent="0">
              <a:buNone/>
            </a:pPr>
            <a:r>
              <a:rPr lang="en-US" sz="1800" dirty="0"/>
              <a:t>Leave permits you to take time off from work for legitimate reasons, all with the formal approval of your supervisors through online. </a:t>
            </a:r>
          </a:p>
          <a:p>
            <a:pPr algn="l" fontAlgn="base"/>
            <a:r>
              <a:rPr lang="en-US" b="1" i="0" dirty="0">
                <a:solidFill>
                  <a:srgbClr val="222222"/>
                </a:solidFill>
                <a:effectLst/>
                <a:latin typeface="Poppins" panose="00000500000000000000" pitchFamily="2" charset="0"/>
              </a:rPr>
              <a:t>Register:</a:t>
            </a:r>
          </a:p>
          <a:p>
            <a:pPr algn="l" fontAlgn="base"/>
            <a:r>
              <a:rPr lang="en-US" b="1" i="0" dirty="0">
                <a:solidFill>
                  <a:srgbClr val="222222"/>
                </a:solidFill>
                <a:effectLst/>
                <a:latin typeface="Poppins" panose="00000500000000000000" pitchFamily="2" charset="0"/>
              </a:rPr>
              <a:t>Login:</a:t>
            </a:r>
          </a:p>
          <a:p>
            <a:pPr algn="l" fontAlgn="base"/>
            <a:r>
              <a:rPr lang="en-US" b="1" i="0" dirty="0">
                <a:solidFill>
                  <a:srgbClr val="222222"/>
                </a:solidFill>
                <a:effectLst/>
                <a:latin typeface="Poppins" panose="00000500000000000000" pitchFamily="2" charset="0"/>
              </a:rPr>
              <a:t>Leave applies:</a:t>
            </a:r>
            <a:endParaRPr lang="en-US" b="0" i="0" dirty="0">
              <a:solidFill>
                <a:srgbClr val="444444"/>
              </a:solidFill>
              <a:effectLst/>
              <a:latin typeface="Poppins" panose="00000500000000000000" pitchFamily="2" charset="0"/>
            </a:endParaRPr>
          </a:p>
          <a:p>
            <a:pPr algn="l" fontAlgn="base"/>
            <a:r>
              <a:rPr lang="en-US" b="1" i="0" dirty="0">
                <a:solidFill>
                  <a:srgbClr val="222222"/>
                </a:solidFill>
                <a:effectLst/>
                <a:latin typeface="Poppins" panose="00000500000000000000" pitchFamily="2" charset="0"/>
              </a:rPr>
              <a:t>Live review:</a:t>
            </a:r>
          </a:p>
          <a:p>
            <a:pPr algn="l" fontAlgn="base"/>
            <a:r>
              <a:rPr lang="en-US" b="1" i="0" dirty="0">
                <a:solidFill>
                  <a:srgbClr val="222222"/>
                </a:solidFill>
                <a:effectLst/>
                <a:latin typeface="Poppins" panose="00000500000000000000" pitchFamily="2" charset="0"/>
              </a:rPr>
              <a:t>Leave approval:</a:t>
            </a:r>
          </a:p>
          <a:p>
            <a:pPr algn="l" fontAlgn="base"/>
            <a:r>
              <a:rPr lang="en-US" b="1" i="0" dirty="0">
                <a:solidFill>
                  <a:srgbClr val="222222"/>
                </a:solidFill>
                <a:effectLst/>
                <a:latin typeface="Poppins" panose="00000500000000000000" pitchFamily="2" charset="0"/>
              </a:rPr>
              <a:t>Log out:</a:t>
            </a:r>
            <a:endParaRPr lang="en-IN"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E3DCE6-3A6E-1A26-B51C-D3039163D66E}"/>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8" name="TextBox 7">
            <a:extLst>
              <a:ext uri="{FF2B5EF4-FFF2-40B4-BE49-F238E27FC236}">
                <a16:creationId xmlns:a16="http://schemas.microsoft.com/office/drawing/2014/main" id="{7649A5A6-ABBF-5DE1-F8FB-0113FEFBF15A}"/>
              </a:ext>
            </a:extLst>
          </p:cNvPr>
          <p:cNvSpPr txBox="1"/>
          <p:nvPr/>
        </p:nvSpPr>
        <p:spPr>
          <a:xfrm>
            <a:off x="3041276" y="1156447"/>
            <a:ext cx="8891644" cy="4462760"/>
          </a:xfrm>
          <a:prstGeom prst="rect">
            <a:avLst/>
          </a:prstGeom>
          <a:noFill/>
        </p:spPr>
        <p:txBody>
          <a:bodyPr wrap="square">
            <a:spAutoFit/>
          </a:bodyPr>
          <a:lstStyle/>
          <a:p>
            <a:r>
              <a:rPr lang="en-IN" sz="3600" b="1" dirty="0"/>
              <a:t>What do you know about the solution of it using proposed design method</a:t>
            </a:r>
          </a:p>
          <a:p>
            <a:endParaRPr lang="en-IN" sz="3600" b="1" dirty="0"/>
          </a:p>
          <a:p>
            <a:endParaRPr lang="en-IN" sz="3600" b="1" dirty="0"/>
          </a:p>
          <a:p>
            <a:r>
              <a:rPr lang="en-IN" sz="2800" dirty="0"/>
              <a:t>Once the planning and analysis of the project are completed. Then the design phase begins. The goal of system design is to transform the information collected about the project into the blueprint structure and then we can implement in form of application</a:t>
            </a:r>
          </a:p>
        </p:txBody>
      </p:sp>
    </p:spTree>
    <p:extLst>
      <p:ext uri="{BB962C8B-B14F-4D97-AF65-F5344CB8AC3E}">
        <p14:creationId xmlns:p14="http://schemas.microsoft.com/office/powerpoint/2010/main" val="75374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E8E6-620F-B77F-A0DB-3EC441D60C50}"/>
              </a:ext>
            </a:extLst>
          </p:cNvPr>
          <p:cNvSpPr>
            <a:spLocks noGrp="1"/>
          </p:cNvSpPr>
          <p:nvPr>
            <p:ph type="title"/>
          </p:nvPr>
        </p:nvSpPr>
        <p:spPr/>
        <p:txBody>
          <a:bodyPr/>
          <a:lstStyle/>
          <a:p>
            <a:r>
              <a:rPr lang="en-IN" dirty="0">
                <a:solidFill>
                  <a:schemeClr val="accent2">
                    <a:lumMod val="50000"/>
                  </a:schemeClr>
                </a:solidFill>
              </a:rPr>
              <a:t>Data Structures needed</a:t>
            </a:r>
            <a:endParaRPr lang="en-IN" dirty="0"/>
          </a:p>
        </p:txBody>
      </p:sp>
      <p:sp>
        <p:nvSpPr>
          <p:cNvPr id="3" name="Content Placeholder 2">
            <a:extLst>
              <a:ext uri="{FF2B5EF4-FFF2-40B4-BE49-F238E27FC236}">
                <a16:creationId xmlns:a16="http://schemas.microsoft.com/office/drawing/2014/main" id="{426E0C2F-E1B5-CAEA-1A72-FF7DFA7BBDE2}"/>
              </a:ext>
            </a:extLst>
          </p:cNvPr>
          <p:cNvSpPr>
            <a:spLocks noGrp="1"/>
          </p:cNvSpPr>
          <p:nvPr>
            <p:ph sz="half" idx="1"/>
          </p:nvPr>
        </p:nvSpPr>
        <p:spPr/>
        <p:txBody>
          <a:bodyPr/>
          <a:lstStyle/>
          <a:p>
            <a:r>
              <a:rPr lang="en-IN" sz="3600" dirty="0"/>
              <a:t>MY SQL </a:t>
            </a:r>
          </a:p>
          <a:p>
            <a:pPr marL="0" indent="0">
              <a:buNone/>
            </a:pPr>
            <a:r>
              <a:rPr lang="en-IN" sz="2400" dirty="0"/>
              <a:t>MySQL is a database management system.</a:t>
            </a:r>
          </a:p>
          <a:p>
            <a:pPr marL="0" indent="0">
              <a:buNone/>
            </a:pPr>
            <a:r>
              <a:rPr lang="en-IN" sz="2400" dirty="0"/>
              <a:t>MySQL is ideal for storing application data in multiple </a:t>
            </a:r>
            <a:r>
              <a:rPr lang="en-IN" sz="2400" dirty="0" err="1"/>
              <a:t>tables,specifically</a:t>
            </a:r>
            <a:r>
              <a:rPr lang="en-IN" sz="2400" dirty="0"/>
              <a:t> web application data.</a:t>
            </a:r>
          </a:p>
          <a:p>
            <a:pPr marL="0" indent="0">
              <a:buNone/>
            </a:pPr>
            <a:endParaRPr lang="en-IN" dirty="0"/>
          </a:p>
          <a:p>
            <a:pPr marL="0" indent="0">
              <a:buNone/>
            </a:pPr>
            <a:endParaRPr lang="en-IN" dirty="0"/>
          </a:p>
          <a:p>
            <a:r>
              <a:rPr lang="en-IN" sz="3600" dirty="0"/>
              <a:t>ER DIAGRAM</a:t>
            </a:r>
          </a:p>
          <a:p>
            <a:pPr marL="0" indent="0">
              <a:buNone/>
            </a:pPr>
            <a:r>
              <a:rPr lang="en-IN" sz="2400" dirty="0"/>
              <a:t>ER diagrams help to explain the logical structure of databases and relationships between entities to attributes.</a:t>
            </a:r>
          </a:p>
          <a:p>
            <a:endParaRPr lang="en-IN" dirty="0"/>
          </a:p>
        </p:txBody>
      </p:sp>
      <p:sp>
        <p:nvSpPr>
          <p:cNvPr id="5" name="Slide Number Placeholder 4">
            <a:extLst>
              <a:ext uri="{FF2B5EF4-FFF2-40B4-BE49-F238E27FC236}">
                <a16:creationId xmlns:a16="http://schemas.microsoft.com/office/drawing/2014/main" id="{270B4ED1-2A4B-D052-CF83-1EB6D60D8869}"/>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83160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93B5-BAB4-195E-A3EB-229166E36198}"/>
              </a:ext>
            </a:extLst>
          </p:cNvPr>
          <p:cNvSpPr>
            <a:spLocks noGrp="1"/>
          </p:cNvSpPr>
          <p:nvPr>
            <p:ph type="title"/>
          </p:nvPr>
        </p:nvSpPr>
        <p:spPr/>
        <p:txBody>
          <a:bodyPr/>
          <a:lstStyle/>
          <a:p>
            <a:r>
              <a:rPr lang="en-IN" dirty="0" err="1">
                <a:solidFill>
                  <a:schemeClr val="accent2">
                    <a:lumMod val="50000"/>
                  </a:schemeClr>
                </a:solidFill>
              </a:rPr>
              <a:t>Github</a:t>
            </a:r>
            <a:r>
              <a:rPr lang="en-IN" dirty="0">
                <a:solidFill>
                  <a:schemeClr val="accent2">
                    <a:lumMod val="50000"/>
                  </a:schemeClr>
                </a:solidFill>
              </a:rPr>
              <a:t> setup</a:t>
            </a:r>
            <a:endParaRPr lang="en-IN" dirty="0"/>
          </a:p>
        </p:txBody>
      </p:sp>
      <p:sp>
        <p:nvSpPr>
          <p:cNvPr id="3" name="Content Placeholder 2">
            <a:extLst>
              <a:ext uri="{FF2B5EF4-FFF2-40B4-BE49-F238E27FC236}">
                <a16:creationId xmlns:a16="http://schemas.microsoft.com/office/drawing/2014/main" id="{91CEA65F-7894-F1D2-9CFB-D0840C672278}"/>
              </a:ext>
            </a:extLst>
          </p:cNvPr>
          <p:cNvSpPr>
            <a:spLocks noGrp="1"/>
          </p:cNvSpPr>
          <p:nvPr>
            <p:ph sz="half" idx="1"/>
          </p:nvPr>
        </p:nvSpPr>
        <p:spPr/>
        <p:txBody>
          <a:bodyPr/>
          <a:lstStyle/>
          <a:p>
            <a:r>
              <a:rPr lang="en-IN" sz="4400" dirty="0">
                <a:hlinkClick r:id="rId2"/>
              </a:rPr>
              <a:t>https://github.com/2110030054</a:t>
            </a:r>
            <a:endParaRPr lang="en-IN" sz="4400" dirty="0"/>
          </a:p>
          <a:p>
            <a:r>
              <a:rPr lang="en-IN" sz="4400" dirty="0">
                <a:hlinkClick r:id="rId3"/>
              </a:rPr>
              <a:t>https://github.com/Manisrireddy</a:t>
            </a:r>
            <a:endParaRPr lang="en-IN" sz="4400" dirty="0"/>
          </a:p>
          <a:p>
            <a:r>
              <a:rPr lang="en-IN" sz="4400" dirty="0">
                <a:hlinkClick r:id="rId4"/>
              </a:rPr>
              <a:t>https://github.com/2110030218</a:t>
            </a:r>
            <a:endParaRPr lang="en-IN" sz="4400" dirty="0"/>
          </a:p>
          <a:p>
            <a:r>
              <a:rPr lang="en-IN" sz="4400" dirty="0">
                <a:hlinkClick r:id="rId5"/>
              </a:rPr>
              <a:t>https://github.com/2110030233</a:t>
            </a:r>
            <a:endParaRPr lang="en-IN" sz="4400" dirty="0"/>
          </a:p>
          <a:p>
            <a:endParaRPr lang="en-IN" dirty="0"/>
          </a:p>
        </p:txBody>
      </p:sp>
      <p:sp>
        <p:nvSpPr>
          <p:cNvPr id="4" name="Footer Placeholder 3">
            <a:extLst>
              <a:ext uri="{FF2B5EF4-FFF2-40B4-BE49-F238E27FC236}">
                <a16:creationId xmlns:a16="http://schemas.microsoft.com/office/drawing/2014/main" id="{8F4316E6-78CF-6EE6-2825-FFAA18A65BE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635D02B-8B39-E4F2-5647-2047CD57D208}"/>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92440531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{12586554-524B-4FFD-88C3-B7C48F0866EF}tf78438558_win32</Template>
  <TotalTime>23</TotalTime>
  <Words>461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Helvetica Neue</vt:lpstr>
      <vt:lpstr>Poppins</vt:lpstr>
      <vt:lpstr>Sabon Next LT</vt:lpstr>
      <vt:lpstr>Office Theme</vt:lpstr>
      <vt:lpstr>DataBASE MANAGEMENT SYSTEM</vt:lpstr>
      <vt:lpstr>Leave management system</vt:lpstr>
      <vt:lpstr>PowerPoint Presentation</vt:lpstr>
      <vt:lpstr>PowerPoint Presentation</vt:lpstr>
      <vt:lpstr>Existing solutions/ Naïve solutions</vt:lpstr>
      <vt:lpstr>Proposed Algorithm Design Technique</vt:lpstr>
      <vt:lpstr>PowerPoint Presentation</vt:lpstr>
      <vt:lpstr>Data Structures needed</vt:lpstr>
      <vt:lpstr>Github setup</vt:lpstr>
      <vt:lpstr>Division of work among the group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subject/>
  <dc:creator>gundannagari navya</dc:creator>
  <cp:lastModifiedBy>gundannagari navya</cp:lastModifiedBy>
  <cp:revision>1</cp:revision>
  <dcterms:created xsi:type="dcterms:W3CDTF">2022-09-02T07:13:50Z</dcterms:created>
  <dcterms:modified xsi:type="dcterms:W3CDTF">2022-09-02T07:37:41Z</dcterms:modified>
</cp:coreProperties>
</file>