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5" r:id="rId3"/>
    <p:sldId id="266" r:id="rId4"/>
    <p:sldId id="256" r:id="rId5"/>
    <p:sldId id="267" r:id="rId6"/>
    <p:sldId id="258" r:id="rId7"/>
    <p:sldId id="259" r:id="rId8"/>
    <p:sldId id="268" r:id="rId9"/>
    <p:sldId id="260" r:id="rId10"/>
    <p:sldId id="262" r:id="rId11"/>
    <p:sldId id="261" r:id="rId12"/>
    <p:sldId id="269" r:id="rId13"/>
    <p:sldId id="263" r:id="rId14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 cstate="print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 cstate="print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 cstate="print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 cstate="print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27/09/17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298EB42-07EC-45FE-8B77-703933617A08}" type="slidenum"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27/09/17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B8776B1-0E21-48E0-8A3F-6D186BD6AF17}" type="slidenum"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non government organisation"/>
          <p:cNvPicPr>
            <a:picLocks noChangeAspect="1" noChangeArrowheads="1"/>
          </p:cNvPicPr>
          <p:nvPr/>
        </p:nvPicPr>
        <p:blipFill>
          <a:blip r:embed="rId2" cstate="print"/>
          <a:srcRect l="10895" r="10427"/>
          <a:stretch>
            <a:fillRect/>
          </a:stretch>
        </p:blipFill>
        <p:spPr bwMode="auto">
          <a:xfrm>
            <a:off x="-36512" y="0"/>
            <a:ext cx="5976664" cy="6885384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07504" y="5103674"/>
            <a:ext cx="917661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		</a:t>
            </a:r>
            <a:r>
              <a:rPr lang="en-US" sz="5400" b="0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	DATA</a:t>
            </a:r>
            <a:r>
              <a:rPr lang="en-US" sz="5400" b="0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FF99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BASE</a:t>
            </a:r>
            <a:r>
              <a:rPr lang="en-US" sz="5400" b="0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 </a:t>
            </a:r>
          </a:p>
          <a:p>
            <a:pPr algn="ctr"/>
            <a:r>
              <a:rPr lang="en-US" sz="5400" b="0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MANAGEMENT</a:t>
            </a:r>
            <a:r>
              <a:rPr lang="en-US" sz="54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sz="5400" b="1" cap="none" spc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FF99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SYSTEM</a:t>
            </a:r>
            <a:endParaRPr lang="en-US" sz="5400" b="1" cap="none" spc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rgbClr val="FF99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2"/>
          <p:cNvSpPr txBox="1"/>
          <p:nvPr/>
        </p:nvSpPr>
        <p:spPr>
          <a:xfrm>
            <a:off x="443160" y="4306680"/>
            <a:ext cx="8229240" cy="589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TextShape 3"/>
          <p:cNvSpPr txBox="1"/>
          <p:nvPr/>
        </p:nvSpPr>
        <p:spPr>
          <a:xfrm>
            <a:off x="0" y="2564904"/>
            <a:ext cx="9756576" cy="324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9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mysql</a:t>
            </a:r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 </a:t>
            </a:r>
            <a:r>
              <a:rPr lang="en-IN" sz="19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desc</a:t>
            </a:r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Events;</a:t>
            </a:r>
          </a:p>
          <a:p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+------------+---------------+------+-----+---------+-------+</a:t>
            </a:r>
          </a:p>
          <a:p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Field      | Type          | Null | Key | Default | Extra |</a:t>
            </a:r>
          </a:p>
          <a:p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+------------+---------------+------+-----+---------+-------+</a:t>
            </a:r>
          </a:p>
          <a:p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</a:t>
            </a:r>
            <a:r>
              <a:rPr lang="en-IN" sz="19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eid</a:t>
            </a:r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| </a:t>
            </a:r>
            <a:r>
              <a:rPr lang="en-IN" sz="19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(11)       | NO   | PRI | NULL    |       |</a:t>
            </a:r>
          </a:p>
          <a:p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location   | </a:t>
            </a:r>
            <a:r>
              <a:rPr lang="en-IN" sz="19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varchar</a:t>
            </a:r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(20)   | YES  |     | NULL    |       |</a:t>
            </a:r>
          </a:p>
          <a:p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budget     | decimal(10,0) | YES  |     | NULL    |       |</a:t>
            </a:r>
          </a:p>
          <a:p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</a:t>
            </a:r>
            <a:r>
              <a:rPr lang="en-IN" sz="19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ename</a:t>
            </a:r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| </a:t>
            </a:r>
            <a:r>
              <a:rPr lang="en-IN" sz="19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varchar</a:t>
            </a:r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(20)   | YES  |     | NULL    |       |</a:t>
            </a:r>
          </a:p>
          <a:p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</a:t>
            </a:r>
            <a:r>
              <a:rPr lang="en-IN" sz="19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supssn</a:t>
            </a:r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| </a:t>
            </a:r>
            <a:r>
              <a:rPr lang="en-IN" sz="19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(11)       | YES  | MUL | NULL    |       |</a:t>
            </a:r>
          </a:p>
          <a:p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</a:t>
            </a:r>
            <a:r>
              <a:rPr lang="en-IN" sz="19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reciept_no</a:t>
            </a:r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| </a:t>
            </a:r>
            <a:r>
              <a:rPr lang="en-IN" sz="19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(11)       | YES  | MUL | NULL    |       |</a:t>
            </a:r>
          </a:p>
          <a:p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</a:t>
            </a:r>
            <a:r>
              <a:rPr lang="en-IN" sz="19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date_time</a:t>
            </a:r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| </a:t>
            </a:r>
            <a:r>
              <a:rPr lang="en-IN" sz="19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datetime</a:t>
            </a:r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| YES  |     | NULL    |       |</a:t>
            </a:r>
          </a:p>
          <a:p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+------------+---------------+------+-----+---------+-------+</a:t>
            </a:r>
          </a:p>
          <a:p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7 rows in set (0.01 sec)</a:t>
            </a:r>
          </a:p>
        </p:txBody>
      </p:sp>
      <p:sp>
        <p:nvSpPr>
          <p:cNvPr id="5" name="Rectangle 4"/>
          <p:cNvSpPr/>
          <p:nvPr/>
        </p:nvSpPr>
        <p:spPr>
          <a:xfrm>
            <a:off x="1403648" y="980728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EVENTS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0" y="0"/>
            <a:ext cx="38100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4"/>
          <p:cNvSpPr txBox="1"/>
          <p:nvPr/>
        </p:nvSpPr>
        <p:spPr>
          <a:xfrm>
            <a:off x="323528" y="3284984"/>
            <a:ext cx="8820472" cy="217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mysql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desc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Event_Members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lang="en-IN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+--------+---------+------+-----+---------+-------+</a:t>
            </a:r>
            <a:endParaRPr lang="en-IN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Field  | Type    | Null | Key | Default | Extra |</a:t>
            </a:r>
            <a:endParaRPr lang="en-IN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+--------+---------+------+-----+---------+-------+</a:t>
            </a:r>
            <a:endParaRPr lang="en-IN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eid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|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(11) | NO   | PRI | NULL    |       |</a:t>
            </a:r>
            <a:endParaRPr lang="en-IN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memssn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|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(11) | NO   | PRI | NULL    |       |</a:t>
            </a:r>
            <a:endParaRPr lang="en-IN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+--------+---------+------+-----+---------+-------+</a:t>
            </a:r>
            <a:endParaRPr lang="en-IN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2 rows in set (0.00 sec)</a:t>
            </a:r>
            <a:endParaRPr lang="en-IN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836712"/>
            <a:ext cx="391645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EVENT</a:t>
            </a:r>
          </a:p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MEMBERS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40964" name="Picture 4" descr="Image result for group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7984" y="188640"/>
            <a:ext cx="4441676" cy="3331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2"/>
          <p:cNvSpPr txBox="1"/>
          <p:nvPr/>
        </p:nvSpPr>
        <p:spPr>
          <a:xfrm>
            <a:off x="0" y="3284984"/>
            <a:ext cx="10980712" cy="266429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mysql</a:t>
            </a:r>
            <a:r>
              <a:rPr lang="en-IN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 </a:t>
            </a:r>
            <a:r>
              <a:rPr lang="en-IN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desc</a:t>
            </a:r>
            <a:r>
              <a:rPr lang="en-IN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Donations;</a:t>
            </a:r>
          </a:p>
          <a:p>
            <a:r>
              <a:rPr lang="en-IN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+------------------+---------------+------+-----+---------+------+</a:t>
            </a:r>
          </a:p>
          <a:p>
            <a:r>
              <a:rPr lang="en-IN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Field            | Type          | Null | Key | Default | Extra|</a:t>
            </a:r>
          </a:p>
          <a:p>
            <a:r>
              <a:rPr lang="en-IN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+------------------+---------------+------+-----+---------+------+</a:t>
            </a:r>
          </a:p>
          <a:p>
            <a:r>
              <a:rPr lang="en-IN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</a:t>
            </a:r>
            <a:r>
              <a:rPr lang="en-IN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donor_name</a:t>
            </a:r>
            <a:r>
              <a:rPr lang="en-IN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| </a:t>
            </a:r>
            <a:r>
              <a:rPr lang="en-IN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varchar</a:t>
            </a:r>
            <a:r>
              <a:rPr lang="en-IN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(20)   | YES  |     | NULL    |      |</a:t>
            </a:r>
          </a:p>
          <a:p>
            <a:r>
              <a:rPr lang="en-IN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amount           | decimal(10,0) | YES  |     | NULL    |      |</a:t>
            </a:r>
          </a:p>
          <a:p>
            <a:r>
              <a:rPr lang="en-IN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</a:t>
            </a:r>
            <a:r>
              <a:rPr lang="en-IN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transaction_date</a:t>
            </a:r>
            <a:r>
              <a:rPr lang="en-IN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| date          | YES  |     | NULL    |      |</a:t>
            </a:r>
          </a:p>
          <a:p>
            <a:r>
              <a:rPr lang="en-IN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</a:t>
            </a:r>
            <a:r>
              <a:rPr lang="en-IN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receipt_no</a:t>
            </a:r>
            <a:r>
              <a:rPr lang="en-IN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| </a:t>
            </a:r>
            <a:r>
              <a:rPr lang="en-IN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lang="en-IN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(11)       | NO   | PRI | NULL    |      |</a:t>
            </a:r>
          </a:p>
          <a:p>
            <a:r>
              <a:rPr lang="en-IN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+------------------+---------------+------+-----+---------+------+</a:t>
            </a:r>
          </a:p>
          <a:p>
            <a:r>
              <a:rPr lang="en-IN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4 rows in set (0.00 sec)</a:t>
            </a:r>
            <a:endParaRPr lang="en-IN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7584" y="1268760"/>
            <a:ext cx="42882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DONATIONS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052" name="Picture 4" descr="Image result for donati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172180"/>
            <a:ext cx="3096344" cy="29048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Image result for ekk pahel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-1"/>
            <a:ext cx="6804248" cy="68042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 descr="Image result for membe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44" name="AutoShape 4" descr="Image result for membe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46" name="AutoShape 6" descr="Image result for membe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48" name="AutoShape 8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50" name="Picture 10" descr="Related imag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090" t="7644" r="2722" b="3665"/>
          <a:stretch>
            <a:fillRect/>
          </a:stretch>
        </p:blipFill>
        <p:spPr bwMode="auto">
          <a:xfrm>
            <a:off x="225635" y="0"/>
            <a:ext cx="8810861" cy="486916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-180528" y="4646746"/>
            <a:ext cx="831349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Righ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4400" b="1" cap="all" dirty="0" err="1" smtClean="0">
                <a:ln w="76200"/>
                <a:solidFill>
                  <a:schemeClr val="accent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  <a:reflection blurRad="10000" stA="55000" endPos="48000" dist="500" dir="5400000" sy="-100000" algn="bl" rotWithShape="0"/>
                </a:effectLst>
                <a:latin typeface="Britannic Bold" pitchFamily="34" charset="0"/>
              </a:rPr>
              <a:t>Chehak</a:t>
            </a:r>
            <a:r>
              <a:rPr lang="en-US" sz="4400" b="1" cap="all" dirty="0" smtClean="0">
                <a:ln w="76200"/>
                <a:solidFill>
                  <a:schemeClr val="accent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  <a:reflection blurRad="10000" stA="55000" endPos="48000" dist="500" dir="5400000" sy="-100000" algn="bl" rotWithShape="0"/>
                </a:effectLst>
                <a:latin typeface="Britannic Bold" pitchFamily="34" charset="0"/>
              </a:rPr>
              <a:t> nayar-1pe15cs042</a:t>
            </a:r>
          </a:p>
          <a:p>
            <a:r>
              <a:rPr lang="en-US" sz="4400" b="1" cap="all" spc="0" dirty="0" err="1" smtClean="0">
                <a:ln w="76200"/>
                <a:solidFill>
                  <a:schemeClr val="accent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  <a:reflection blurRad="10000" stA="55000" endPos="48000" dist="500" dir="5400000" sy="-100000" algn="bl" rotWithShape="0"/>
                </a:effectLst>
                <a:latin typeface="Britannic Bold" pitchFamily="34" charset="0"/>
              </a:rPr>
              <a:t>Divyaksh</a:t>
            </a:r>
            <a:r>
              <a:rPr lang="en-US" sz="4400" b="1" cap="all" spc="0" dirty="0" smtClean="0">
                <a:ln w="76200"/>
                <a:solidFill>
                  <a:schemeClr val="accent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  <a:reflection blurRad="10000" stA="55000" endPos="48000" dist="500" dir="5400000" sy="-100000" algn="bl" rotWithShape="0"/>
                </a:effectLst>
                <a:latin typeface="Britannic Bold" pitchFamily="34" charset="0"/>
              </a:rPr>
              <a:t> shukla-1pe15cs051</a:t>
            </a:r>
            <a:endParaRPr lang="en-US" sz="4400" b="1" cap="all" spc="0" dirty="0">
              <a:ln w="76200"/>
              <a:solidFill>
                <a:schemeClr val="accent1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  <a:reflection blurRad="10000" stA="55000" endPos="48000" dist="500" dir="5400000" sy="-100000" algn="bl" rotWithShape="0"/>
              </a:effectLst>
              <a:latin typeface="Britannic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AEAAQAAAAAAAAbbAAAAJDBjYjZjNjNlLWQ1MTMtNGM2Ni05ZDlkLWI3ZWE5NDE3NzIzNg.jpg"/>
          <p:cNvPicPr>
            <a:picLocks noChangeAspect="1"/>
          </p:cNvPicPr>
          <p:nvPr/>
        </p:nvPicPr>
        <p:blipFill>
          <a:blip r:embed="rId2" cstate="print">
            <a:lum bright="30000"/>
          </a:blip>
          <a:srcRect l="5964" t="20090" r="15821"/>
          <a:stretch>
            <a:fillRect/>
          </a:stretch>
        </p:blipFill>
        <p:spPr>
          <a:xfrm>
            <a:off x="0" y="-171400"/>
            <a:ext cx="9177332" cy="5373216"/>
          </a:xfrm>
          <a:prstGeom prst="rect">
            <a:avLst/>
          </a:prstGeom>
        </p:spPr>
      </p:pic>
      <p:pic>
        <p:nvPicPr>
          <p:cNvPr id="6" name="Picture 5" descr="AAEAAQAAAAAAAAbbAAAAJDBjYjZjNjNlLWQ1MTMtNGM2Ni05ZDlkLWI3ZWE5NDE3NzIzNg.jpg"/>
          <p:cNvPicPr>
            <a:picLocks noChangeAspect="1"/>
          </p:cNvPicPr>
          <p:nvPr/>
        </p:nvPicPr>
        <p:blipFill>
          <a:blip r:embed="rId2" cstate="print">
            <a:lum bright="10000"/>
          </a:blip>
          <a:srcRect l="5964" t="20090" r="15821" b="40287"/>
          <a:stretch>
            <a:fillRect/>
          </a:stretch>
        </p:blipFill>
        <p:spPr>
          <a:xfrm>
            <a:off x="3180" y="-171400"/>
            <a:ext cx="9177332" cy="2664296"/>
          </a:xfrm>
          <a:prstGeom prst="rect">
            <a:avLst/>
          </a:prstGeom>
        </p:spPr>
      </p:pic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0" y="2721067"/>
            <a:ext cx="4572000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In our project we aim at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helping </a:t>
            </a:r>
            <a:r>
              <a:rPr kumimoji="0" lang="en-US" sz="1900" i="0" u="none" strike="noStrike" cap="none" normalizeH="0" dirty="0" smtClean="0">
                <a:ln>
                  <a:noFill/>
                </a:ln>
                <a:solidFill>
                  <a:srgbClr val="00000A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the NGO</a:t>
            </a:r>
            <a:r>
              <a:rPr kumimoji="0" lang="en-US" sz="1900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kumimoji="0" lang="en-US" sz="2000" b="1" i="0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“</a:t>
            </a:r>
            <a:r>
              <a:rPr kumimoji="0" lang="en-US" sz="2000" b="1" i="0" u="sng" strike="noStrike" cap="none" normalizeH="0" baseline="0" dirty="0" err="1" smtClean="0">
                <a:ln>
                  <a:noFill/>
                </a:ln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Ekk</a:t>
            </a:r>
            <a:r>
              <a:rPr kumimoji="0" lang="en-US" sz="2000" b="1" i="0" u="sng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US" sz="2000" b="1" i="0" u="sng" strike="noStrike" cap="none" normalizeH="0" baseline="0" dirty="0" err="1" smtClean="0">
                <a:ln>
                  <a:noFill/>
                </a:ln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Pahel</a:t>
            </a:r>
            <a:r>
              <a:rPr kumimoji="0" lang="en-US" sz="2000" b="1" i="0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”</a:t>
            </a:r>
            <a:r>
              <a:rPr kumimoji="0" lang="en-US" sz="2000" b="1" i="0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US" sz="1900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by creating a Database management web application to collect and manage its records.</a:t>
            </a:r>
            <a:endParaRPr kumimoji="0" lang="en-US" sz="19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Our goal is to provide a prototype for an end to end </a:t>
            </a:r>
            <a:r>
              <a:rPr kumimoji="0" lang="en-US" sz="1900" b="1" i="0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web application </a:t>
            </a:r>
            <a:r>
              <a:rPr kumimoji="0" lang="en-US" sz="1900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to manage its 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donations</a:t>
            </a:r>
            <a:r>
              <a:rPr kumimoji="0" lang="en-US" sz="1900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and 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finance</a:t>
            </a:r>
            <a:r>
              <a:rPr kumimoji="0" lang="en-US" sz="1900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, record its past and future 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events</a:t>
            </a:r>
            <a:r>
              <a:rPr kumimoji="0" lang="en-US" sz="1900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and achievements, keep track of its 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members</a:t>
            </a:r>
            <a:r>
              <a:rPr kumimoji="0" lang="en-US" sz="1900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, their roles and contributions, calendar of events and schedules.  </a:t>
            </a:r>
            <a:endParaRPr kumimoji="0" lang="en-US" sz="19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5229200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This could help in a smoother and seamless flow in the working process of the NGO, and could help take out the paper and sheet management.</a:t>
            </a: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35496" y="171400"/>
            <a:ext cx="8928992" cy="6686600"/>
            <a:chOff x="35496" y="44624"/>
            <a:chExt cx="9073008" cy="6686600"/>
          </a:xfrm>
        </p:grpSpPr>
        <p:pic>
          <p:nvPicPr>
            <p:cNvPr id="7" name="Picture 2"/>
            <p:cNvPicPr/>
            <p:nvPr/>
          </p:nvPicPr>
          <p:blipFill>
            <a:blip r:embed="rId2" cstate="print"/>
            <a:srcRect l="7033" t="5416" r="2415" b="2364"/>
            <a:stretch/>
          </p:blipFill>
          <p:spPr>
            <a:xfrm>
              <a:off x="35496" y="44624"/>
              <a:ext cx="9073008" cy="6686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2"/>
            <p:cNvPicPr/>
            <p:nvPr/>
          </p:nvPicPr>
          <p:blipFill>
            <a:blip r:embed="rId2" cstate="print"/>
            <a:srcRect l="52381" t="69626" r="32755" b="12704"/>
            <a:stretch/>
          </p:blipFill>
          <p:spPr>
            <a:xfrm>
              <a:off x="3995936" y="4293096"/>
              <a:ext cx="2376264" cy="1800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Picture 2"/>
            <p:cNvPicPr/>
            <p:nvPr/>
          </p:nvPicPr>
          <p:blipFill>
            <a:blip r:embed="rId2" cstate="print"/>
            <a:srcRect l="80292" t="28839" r="7822" b="41814"/>
            <a:stretch/>
          </p:blipFill>
          <p:spPr>
            <a:xfrm>
              <a:off x="7380312" y="1628800"/>
              <a:ext cx="1728192" cy="23042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2"/>
            <p:cNvPicPr/>
            <p:nvPr/>
          </p:nvPicPr>
          <p:blipFill>
            <a:blip r:embed="rId2" cstate="print"/>
            <a:srcRect l="40305" t="22591" r="47572" b="66398"/>
            <a:stretch/>
          </p:blipFill>
          <p:spPr>
            <a:xfrm>
              <a:off x="3203848" y="1052736"/>
              <a:ext cx="2160240" cy="12961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2"/>
            <p:cNvPicPr/>
            <p:nvPr/>
          </p:nvPicPr>
          <p:blipFill>
            <a:blip r:embed="rId2" cstate="print"/>
            <a:srcRect l="9634" t="13558" r="78425" b="71986"/>
            <a:stretch/>
          </p:blipFill>
          <p:spPr>
            <a:xfrm>
              <a:off x="179512" y="476672"/>
              <a:ext cx="2160240" cy="13955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Picture 2"/>
            <p:cNvPicPr/>
            <p:nvPr/>
          </p:nvPicPr>
          <p:blipFill>
            <a:blip r:embed="rId2" cstate="print"/>
            <a:srcRect l="18257" t="59698" r="67369" b="11393"/>
            <a:stretch/>
          </p:blipFill>
          <p:spPr>
            <a:xfrm>
              <a:off x="1115616" y="3861048"/>
              <a:ext cx="1800200" cy="27363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33" name="Rectangle 32"/>
          <p:cNvSpPr/>
          <p:nvPr/>
        </p:nvSpPr>
        <p:spPr>
          <a:xfrm>
            <a:off x="2375762" y="129406"/>
            <a:ext cx="66607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SCHEMA DIAGRAM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/>
        </p:nvGrpSpPr>
        <p:grpSpPr>
          <a:xfrm>
            <a:off x="-36512" y="44624"/>
            <a:ext cx="9180512" cy="6909977"/>
            <a:chOff x="-36512" y="44624"/>
            <a:chExt cx="9180512" cy="6909977"/>
          </a:xfrm>
        </p:grpSpPr>
        <p:pic>
          <p:nvPicPr>
            <p:cNvPr id="32" name="Picture 31" descr="erdplus-diagram (1)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6512" y="404664"/>
              <a:ext cx="9180512" cy="6549937"/>
            </a:xfrm>
            <a:prstGeom prst="rect">
              <a:avLst/>
            </a:prstGeom>
          </p:spPr>
        </p:pic>
        <p:sp>
          <p:nvSpPr>
            <p:cNvPr id="84" name="TextShape 1"/>
            <p:cNvSpPr txBox="1"/>
            <p:nvPr/>
          </p:nvSpPr>
          <p:spPr>
            <a:xfrm>
              <a:off x="422514" y="99392"/>
              <a:ext cx="8262099" cy="1190315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/>
            <a:p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endParaRPr>
            </a:p>
          </p:txBody>
        </p:sp>
        <p:sp>
          <p:nvSpPr>
            <p:cNvPr id="85" name="TextShape 2"/>
            <p:cNvSpPr txBox="1"/>
            <p:nvPr/>
          </p:nvSpPr>
          <p:spPr>
            <a:xfrm>
              <a:off x="422514" y="1480218"/>
              <a:ext cx="8262099" cy="4714383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endPara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44246" y="4200779"/>
              <a:ext cx="324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N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46356" y="4425816"/>
              <a:ext cx="324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N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31840" y="2636912"/>
              <a:ext cx="324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N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V="1">
              <a:off x="2555776" y="4725144"/>
              <a:ext cx="1152128" cy="12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403648" y="2860235"/>
              <a:ext cx="324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N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50570" y="2987660"/>
              <a:ext cx="289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99655" y="2485172"/>
              <a:ext cx="289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10472" y="4435496"/>
              <a:ext cx="289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99792" y="2780928"/>
              <a:ext cx="289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 flipH="1" flipV="1">
              <a:off x="6939496" y="2780928"/>
              <a:ext cx="8768" cy="56876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939496" y="4135446"/>
              <a:ext cx="324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N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235146" y="2860235"/>
              <a:ext cx="289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2411760" y="3068960"/>
              <a:ext cx="1440160" cy="36004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2457174" y="2860235"/>
              <a:ext cx="0" cy="22503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963242" y="2560185"/>
              <a:ext cx="130132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3885013" y="44624"/>
              <a:ext cx="464742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54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ER DIAGRAM</a:t>
              </a:r>
              <a:endPara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1475656" y="1052736"/>
              <a:ext cx="720080" cy="11521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043608" y="1556792"/>
              <a:ext cx="936104" cy="72008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483768" y="1052736"/>
              <a:ext cx="0" cy="122413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2771800" y="1268760"/>
              <a:ext cx="432048" cy="100811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2915816" y="1988840"/>
              <a:ext cx="432048" cy="36004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971600" y="2132856"/>
              <a:ext cx="864096" cy="28803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1043608" y="2564904"/>
              <a:ext cx="792088" cy="43204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987824" y="2636912"/>
              <a:ext cx="1512168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2555776" y="2780928"/>
              <a:ext cx="0" cy="22503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555776" y="3024276"/>
              <a:ext cx="1373615" cy="33271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6876256" y="2780928"/>
              <a:ext cx="0" cy="57606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696917" y="4797152"/>
              <a:ext cx="7229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5580112" y="4941168"/>
              <a:ext cx="504056" cy="36004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1331640" y="4941168"/>
              <a:ext cx="360040" cy="57606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1708448" y="5013176"/>
              <a:ext cx="199256" cy="11521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411760" y="5013176"/>
              <a:ext cx="576064" cy="57606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051720" y="5085184"/>
              <a:ext cx="864096" cy="11521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876256" y="4941168"/>
              <a:ext cx="720080" cy="21602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5508104" y="4941168"/>
              <a:ext cx="720080" cy="11521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804248" y="5085184"/>
              <a:ext cx="936104" cy="72008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6372200" y="5085184"/>
              <a:ext cx="144016" cy="79208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6660232" y="5013176"/>
              <a:ext cx="648072" cy="129614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6948264" y="4581128"/>
              <a:ext cx="792088" cy="14401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1619672" y="2636912"/>
              <a:ext cx="288032" cy="129614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220072" y="2492896"/>
              <a:ext cx="122413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123728" y="2780928"/>
              <a:ext cx="576064" cy="11521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283968" y="4869160"/>
              <a:ext cx="18002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876256" y="3789040"/>
              <a:ext cx="0" cy="864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4788024" y="3429000"/>
              <a:ext cx="1584176" cy="122413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7164288" y="1412776"/>
              <a:ext cx="360040" cy="864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7308304" y="2204864"/>
              <a:ext cx="936104" cy="14401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6300192" y="1484784"/>
              <a:ext cx="504056" cy="93610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Image result for database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24312" y="1628800"/>
            <a:ext cx="8895384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8000" u="sng" cap="none" spc="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DATABASE</a:t>
            </a:r>
          </a:p>
          <a:p>
            <a:pPr algn="ctr"/>
            <a:r>
              <a:rPr lang="en-US" sz="8000" u="sng" cap="none" spc="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 TABLE</a:t>
            </a:r>
          </a:p>
          <a:p>
            <a:pPr algn="ctr"/>
            <a:r>
              <a:rPr lang="en-US" sz="8000" u="sng" spc="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DESCRIPTION</a:t>
            </a:r>
            <a:endParaRPr lang="en-US" sz="8000" u="sng" cap="none" spc="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Image result for department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</a:blip>
          <a:srcRect/>
          <a:stretch>
            <a:fillRect/>
          </a:stretch>
        </p:blipFill>
        <p:spPr bwMode="auto">
          <a:xfrm>
            <a:off x="4823520" y="332656"/>
            <a:ext cx="4320480" cy="3240360"/>
          </a:xfrm>
          <a:prstGeom prst="rect">
            <a:avLst/>
          </a:prstGeom>
          <a:noFill/>
        </p:spPr>
      </p:pic>
      <p:sp>
        <p:nvSpPr>
          <p:cNvPr id="89" name="TextShape 2"/>
          <p:cNvSpPr txBox="1"/>
          <p:nvPr/>
        </p:nvSpPr>
        <p:spPr>
          <a:xfrm>
            <a:off x="251520" y="3356992"/>
            <a:ext cx="8640960" cy="259228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mysql</a:t>
            </a: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 </a:t>
            </a:r>
            <a:r>
              <a:rPr lang="en-IN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desc</a:t>
            </a: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Department;</a:t>
            </a:r>
          </a:p>
          <a:p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+--------+-------------+------+-----+---------+-------+</a:t>
            </a:r>
          </a:p>
          <a:p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Field  | Type        | Null | Key | Default | Extra |</a:t>
            </a:r>
          </a:p>
          <a:p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+--------+-------------+------+-----+---------+-------+</a:t>
            </a:r>
          </a:p>
          <a:p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</a:t>
            </a:r>
            <a:r>
              <a:rPr lang="en-IN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dno</a:t>
            </a: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| </a:t>
            </a:r>
            <a:r>
              <a:rPr lang="en-IN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(11)     | NO   | PRI | NULL    |       |</a:t>
            </a:r>
          </a:p>
          <a:p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</a:t>
            </a:r>
            <a:r>
              <a:rPr lang="en-IN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dname</a:t>
            </a: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| </a:t>
            </a:r>
            <a:r>
              <a:rPr lang="en-IN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varchar</a:t>
            </a: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(20) | YES  |     | NULL    |       |</a:t>
            </a:r>
          </a:p>
          <a:p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</a:t>
            </a:r>
            <a:r>
              <a:rPr lang="en-IN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mgrssn</a:t>
            </a: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| </a:t>
            </a:r>
            <a:r>
              <a:rPr lang="en-IN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(11)     | YES  | MUL | NULL    |       |</a:t>
            </a:r>
          </a:p>
          <a:p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+--------+-------------+------+-----+---------+-------+</a:t>
            </a:r>
          </a:p>
          <a:p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3 rows in set (0.01 sec)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3805" y="1628800"/>
            <a:ext cx="49422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DEPARTMENT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2"/>
          <p:cNvSpPr txBox="1"/>
          <p:nvPr/>
        </p:nvSpPr>
        <p:spPr>
          <a:xfrm>
            <a:off x="0" y="2686624"/>
            <a:ext cx="9144000" cy="3478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9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mysql</a:t>
            </a:r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 </a:t>
            </a:r>
            <a:r>
              <a:rPr lang="en-IN" sz="19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desc</a:t>
            </a:r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Members;</a:t>
            </a:r>
          </a:p>
          <a:p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+--------------+-------------+------+-----+---------+-------+</a:t>
            </a:r>
          </a:p>
          <a:p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Field        | Type        | Null | Key | Default | Extra |</a:t>
            </a:r>
          </a:p>
          <a:p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+--------------+-------------+------+-----+---------+-------+</a:t>
            </a:r>
          </a:p>
          <a:p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</a:t>
            </a:r>
            <a:r>
              <a:rPr lang="en-IN" sz="19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ssn</a:t>
            </a:r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| </a:t>
            </a:r>
            <a:r>
              <a:rPr lang="en-IN" sz="19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(11)     | NO   | PRI | NULL    |       |</a:t>
            </a:r>
          </a:p>
          <a:p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</a:t>
            </a:r>
            <a:r>
              <a:rPr lang="en-IN" sz="19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mname</a:t>
            </a:r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| </a:t>
            </a:r>
            <a:r>
              <a:rPr lang="en-IN" sz="19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varchar</a:t>
            </a:r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(20) | YES  |     | NULL    |       |</a:t>
            </a:r>
          </a:p>
          <a:p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</a:t>
            </a:r>
            <a:r>
              <a:rPr lang="en-IN" sz="19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joining_date</a:t>
            </a:r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| date        | YES  |     | NULL    |       |</a:t>
            </a:r>
          </a:p>
          <a:p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age          | </a:t>
            </a:r>
            <a:r>
              <a:rPr lang="en-IN" sz="19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(11)     | YES  |     | NULL    |       |</a:t>
            </a:r>
          </a:p>
          <a:p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phone        | </a:t>
            </a:r>
            <a:r>
              <a:rPr lang="en-IN" sz="19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varchar</a:t>
            </a:r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(10) | YES  |     | NULL    |       |</a:t>
            </a:r>
          </a:p>
          <a:p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email        | </a:t>
            </a:r>
            <a:r>
              <a:rPr lang="en-IN" sz="19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varchar</a:t>
            </a:r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(10) | YES  |     | NULL    |       |</a:t>
            </a:r>
          </a:p>
          <a:p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position     | </a:t>
            </a:r>
            <a:r>
              <a:rPr lang="en-IN" sz="19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varchar</a:t>
            </a:r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(20) | YES  |     | NULL    |       |</a:t>
            </a:r>
          </a:p>
          <a:p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+--------------+-------------+------+-----+---------+-------+</a:t>
            </a:r>
          </a:p>
          <a:p>
            <a:r>
              <a:rPr lang="en-IN" sz="1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7 rows in set (0.01 sec)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1196752"/>
            <a:ext cx="3724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MEMBERS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" name="Picture 2" descr="Image result for member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35455" y="476672"/>
            <a:ext cx="4908546" cy="2376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1785</TotalTime>
  <Words>560</Words>
  <Application>Microsoft Office PowerPoint</Application>
  <PresentationFormat>On-screen Show (4:3)</PresentationFormat>
  <Paragraphs>82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Chehak Nayar</dc:creator>
  <cp:lastModifiedBy>Chehak Nayar</cp:lastModifiedBy>
  <cp:revision>5</cp:revision>
  <dcterms:created xsi:type="dcterms:W3CDTF">2017-09-26T11:09:16Z</dcterms:created>
  <dcterms:modified xsi:type="dcterms:W3CDTF">2017-10-22T09:14:46Z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