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46" autoAdjust="0"/>
  </p:normalViewPr>
  <p:slideViewPr>
    <p:cSldViewPr>
      <p:cViewPr varScale="1">
        <p:scale>
          <a:sx n="64" d="100"/>
          <a:sy n="64" d="100"/>
        </p:scale>
        <p:origin x="-196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Inheritance Tree Depth</c:v>
          </c:tx>
          <c:marker>
            <c:symbol val="none"/>
          </c:marker>
          <c:cat>
            <c:strLit>
              <c:ptCount val="3"/>
              <c:pt idx="0">
                <c:v>Week 8</c:v>
              </c:pt>
              <c:pt idx="1">
                <c:v>Week 9</c:v>
              </c:pt>
              <c:pt idx="2">
                <c:v>Week 10</c:v>
              </c:pt>
            </c:strLit>
          </c:cat>
          <c:val>
            <c:numRef>
              <c:f>Sheet1!$C$1:$C$3</c:f>
              <c:numCache>
                <c:formatCode>General</c:formatCode>
                <c:ptCount val="3"/>
                <c:pt idx="0">
                  <c:v>2.4500000000000002</c:v>
                </c:pt>
                <c:pt idx="1">
                  <c:v>2.5</c:v>
                </c:pt>
                <c:pt idx="2">
                  <c:v>2.2200000000000002</c:v>
                </c:pt>
              </c:numCache>
            </c:numRef>
          </c:val>
          <c:smooth val="0"/>
        </c:ser>
        <c:ser>
          <c:idx val="1"/>
          <c:order val="1"/>
          <c:tx>
            <c:v>MLoC</c:v>
          </c:tx>
          <c:marker>
            <c:symbol val="none"/>
          </c:marker>
          <c:cat>
            <c:strLit>
              <c:ptCount val="3"/>
              <c:pt idx="0">
                <c:v>Week 8</c:v>
              </c:pt>
              <c:pt idx="1">
                <c:v>Week 9</c:v>
              </c:pt>
              <c:pt idx="2">
                <c:v>Week 10</c:v>
              </c:pt>
            </c:strLit>
          </c:cat>
          <c:val>
            <c:numRef>
              <c:f>Sheet1!$E$1:$E$3</c:f>
              <c:numCache>
                <c:formatCode>General</c:formatCode>
                <c:ptCount val="3"/>
                <c:pt idx="0">
                  <c:v>5.8</c:v>
                </c:pt>
                <c:pt idx="1">
                  <c:v>6.1</c:v>
                </c:pt>
                <c:pt idx="2">
                  <c:v>6.7</c:v>
                </c:pt>
              </c:numCache>
            </c:numRef>
          </c:val>
          <c:smooth val="0"/>
        </c:ser>
        <c:ser>
          <c:idx val="2"/>
          <c:order val="2"/>
          <c:tx>
            <c:v>Afferent Coupling</c:v>
          </c:tx>
          <c:marker>
            <c:symbol val="none"/>
          </c:marker>
          <c:cat>
            <c:strLit>
              <c:ptCount val="3"/>
              <c:pt idx="0">
                <c:v>Week 8</c:v>
              </c:pt>
              <c:pt idx="1">
                <c:v>Week 9</c:v>
              </c:pt>
              <c:pt idx="2">
                <c:v>Week 10</c:v>
              </c:pt>
            </c:strLit>
          </c:cat>
          <c:val>
            <c:numRef>
              <c:f>Sheet1!$G$1:$G$3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1.33</c:v>
                </c:pt>
              </c:numCache>
            </c:numRef>
          </c:val>
          <c:smooth val="0"/>
        </c:ser>
        <c:ser>
          <c:idx val="3"/>
          <c:order val="3"/>
          <c:tx>
            <c:v>Efferent Coupling</c:v>
          </c:tx>
          <c:marker>
            <c:symbol val="none"/>
          </c:marker>
          <c:cat>
            <c:strLit>
              <c:ptCount val="3"/>
              <c:pt idx="0">
                <c:v>Week 8</c:v>
              </c:pt>
              <c:pt idx="1">
                <c:v>Week 9</c:v>
              </c:pt>
              <c:pt idx="2">
                <c:v>Week 10</c:v>
              </c:pt>
            </c:strLit>
          </c:cat>
          <c:val>
            <c:numRef>
              <c:f>Sheet1!$I$1:$I$3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852288"/>
        <c:axId val="81853824"/>
      </c:lineChart>
      <c:catAx>
        <c:axId val="8185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81853824"/>
        <c:crosses val="autoZero"/>
        <c:auto val="1"/>
        <c:lblAlgn val="ctr"/>
        <c:lblOffset val="100"/>
        <c:noMultiLvlLbl val="0"/>
      </c:catAx>
      <c:valAx>
        <c:axId val="81853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852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ysClr val="window" lastClr="FFFFFF"/>
    </a:solidFill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Percent Tests Passed</c:v>
          </c:tx>
          <c:marker>
            <c:symbol val="none"/>
          </c:marker>
          <c:cat>
            <c:strLit>
              <c:ptCount val="3"/>
              <c:pt idx="0">
                <c:v>Week 8</c:v>
              </c:pt>
              <c:pt idx="1">
                <c:v>Week 9</c:v>
              </c:pt>
              <c:pt idx="2">
                <c:v>Week 10</c:v>
              </c:pt>
            </c:strLit>
          </c:cat>
          <c:val>
            <c:numRef>
              <c:f>Sheet1!$K$1:$K$3</c:f>
              <c:numCache>
                <c:formatCode>General</c:formatCode>
                <c:ptCount val="3"/>
                <c:pt idx="0">
                  <c:v>87.5</c:v>
                </c:pt>
                <c:pt idx="1">
                  <c:v>70.833333333333343</c:v>
                </c:pt>
                <c:pt idx="2">
                  <c:v>87.5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18304"/>
        <c:axId val="82019840"/>
      </c:lineChart>
      <c:catAx>
        <c:axId val="82018304"/>
        <c:scaling>
          <c:orientation val="minMax"/>
        </c:scaling>
        <c:delete val="0"/>
        <c:axPos val="b"/>
        <c:majorTickMark val="out"/>
        <c:minorTickMark val="none"/>
        <c:tickLblPos val="nextTo"/>
        <c:crossAx val="82019840"/>
        <c:crosses val="autoZero"/>
        <c:auto val="1"/>
        <c:lblAlgn val="ctr"/>
        <c:lblOffset val="100"/>
        <c:noMultiLvlLbl val="0"/>
      </c:catAx>
      <c:valAx>
        <c:axId val="82019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018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ysClr val="window" lastClr="FFFFFF"/>
    </a:solidFill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7293-51F0-40F8-8A39-A9B64A3BDAD7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88FE3-90FE-4A25-9102-33D68B97E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 of Test Passed</a:t>
            </a: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average of the percentage of test cases passed each week.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track this each week and keep the records in a text doc.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metric is high, it means we are meeting our goals and if it is low, we are not.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show us how production changes week to week.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Afferent Coupling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packages that depend upon classes within the package.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We’ll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metric is high, it indicates class independence, if it’s low dependence.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this to tell how coupled our overall project 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Efferent Coupling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packages that the classes in the package depend upon.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We’ll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metric is high, it indicates class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if its low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this to tell how coupled our overall project is.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Lines of Code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Lines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code that make up the methods within the project.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We’ll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is a better indication of how many lines of working code that we have written. compared to just lines of code, which includes comments and headers.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used to measure the overall size or the project and the progress each week.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of Inheritance Tree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length of a path from a class to a root class in an inheritance structure.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We’ll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Metric plugin in eclipse to track this metric.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 can affect a lot of things like Re-Usability, Maintainability, and Portability.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We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this to assess the state of the project and use the information to increase its efficiency.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88FE3-90FE-4A25-9102-33D68B97EB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CB522A-172F-43EC-BE00-BEF294CBFD59}" type="datetimeFigureOut">
              <a:rPr lang="en-US" smtClean="0"/>
              <a:t>5/18/2012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715B51-3949-4E15-950B-3BD591C459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Dirt Bike 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Jake Schuenke</a:t>
            </a:r>
          </a:p>
          <a:p>
            <a:r>
              <a:rPr lang="en-US" dirty="0" smtClean="0"/>
              <a:t>Tyler Shelton</a:t>
            </a:r>
          </a:p>
          <a:p>
            <a:r>
              <a:rPr lang="en-US" dirty="0" smtClean="0"/>
              <a:t>Matt Spurr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Title Screen to introduce the game</a:t>
            </a:r>
          </a:p>
          <a:p>
            <a:pPr lvl="0"/>
            <a:r>
              <a:rPr lang="en-US" dirty="0"/>
              <a:t>A Main Menu to start the game </a:t>
            </a:r>
          </a:p>
          <a:p>
            <a:pPr lvl="0"/>
            <a:r>
              <a:rPr lang="en-US" dirty="0"/>
              <a:t>A minimum of three distinct levels </a:t>
            </a:r>
          </a:p>
          <a:p>
            <a:pPr lvl="0"/>
            <a:r>
              <a:rPr lang="en-US" dirty="0"/>
              <a:t>An avatar that is represented by a dirt bike with a rider</a:t>
            </a:r>
          </a:p>
          <a:p>
            <a:pPr lvl="0"/>
            <a:r>
              <a:rPr lang="en-US" dirty="0"/>
              <a:t>The ability to maneuver obstacles using arrow key shortcuts</a:t>
            </a:r>
          </a:p>
          <a:p>
            <a:pPr lvl="0"/>
            <a:r>
              <a:rPr lang="en-US" dirty="0"/>
              <a:t>A win state, fail state, and game complete state</a:t>
            </a:r>
          </a:p>
          <a:p>
            <a:pPr lvl="0"/>
            <a:r>
              <a:rPr lang="en-US" dirty="0"/>
              <a:t>Timer to keep track of time spent overall on all levels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" y="0"/>
            <a:ext cx="682776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2851" y="18107"/>
            <a:ext cx="1791773" cy="6858001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0" endPos="50000" dist="5000" dir="5400000" sy="-100000" rotWithShape="0"/>
                </a:effectLst>
              </a:rPr>
              <a:t>Class</a:t>
            </a:r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0" endPos="50000" dist="5000" dir="5400000" sy="-100000" rotWithShape="0"/>
                </a:effectLst>
              </a:rPr>
              <a:t>Diagram</a:t>
            </a:r>
            <a:endParaRPr lang="en-US" sz="4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02802"/>
            <a:ext cx="8674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Demonstration Time!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78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have a very good plan</a:t>
            </a:r>
          </a:p>
          <a:p>
            <a:endParaRPr lang="en-US" dirty="0" smtClean="0"/>
          </a:p>
          <a:p>
            <a:r>
              <a:rPr lang="en-US" dirty="0" smtClean="0"/>
              <a:t>You have to really understand the tools you use</a:t>
            </a:r>
          </a:p>
          <a:p>
            <a:endParaRPr lang="en-US" dirty="0"/>
          </a:p>
          <a:p>
            <a:r>
              <a:rPr lang="en-US" dirty="0" smtClean="0"/>
              <a:t>Thinking about how you are going to test makes it easier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</a:t>
            </a:r>
            <a:r>
              <a:rPr lang="en-US" dirty="0" smtClean="0"/>
              <a:t>Tests </a:t>
            </a:r>
            <a:r>
              <a:rPr lang="en-US" dirty="0"/>
              <a:t>Passed</a:t>
            </a:r>
          </a:p>
          <a:p>
            <a:r>
              <a:rPr lang="en-US" dirty="0"/>
              <a:t>Afferent Coupling</a:t>
            </a:r>
          </a:p>
          <a:p>
            <a:r>
              <a:rPr lang="en-US" dirty="0"/>
              <a:t>Efferent Coupling</a:t>
            </a:r>
          </a:p>
          <a:p>
            <a:r>
              <a:rPr lang="en-US" dirty="0"/>
              <a:t>Method Lines of Code </a:t>
            </a:r>
          </a:p>
          <a:p>
            <a:r>
              <a:rPr lang="en-US" dirty="0"/>
              <a:t>Depth of Inheritance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 title="Metric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87436"/>
              </p:ext>
            </p:extLst>
          </p:nvPr>
        </p:nvGraphicFramePr>
        <p:xfrm>
          <a:off x="4419600" y="2590800"/>
          <a:ext cx="45720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570196"/>
              </p:ext>
            </p:extLst>
          </p:nvPr>
        </p:nvGraphicFramePr>
        <p:xfrm>
          <a:off x="0" y="2590800"/>
          <a:ext cx="416823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6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278</TotalTime>
  <Words>482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Dirt Bike Racer</vt:lpstr>
      <vt:lpstr>Requirements</vt:lpstr>
      <vt:lpstr>PowerPoint Presentation</vt:lpstr>
      <vt:lpstr>PowerPoint Presentation</vt:lpstr>
      <vt:lpstr>What We Learned</vt:lpstr>
      <vt:lpstr>Metrics Used</vt:lpstr>
      <vt:lpstr>Metrics Through Time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Dirt Bike Racer</dc:title>
  <dc:creator>Matthew Spurr</dc:creator>
  <cp:lastModifiedBy>Tyler Shelton</cp:lastModifiedBy>
  <cp:revision>8</cp:revision>
  <dcterms:created xsi:type="dcterms:W3CDTF">2012-05-18T03:25:51Z</dcterms:created>
  <dcterms:modified xsi:type="dcterms:W3CDTF">2012-05-18T17:23:51Z</dcterms:modified>
</cp:coreProperties>
</file>