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74" r:id="rId2"/>
    <p:sldId id="256" r:id="rId3"/>
    <p:sldId id="269" r:id="rId4"/>
    <p:sldId id="260" r:id="rId5"/>
    <p:sldId id="270" r:id="rId6"/>
    <p:sldId id="259" r:id="rId7"/>
    <p:sldId id="261" r:id="rId8"/>
    <p:sldId id="257" r:id="rId9"/>
    <p:sldId id="258" r:id="rId10"/>
    <p:sldId id="265" r:id="rId11"/>
    <p:sldId id="272" r:id="rId12"/>
    <p:sldId id="263" r:id="rId13"/>
    <p:sldId id="271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2D0A0FD-CEAB-49CE-BBA7-23553DF8378C}">
          <p14:sldIdLst>
            <p14:sldId id="274"/>
            <p14:sldId id="256"/>
            <p14:sldId id="269"/>
            <p14:sldId id="260"/>
            <p14:sldId id="270"/>
            <p14:sldId id="259"/>
            <p14:sldId id="261"/>
            <p14:sldId id="257"/>
            <p14:sldId id="258"/>
            <p14:sldId id="265"/>
            <p14:sldId id="272"/>
            <p14:sldId id="263"/>
            <p14:sldId id="271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D8E0-A456-4B12-97ED-CEE621BC6F1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E1D10-FCB5-4578-8DBF-3CEE8431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E1D10-FCB5-4578-8DBF-3CEE8431B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E1D10-FCB5-4578-8DBF-3CEE8431B1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827-6B49-451B-A023-DB23CE8227ED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6015-492D-406F-B2B5-C636E2BFE1A6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DD18-B0BB-44F1-9C79-9F6D471A8D81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8987-DEFF-4D44-925A-00C5DF8AE2F0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C3B9-93D2-46E1-A5BA-BB5536679809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6380-4E90-4188-A5C8-2A5F96E3EDAC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E6B-2AC2-4161-8633-F37DBFA82C45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3328-3E7B-4C88-9668-4BCDD8867EFD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3FC-4CCB-4C8D-A746-5E64D2B7E720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39E-59D2-4578-AB0A-EE2595BF15F4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112C-A875-4076-81AF-1913EE64514B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1F0-0B36-4003-822E-082FAA34FA9F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90FF-C5B1-4298-8B8F-0A74CD977D82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F655-77B3-4C7D-87DE-E93580DA22DD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14F5-D3E3-4542-817C-9EF7ED733092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B4C-7A6C-418E-8929-9712E558CF81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660-B928-4E9E-8330-0269B271FA72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434" y="2712441"/>
            <a:ext cx="6273367" cy="1646302"/>
          </a:xfrm>
        </p:spPr>
        <p:txBody>
          <a:bodyPr/>
          <a:lstStyle/>
          <a:p>
            <a:r>
              <a:rPr lang="en-IN" b="1" dirty="0" err="1"/>
              <a:t>ARTexceptionals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648304" y="4535532"/>
            <a:ext cx="7711578" cy="181812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Basic Prototype</a:t>
            </a:r>
          </a:p>
          <a:p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82" y="279918"/>
            <a:ext cx="5727700" cy="30400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53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7" y="660400"/>
            <a:ext cx="8009314" cy="6058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11232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Development Strategy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30941" y="622082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97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424" y="105747"/>
            <a:ext cx="8858552" cy="107924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Development </a:t>
            </a:r>
            <a:r>
              <a:rPr lang="en-US" sz="2800" b="1" u="sng" dirty="0" smtClean="0"/>
              <a:t>Strategy 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1" y="807545"/>
            <a:ext cx="8458481" cy="56112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6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966" y="113944"/>
            <a:ext cx="5714920" cy="638087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Development Strategy II</a:t>
            </a:r>
            <a:endParaRPr lang="en-US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" y="856997"/>
            <a:ext cx="9107456" cy="2732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8" y="3770270"/>
            <a:ext cx="8785219" cy="27449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7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3293" y="19905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Questionnaire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1073021"/>
            <a:ext cx="9050694" cy="578497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1"/>
                </a:solidFill>
              </a:rPr>
              <a:t>Please answer </a:t>
            </a:r>
            <a:r>
              <a:rPr lang="en-IN" b="1" dirty="0" smtClean="0">
                <a:solidFill>
                  <a:schemeClr val="accent1"/>
                </a:solidFill>
              </a:rPr>
              <a:t>In Yes/No:</a:t>
            </a:r>
            <a:endParaRPr lang="en-US" dirty="0">
              <a:solidFill>
                <a:schemeClr val="accent1"/>
              </a:solidFill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Are libraries any </a:t>
            </a:r>
            <a:r>
              <a:rPr lang="en-IN" sz="1600" b="1" dirty="0"/>
              <a:t>allowed?   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Can we use </a:t>
            </a:r>
            <a:r>
              <a:rPr lang="en-IN" sz="1600" b="1" dirty="0"/>
              <a:t>barcode </a:t>
            </a:r>
            <a:r>
              <a:rPr lang="en-IN" sz="1600" b="1" dirty="0" smtClean="0"/>
              <a:t>scanning </a:t>
            </a:r>
            <a:r>
              <a:rPr lang="en-IN" sz="1600" b="1" dirty="0"/>
              <a:t>used as input? 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Is Enabling of </a:t>
            </a:r>
            <a:r>
              <a:rPr lang="en-IN" sz="1600" b="1" dirty="0"/>
              <a:t>sharing the expenses with others required? 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App </a:t>
            </a:r>
            <a:r>
              <a:rPr lang="en-IN" sz="1600" b="1" dirty="0"/>
              <a:t>must support the currency </a:t>
            </a:r>
            <a:r>
              <a:rPr lang="en-IN" sz="1600" b="1" dirty="0" smtClean="0"/>
              <a:t>change</a:t>
            </a:r>
            <a:r>
              <a:rPr lang="en-IN" sz="1600" b="1" dirty="0"/>
              <a:t>?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Do </a:t>
            </a:r>
            <a:r>
              <a:rPr lang="en-IN" sz="1600" b="1" dirty="0"/>
              <a:t>we need to provide the Ads feature in our App? </a:t>
            </a:r>
            <a:endParaRPr lang="en-IN" sz="1600" b="1" dirty="0" smtClean="0"/>
          </a:p>
          <a:p>
            <a:pPr lvl="0" algn="just">
              <a:buFont typeface="Wingdings" panose="05000000000000000000" pitchFamily="2" charset="2"/>
              <a:buChar char="q"/>
            </a:pPr>
            <a:endParaRPr lang="en-IN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900" b="1" dirty="0">
                <a:solidFill>
                  <a:schemeClr val="accent1"/>
                </a:solidFill>
              </a:rPr>
              <a:t>Check the following based on the </a:t>
            </a:r>
            <a:r>
              <a:rPr lang="en-IN" sz="1900" b="1" dirty="0" smtClean="0">
                <a:solidFill>
                  <a:schemeClr val="accent1"/>
                </a:solidFill>
              </a:rPr>
              <a:t>requirement:</a:t>
            </a:r>
            <a:endParaRPr lang="en-US" sz="1900" dirty="0">
              <a:solidFill>
                <a:schemeClr val="accent1"/>
              </a:solidFill>
            </a:endParaRPr>
          </a:p>
          <a:p>
            <a:pPr lvl="0">
              <a:buFont typeface="+mj-lt"/>
              <a:buAutoNum type="arabicParenR"/>
            </a:pPr>
            <a:r>
              <a:rPr lang="en-IN" sz="1600" b="1" dirty="0"/>
              <a:t>Login Authentication using</a:t>
            </a:r>
            <a:endParaRPr lang="en-US" sz="1600" dirty="0"/>
          </a:p>
          <a:p>
            <a:pPr>
              <a:buFont typeface="+mj-lt"/>
              <a:buAutoNum type="alphaLcParenR"/>
            </a:pPr>
            <a:r>
              <a:rPr lang="en-IN" sz="1600" b="1" dirty="0" smtClean="0"/>
              <a:t> Locally</a:t>
            </a:r>
            <a:endParaRPr lang="en-US" sz="1600" dirty="0"/>
          </a:p>
          <a:p>
            <a:pPr>
              <a:buFont typeface="+mj-lt"/>
              <a:buAutoNum type="alphaLcParenR"/>
            </a:pPr>
            <a:r>
              <a:rPr lang="en-IN" sz="1600" b="1" dirty="0" smtClean="0"/>
              <a:t> </a:t>
            </a:r>
            <a:r>
              <a:rPr lang="en-IN" sz="1600" b="1" dirty="0"/>
              <a:t>Google and </a:t>
            </a:r>
            <a:r>
              <a:rPr lang="en-IN" sz="1600" b="1" dirty="0" smtClean="0"/>
              <a:t>Facebook</a:t>
            </a:r>
            <a:endParaRPr lang="en-US" sz="1600" dirty="0"/>
          </a:p>
          <a:p>
            <a:pPr>
              <a:buFont typeface="+mj-lt"/>
              <a:buAutoNum type="alphaLcParenR"/>
            </a:pPr>
            <a:r>
              <a:rPr lang="en-IN" sz="1600" b="1" dirty="0" smtClean="0"/>
              <a:t>Others</a:t>
            </a:r>
            <a:r>
              <a:rPr lang="en-IN" sz="1600" b="1" dirty="0"/>
              <a:t> </a:t>
            </a:r>
            <a:endParaRPr lang="en-US" sz="1600" dirty="0"/>
          </a:p>
          <a:p>
            <a:pPr lvl="0">
              <a:buFont typeface="+mj-lt"/>
              <a:buAutoNum type="arabicParenR" startAt="2"/>
            </a:pPr>
            <a:r>
              <a:rPr lang="en-IN" sz="1600" b="1" dirty="0" smtClean="0"/>
              <a:t>How </a:t>
            </a:r>
            <a:r>
              <a:rPr lang="en-IN" sz="1600" b="1" dirty="0"/>
              <a:t>does the data need to be stored?</a:t>
            </a:r>
            <a:endParaRPr lang="en-US" sz="1600" dirty="0"/>
          </a:p>
          <a:p>
            <a:pPr lvl="0">
              <a:buFont typeface="+mj-lt"/>
              <a:buAutoNum type="alphaLcParenR"/>
            </a:pPr>
            <a:r>
              <a:rPr lang="en-IN" sz="1600" b="1" dirty="0" smtClean="0"/>
              <a:t> Locally</a:t>
            </a:r>
            <a:endParaRPr lang="en-US" sz="1600" dirty="0"/>
          </a:p>
          <a:p>
            <a:pPr lvl="0">
              <a:buFont typeface="+mj-lt"/>
              <a:buAutoNum type="alphaLcParenR"/>
            </a:pPr>
            <a:r>
              <a:rPr lang="en-IN" sz="1600" b="1" dirty="0" smtClean="0"/>
              <a:t>Server/firebase</a:t>
            </a:r>
            <a:endParaRPr lang="en-US" sz="1600" dirty="0"/>
          </a:p>
          <a:p>
            <a:pPr lvl="0">
              <a:buFont typeface="+mj-lt"/>
              <a:buAutoNum type="alphaLcParenR"/>
            </a:pPr>
            <a:r>
              <a:rPr lang="en-IN" sz="1600" b="1" dirty="0" smtClean="0"/>
              <a:t>Others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07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623" y="68425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Questionnaire 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728825"/>
            <a:ext cx="8873412" cy="6055566"/>
          </a:xfrm>
        </p:spPr>
        <p:txBody>
          <a:bodyPr/>
          <a:lstStyle/>
          <a:p>
            <a:pPr lvl="0" algn="just">
              <a:buFont typeface="+mj-lt"/>
              <a:buAutoNum type="arabicParenR" startAt="3"/>
            </a:pPr>
            <a:r>
              <a:rPr lang="en-IN" sz="1600" b="1" dirty="0"/>
              <a:t>What is the duration of history </a:t>
            </a:r>
            <a:r>
              <a:rPr lang="en-IN" sz="1600" b="1" dirty="0" smtClean="0"/>
              <a:t>needs </a:t>
            </a:r>
            <a:r>
              <a:rPr lang="en-IN" sz="1600" b="1" dirty="0"/>
              <a:t>to be saved</a:t>
            </a:r>
            <a:r>
              <a:rPr lang="en-IN" sz="1600" b="1" dirty="0" smtClean="0"/>
              <a:t>?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 One day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 One week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One </a:t>
            </a:r>
            <a:r>
              <a:rPr lang="en-IN" sz="1600" b="1" dirty="0"/>
              <a:t>month or </a:t>
            </a:r>
            <a:r>
              <a:rPr lang="en-IN" sz="1600" b="1" dirty="0" smtClean="0"/>
              <a:t>more</a:t>
            </a:r>
            <a:r>
              <a:rPr lang="en-IN" sz="1600" b="1" dirty="0"/>
              <a:t> </a:t>
            </a:r>
            <a:endParaRPr lang="en-US" sz="1600" dirty="0"/>
          </a:p>
          <a:p>
            <a:pPr lvl="0" algn="just">
              <a:buFont typeface="+mj-lt"/>
              <a:buAutoNum type="arabicParenR" startAt="4"/>
            </a:pPr>
            <a:r>
              <a:rPr lang="en-IN" sz="1600" b="1" dirty="0"/>
              <a:t>How the statistics of the expenses must be displayed?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Pie chart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Bar graph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Designer choice</a:t>
            </a:r>
            <a:r>
              <a:rPr lang="en-IN" sz="1600" b="1" dirty="0"/>
              <a:t> </a:t>
            </a:r>
            <a:endParaRPr lang="en-US" sz="1600" dirty="0"/>
          </a:p>
          <a:p>
            <a:pPr lvl="0" algn="just">
              <a:buFont typeface="+mj-lt"/>
              <a:buAutoNum type="arabicParenR" startAt="5"/>
            </a:pPr>
            <a:r>
              <a:rPr lang="en-IN" sz="1600" b="1" dirty="0"/>
              <a:t>Make the working prototype available as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/>
              <a:t>Downloadable ask </a:t>
            </a:r>
            <a:r>
              <a:rPr lang="en-IN" sz="1600" b="1" dirty="0" smtClean="0"/>
              <a:t>file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As </a:t>
            </a:r>
            <a:r>
              <a:rPr lang="en-IN" sz="1600" b="1" dirty="0"/>
              <a:t>a separate release branch in the git </a:t>
            </a:r>
            <a:r>
              <a:rPr lang="en-IN" sz="1600" b="1" dirty="0" smtClean="0"/>
              <a:t>repo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other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1"/>
                </a:solidFill>
              </a:rPr>
              <a:t>Fill the </a:t>
            </a:r>
            <a:r>
              <a:rPr lang="en-IN" b="1" dirty="0" smtClean="0">
                <a:solidFill>
                  <a:schemeClr val="accent1"/>
                </a:solidFill>
              </a:rPr>
              <a:t>answers:</a:t>
            </a:r>
            <a:endParaRPr lang="en-US" sz="1600" dirty="0"/>
          </a:p>
          <a:p>
            <a:pPr>
              <a:buFont typeface="+mj-lt"/>
              <a:buAutoNum type="arabicParenR"/>
            </a:pPr>
            <a:r>
              <a:rPr lang="en-IN" sz="1600" b="1" dirty="0" smtClean="0"/>
              <a:t>Please </a:t>
            </a:r>
            <a:r>
              <a:rPr lang="en-IN" sz="1600" b="1" dirty="0"/>
              <a:t>specify the minimum version of android that our app must </a:t>
            </a:r>
            <a:r>
              <a:rPr lang="en-IN" sz="1600" b="1" dirty="0" smtClean="0"/>
              <a:t>support.</a:t>
            </a:r>
            <a:endParaRPr lang="en-US" sz="1600" dirty="0"/>
          </a:p>
          <a:p>
            <a:pPr>
              <a:buFont typeface="+mj-lt"/>
              <a:buAutoNum type="arabicParenR"/>
            </a:pPr>
            <a:r>
              <a:rPr lang="en-IN" sz="1600" b="1" dirty="0" smtClean="0"/>
              <a:t>Do </a:t>
            </a:r>
            <a:r>
              <a:rPr lang="en-IN" sz="1600" b="1" dirty="0"/>
              <a:t>we need to handle tab design.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83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563" y="1829196"/>
            <a:ext cx="8596668" cy="1826581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6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2036" y="137490"/>
            <a:ext cx="7287346" cy="79191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Requirements</a:t>
            </a:r>
            <a:endParaRPr lang="en-US" sz="2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756" y="929400"/>
            <a:ext cx="9263641" cy="6285431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900" dirty="0" smtClean="0"/>
              <a:t>The </a:t>
            </a:r>
            <a:r>
              <a:rPr lang="en-US" sz="1900" dirty="0"/>
              <a:t>gathered requirements have been analyzed and categorized as Essential, </a:t>
            </a:r>
            <a:r>
              <a:rPr lang="en-US" sz="1900" dirty="0" smtClean="0"/>
              <a:t>Necessary </a:t>
            </a:r>
            <a:r>
              <a:rPr lang="en-US" sz="1900" dirty="0"/>
              <a:t>and Desirable </a:t>
            </a:r>
            <a:r>
              <a:rPr lang="en-US" sz="1900" dirty="0" smtClean="0"/>
              <a:t>Requirements.</a:t>
            </a:r>
          </a:p>
          <a:p>
            <a:pPr marL="0" indent="0" algn="just">
              <a:buNone/>
            </a:pPr>
            <a:endParaRPr lang="en-US" sz="1700" dirty="0" smtClean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sz="2100" b="1" dirty="0">
                <a:solidFill>
                  <a:schemeClr val="accent1"/>
                </a:solidFill>
              </a:rPr>
              <a:t>Essential Requirements</a:t>
            </a:r>
            <a:r>
              <a:rPr lang="en-US" sz="2100" b="1" dirty="0" smtClean="0">
                <a:solidFill>
                  <a:schemeClr val="accent1"/>
                </a:solidFill>
              </a:rPr>
              <a:t>:</a:t>
            </a:r>
          </a:p>
          <a:p>
            <a:pPr marL="0" indent="0" algn="just"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Customizable category, deleting </a:t>
            </a:r>
            <a:r>
              <a:rPr lang="en-US" sz="1900" dirty="0" smtClean="0"/>
              <a:t>option.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Payment method of income and </a:t>
            </a:r>
            <a:r>
              <a:rPr lang="en-US" sz="1900" dirty="0" smtClean="0"/>
              <a:t>expenditure.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Free text </a:t>
            </a:r>
            <a:r>
              <a:rPr lang="en-US" sz="1900" dirty="0" smtClean="0"/>
              <a:t>note.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 smtClean="0"/>
              <a:t>Date</a:t>
            </a:r>
            <a:endParaRPr lang="en-US" sz="19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 Security feature(Pin for the app</a:t>
            </a:r>
            <a:r>
              <a:rPr lang="en-US" sz="1900" dirty="0" smtClean="0"/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 smtClean="0"/>
              <a:t> Statistics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+mj-lt"/>
              <a:buAutoNum type="arabicPeriod" startAt="2"/>
            </a:pPr>
            <a:r>
              <a:rPr lang="en-US" sz="2100" b="1" dirty="0" smtClean="0">
                <a:solidFill>
                  <a:schemeClr val="accent1"/>
                </a:solidFill>
              </a:rPr>
              <a:t>Necessary </a:t>
            </a:r>
            <a:r>
              <a:rPr lang="en-US" sz="2100" b="1" dirty="0">
                <a:solidFill>
                  <a:schemeClr val="accent1"/>
                </a:solidFill>
              </a:rPr>
              <a:t>Requirements</a:t>
            </a:r>
            <a:r>
              <a:rPr lang="en-US" sz="2100" b="1" dirty="0" smtClean="0">
                <a:solidFill>
                  <a:schemeClr val="accent1"/>
                </a:solidFill>
              </a:rPr>
              <a:t>:</a:t>
            </a:r>
          </a:p>
          <a:p>
            <a:pPr marL="0" indent="0" algn="just">
              <a:buNone/>
            </a:pPr>
            <a:endParaRPr lang="en-US" sz="1900" b="1" dirty="0" smtClean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 smtClean="0"/>
              <a:t>Security question to retrieve forgotten password. Take the answer for security question while setting the pin.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 smtClean="0"/>
              <a:t>The </a:t>
            </a:r>
            <a:r>
              <a:rPr lang="en-US" sz="1900" dirty="0"/>
              <a:t>data needs to be filtered based on time, type of payment, </a:t>
            </a:r>
            <a:r>
              <a:rPr lang="en-US" sz="1900" dirty="0" smtClean="0"/>
              <a:t>category, </a:t>
            </a:r>
            <a:r>
              <a:rPr lang="en-US" sz="1900" dirty="0"/>
              <a:t>range of </a:t>
            </a:r>
            <a:r>
              <a:rPr lang="en-US" sz="1900" dirty="0" smtClean="0"/>
              <a:t>money.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Currency change </a:t>
            </a:r>
            <a:r>
              <a:rPr lang="en-US" sz="1900" dirty="0" smtClean="0"/>
              <a:t>support.</a:t>
            </a:r>
            <a:endParaRPr lang="en-US" sz="19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22297" y="626355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18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6391" y="202207"/>
            <a:ext cx="6885694" cy="740636"/>
          </a:xfrm>
        </p:spPr>
        <p:txBody>
          <a:bodyPr/>
          <a:lstStyle/>
          <a:p>
            <a:r>
              <a:rPr lang="en-US" sz="2800" b="1" u="sng" dirty="0" smtClean="0"/>
              <a:t>Requirements 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78" y="942843"/>
            <a:ext cx="8953777" cy="61017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1"/>
                </a:solidFill>
              </a:rPr>
              <a:t>Desirable Requirements:</a:t>
            </a:r>
            <a:endParaRPr lang="en-US" b="1" dirty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Sharing </a:t>
            </a:r>
            <a:r>
              <a:rPr lang="en-US" sz="1600" dirty="0"/>
              <a:t>expense with other </a:t>
            </a:r>
            <a:r>
              <a:rPr lang="en-US" sz="1600" dirty="0" smtClean="0"/>
              <a:t>users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Summarize </a:t>
            </a:r>
            <a:r>
              <a:rPr lang="en-US" sz="1600" dirty="0"/>
              <a:t>monthly expenses in </a:t>
            </a:r>
            <a:r>
              <a:rPr lang="en-US" sz="1600" dirty="0" smtClean="0"/>
              <a:t>mail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Store </a:t>
            </a:r>
            <a:r>
              <a:rPr lang="en-US" sz="1600" dirty="0"/>
              <a:t>data on </a:t>
            </a:r>
            <a:r>
              <a:rPr lang="en-US" sz="1600" dirty="0" smtClean="0"/>
              <a:t>server/firebase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Sync </a:t>
            </a:r>
            <a:r>
              <a:rPr lang="en-US" sz="1600" dirty="0"/>
              <a:t>at particular time with firebase </a:t>
            </a:r>
            <a:r>
              <a:rPr lang="en-US" sz="1600" dirty="0" smtClean="0"/>
              <a:t>serve</a:t>
            </a:r>
          </a:p>
          <a:p>
            <a:pPr marL="0" indent="0" algn="just">
              <a:buNone/>
            </a:pPr>
            <a:endParaRPr lang="en-US" sz="1600" b="1" dirty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accent1"/>
                </a:solidFill>
              </a:rPr>
              <a:t>Estimated Time:</a:t>
            </a:r>
            <a:endParaRPr lang="en-US" sz="1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D</a:t>
            </a:r>
            <a:r>
              <a:rPr lang="en-US" sz="1600" dirty="0" smtClean="0"/>
              <a:t>ivided </a:t>
            </a:r>
            <a:r>
              <a:rPr lang="en-US" sz="1600" dirty="0"/>
              <a:t>our User stories into four </a:t>
            </a:r>
            <a:r>
              <a:rPr lang="en-US" sz="1600" dirty="0" smtClean="0"/>
              <a:t>Epics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Each Epic is </a:t>
            </a:r>
            <a:r>
              <a:rPr lang="en-US" sz="1600" dirty="0" smtClean="0"/>
              <a:t>categorized into </a:t>
            </a:r>
            <a:r>
              <a:rPr lang="en-US" sz="1600" dirty="0"/>
              <a:t>Stories and </a:t>
            </a:r>
            <a:r>
              <a:rPr lang="en-US" sz="1600" dirty="0" smtClean="0"/>
              <a:t>Stories </a:t>
            </a:r>
            <a:r>
              <a:rPr lang="en-US" sz="1600" dirty="0"/>
              <a:t>are further categorized </a:t>
            </a:r>
            <a:r>
              <a:rPr lang="en-US" sz="1600" dirty="0" smtClean="0"/>
              <a:t>into multiple tasks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H</a:t>
            </a:r>
            <a:r>
              <a:rPr lang="en-US" sz="1600" dirty="0" smtClean="0"/>
              <a:t>ave </a:t>
            </a:r>
            <a:r>
              <a:rPr lang="en-US" sz="1600" dirty="0"/>
              <a:t>provided three sprints for each Epic, one and a half sprints for each </a:t>
            </a:r>
            <a:r>
              <a:rPr lang="en-US" sz="1600" dirty="0" smtClean="0"/>
              <a:t>story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For fast and smooth purpose of our work, we have divided our development teams into two groups, each working on one </a:t>
            </a:r>
            <a:r>
              <a:rPr lang="en-US" sz="1600" dirty="0" smtClean="0"/>
              <a:t>Epic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The time estimation of two other Epics will be re-calculated depending on first two </a:t>
            </a:r>
            <a:r>
              <a:rPr lang="en-US" sz="1600" dirty="0" smtClean="0"/>
              <a:t>Epics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3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80353" y="122489"/>
            <a:ext cx="7902644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User Story</a:t>
            </a:r>
            <a:endParaRPr lang="en-US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35" y="782889"/>
            <a:ext cx="7050930" cy="58653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6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820" y="149290"/>
            <a:ext cx="8645081" cy="1343608"/>
          </a:xfrm>
        </p:spPr>
        <p:txBody>
          <a:bodyPr/>
          <a:lstStyle/>
          <a:p>
            <a:r>
              <a:rPr lang="en-US" sz="2800" b="1" u="sng" dirty="0"/>
              <a:t>Wrong Assumptions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962101"/>
            <a:ext cx="9220912" cy="58025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/>
              <a:t> Barcode scanning is not </a:t>
            </a:r>
            <a:r>
              <a:rPr lang="en-US" sz="1600" dirty="0" smtClean="0"/>
              <a:t>required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 smtClean="0"/>
              <a:t>We </a:t>
            </a:r>
            <a:r>
              <a:rPr lang="en-US" sz="1600" dirty="0"/>
              <a:t>assumed that Login authentication should be given using </a:t>
            </a:r>
            <a:r>
              <a:rPr lang="en-US" sz="1600" dirty="0" smtClean="0"/>
              <a:t>Google, Facebook or email </a:t>
            </a:r>
            <a:r>
              <a:rPr lang="en-US" sz="1600" dirty="0"/>
              <a:t>whereas the client requirement </a:t>
            </a:r>
            <a:r>
              <a:rPr lang="en-US" sz="1600" dirty="0" smtClean="0"/>
              <a:t>is just </a:t>
            </a:r>
            <a:r>
              <a:rPr lang="en-US" sz="1600" dirty="0"/>
              <a:t>pin </a:t>
            </a:r>
            <a:r>
              <a:rPr lang="en-US" sz="1600" dirty="0" smtClean="0"/>
              <a:t>authentication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/>
              <a:t>We got to know filtering the expenses based on Payment type, Range of money and category is required along with just date (initial assumption</a:t>
            </a:r>
            <a:r>
              <a:rPr lang="en-US" sz="1600" dirty="0" smtClean="0"/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/>
              <a:t>Our assumption was to include multiple bank accounts in the app but the requirement is to monitor transactions of only one </a:t>
            </a:r>
            <a:r>
              <a:rPr lang="en-US" sz="1600" dirty="0" smtClean="0"/>
              <a:t>account as shown below.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2" y="3168360"/>
            <a:ext cx="2807565" cy="3680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02" y="3093544"/>
            <a:ext cx="2816182" cy="36711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054" y="225039"/>
            <a:ext cx="7791548" cy="595357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Use Case Diagram</a:t>
            </a:r>
            <a:endParaRPr lang="en-US" sz="28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7" y="895042"/>
            <a:ext cx="8456778" cy="50194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5437" y="59891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55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7976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Class Diagram</a:t>
            </a:r>
            <a:endParaRPr lang="en-US" sz="28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16" y="740160"/>
            <a:ext cx="7111380" cy="57589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6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30119" y="472868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Activity Diagram- Navigation Bar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8" y="1682261"/>
            <a:ext cx="7913688" cy="388143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574" y="404501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Activity Diagram- Settings Page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76" y="1064901"/>
            <a:ext cx="6577965" cy="50520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74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7685</TotalTime>
  <Words>281</Words>
  <Application>Microsoft Office PowerPoint</Application>
  <PresentationFormat>Widescreen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ARTexceptionals</vt:lpstr>
      <vt:lpstr>Requirements</vt:lpstr>
      <vt:lpstr>Requirements I</vt:lpstr>
      <vt:lpstr>User Story</vt:lpstr>
      <vt:lpstr>Wrong Assumptions </vt:lpstr>
      <vt:lpstr>Use Case Diagram</vt:lpstr>
      <vt:lpstr>Class Diagram</vt:lpstr>
      <vt:lpstr>Activity Diagram- Navigation Bar</vt:lpstr>
      <vt:lpstr>Activity Diagram- Settings Page</vt:lpstr>
      <vt:lpstr>Development Strategy</vt:lpstr>
      <vt:lpstr>Development Strategy I</vt:lpstr>
      <vt:lpstr>Development Strategy II</vt:lpstr>
      <vt:lpstr>Questionnaire</vt:lpstr>
      <vt:lpstr>Questionnaire I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52</cp:revision>
  <dcterms:created xsi:type="dcterms:W3CDTF">2019-05-07T21:15:22Z</dcterms:created>
  <dcterms:modified xsi:type="dcterms:W3CDTF">2019-05-13T18:08:37Z</dcterms:modified>
</cp:coreProperties>
</file>