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 id="261" r:id="rId6"/>
    <p:sldId id="263" r:id="rId7"/>
    <p:sldId id="264" r:id="rId8"/>
    <p:sldId id="262" r:id="rId9"/>
    <p:sldId id="265" r:id="rId10"/>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2046F"/>
    <a:srgbClr val="600076"/>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1" d="100"/>
          <a:sy n="61" d="100"/>
        </p:scale>
        <p:origin x="88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CCF4CB-020B-461F-9FCA-B74A37F2A40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EC"/>
          </a:p>
        </p:txBody>
      </p:sp>
      <p:sp>
        <p:nvSpPr>
          <p:cNvPr id="3" name="Subtítulo 2">
            <a:extLst>
              <a:ext uri="{FF2B5EF4-FFF2-40B4-BE49-F238E27FC236}">
                <a16:creationId xmlns:a16="http://schemas.microsoft.com/office/drawing/2014/main" id="{11A1E8BA-4DB9-420B-A4F3-B620D0C16C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EC"/>
          </a:p>
        </p:txBody>
      </p:sp>
      <p:sp>
        <p:nvSpPr>
          <p:cNvPr id="4" name="Marcador de fecha 3">
            <a:extLst>
              <a:ext uri="{FF2B5EF4-FFF2-40B4-BE49-F238E27FC236}">
                <a16:creationId xmlns:a16="http://schemas.microsoft.com/office/drawing/2014/main" id="{E84FD603-AA76-48C9-80B5-7A524CA03A11}"/>
              </a:ext>
            </a:extLst>
          </p:cNvPr>
          <p:cNvSpPr>
            <a:spLocks noGrp="1"/>
          </p:cNvSpPr>
          <p:nvPr>
            <p:ph type="dt" sz="half" idx="10"/>
          </p:nvPr>
        </p:nvSpPr>
        <p:spPr/>
        <p:txBody>
          <a:bodyPr/>
          <a:lstStyle/>
          <a:p>
            <a:fld id="{7597A5FD-7DA1-46E5-BF88-F397E6AF8A8C}" type="datetimeFigureOut">
              <a:rPr lang="es-EC" smtClean="0"/>
              <a:t>29/10/2024</a:t>
            </a:fld>
            <a:endParaRPr lang="es-EC"/>
          </a:p>
        </p:txBody>
      </p:sp>
      <p:sp>
        <p:nvSpPr>
          <p:cNvPr id="5" name="Marcador de pie de página 4">
            <a:extLst>
              <a:ext uri="{FF2B5EF4-FFF2-40B4-BE49-F238E27FC236}">
                <a16:creationId xmlns:a16="http://schemas.microsoft.com/office/drawing/2014/main" id="{7F789CFE-DAB4-4A78-9FB6-2287AEAAE279}"/>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B9CE202A-0369-4B61-B219-811BEF537F76}"/>
              </a:ext>
            </a:extLst>
          </p:cNvPr>
          <p:cNvSpPr>
            <a:spLocks noGrp="1"/>
          </p:cNvSpPr>
          <p:nvPr>
            <p:ph type="sldNum" sz="quarter" idx="12"/>
          </p:nvPr>
        </p:nvSpPr>
        <p:spPr/>
        <p:txBody>
          <a:bodyPr/>
          <a:lstStyle/>
          <a:p>
            <a:fld id="{B79F1706-0E76-4A0D-92C3-DBF3A1EBC55F}" type="slidenum">
              <a:rPr lang="es-EC" smtClean="0"/>
              <a:t>‹Nº›</a:t>
            </a:fld>
            <a:endParaRPr lang="es-EC"/>
          </a:p>
        </p:txBody>
      </p:sp>
    </p:spTree>
    <p:extLst>
      <p:ext uri="{BB962C8B-B14F-4D97-AF65-F5344CB8AC3E}">
        <p14:creationId xmlns:p14="http://schemas.microsoft.com/office/powerpoint/2010/main" val="3286026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52FD7B-2EB8-4F95-A4D2-BB4C594E077E}"/>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8854AE8F-2520-453D-B8DB-986DC3C44EF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E071BA6E-2EE1-4ED5-B7E7-03854032375A}"/>
              </a:ext>
            </a:extLst>
          </p:cNvPr>
          <p:cNvSpPr>
            <a:spLocks noGrp="1"/>
          </p:cNvSpPr>
          <p:nvPr>
            <p:ph type="dt" sz="half" idx="10"/>
          </p:nvPr>
        </p:nvSpPr>
        <p:spPr/>
        <p:txBody>
          <a:bodyPr/>
          <a:lstStyle/>
          <a:p>
            <a:fld id="{7597A5FD-7DA1-46E5-BF88-F397E6AF8A8C}" type="datetimeFigureOut">
              <a:rPr lang="es-EC" smtClean="0"/>
              <a:t>29/10/2024</a:t>
            </a:fld>
            <a:endParaRPr lang="es-EC"/>
          </a:p>
        </p:txBody>
      </p:sp>
      <p:sp>
        <p:nvSpPr>
          <p:cNvPr id="5" name="Marcador de pie de página 4">
            <a:extLst>
              <a:ext uri="{FF2B5EF4-FFF2-40B4-BE49-F238E27FC236}">
                <a16:creationId xmlns:a16="http://schemas.microsoft.com/office/drawing/2014/main" id="{D8E1931F-4D9F-44F0-904B-35A9F9C4A6D8}"/>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860622F3-80FA-4055-AB54-3DD1BDB23766}"/>
              </a:ext>
            </a:extLst>
          </p:cNvPr>
          <p:cNvSpPr>
            <a:spLocks noGrp="1"/>
          </p:cNvSpPr>
          <p:nvPr>
            <p:ph type="sldNum" sz="quarter" idx="12"/>
          </p:nvPr>
        </p:nvSpPr>
        <p:spPr/>
        <p:txBody>
          <a:bodyPr/>
          <a:lstStyle/>
          <a:p>
            <a:fld id="{B79F1706-0E76-4A0D-92C3-DBF3A1EBC55F}" type="slidenum">
              <a:rPr lang="es-EC" smtClean="0"/>
              <a:t>‹Nº›</a:t>
            </a:fld>
            <a:endParaRPr lang="es-EC"/>
          </a:p>
        </p:txBody>
      </p:sp>
    </p:spTree>
    <p:extLst>
      <p:ext uri="{BB962C8B-B14F-4D97-AF65-F5344CB8AC3E}">
        <p14:creationId xmlns:p14="http://schemas.microsoft.com/office/powerpoint/2010/main" val="3508118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6BD66EE-E5F5-43E6-A5A3-53E4A558F8E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23C9A689-FC56-4389-911A-CF978FED9F6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28124B43-B890-458F-9680-335F4DBE6222}"/>
              </a:ext>
            </a:extLst>
          </p:cNvPr>
          <p:cNvSpPr>
            <a:spLocks noGrp="1"/>
          </p:cNvSpPr>
          <p:nvPr>
            <p:ph type="dt" sz="half" idx="10"/>
          </p:nvPr>
        </p:nvSpPr>
        <p:spPr/>
        <p:txBody>
          <a:bodyPr/>
          <a:lstStyle/>
          <a:p>
            <a:fld id="{7597A5FD-7DA1-46E5-BF88-F397E6AF8A8C}" type="datetimeFigureOut">
              <a:rPr lang="es-EC" smtClean="0"/>
              <a:t>29/10/2024</a:t>
            </a:fld>
            <a:endParaRPr lang="es-EC"/>
          </a:p>
        </p:txBody>
      </p:sp>
      <p:sp>
        <p:nvSpPr>
          <p:cNvPr id="5" name="Marcador de pie de página 4">
            <a:extLst>
              <a:ext uri="{FF2B5EF4-FFF2-40B4-BE49-F238E27FC236}">
                <a16:creationId xmlns:a16="http://schemas.microsoft.com/office/drawing/2014/main" id="{0ED67DE1-45E2-4BBC-AD5E-6E3E4F5CB179}"/>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74FEF46C-AAEC-4036-9963-E3562AFDA722}"/>
              </a:ext>
            </a:extLst>
          </p:cNvPr>
          <p:cNvSpPr>
            <a:spLocks noGrp="1"/>
          </p:cNvSpPr>
          <p:nvPr>
            <p:ph type="sldNum" sz="quarter" idx="12"/>
          </p:nvPr>
        </p:nvSpPr>
        <p:spPr/>
        <p:txBody>
          <a:bodyPr/>
          <a:lstStyle/>
          <a:p>
            <a:fld id="{B79F1706-0E76-4A0D-92C3-DBF3A1EBC55F}" type="slidenum">
              <a:rPr lang="es-EC" smtClean="0"/>
              <a:t>‹Nº›</a:t>
            </a:fld>
            <a:endParaRPr lang="es-EC"/>
          </a:p>
        </p:txBody>
      </p:sp>
    </p:spTree>
    <p:extLst>
      <p:ext uri="{BB962C8B-B14F-4D97-AF65-F5344CB8AC3E}">
        <p14:creationId xmlns:p14="http://schemas.microsoft.com/office/powerpoint/2010/main" val="177268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637B42-ECA2-43BB-AD6A-119032D75142}"/>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0D39D8C9-412B-468F-9401-6DA59647193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C33DDF0B-244E-4E06-A9D6-6B1405889B60}"/>
              </a:ext>
            </a:extLst>
          </p:cNvPr>
          <p:cNvSpPr>
            <a:spLocks noGrp="1"/>
          </p:cNvSpPr>
          <p:nvPr>
            <p:ph type="dt" sz="half" idx="10"/>
          </p:nvPr>
        </p:nvSpPr>
        <p:spPr/>
        <p:txBody>
          <a:bodyPr/>
          <a:lstStyle/>
          <a:p>
            <a:fld id="{7597A5FD-7DA1-46E5-BF88-F397E6AF8A8C}" type="datetimeFigureOut">
              <a:rPr lang="es-EC" smtClean="0"/>
              <a:t>29/10/2024</a:t>
            </a:fld>
            <a:endParaRPr lang="es-EC"/>
          </a:p>
        </p:txBody>
      </p:sp>
      <p:sp>
        <p:nvSpPr>
          <p:cNvPr id="5" name="Marcador de pie de página 4">
            <a:extLst>
              <a:ext uri="{FF2B5EF4-FFF2-40B4-BE49-F238E27FC236}">
                <a16:creationId xmlns:a16="http://schemas.microsoft.com/office/drawing/2014/main" id="{767535FA-C0E8-4FA2-A500-C4CB7FE75E53}"/>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CD3221BC-6E67-49F7-9BD3-412B6AFF5DC9}"/>
              </a:ext>
            </a:extLst>
          </p:cNvPr>
          <p:cNvSpPr>
            <a:spLocks noGrp="1"/>
          </p:cNvSpPr>
          <p:nvPr>
            <p:ph type="sldNum" sz="quarter" idx="12"/>
          </p:nvPr>
        </p:nvSpPr>
        <p:spPr/>
        <p:txBody>
          <a:bodyPr/>
          <a:lstStyle/>
          <a:p>
            <a:fld id="{B79F1706-0E76-4A0D-92C3-DBF3A1EBC55F}" type="slidenum">
              <a:rPr lang="es-EC" smtClean="0"/>
              <a:t>‹Nº›</a:t>
            </a:fld>
            <a:endParaRPr lang="es-EC"/>
          </a:p>
        </p:txBody>
      </p:sp>
    </p:spTree>
    <p:extLst>
      <p:ext uri="{BB962C8B-B14F-4D97-AF65-F5344CB8AC3E}">
        <p14:creationId xmlns:p14="http://schemas.microsoft.com/office/powerpoint/2010/main" val="197154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63EB76-E9C2-4C58-A9AC-FB80331D147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8E7BF428-36BA-427C-8D1D-3D1552C06C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3CAC9BD-6BED-48F1-879C-A8A1A9AB79A9}"/>
              </a:ext>
            </a:extLst>
          </p:cNvPr>
          <p:cNvSpPr>
            <a:spLocks noGrp="1"/>
          </p:cNvSpPr>
          <p:nvPr>
            <p:ph type="dt" sz="half" idx="10"/>
          </p:nvPr>
        </p:nvSpPr>
        <p:spPr/>
        <p:txBody>
          <a:bodyPr/>
          <a:lstStyle/>
          <a:p>
            <a:fld id="{7597A5FD-7DA1-46E5-BF88-F397E6AF8A8C}" type="datetimeFigureOut">
              <a:rPr lang="es-EC" smtClean="0"/>
              <a:t>29/10/2024</a:t>
            </a:fld>
            <a:endParaRPr lang="es-EC"/>
          </a:p>
        </p:txBody>
      </p:sp>
      <p:sp>
        <p:nvSpPr>
          <p:cNvPr id="5" name="Marcador de pie de página 4">
            <a:extLst>
              <a:ext uri="{FF2B5EF4-FFF2-40B4-BE49-F238E27FC236}">
                <a16:creationId xmlns:a16="http://schemas.microsoft.com/office/drawing/2014/main" id="{32DB38CD-AB1A-48A7-AE28-1B430E60C1CB}"/>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1B3EE4ED-63C4-4F0F-9CB0-F61A64E5C486}"/>
              </a:ext>
            </a:extLst>
          </p:cNvPr>
          <p:cNvSpPr>
            <a:spLocks noGrp="1"/>
          </p:cNvSpPr>
          <p:nvPr>
            <p:ph type="sldNum" sz="quarter" idx="12"/>
          </p:nvPr>
        </p:nvSpPr>
        <p:spPr/>
        <p:txBody>
          <a:bodyPr/>
          <a:lstStyle/>
          <a:p>
            <a:fld id="{B79F1706-0E76-4A0D-92C3-DBF3A1EBC55F}" type="slidenum">
              <a:rPr lang="es-EC" smtClean="0"/>
              <a:t>‹Nº›</a:t>
            </a:fld>
            <a:endParaRPr lang="es-EC"/>
          </a:p>
        </p:txBody>
      </p:sp>
    </p:spTree>
    <p:extLst>
      <p:ext uri="{BB962C8B-B14F-4D97-AF65-F5344CB8AC3E}">
        <p14:creationId xmlns:p14="http://schemas.microsoft.com/office/powerpoint/2010/main" val="1678208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D372D4-C531-436F-98BC-C15099F56D28}"/>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D9B5B834-A750-4C43-B7E8-5B7D223DA57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contenido 3">
            <a:extLst>
              <a:ext uri="{FF2B5EF4-FFF2-40B4-BE49-F238E27FC236}">
                <a16:creationId xmlns:a16="http://schemas.microsoft.com/office/drawing/2014/main" id="{8A2DEDFF-C256-4B0B-9F80-B407068FF81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fecha 4">
            <a:extLst>
              <a:ext uri="{FF2B5EF4-FFF2-40B4-BE49-F238E27FC236}">
                <a16:creationId xmlns:a16="http://schemas.microsoft.com/office/drawing/2014/main" id="{9F3BB175-A6D8-47E1-95E8-3A9CE9029DDC}"/>
              </a:ext>
            </a:extLst>
          </p:cNvPr>
          <p:cNvSpPr>
            <a:spLocks noGrp="1"/>
          </p:cNvSpPr>
          <p:nvPr>
            <p:ph type="dt" sz="half" idx="10"/>
          </p:nvPr>
        </p:nvSpPr>
        <p:spPr/>
        <p:txBody>
          <a:bodyPr/>
          <a:lstStyle/>
          <a:p>
            <a:fld id="{7597A5FD-7DA1-46E5-BF88-F397E6AF8A8C}" type="datetimeFigureOut">
              <a:rPr lang="es-EC" smtClean="0"/>
              <a:t>29/10/2024</a:t>
            </a:fld>
            <a:endParaRPr lang="es-EC"/>
          </a:p>
        </p:txBody>
      </p:sp>
      <p:sp>
        <p:nvSpPr>
          <p:cNvPr id="6" name="Marcador de pie de página 5">
            <a:extLst>
              <a:ext uri="{FF2B5EF4-FFF2-40B4-BE49-F238E27FC236}">
                <a16:creationId xmlns:a16="http://schemas.microsoft.com/office/drawing/2014/main" id="{B8443E60-F2D2-4A76-92EB-4636008B702E}"/>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7CE1A7E6-DDE1-4F21-B4BF-DCE314724AED}"/>
              </a:ext>
            </a:extLst>
          </p:cNvPr>
          <p:cNvSpPr>
            <a:spLocks noGrp="1"/>
          </p:cNvSpPr>
          <p:nvPr>
            <p:ph type="sldNum" sz="quarter" idx="12"/>
          </p:nvPr>
        </p:nvSpPr>
        <p:spPr/>
        <p:txBody>
          <a:bodyPr/>
          <a:lstStyle/>
          <a:p>
            <a:fld id="{B79F1706-0E76-4A0D-92C3-DBF3A1EBC55F}" type="slidenum">
              <a:rPr lang="es-EC" smtClean="0"/>
              <a:t>‹Nº›</a:t>
            </a:fld>
            <a:endParaRPr lang="es-EC"/>
          </a:p>
        </p:txBody>
      </p:sp>
    </p:spTree>
    <p:extLst>
      <p:ext uri="{BB962C8B-B14F-4D97-AF65-F5344CB8AC3E}">
        <p14:creationId xmlns:p14="http://schemas.microsoft.com/office/powerpoint/2010/main" val="1417408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013A2C-EF08-4228-AC1A-CD8CAA3AC9E8}"/>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4AE38FA7-D009-42AE-8888-683315F345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545222D-1C3F-4C42-A14C-C38EF5093F1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texto 4">
            <a:extLst>
              <a:ext uri="{FF2B5EF4-FFF2-40B4-BE49-F238E27FC236}">
                <a16:creationId xmlns:a16="http://schemas.microsoft.com/office/drawing/2014/main" id="{F126D93E-2A0B-4A8E-A8BC-ECC5A3FD05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F35522A-7225-44B7-800E-073F5EA58C5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7" name="Marcador de fecha 6">
            <a:extLst>
              <a:ext uri="{FF2B5EF4-FFF2-40B4-BE49-F238E27FC236}">
                <a16:creationId xmlns:a16="http://schemas.microsoft.com/office/drawing/2014/main" id="{A798EC48-27D3-446F-BA73-1E1E3295A506}"/>
              </a:ext>
            </a:extLst>
          </p:cNvPr>
          <p:cNvSpPr>
            <a:spLocks noGrp="1"/>
          </p:cNvSpPr>
          <p:nvPr>
            <p:ph type="dt" sz="half" idx="10"/>
          </p:nvPr>
        </p:nvSpPr>
        <p:spPr/>
        <p:txBody>
          <a:bodyPr/>
          <a:lstStyle/>
          <a:p>
            <a:fld id="{7597A5FD-7DA1-46E5-BF88-F397E6AF8A8C}" type="datetimeFigureOut">
              <a:rPr lang="es-EC" smtClean="0"/>
              <a:t>29/10/2024</a:t>
            </a:fld>
            <a:endParaRPr lang="es-EC"/>
          </a:p>
        </p:txBody>
      </p:sp>
      <p:sp>
        <p:nvSpPr>
          <p:cNvPr id="8" name="Marcador de pie de página 7">
            <a:extLst>
              <a:ext uri="{FF2B5EF4-FFF2-40B4-BE49-F238E27FC236}">
                <a16:creationId xmlns:a16="http://schemas.microsoft.com/office/drawing/2014/main" id="{5C88FE46-0B96-46B0-9964-68A722ABBE98}"/>
              </a:ext>
            </a:extLst>
          </p:cNvPr>
          <p:cNvSpPr>
            <a:spLocks noGrp="1"/>
          </p:cNvSpPr>
          <p:nvPr>
            <p:ph type="ftr" sz="quarter" idx="11"/>
          </p:nvPr>
        </p:nvSpPr>
        <p:spPr/>
        <p:txBody>
          <a:bodyPr/>
          <a:lstStyle/>
          <a:p>
            <a:endParaRPr lang="es-EC"/>
          </a:p>
        </p:txBody>
      </p:sp>
      <p:sp>
        <p:nvSpPr>
          <p:cNvPr id="9" name="Marcador de número de diapositiva 8">
            <a:extLst>
              <a:ext uri="{FF2B5EF4-FFF2-40B4-BE49-F238E27FC236}">
                <a16:creationId xmlns:a16="http://schemas.microsoft.com/office/drawing/2014/main" id="{5BE5C7B1-DA3B-4C2F-A8C4-01FB0DECA414}"/>
              </a:ext>
            </a:extLst>
          </p:cNvPr>
          <p:cNvSpPr>
            <a:spLocks noGrp="1"/>
          </p:cNvSpPr>
          <p:nvPr>
            <p:ph type="sldNum" sz="quarter" idx="12"/>
          </p:nvPr>
        </p:nvSpPr>
        <p:spPr/>
        <p:txBody>
          <a:bodyPr/>
          <a:lstStyle/>
          <a:p>
            <a:fld id="{B79F1706-0E76-4A0D-92C3-DBF3A1EBC55F}" type="slidenum">
              <a:rPr lang="es-EC" smtClean="0"/>
              <a:t>‹Nº›</a:t>
            </a:fld>
            <a:endParaRPr lang="es-EC"/>
          </a:p>
        </p:txBody>
      </p:sp>
    </p:spTree>
    <p:extLst>
      <p:ext uri="{BB962C8B-B14F-4D97-AF65-F5344CB8AC3E}">
        <p14:creationId xmlns:p14="http://schemas.microsoft.com/office/powerpoint/2010/main" val="3141095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4772FB-E5AA-4B24-84FC-AA5BE7170316}"/>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fecha 2">
            <a:extLst>
              <a:ext uri="{FF2B5EF4-FFF2-40B4-BE49-F238E27FC236}">
                <a16:creationId xmlns:a16="http://schemas.microsoft.com/office/drawing/2014/main" id="{A14CF627-F6D4-41DB-8526-246AAEB435E6}"/>
              </a:ext>
            </a:extLst>
          </p:cNvPr>
          <p:cNvSpPr>
            <a:spLocks noGrp="1"/>
          </p:cNvSpPr>
          <p:nvPr>
            <p:ph type="dt" sz="half" idx="10"/>
          </p:nvPr>
        </p:nvSpPr>
        <p:spPr/>
        <p:txBody>
          <a:bodyPr/>
          <a:lstStyle/>
          <a:p>
            <a:fld id="{7597A5FD-7DA1-46E5-BF88-F397E6AF8A8C}" type="datetimeFigureOut">
              <a:rPr lang="es-EC" smtClean="0"/>
              <a:t>29/10/2024</a:t>
            </a:fld>
            <a:endParaRPr lang="es-EC"/>
          </a:p>
        </p:txBody>
      </p:sp>
      <p:sp>
        <p:nvSpPr>
          <p:cNvPr id="4" name="Marcador de pie de página 3">
            <a:extLst>
              <a:ext uri="{FF2B5EF4-FFF2-40B4-BE49-F238E27FC236}">
                <a16:creationId xmlns:a16="http://schemas.microsoft.com/office/drawing/2014/main" id="{91D73B48-C3D3-410C-B1E8-9C8010F51224}"/>
              </a:ext>
            </a:extLst>
          </p:cNvPr>
          <p:cNvSpPr>
            <a:spLocks noGrp="1"/>
          </p:cNvSpPr>
          <p:nvPr>
            <p:ph type="ftr" sz="quarter" idx="11"/>
          </p:nvPr>
        </p:nvSpPr>
        <p:spPr/>
        <p:txBody>
          <a:bodyPr/>
          <a:lstStyle/>
          <a:p>
            <a:endParaRPr lang="es-EC"/>
          </a:p>
        </p:txBody>
      </p:sp>
      <p:sp>
        <p:nvSpPr>
          <p:cNvPr id="5" name="Marcador de número de diapositiva 4">
            <a:extLst>
              <a:ext uri="{FF2B5EF4-FFF2-40B4-BE49-F238E27FC236}">
                <a16:creationId xmlns:a16="http://schemas.microsoft.com/office/drawing/2014/main" id="{FE127C1D-FD05-4C57-93B1-11346193880B}"/>
              </a:ext>
            </a:extLst>
          </p:cNvPr>
          <p:cNvSpPr>
            <a:spLocks noGrp="1"/>
          </p:cNvSpPr>
          <p:nvPr>
            <p:ph type="sldNum" sz="quarter" idx="12"/>
          </p:nvPr>
        </p:nvSpPr>
        <p:spPr/>
        <p:txBody>
          <a:bodyPr/>
          <a:lstStyle/>
          <a:p>
            <a:fld id="{B79F1706-0E76-4A0D-92C3-DBF3A1EBC55F}" type="slidenum">
              <a:rPr lang="es-EC" smtClean="0"/>
              <a:t>‹Nº›</a:t>
            </a:fld>
            <a:endParaRPr lang="es-EC"/>
          </a:p>
        </p:txBody>
      </p:sp>
    </p:spTree>
    <p:extLst>
      <p:ext uri="{BB962C8B-B14F-4D97-AF65-F5344CB8AC3E}">
        <p14:creationId xmlns:p14="http://schemas.microsoft.com/office/powerpoint/2010/main" val="883644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1EC772B-B671-40C6-BFC1-319CAFA46C10}"/>
              </a:ext>
            </a:extLst>
          </p:cNvPr>
          <p:cNvSpPr>
            <a:spLocks noGrp="1"/>
          </p:cNvSpPr>
          <p:nvPr>
            <p:ph type="dt" sz="half" idx="10"/>
          </p:nvPr>
        </p:nvSpPr>
        <p:spPr/>
        <p:txBody>
          <a:bodyPr/>
          <a:lstStyle/>
          <a:p>
            <a:fld id="{7597A5FD-7DA1-46E5-BF88-F397E6AF8A8C}" type="datetimeFigureOut">
              <a:rPr lang="es-EC" smtClean="0"/>
              <a:t>29/10/2024</a:t>
            </a:fld>
            <a:endParaRPr lang="es-EC"/>
          </a:p>
        </p:txBody>
      </p:sp>
      <p:sp>
        <p:nvSpPr>
          <p:cNvPr id="3" name="Marcador de pie de página 2">
            <a:extLst>
              <a:ext uri="{FF2B5EF4-FFF2-40B4-BE49-F238E27FC236}">
                <a16:creationId xmlns:a16="http://schemas.microsoft.com/office/drawing/2014/main" id="{3EA9FE4E-9AB0-470B-8742-521640D2AE95}"/>
              </a:ext>
            </a:extLst>
          </p:cNvPr>
          <p:cNvSpPr>
            <a:spLocks noGrp="1"/>
          </p:cNvSpPr>
          <p:nvPr>
            <p:ph type="ftr" sz="quarter" idx="11"/>
          </p:nvPr>
        </p:nvSpPr>
        <p:spPr/>
        <p:txBody>
          <a:bodyPr/>
          <a:lstStyle/>
          <a:p>
            <a:endParaRPr lang="es-EC"/>
          </a:p>
        </p:txBody>
      </p:sp>
      <p:sp>
        <p:nvSpPr>
          <p:cNvPr id="4" name="Marcador de número de diapositiva 3">
            <a:extLst>
              <a:ext uri="{FF2B5EF4-FFF2-40B4-BE49-F238E27FC236}">
                <a16:creationId xmlns:a16="http://schemas.microsoft.com/office/drawing/2014/main" id="{DAEEB6FC-47EA-4DD4-9966-F785846163F6}"/>
              </a:ext>
            </a:extLst>
          </p:cNvPr>
          <p:cNvSpPr>
            <a:spLocks noGrp="1"/>
          </p:cNvSpPr>
          <p:nvPr>
            <p:ph type="sldNum" sz="quarter" idx="12"/>
          </p:nvPr>
        </p:nvSpPr>
        <p:spPr/>
        <p:txBody>
          <a:bodyPr/>
          <a:lstStyle/>
          <a:p>
            <a:fld id="{B79F1706-0E76-4A0D-92C3-DBF3A1EBC55F}" type="slidenum">
              <a:rPr lang="es-EC" smtClean="0"/>
              <a:t>‹Nº›</a:t>
            </a:fld>
            <a:endParaRPr lang="es-EC"/>
          </a:p>
        </p:txBody>
      </p:sp>
    </p:spTree>
    <p:extLst>
      <p:ext uri="{BB962C8B-B14F-4D97-AF65-F5344CB8AC3E}">
        <p14:creationId xmlns:p14="http://schemas.microsoft.com/office/powerpoint/2010/main" val="3152863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44E2B2-6C89-497E-BCA8-5DCB302B68E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B09F194E-4DC0-4167-A2B5-1544CF80CB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texto 3">
            <a:extLst>
              <a:ext uri="{FF2B5EF4-FFF2-40B4-BE49-F238E27FC236}">
                <a16:creationId xmlns:a16="http://schemas.microsoft.com/office/drawing/2014/main" id="{693D4D96-3678-4000-A9C4-B5497F10F8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9F12355-8631-4A4A-8F03-6C8A3FCC7B52}"/>
              </a:ext>
            </a:extLst>
          </p:cNvPr>
          <p:cNvSpPr>
            <a:spLocks noGrp="1"/>
          </p:cNvSpPr>
          <p:nvPr>
            <p:ph type="dt" sz="half" idx="10"/>
          </p:nvPr>
        </p:nvSpPr>
        <p:spPr/>
        <p:txBody>
          <a:bodyPr/>
          <a:lstStyle/>
          <a:p>
            <a:fld id="{7597A5FD-7DA1-46E5-BF88-F397E6AF8A8C}" type="datetimeFigureOut">
              <a:rPr lang="es-EC" smtClean="0"/>
              <a:t>29/10/2024</a:t>
            </a:fld>
            <a:endParaRPr lang="es-EC"/>
          </a:p>
        </p:txBody>
      </p:sp>
      <p:sp>
        <p:nvSpPr>
          <p:cNvPr id="6" name="Marcador de pie de página 5">
            <a:extLst>
              <a:ext uri="{FF2B5EF4-FFF2-40B4-BE49-F238E27FC236}">
                <a16:creationId xmlns:a16="http://schemas.microsoft.com/office/drawing/2014/main" id="{77334DF7-0552-4313-8198-5A3E02EDD25C}"/>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A2936B42-48E5-4CD7-96ED-18CC5C615DB6}"/>
              </a:ext>
            </a:extLst>
          </p:cNvPr>
          <p:cNvSpPr>
            <a:spLocks noGrp="1"/>
          </p:cNvSpPr>
          <p:nvPr>
            <p:ph type="sldNum" sz="quarter" idx="12"/>
          </p:nvPr>
        </p:nvSpPr>
        <p:spPr/>
        <p:txBody>
          <a:bodyPr/>
          <a:lstStyle/>
          <a:p>
            <a:fld id="{B79F1706-0E76-4A0D-92C3-DBF3A1EBC55F}" type="slidenum">
              <a:rPr lang="es-EC" smtClean="0"/>
              <a:t>‹Nº›</a:t>
            </a:fld>
            <a:endParaRPr lang="es-EC"/>
          </a:p>
        </p:txBody>
      </p:sp>
    </p:spTree>
    <p:extLst>
      <p:ext uri="{BB962C8B-B14F-4D97-AF65-F5344CB8AC3E}">
        <p14:creationId xmlns:p14="http://schemas.microsoft.com/office/powerpoint/2010/main" val="1584071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775B4B-A551-48D8-A7FF-C746CE4DF22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posición de imagen 2">
            <a:extLst>
              <a:ext uri="{FF2B5EF4-FFF2-40B4-BE49-F238E27FC236}">
                <a16:creationId xmlns:a16="http://schemas.microsoft.com/office/drawing/2014/main" id="{19FD59FC-BDF0-4A9A-A9E2-B5070F0025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C"/>
          </a:p>
        </p:txBody>
      </p:sp>
      <p:sp>
        <p:nvSpPr>
          <p:cNvPr id="4" name="Marcador de texto 3">
            <a:extLst>
              <a:ext uri="{FF2B5EF4-FFF2-40B4-BE49-F238E27FC236}">
                <a16:creationId xmlns:a16="http://schemas.microsoft.com/office/drawing/2014/main" id="{642AA88E-BC8C-479E-B859-D285BA07E8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AA08EF6-1CD0-4C19-9C6C-08FCF6507BCD}"/>
              </a:ext>
            </a:extLst>
          </p:cNvPr>
          <p:cNvSpPr>
            <a:spLocks noGrp="1"/>
          </p:cNvSpPr>
          <p:nvPr>
            <p:ph type="dt" sz="half" idx="10"/>
          </p:nvPr>
        </p:nvSpPr>
        <p:spPr/>
        <p:txBody>
          <a:bodyPr/>
          <a:lstStyle/>
          <a:p>
            <a:fld id="{7597A5FD-7DA1-46E5-BF88-F397E6AF8A8C}" type="datetimeFigureOut">
              <a:rPr lang="es-EC" smtClean="0"/>
              <a:t>29/10/2024</a:t>
            </a:fld>
            <a:endParaRPr lang="es-EC"/>
          </a:p>
        </p:txBody>
      </p:sp>
      <p:sp>
        <p:nvSpPr>
          <p:cNvPr id="6" name="Marcador de pie de página 5">
            <a:extLst>
              <a:ext uri="{FF2B5EF4-FFF2-40B4-BE49-F238E27FC236}">
                <a16:creationId xmlns:a16="http://schemas.microsoft.com/office/drawing/2014/main" id="{4A5AD2AA-4FE3-49DF-BFAB-99A8260513BD}"/>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68E42467-A02E-4734-9818-37884874D227}"/>
              </a:ext>
            </a:extLst>
          </p:cNvPr>
          <p:cNvSpPr>
            <a:spLocks noGrp="1"/>
          </p:cNvSpPr>
          <p:nvPr>
            <p:ph type="sldNum" sz="quarter" idx="12"/>
          </p:nvPr>
        </p:nvSpPr>
        <p:spPr/>
        <p:txBody>
          <a:bodyPr/>
          <a:lstStyle/>
          <a:p>
            <a:fld id="{B79F1706-0E76-4A0D-92C3-DBF3A1EBC55F}" type="slidenum">
              <a:rPr lang="es-EC" smtClean="0"/>
              <a:t>‹Nº›</a:t>
            </a:fld>
            <a:endParaRPr lang="es-EC"/>
          </a:p>
        </p:txBody>
      </p:sp>
    </p:spTree>
    <p:extLst>
      <p:ext uri="{BB962C8B-B14F-4D97-AF65-F5344CB8AC3E}">
        <p14:creationId xmlns:p14="http://schemas.microsoft.com/office/powerpoint/2010/main" val="599220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FBC4257-AC2A-4110-83D7-7B5D517C22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00BB42C3-B58E-4EFB-BB04-F64F245F05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BA542DEB-6524-4DE4-A9E0-ABE5C351BF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97A5FD-7DA1-46E5-BF88-F397E6AF8A8C}" type="datetimeFigureOut">
              <a:rPr lang="es-EC" smtClean="0"/>
              <a:t>29/10/2024</a:t>
            </a:fld>
            <a:endParaRPr lang="es-EC"/>
          </a:p>
        </p:txBody>
      </p:sp>
      <p:sp>
        <p:nvSpPr>
          <p:cNvPr id="5" name="Marcador de pie de página 4">
            <a:extLst>
              <a:ext uri="{FF2B5EF4-FFF2-40B4-BE49-F238E27FC236}">
                <a16:creationId xmlns:a16="http://schemas.microsoft.com/office/drawing/2014/main" id="{C0690B83-8171-45A7-9A4E-C147356AFE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a:p>
        </p:txBody>
      </p:sp>
      <p:sp>
        <p:nvSpPr>
          <p:cNvPr id="6" name="Marcador de número de diapositiva 5">
            <a:extLst>
              <a:ext uri="{FF2B5EF4-FFF2-40B4-BE49-F238E27FC236}">
                <a16:creationId xmlns:a16="http://schemas.microsoft.com/office/drawing/2014/main" id="{91A65C34-0A45-4B55-929D-ECA1784C5B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9F1706-0E76-4A0D-92C3-DBF3A1EBC55F}" type="slidenum">
              <a:rPr lang="es-EC" smtClean="0"/>
              <a:t>‹Nº›</a:t>
            </a:fld>
            <a:endParaRPr lang="es-EC"/>
          </a:p>
        </p:txBody>
      </p:sp>
    </p:spTree>
    <p:extLst>
      <p:ext uri="{BB962C8B-B14F-4D97-AF65-F5344CB8AC3E}">
        <p14:creationId xmlns:p14="http://schemas.microsoft.com/office/powerpoint/2010/main" val="17111070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primicias.ec/noticias/economia/uso-tarjetas-crece-cooperativas-ecuador/"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DA7AD0-444B-4B6F-A5AF-5F8B26B5EA22}"/>
              </a:ext>
            </a:extLst>
          </p:cNvPr>
          <p:cNvSpPr>
            <a:spLocks noGrp="1"/>
          </p:cNvSpPr>
          <p:nvPr>
            <p:ph type="ctrTitle"/>
          </p:nvPr>
        </p:nvSpPr>
        <p:spPr>
          <a:xfrm>
            <a:off x="194441" y="309676"/>
            <a:ext cx="11803118" cy="2387600"/>
          </a:xfrm>
        </p:spPr>
        <p:txBody>
          <a:bodyPr>
            <a:normAutofit fontScale="90000"/>
          </a:bodyPr>
          <a:lstStyle/>
          <a:p>
            <a:r>
              <a:rPr lang="es-EC" b="1" dirty="0"/>
              <a:t>PROYECTO FINAL MASTER</a:t>
            </a:r>
            <a:br>
              <a:rPr lang="es-EC" b="1" dirty="0"/>
            </a:br>
            <a:br>
              <a:rPr lang="es-EC" b="1" dirty="0"/>
            </a:br>
            <a:r>
              <a:rPr lang="es-EC" b="1" dirty="0"/>
              <a:t>BUSINESS INTELLIGENCE Y BIG DATA</a:t>
            </a:r>
          </a:p>
        </p:txBody>
      </p:sp>
      <p:sp>
        <p:nvSpPr>
          <p:cNvPr id="3" name="Subtítulo 2">
            <a:extLst>
              <a:ext uri="{FF2B5EF4-FFF2-40B4-BE49-F238E27FC236}">
                <a16:creationId xmlns:a16="http://schemas.microsoft.com/office/drawing/2014/main" id="{A8E603C7-EFA1-4D02-8AC9-250738D68BF2}"/>
              </a:ext>
            </a:extLst>
          </p:cNvPr>
          <p:cNvSpPr>
            <a:spLocks noGrp="1"/>
          </p:cNvSpPr>
          <p:nvPr>
            <p:ph type="subTitle" idx="1"/>
          </p:nvPr>
        </p:nvSpPr>
        <p:spPr>
          <a:xfrm>
            <a:off x="1618593" y="3429000"/>
            <a:ext cx="9144000" cy="944069"/>
          </a:xfrm>
        </p:spPr>
        <p:txBody>
          <a:bodyPr/>
          <a:lstStyle/>
          <a:p>
            <a:r>
              <a:rPr lang="es-EC" dirty="0">
                <a:solidFill>
                  <a:schemeClr val="bg1"/>
                </a:solidFill>
              </a:rPr>
              <a:t>DANIELA BASSANTE RIBADENEIRA </a:t>
            </a:r>
          </a:p>
          <a:p>
            <a:r>
              <a:rPr lang="es-EC" dirty="0">
                <a:solidFill>
                  <a:schemeClr val="bg1"/>
                </a:solidFill>
              </a:rPr>
              <a:t>QUITO - ECUADOR</a:t>
            </a:r>
          </a:p>
        </p:txBody>
      </p:sp>
      <p:sp>
        <p:nvSpPr>
          <p:cNvPr id="6" name="Título 1">
            <a:extLst>
              <a:ext uri="{FF2B5EF4-FFF2-40B4-BE49-F238E27FC236}">
                <a16:creationId xmlns:a16="http://schemas.microsoft.com/office/drawing/2014/main" id="{58BED1C6-0303-41E6-B390-406F213B7666}"/>
              </a:ext>
            </a:extLst>
          </p:cNvPr>
          <p:cNvSpPr txBox="1">
            <a:spLocks/>
          </p:cNvSpPr>
          <p:nvPr/>
        </p:nvSpPr>
        <p:spPr>
          <a:xfrm>
            <a:off x="194441" y="4564497"/>
            <a:ext cx="11803118" cy="23876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C" sz="4100" b="1" dirty="0"/>
              <a:t>MODELO DE ASIGNACIÓN DE CUPOS PARA TARJETAS DE CRÉDITO</a:t>
            </a:r>
            <a:br>
              <a:rPr lang="es-EC" b="1" dirty="0"/>
            </a:br>
            <a:endParaRPr lang="es-EC" b="1" dirty="0"/>
          </a:p>
        </p:txBody>
      </p:sp>
      <p:pic>
        <p:nvPicPr>
          <p:cNvPr id="7" name="Imagen 6">
            <a:extLst>
              <a:ext uri="{FF2B5EF4-FFF2-40B4-BE49-F238E27FC236}">
                <a16:creationId xmlns:a16="http://schemas.microsoft.com/office/drawing/2014/main" id="{9B15B2D8-6353-4821-90AE-5011CDF4403B}"/>
              </a:ext>
            </a:extLst>
          </p:cNvPr>
          <p:cNvPicPr>
            <a:picLocks noChangeAspect="1"/>
          </p:cNvPicPr>
          <p:nvPr/>
        </p:nvPicPr>
        <p:blipFill>
          <a:blip r:embed="rId2"/>
          <a:stretch>
            <a:fillRect/>
          </a:stretch>
        </p:blipFill>
        <p:spPr>
          <a:xfrm>
            <a:off x="9660733" y="2888704"/>
            <a:ext cx="2203720" cy="1909434"/>
          </a:xfrm>
          <a:prstGeom prst="rect">
            <a:avLst/>
          </a:prstGeom>
        </p:spPr>
      </p:pic>
    </p:spTree>
    <p:extLst>
      <p:ext uri="{BB962C8B-B14F-4D97-AF65-F5344CB8AC3E}">
        <p14:creationId xmlns:p14="http://schemas.microsoft.com/office/powerpoint/2010/main" val="3936322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BFD5F8-4B0C-4D7A-A68F-1F745BD59F1C}"/>
              </a:ext>
            </a:extLst>
          </p:cNvPr>
          <p:cNvSpPr>
            <a:spLocks noGrp="1"/>
          </p:cNvSpPr>
          <p:nvPr>
            <p:ph type="title"/>
          </p:nvPr>
        </p:nvSpPr>
        <p:spPr>
          <a:xfrm>
            <a:off x="1636985" y="365125"/>
            <a:ext cx="8978465" cy="1325563"/>
          </a:xfrm>
        </p:spPr>
        <p:txBody>
          <a:bodyPr/>
          <a:lstStyle/>
          <a:p>
            <a:r>
              <a:rPr lang="es-EC" b="1" dirty="0"/>
              <a:t>ESCENARIO PARA COLOCAR EL MODELO</a:t>
            </a:r>
          </a:p>
        </p:txBody>
      </p:sp>
      <p:pic>
        <p:nvPicPr>
          <p:cNvPr id="6" name="Imagen 5">
            <a:extLst>
              <a:ext uri="{FF2B5EF4-FFF2-40B4-BE49-F238E27FC236}">
                <a16:creationId xmlns:a16="http://schemas.microsoft.com/office/drawing/2014/main" id="{AFF7DDE4-4DC3-4323-8622-85B5208BE2C8}"/>
              </a:ext>
            </a:extLst>
          </p:cNvPr>
          <p:cNvPicPr/>
          <p:nvPr/>
        </p:nvPicPr>
        <p:blipFill>
          <a:blip r:embed="rId2"/>
          <a:stretch>
            <a:fillRect/>
          </a:stretch>
        </p:blipFill>
        <p:spPr>
          <a:xfrm>
            <a:off x="2229325" y="2513931"/>
            <a:ext cx="8144379" cy="2754378"/>
          </a:xfrm>
          <a:prstGeom prst="rect">
            <a:avLst/>
          </a:prstGeom>
        </p:spPr>
      </p:pic>
      <p:sp>
        <p:nvSpPr>
          <p:cNvPr id="10" name="CuadroTexto 9">
            <a:extLst>
              <a:ext uri="{FF2B5EF4-FFF2-40B4-BE49-F238E27FC236}">
                <a16:creationId xmlns:a16="http://schemas.microsoft.com/office/drawing/2014/main" id="{FA32021F-EC1B-43B7-89CA-5B14D4BFA2EC}"/>
              </a:ext>
            </a:extLst>
          </p:cNvPr>
          <p:cNvSpPr txBox="1"/>
          <p:nvPr/>
        </p:nvSpPr>
        <p:spPr>
          <a:xfrm>
            <a:off x="2112573" y="5358551"/>
            <a:ext cx="8618483" cy="375552"/>
          </a:xfrm>
          <a:prstGeom prst="rect">
            <a:avLst/>
          </a:prstGeom>
          <a:noFill/>
        </p:spPr>
        <p:txBody>
          <a:bodyPr wrap="square">
            <a:spAutoFit/>
          </a:bodyPr>
          <a:lstStyle/>
          <a:p>
            <a:pPr algn="just">
              <a:lnSpc>
                <a:spcPct val="107000"/>
              </a:lnSpc>
              <a:spcAft>
                <a:spcPts val="800"/>
              </a:spcAft>
            </a:pPr>
            <a:r>
              <a:rPr lang="es-EC" sz="1800" u="sng" kern="100"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3"/>
              </a:rPr>
              <a:t>https://www.primicias.ec/noticias/economia/uso-tarjetas-crece-cooperativas-ecuador/</a:t>
            </a:r>
            <a:endParaRPr lang="es-EC"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18285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8291EC55-A70D-470E-BE3F-C0872BCBA66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4194" y="103215"/>
            <a:ext cx="10941269" cy="6651570"/>
          </a:xfrm>
          <a:prstGeom prst="rect">
            <a:avLst/>
          </a:prstGeom>
          <a:noFill/>
          <a:ln>
            <a:noFill/>
          </a:ln>
        </p:spPr>
      </p:pic>
    </p:spTree>
    <p:extLst>
      <p:ext uri="{BB962C8B-B14F-4D97-AF65-F5344CB8AC3E}">
        <p14:creationId xmlns:p14="http://schemas.microsoft.com/office/powerpoint/2010/main" val="4040898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BFD5F8-4B0C-4D7A-A68F-1F745BD59F1C}"/>
              </a:ext>
            </a:extLst>
          </p:cNvPr>
          <p:cNvSpPr>
            <a:spLocks noGrp="1"/>
          </p:cNvSpPr>
          <p:nvPr>
            <p:ph type="title"/>
          </p:nvPr>
        </p:nvSpPr>
        <p:spPr>
          <a:xfrm>
            <a:off x="1606767" y="201339"/>
            <a:ext cx="8978465" cy="941005"/>
          </a:xfrm>
        </p:spPr>
        <p:txBody>
          <a:bodyPr/>
          <a:lstStyle/>
          <a:p>
            <a:r>
              <a:rPr lang="es-EC" b="1" dirty="0"/>
              <a:t>ESCENARIO PARA COLOCAR EL MODELO</a:t>
            </a:r>
          </a:p>
        </p:txBody>
      </p:sp>
      <p:pic>
        <p:nvPicPr>
          <p:cNvPr id="9" name="Imagen 8">
            <a:extLst>
              <a:ext uri="{FF2B5EF4-FFF2-40B4-BE49-F238E27FC236}">
                <a16:creationId xmlns:a16="http://schemas.microsoft.com/office/drawing/2014/main" id="{CE8F2B60-A8F1-4B32-A0BA-5C35024162F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88546" y="1618594"/>
            <a:ext cx="8511289" cy="4238537"/>
          </a:xfrm>
          <a:prstGeom prst="rect">
            <a:avLst/>
          </a:prstGeom>
          <a:noFill/>
          <a:ln>
            <a:noFill/>
          </a:ln>
        </p:spPr>
      </p:pic>
    </p:spTree>
    <p:extLst>
      <p:ext uri="{BB962C8B-B14F-4D97-AF65-F5344CB8AC3E}">
        <p14:creationId xmlns:p14="http://schemas.microsoft.com/office/powerpoint/2010/main" val="1240406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BFD5F8-4B0C-4D7A-A68F-1F745BD59F1C}"/>
              </a:ext>
            </a:extLst>
          </p:cNvPr>
          <p:cNvSpPr>
            <a:spLocks noGrp="1"/>
          </p:cNvSpPr>
          <p:nvPr>
            <p:ph type="title"/>
          </p:nvPr>
        </p:nvSpPr>
        <p:spPr>
          <a:xfrm>
            <a:off x="4466238" y="180318"/>
            <a:ext cx="3259523" cy="941005"/>
          </a:xfrm>
        </p:spPr>
        <p:txBody>
          <a:bodyPr/>
          <a:lstStyle/>
          <a:p>
            <a:r>
              <a:rPr lang="es-EC" b="1" dirty="0"/>
              <a:t>PARÁMETROS</a:t>
            </a:r>
          </a:p>
        </p:txBody>
      </p:sp>
      <p:pic>
        <p:nvPicPr>
          <p:cNvPr id="4" name="Imagen 3">
            <a:extLst>
              <a:ext uri="{FF2B5EF4-FFF2-40B4-BE49-F238E27FC236}">
                <a16:creationId xmlns:a16="http://schemas.microsoft.com/office/drawing/2014/main" id="{E6CEC19C-E101-4811-9BEC-8A6C086A3B6F}"/>
              </a:ext>
            </a:extLst>
          </p:cNvPr>
          <p:cNvPicPr>
            <a:picLocks noChangeAspect="1"/>
          </p:cNvPicPr>
          <p:nvPr/>
        </p:nvPicPr>
        <p:blipFill>
          <a:blip r:embed="rId2"/>
          <a:stretch>
            <a:fillRect/>
          </a:stretch>
        </p:blipFill>
        <p:spPr>
          <a:xfrm>
            <a:off x="290511" y="1356492"/>
            <a:ext cx="11610975" cy="4838700"/>
          </a:xfrm>
          <a:prstGeom prst="rect">
            <a:avLst/>
          </a:prstGeom>
        </p:spPr>
      </p:pic>
    </p:spTree>
    <p:extLst>
      <p:ext uri="{BB962C8B-B14F-4D97-AF65-F5344CB8AC3E}">
        <p14:creationId xmlns:p14="http://schemas.microsoft.com/office/powerpoint/2010/main" val="415276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BFD5F8-4B0C-4D7A-A68F-1F745BD59F1C}"/>
              </a:ext>
            </a:extLst>
          </p:cNvPr>
          <p:cNvSpPr>
            <a:spLocks noGrp="1"/>
          </p:cNvSpPr>
          <p:nvPr>
            <p:ph type="title"/>
          </p:nvPr>
        </p:nvSpPr>
        <p:spPr>
          <a:xfrm>
            <a:off x="4466238" y="180318"/>
            <a:ext cx="3259523" cy="941005"/>
          </a:xfrm>
        </p:spPr>
        <p:txBody>
          <a:bodyPr/>
          <a:lstStyle/>
          <a:p>
            <a:r>
              <a:rPr lang="es-EC" b="1" dirty="0"/>
              <a:t>PARÁMETROS</a:t>
            </a:r>
          </a:p>
        </p:txBody>
      </p:sp>
      <p:pic>
        <p:nvPicPr>
          <p:cNvPr id="5" name="Imagen 4">
            <a:extLst>
              <a:ext uri="{FF2B5EF4-FFF2-40B4-BE49-F238E27FC236}">
                <a16:creationId xmlns:a16="http://schemas.microsoft.com/office/drawing/2014/main" id="{23EE5600-5C02-4AE0-B6F5-5D10DC92600A}"/>
              </a:ext>
            </a:extLst>
          </p:cNvPr>
          <p:cNvPicPr>
            <a:picLocks noChangeAspect="1"/>
          </p:cNvPicPr>
          <p:nvPr/>
        </p:nvPicPr>
        <p:blipFill>
          <a:blip r:embed="rId2"/>
          <a:stretch>
            <a:fillRect/>
          </a:stretch>
        </p:blipFill>
        <p:spPr>
          <a:xfrm>
            <a:off x="2701158" y="3193361"/>
            <a:ext cx="7398953" cy="3484321"/>
          </a:xfrm>
          <a:prstGeom prst="rect">
            <a:avLst/>
          </a:prstGeom>
        </p:spPr>
      </p:pic>
      <p:sp>
        <p:nvSpPr>
          <p:cNvPr id="9" name="CuadroTexto 8">
            <a:extLst>
              <a:ext uri="{FF2B5EF4-FFF2-40B4-BE49-F238E27FC236}">
                <a16:creationId xmlns:a16="http://schemas.microsoft.com/office/drawing/2014/main" id="{04F9D5B3-566B-4F1E-8D44-B16701A97FB0}"/>
              </a:ext>
            </a:extLst>
          </p:cNvPr>
          <p:cNvSpPr txBox="1"/>
          <p:nvPr/>
        </p:nvSpPr>
        <p:spPr>
          <a:xfrm>
            <a:off x="294288" y="996030"/>
            <a:ext cx="11298621" cy="1857368"/>
          </a:xfrm>
          <a:prstGeom prst="rect">
            <a:avLst/>
          </a:prstGeom>
          <a:noFill/>
        </p:spPr>
        <p:txBody>
          <a:bodyPr wrap="square">
            <a:spAutoFit/>
          </a:bodyPr>
          <a:lstStyle/>
          <a:p>
            <a:pPr marL="342900" indent="-342900" algn="just">
              <a:lnSpc>
                <a:spcPct val="107000"/>
              </a:lnSpc>
              <a:buFont typeface="Symbol" panose="05050102010706020507" pitchFamily="18" charset="2"/>
              <a:buChar char=""/>
            </a:pPr>
            <a:r>
              <a:rPr lang="es-EC" sz="1800" b="1" kern="100" dirty="0">
                <a:effectLst/>
                <a:latin typeface="Calibri" panose="020F0502020204030204" pitchFamily="34" charset="0"/>
                <a:ea typeface="Calibri" panose="020F0502020204030204" pitchFamily="34" charset="0"/>
                <a:cs typeface="Calibri" panose="020F0502020204030204" pitchFamily="34" charset="0"/>
              </a:rPr>
              <a:t>BASE_PROYECTO </a:t>
            </a:r>
            <a:r>
              <a:rPr lang="es-EC" sz="1800" kern="100" dirty="0">
                <a:effectLst/>
                <a:latin typeface="Calibri" panose="020F0502020204030204" pitchFamily="34" charset="0"/>
                <a:ea typeface="Calibri" panose="020F0502020204030204" pitchFamily="34" charset="0"/>
                <a:cs typeface="Calibri" panose="020F0502020204030204" pitchFamily="34" charset="0"/>
              </a:rPr>
              <a:t>(Base de clientes de la COAC con los datos proporcionados por la calificadora de riesgo)</a:t>
            </a:r>
            <a:endParaRPr lang="es-EC"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endParaRPr lang="es-EC" sz="1800" b="1"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buFont typeface="Symbol" panose="05050102010706020507" pitchFamily="18" charset="2"/>
              <a:buChar char=""/>
            </a:pPr>
            <a:r>
              <a:rPr lang="es-EC" sz="1800" b="1" kern="100" dirty="0">
                <a:effectLst/>
                <a:latin typeface="Calibri" panose="020F0502020204030204" pitchFamily="34" charset="0"/>
                <a:ea typeface="Calibri" panose="020F0502020204030204" pitchFamily="34" charset="0"/>
                <a:cs typeface="Calibri" panose="020F0502020204030204" pitchFamily="34" charset="0"/>
              </a:rPr>
              <a:t>dbo.SP_RESULTADO_ANALISIS</a:t>
            </a:r>
            <a:r>
              <a:rPr lang="es-EC" sz="1800" kern="100" dirty="0">
                <a:effectLst/>
                <a:latin typeface="Calibri" panose="020F0502020204030204" pitchFamily="34" charset="0"/>
                <a:ea typeface="Calibri" panose="020F0502020204030204" pitchFamily="34" charset="0"/>
                <a:cs typeface="Calibri" panose="020F0502020204030204" pitchFamily="34" charset="0"/>
              </a:rPr>
              <a:t> (Verifica el cumplimiento por registro de los parámetros del punto 9.4.)</a:t>
            </a:r>
          </a:p>
          <a:p>
            <a:pPr lvl="0" algn="just">
              <a:lnSpc>
                <a:spcPct val="107000"/>
              </a:lnSpc>
            </a:pPr>
            <a:endParaRPr lang="es-EC"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s-EC" sz="1800" b="1" kern="100" dirty="0" err="1">
                <a:effectLst/>
                <a:latin typeface="Calibri" panose="020F0502020204030204" pitchFamily="34" charset="0"/>
                <a:ea typeface="Calibri" panose="020F0502020204030204" pitchFamily="34" charset="0"/>
                <a:cs typeface="Calibri" panose="020F0502020204030204" pitchFamily="34" charset="0"/>
              </a:rPr>
              <a:t>dbo.SP_CALCULACUPOS</a:t>
            </a:r>
            <a:r>
              <a:rPr lang="es-EC" sz="1800" kern="100" dirty="0">
                <a:effectLst/>
                <a:latin typeface="Calibri" panose="020F0502020204030204" pitchFamily="34" charset="0"/>
                <a:ea typeface="Calibri" panose="020F0502020204030204" pitchFamily="34" charset="0"/>
                <a:cs typeface="Calibri" panose="020F0502020204030204" pitchFamily="34" charset="0"/>
              </a:rPr>
              <a:t> (Modelo de calificación y asignación de cupos para cada uno de los registros que cumplen con las condiciones de los parámetros)</a:t>
            </a:r>
            <a:endParaRPr lang="es-EC"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24089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BFD5F8-4B0C-4D7A-A68F-1F745BD59F1C}"/>
              </a:ext>
            </a:extLst>
          </p:cNvPr>
          <p:cNvSpPr>
            <a:spLocks noGrp="1"/>
          </p:cNvSpPr>
          <p:nvPr>
            <p:ph type="title"/>
          </p:nvPr>
        </p:nvSpPr>
        <p:spPr>
          <a:xfrm>
            <a:off x="2543503" y="192470"/>
            <a:ext cx="7336221" cy="941005"/>
          </a:xfrm>
        </p:spPr>
        <p:txBody>
          <a:bodyPr/>
          <a:lstStyle/>
          <a:p>
            <a:r>
              <a:rPr lang="es-EC" b="1" dirty="0"/>
              <a:t>BASE RESULTANTE DEL MODELO  </a:t>
            </a:r>
          </a:p>
        </p:txBody>
      </p:sp>
      <p:sp>
        <p:nvSpPr>
          <p:cNvPr id="9" name="CuadroTexto 8">
            <a:extLst>
              <a:ext uri="{FF2B5EF4-FFF2-40B4-BE49-F238E27FC236}">
                <a16:creationId xmlns:a16="http://schemas.microsoft.com/office/drawing/2014/main" id="{04F9D5B3-566B-4F1E-8D44-B16701A97FB0}"/>
              </a:ext>
            </a:extLst>
          </p:cNvPr>
          <p:cNvSpPr txBox="1"/>
          <p:nvPr/>
        </p:nvSpPr>
        <p:spPr>
          <a:xfrm>
            <a:off x="294288" y="1332361"/>
            <a:ext cx="11298621" cy="375552"/>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s-EC" sz="1800" b="1" kern="100" dirty="0">
                <a:effectLst/>
                <a:latin typeface="Calibri" panose="020F0502020204030204" pitchFamily="34" charset="0"/>
                <a:ea typeface="Calibri" panose="020F0502020204030204" pitchFamily="34" charset="0"/>
                <a:cs typeface="Calibri" panose="020F0502020204030204" pitchFamily="34" charset="0"/>
              </a:rPr>
              <a:t>RESTCALIFICACION </a:t>
            </a:r>
            <a:r>
              <a:rPr lang="es-EC" sz="1800" kern="100" dirty="0">
                <a:effectLst/>
                <a:latin typeface="Calibri" panose="020F0502020204030204" pitchFamily="34" charset="0"/>
                <a:ea typeface="Calibri" panose="020F0502020204030204" pitchFamily="34" charset="0"/>
                <a:cs typeface="Calibri" panose="020F0502020204030204" pitchFamily="34" charset="0"/>
              </a:rPr>
              <a:t>(Almacena los resultados del modelo por cada uno de los registros)</a:t>
            </a:r>
            <a:endParaRPr lang="es-EC"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n 3">
            <a:extLst>
              <a:ext uri="{FF2B5EF4-FFF2-40B4-BE49-F238E27FC236}">
                <a16:creationId xmlns:a16="http://schemas.microsoft.com/office/drawing/2014/main" id="{7E743B6B-7272-47E7-A1AC-814CF89F264D}"/>
              </a:ext>
            </a:extLst>
          </p:cNvPr>
          <p:cNvPicPr>
            <a:picLocks noChangeAspect="1"/>
          </p:cNvPicPr>
          <p:nvPr/>
        </p:nvPicPr>
        <p:blipFill>
          <a:blip r:embed="rId2"/>
          <a:stretch>
            <a:fillRect/>
          </a:stretch>
        </p:blipFill>
        <p:spPr>
          <a:xfrm>
            <a:off x="1592317" y="2183484"/>
            <a:ext cx="9007366" cy="4048560"/>
          </a:xfrm>
          <a:prstGeom prst="rect">
            <a:avLst/>
          </a:prstGeom>
        </p:spPr>
      </p:pic>
    </p:spTree>
    <p:extLst>
      <p:ext uri="{BB962C8B-B14F-4D97-AF65-F5344CB8AC3E}">
        <p14:creationId xmlns:p14="http://schemas.microsoft.com/office/powerpoint/2010/main" val="433980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BFD5F8-4B0C-4D7A-A68F-1F745BD59F1C}"/>
              </a:ext>
            </a:extLst>
          </p:cNvPr>
          <p:cNvSpPr>
            <a:spLocks noGrp="1"/>
          </p:cNvSpPr>
          <p:nvPr>
            <p:ph type="title"/>
          </p:nvPr>
        </p:nvSpPr>
        <p:spPr>
          <a:xfrm>
            <a:off x="4466238" y="180318"/>
            <a:ext cx="3259523" cy="941005"/>
          </a:xfrm>
        </p:spPr>
        <p:txBody>
          <a:bodyPr/>
          <a:lstStyle/>
          <a:p>
            <a:r>
              <a:rPr lang="es-EC" b="1" dirty="0"/>
              <a:t>PARÁMETROS</a:t>
            </a:r>
          </a:p>
        </p:txBody>
      </p:sp>
      <p:pic>
        <p:nvPicPr>
          <p:cNvPr id="5" name="Imagen 4">
            <a:extLst>
              <a:ext uri="{FF2B5EF4-FFF2-40B4-BE49-F238E27FC236}">
                <a16:creationId xmlns:a16="http://schemas.microsoft.com/office/drawing/2014/main" id="{1ED1FB2B-F7D4-4604-A8DE-590B15B66658}"/>
              </a:ext>
            </a:extLst>
          </p:cNvPr>
          <p:cNvPicPr/>
          <p:nvPr/>
        </p:nvPicPr>
        <p:blipFill>
          <a:blip r:embed="rId2"/>
          <a:stretch>
            <a:fillRect/>
          </a:stretch>
        </p:blipFill>
        <p:spPr>
          <a:xfrm>
            <a:off x="1566041" y="1121323"/>
            <a:ext cx="9396248" cy="5297214"/>
          </a:xfrm>
          <a:prstGeom prst="rect">
            <a:avLst/>
          </a:prstGeom>
        </p:spPr>
      </p:pic>
    </p:spTree>
    <p:extLst>
      <p:ext uri="{BB962C8B-B14F-4D97-AF65-F5344CB8AC3E}">
        <p14:creationId xmlns:p14="http://schemas.microsoft.com/office/powerpoint/2010/main" val="2537859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BFD5F8-4B0C-4D7A-A68F-1F745BD59F1C}"/>
              </a:ext>
            </a:extLst>
          </p:cNvPr>
          <p:cNvSpPr>
            <a:spLocks noGrp="1"/>
          </p:cNvSpPr>
          <p:nvPr>
            <p:ph type="title"/>
          </p:nvPr>
        </p:nvSpPr>
        <p:spPr>
          <a:xfrm>
            <a:off x="4141076" y="180318"/>
            <a:ext cx="3699641" cy="941005"/>
          </a:xfrm>
        </p:spPr>
        <p:txBody>
          <a:bodyPr/>
          <a:lstStyle/>
          <a:p>
            <a:r>
              <a:rPr lang="es-EC" b="1" dirty="0"/>
              <a:t>CONCLUSIONES</a:t>
            </a:r>
          </a:p>
        </p:txBody>
      </p:sp>
      <p:sp>
        <p:nvSpPr>
          <p:cNvPr id="6" name="CuadroTexto 5">
            <a:extLst>
              <a:ext uri="{FF2B5EF4-FFF2-40B4-BE49-F238E27FC236}">
                <a16:creationId xmlns:a16="http://schemas.microsoft.com/office/drawing/2014/main" id="{6A1E9295-7CD8-46CD-A0EA-2F99CA00D0AB}"/>
              </a:ext>
            </a:extLst>
          </p:cNvPr>
          <p:cNvSpPr txBox="1"/>
          <p:nvPr/>
        </p:nvSpPr>
        <p:spPr>
          <a:xfrm>
            <a:off x="241737" y="1333992"/>
            <a:ext cx="11498317" cy="5150321"/>
          </a:xfrm>
          <a:prstGeom prst="rect">
            <a:avLst/>
          </a:prstGeom>
          <a:noFill/>
        </p:spPr>
        <p:txBody>
          <a:bodyPr wrap="square">
            <a:spAutoFit/>
          </a:bodyPr>
          <a:lstStyle/>
          <a:p>
            <a:pPr marL="342900" lvl="0" indent="-342900" algn="just">
              <a:lnSpc>
                <a:spcPct val="107000"/>
              </a:lnSpc>
              <a:buFont typeface="Symbol" panose="05050102010706020507" pitchFamily="18" charset="2"/>
              <a:buChar char=""/>
            </a:pPr>
            <a:r>
              <a:rPr lang="es-EC" sz="1800" kern="100" dirty="0">
                <a:effectLst/>
                <a:latin typeface="Calibri" panose="020F0502020204030204" pitchFamily="34" charset="0"/>
                <a:ea typeface="Calibri" panose="020F0502020204030204" pitchFamily="34" charset="0"/>
                <a:cs typeface="Times New Roman" panose="02020603050405020304" pitchFamily="18" charset="0"/>
              </a:rPr>
              <a:t>El proyecto no tiene fines de lucro, busca ayudar a las COAC’S que están incursionando con el producto tarjeta de crédito y quieren colocar de una manera adecuada. </a:t>
            </a:r>
          </a:p>
          <a:p>
            <a:pPr marL="457200" algn="just">
              <a:lnSpc>
                <a:spcPct val="107000"/>
              </a:lnSpc>
            </a:pPr>
            <a:r>
              <a:rPr lang="es-EC"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gn="just">
              <a:lnSpc>
                <a:spcPct val="107000"/>
              </a:lnSpc>
              <a:buFont typeface="Symbol" panose="05050102010706020507" pitchFamily="18" charset="2"/>
              <a:buChar char=""/>
            </a:pPr>
            <a:r>
              <a:rPr lang="es-EC" sz="1800" kern="100" dirty="0">
                <a:effectLst/>
                <a:latin typeface="Calibri" panose="020F0502020204030204" pitchFamily="34" charset="0"/>
                <a:ea typeface="Calibri" panose="020F0502020204030204" pitchFamily="34" charset="0"/>
                <a:cs typeface="Times New Roman" panose="02020603050405020304" pitchFamily="18" charset="0"/>
              </a:rPr>
              <a:t>Se ofrece un modelo </a:t>
            </a:r>
            <a:r>
              <a:rPr lang="es-EC" sz="1800" kern="100" dirty="0" err="1">
                <a:effectLst/>
                <a:latin typeface="Calibri" panose="020F0502020204030204" pitchFamily="34" charset="0"/>
                <a:ea typeface="Calibri" panose="020F0502020204030204" pitchFamily="34" charset="0"/>
                <a:cs typeface="Times New Roman" panose="02020603050405020304" pitchFamily="18" charset="0"/>
              </a:rPr>
              <a:t>self</a:t>
            </a:r>
            <a:r>
              <a:rPr lang="es-EC"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s-EC" sz="1800" kern="100" dirty="0" err="1">
                <a:effectLst/>
                <a:latin typeface="Calibri" panose="020F0502020204030204" pitchFamily="34" charset="0"/>
                <a:ea typeface="Calibri" panose="020F0502020204030204" pitchFamily="34" charset="0"/>
                <a:cs typeface="Times New Roman" panose="02020603050405020304" pitchFamily="18" charset="0"/>
              </a:rPr>
              <a:t>service</a:t>
            </a:r>
            <a:r>
              <a:rPr lang="es-EC" sz="1800" kern="100" dirty="0">
                <a:effectLst/>
                <a:latin typeface="Calibri" panose="020F0502020204030204" pitchFamily="34" charset="0"/>
                <a:ea typeface="Calibri" panose="020F0502020204030204" pitchFamily="34" charset="0"/>
                <a:cs typeface="Times New Roman" panose="02020603050405020304" pitchFamily="18" charset="0"/>
              </a:rPr>
              <a:t> (offline) que es cuando la COAC adquiere el modelo para que sea utilizado por la Institución las veces que quieran y puedan modificarle a gusto. También se ofrece un servicio online que es mediante un </a:t>
            </a:r>
            <a:r>
              <a:rPr lang="es-EC" sz="1800" kern="100" dirty="0" err="1">
                <a:effectLst/>
                <a:latin typeface="Calibri" panose="020F0502020204030204" pitchFamily="34" charset="0"/>
                <a:ea typeface="Calibri" panose="020F0502020204030204" pitchFamily="34" charset="0"/>
                <a:cs typeface="Times New Roman" panose="02020603050405020304" pitchFamily="18" charset="0"/>
              </a:rPr>
              <a:t>webservice</a:t>
            </a:r>
            <a:r>
              <a:rPr lang="es-EC" sz="1800" kern="100" dirty="0">
                <a:effectLst/>
                <a:latin typeface="Calibri" panose="020F0502020204030204" pitchFamily="34" charset="0"/>
                <a:ea typeface="Calibri" panose="020F0502020204030204" pitchFamily="34" charset="0"/>
                <a:cs typeface="Times New Roman" panose="02020603050405020304" pitchFamily="18" charset="0"/>
              </a:rPr>
              <a:t> para asignación de cupos uno a uno.</a:t>
            </a:r>
          </a:p>
          <a:p>
            <a:pPr marL="457200" algn="just">
              <a:lnSpc>
                <a:spcPct val="107000"/>
              </a:lnSpc>
            </a:pPr>
            <a:r>
              <a:rPr lang="es-EC"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gn="just">
              <a:lnSpc>
                <a:spcPct val="107000"/>
              </a:lnSpc>
              <a:buFont typeface="Symbol" panose="05050102010706020507" pitchFamily="18" charset="2"/>
              <a:buChar char=""/>
            </a:pPr>
            <a:r>
              <a:rPr lang="es-EC" sz="1800" kern="100" dirty="0">
                <a:effectLst/>
                <a:latin typeface="Calibri" panose="020F0502020204030204" pitchFamily="34" charset="0"/>
                <a:ea typeface="Calibri" panose="020F0502020204030204" pitchFamily="34" charset="0"/>
                <a:cs typeface="Times New Roman" panose="02020603050405020304" pitchFamily="18" charset="0"/>
              </a:rPr>
              <a:t>Del total de una base de 28.558 registros el 17,64% aplican a un cupo conforme la parametrización de las variables ingresadas en el modelo.</a:t>
            </a:r>
          </a:p>
          <a:p>
            <a:pPr marL="457200" algn="just">
              <a:lnSpc>
                <a:spcPct val="107000"/>
              </a:lnSpc>
            </a:pPr>
            <a:r>
              <a:rPr lang="es-EC"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gn="just">
              <a:lnSpc>
                <a:spcPct val="107000"/>
              </a:lnSpc>
              <a:buFont typeface="Symbol" panose="05050102010706020507" pitchFamily="18" charset="2"/>
              <a:buChar char=""/>
            </a:pPr>
            <a:r>
              <a:rPr lang="es-EC" sz="1800" kern="100" dirty="0">
                <a:effectLst/>
                <a:latin typeface="Calibri" panose="020F0502020204030204" pitchFamily="34" charset="0"/>
                <a:ea typeface="Calibri" panose="020F0502020204030204" pitchFamily="34" charset="0"/>
                <a:cs typeface="Times New Roman" panose="02020603050405020304" pitchFamily="18" charset="0"/>
              </a:rPr>
              <a:t>Se propone una hipótesis nula que indica que no hay relación entre las variables cupo asignado y la capacidad de pago mensual, pero la correlación entre variables rechaza la hipótesis debido a que la relación es significativa por el parámetro p-</a:t>
            </a:r>
            <a:r>
              <a:rPr lang="es-EC" sz="1800" kern="100" dirty="0" err="1">
                <a:effectLst/>
                <a:latin typeface="Calibri" panose="020F0502020204030204" pitchFamily="34" charset="0"/>
                <a:ea typeface="Calibri" panose="020F0502020204030204" pitchFamily="34" charset="0"/>
                <a:cs typeface="Times New Roman" panose="02020603050405020304" pitchFamily="18" charset="0"/>
              </a:rPr>
              <a:t>value</a:t>
            </a:r>
            <a:r>
              <a:rPr lang="es-EC" sz="1800" kern="100" dirty="0">
                <a:effectLst/>
                <a:latin typeface="Calibri" panose="020F0502020204030204" pitchFamily="34" charset="0"/>
                <a:ea typeface="Calibri" panose="020F0502020204030204" pitchFamily="34" charset="0"/>
                <a:cs typeface="Times New Roman" panose="02020603050405020304" pitchFamily="18" charset="0"/>
              </a:rPr>
              <a:t> = 3.045e-09</a:t>
            </a:r>
          </a:p>
          <a:p>
            <a:pPr marL="457200" algn="just">
              <a:lnSpc>
                <a:spcPct val="107000"/>
              </a:lnSpc>
            </a:pPr>
            <a:r>
              <a:rPr lang="es-EC" sz="2000" b="1" kern="0" dirty="0">
                <a:effectLst/>
                <a:latin typeface="Calibri" panose="020F0502020204030204" pitchFamily="34" charset="0"/>
                <a:ea typeface="Times New Roman" panose="02020603050405020304" pitchFamily="18" charset="0"/>
                <a:cs typeface="Calibri" panose="020F0502020204030204" pitchFamily="34" charset="0"/>
              </a:rPr>
              <a:t> </a:t>
            </a:r>
            <a:endParaRPr lang="es-EC"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s-EC" sz="1800" kern="100" dirty="0">
                <a:effectLst/>
                <a:latin typeface="Calibri" panose="020F0502020204030204" pitchFamily="34" charset="0"/>
                <a:ea typeface="Calibri" panose="020F0502020204030204" pitchFamily="34" charset="0"/>
                <a:cs typeface="Calibri" panose="020F0502020204030204" pitchFamily="34" charset="0"/>
              </a:rPr>
              <a:t>La evaluación de los dos modelos aplicados sugiere que las predicciones del modelo árbol de regresión son más precisas en comparación con el de regresión lineal basados en el resultado MSE (Error cuadrático medio) que es mayor par este modelo.</a:t>
            </a:r>
            <a:endParaRPr lang="es-EC"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09792247"/>
      </p:ext>
    </p:extLst>
  </p:cSld>
  <p:clrMapOvr>
    <a:masterClrMapping/>
  </p:clrMapOvr>
</p:sld>
</file>

<file path=ppt/theme/theme1.xml><?xml version="1.0" encoding="utf-8"?>
<a:theme xmlns:a="http://schemas.openxmlformats.org/drawingml/2006/main" name="Tema de Office">
  <a:themeElements>
    <a:clrScheme name="Violeta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340</Words>
  <Application>Microsoft Office PowerPoint</Application>
  <PresentationFormat>Panorámica</PresentationFormat>
  <Paragraphs>27</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Calibri</vt:lpstr>
      <vt:lpstr>Calibri Light</vt:lpstr>
      <vt:lpstr>Symbol</vt:lpstr>
      <vt:lpstr>Tema de Office</vt:lpstr>
      <vt:lpstr>PROYECTO FINAL MASTER  BUSINESS INTELLIGENCE Y BIG DATA</vt:lpstr>
      <vt:lpstr>ESCENARIO PARA COLOCAR EL MODELO</vt:lpstr>
      <vt:lpstr>Presentación de PowerPoint</vt:lpstr>
      <vt:lpstr>ESCENARIO PARA COLOCAR EL MODELO</vt:lpstr>
      <vt:lpstr>PARÁMETROS</vt:lpstr>
      <vt:lpstr>PARÁMETROS</vt:lpstr>
      <vt:lpstr>BASE RESULTANTE DEL MODELO  </vt:lpstr>
      <vt:lpstr>PARÁMETROS</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FINAL MASTER  BUSINESS INTELLIGENCE Y BIG DATA</dc:title>
  <dc:creator>Daniela Bassante Ribadeneira</dc:creator>
  <cp:lastModifiedBy>Daniela Bassante Ribadeneira</cp:lastModifiedBy>
  <cp:revision>6</cp:revision>
  <dcterms:created xsi:type="dcterms:W3CDTF">2024-10-30T02:02:10Z</dcterms:created>
  <dcterms:modified xsi:type="dcterms:W3CDTF">2024-10-30T02:37:49Z</dcterms:modified>
</cp:coreProperties>
</file>