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3"/>
  </p:notesMasterIdLst>
  <p:sldIdLst>
    <p:sldId id="256" r:id="rId2"/>
    <p:sldId id="257" r:id="rId3"/>
    <p:sldId id="258" r:id="rId4"/>
    <p:sldId id="262" r:id="rId5"/>
    <p:sldId id="263" r:id="rId6"/>
    <p:sldId id="264" r:id="rId7"/>
    <p:sldId id="260" r:id="rId8"/>
    <p:sldId id="259" r:id="rId9"/>
    <p:sldId id="265" r:id="rId10"/>
    <p:sldId id="266"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319FDA-5C0D-46EF-A754-9E29E7AD7777}">
          <p14:sldIdLst>
            <p14:sldId id="256"/>
            <p14:sldId id="257"/>
            <p14:sldId id="258"/>
            <p14:sldId id="262"/>
            <p14:sldId id="263"/>
            <p14:sldId id="264"/>
            <p14:sldId id="260"/>
            <p14:sldId id="259"/>
            <p14:sldId id="265"/>
            <p14:sldId id="266"/>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93" autoAdjust="0"/>
    <p:restoredTop sz="95314" autoAdjust="0"/>
  </p:normalViewPr>
  <p:slideViewPr>
    <p:cSldViewPr snapToGrid="0">
      <p:cViewPr>
        <p:scale>
          <a:sx n="60" d="100"/>
          <a:sy n="60" d="100"/>
        </p:scale>
        <p:origin x="1181" y="5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BC497-D0E4-4196-B4B9-1FDC4054D6C1}"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DE542-C423-4A41-AEAC-5D311AD56FE1}" type="slidenum">
              <a:rPr lang="en-US" smtClean="0"/>
              <a:t>‹#›</a:t>
            </a:fld>
            <a:endParaRPr lang="en-US"/>
          </a:p>
        </p:txBody>
      </p:sp>
    </p:spTree>
    <p:extLst>
      <p:ext uri="{BB962C8B-B14F-4D97-AF65-F5344CB8AC3E}">
        <p14:creationId xmlns:p14="http://schemas.microsoft.com/office/powerpoint/2010/main" val="256575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CDE542-C423-4A41-AEAC-5D311AD56FE1}" type="slidenum">
              <a:rPr lang="en-US" smtClean="0"/>
              <a:t>11</a:t>
            </a:fld>
            <a:endParaRPr lang="en-US"/>
          </a:p>
        </p:txBody>
      </p:sp>
    </p:spTree>
    <p:extLst>
      <p:ext uri="{BB962C8B-B14F-4D97-AF65-F5344CB8AC3E}">
        <p14:creationId xmlns:p14="http://schemas.microsoft.com/office/powerpoint/2010/main" val="843508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CCE47E-111F-456C-89FF-41B1CB03B93D}"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CE8B-3A13-40F5-B3B2-B51878CF3545}" type="slidenum">
              <a:rPr lang="en-US" smtClean="0"/>
              <a:t>‹#›</a:t>
            </a:fld>
            <a:endParaRPr lang="en-US"/>
          </a:p>
        </p:txBody>
      </p:sp>
    </p:spTree>
    <p:extLst>
      <p:ext uri="{BB962C8B-B14F-4D97-AF65-F5344CB8AC3E}">
        <p14:creationId xmlns:p14="http://schemas.microsoft.com/office/powerpoint/2010/main" val="275159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CCE47E-111F-456C-89FF-41B1CB03B93D}"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CE8B-3A13-40F5-B3B2-B51878CF3545}" type="slidenum">
              <a:rPr lang="en-US" smtClean="0"/>
              <a:t>‹#›</a:t>
            </a:fld>
            <a:endParaRPr lang="en-US"/>
          </a:p>
        </p:txBody>
      </p:sp>
    </p:spTree>
    <p:extLst>
      <p:ext uri="{BB962C8B-B14F-4D97-AF65-F5344CB8AC3E}">
        <p14:creationId xmlns:p14="http://schemas.microsoft.com/office/powerpoint/2010/main" val="3711519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CCE47E-111F-456C-89FF-41B1CB03B93D}"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CE8B-3A13-40F5-B3B2-B51878CF354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79762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CCE47E-111F-456C-89FF-41B1CB03B93D}"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CE8B-3A13-40F5-B3B2-B51878CF3545}" type="slidenum">
              <a:rPr lang="en-US" smtClean="0"/>
              <a:t>‹#›</a:t>
            </a:fld>
            <a:endParaRPr lang="en-US"/>
          </a:p>
        </p:txBody>
      </p:sp>
    </p:spTree>
    <p:extLst>
      <p:ext uri="{BB962C8B-B14F-4D97-AF65-F5344CB8AC3E}">
        <p14:creationId xmlns:p14="http://schemas.microsoft.com/office/powerpoint/2010/main" val="129034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CCE47E-111F-456C-89FF-41B1CB03B93D}"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CE8B-3A13-40F5-B3B2-B51878CF354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4603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CCE47E-111F-456C-89FF-41B1CB03B93D}"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CE8B-3A13-40F5-B3B2-B51878CF3545}" type="slidenum">
              <a:rPr lang="en-US" smtClean="0"/>
              <a:t>‹#›</a:t>
            </a:fld>
            <a:endParaRPr lang="en-US"/>
          </a:p>
        </p:txBody>
      </p:sp>
    </p:spTree>
    <p:extLst>
      <p:ext uri="{BB962C8B-B14F-4D97-AF65-F5344CB8AC3E}">
        <p14:creationId xmlns:p14="http://schemas.microsoft.com/office/powerpoint/2010/main" val="545143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CCE47E-111F-456C-89FF-41B1CB03B93D}"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CE8B-3A13-40F5-B3B2-B51878CF3545}" type="slidenum">
              <a:rPr lang="en-US" smtClean="0"/>
              <a:t>‹#›</a:t>
            </a:fld>
            <a:endParaRPr lang="en-US"/>
          </a:p>
        </p:txBody>
      </p:sp>
    </p:spTree>
    <p:extLst>
      <p:ext uri="{BB962C8B-B14F-4D97-AF65-F5344CB8AC3E}">
        <p14:creationId xmlns:p14="http://schemas.microsoft.com/office/powerpoint/2010/main" val="631639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CCE47E-111F-456C-89FF-41B1CB03B93D}"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CE8B-3A13-40F5-B3B2-B51878CF3545}" type="slidenum">
              <a:rPr lang="en-US" smtClean="0"/>
              <a:t>‹#›</a:t>
            </a:fld>
            <a:endParaRPr lang="en-US"/>
          </a:p>
        </p:txBody>
      </p:sp>
    </p:spTree>
    <p:extLst>
      <p:ext uri="{BB962C8B-B14F-4D97-AF65-F5344CB8AC3E}">
        <p14:creationId xmlns:p14="http://schemas.microsoft.com/office/powerpoint/2010/main" val="361185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CCE47E-111F-456C-89FF-41B1CB03B93D}"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CE8B-3A13-40F5-B3B2-B51878CF3545}" type="slidenum">
              <a:rPr lang="en-US" smtClean="0"/>
              <a:t>‹#›</a:t>
            </a:fld>
            <a:endParaRPr lang="en-US"/>
          </a:p>
        </p:txBody>
      </p:sp>
    </p:spTree>
    <p:extLst>
      <p:ext uri="{BB962C8B-B14F-4D97-AF65-F5344CB8AC3E}">
        <p14:creationId xmlns:p14="http://schemas.microsoft.com/office/powerpoint/2010/main" val="2995794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CCE47E-111F-456C-89FF-41B1CB03B93D}"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CE8B-3A13-40F5-B3B2-B51878CF3545}" type="slidenum">
              <a:rPr lang="en-US" smtClean="0"/>
              <a:t>‹#›</a:t>
            </a:fld>
            <a:endParaRPr lang="en-US"/>
          </a:p>
        </p:txBody>
      </p:sp>
    </p:spTree>
    <p:extLst>
      <p:ext uri="{BB962C8B-B14F-4D97-AF65-F5344CB8AC3E}">
        <p14:creationId xmlns:p14="http://schemas.microsoft.com/office/powerpoint/2010/main" val="288088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CCE47E-111F-456C-89FF-41B1CB03B93D}"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ACE8B-3A13-40F5-B3B2-B51878CF3545}" type="slidenum">
              <a:rPr lang="en-US" smtClean="0"/>
              <a:t>‹#›</a:t>
            </a:fld>
            <a:endParaRPr lang="en-US"/>
          </a:p>
        </p:txBody>
      </p:sp>
    </p:spTree>
    <p:extLst>
      <p:ext uri="{BB962C8B-B14F-4D97-AF65-F5344CB8AC3E}">
        <p14:creationId xmlns:p14="http://schemas.microsoft.com/office/powerpoint/2010/main" val="97059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CCE47E-111F-456C-89FF-41B1CB03B93D}"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ACE8B-3A13-40F5-B3B2-B51878CF3545}" type="slidenum">
              <a:rPr lang="en-US" smtClean="0"/>
              <a:t>‹#›</a:t>
            </a:fld>
            <a:endParaRPr lang="en-US"/>
          </a:p>
        </p:txBody>
      </p:sp>
    </p:spTree>
    <p:extLst>
      <p:ext uri="{BB962C8B-B14F-4D97-AF65-F5344CB8AC3E}">
        <p14:creationId xmlns:p14="http://schemas.microsoft.com/office/powerpoint/2010/main" val="338630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CCE47E-111F-456C-89FF-41B1CB03B93D}"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1ACE8B-3A13-40F5-B3B2-B51878CF3545}" type="slidenum">
              <a:rPr lang="en-US" smtClean="0"/>
              <a:t>‹#›</a:t>
            </a:fld>
            <a:endParaRPr lang="en-US"/>
          </a:p>
        </p:txBody>
      </p:sp>
    </p:spTree>
    <p:extLst>
      <p:ext uri="{BB962C8B-B14F-4D97-AF65-F5344CB8AC3E}">
        <p14:creationId xmlns:p14="http://schemas.microsoft.com/office/powerpoint/2010/main" val="386073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CCE47E-111F-456C-89FF-41B1CB03B93D}"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1ACE8B-3A13-40F5-B3B2-B51878CF3545}" type="slidenum">
              <a:rPr lang="en-US" smtClean="0"/>
              <a:t>‹#›</a:t>
            </a:fld>
            <a:endParaRPr lang="en-US"/>
          </a:p>
        </p:txBody>
      </p:sp>
    </p:spTree>
    <p:extLst>
      <p:ext uri="{BB962C8B-B14F-4D97-AF65-F5344CB8AC3E}">
        <p14:creationId xmlns:p14="http://schemas.microsoft.com/office/powerpoint/2010/main" val="809997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CCE47E-111F-456C-89FF-41B1CB03B93D}"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ACE8B-3A13-40F5-B3B2-B51878CF3545}" type="slidenum">
              <a:rPr lang="en-US" smtClean="0"/>
              <a:t>‹#›</a:t>
            </a:fld>
            <a:endParaRPr lang="en-US"/>
          </a:p>
        </p:txBody>
      </p:sp>
    </p:spTree>
    <p:extLst>
      <p:ext uri="{BB962C8B-B14F-4D97-AF65-F5344CB8AC3E}">
        <p14:creationId xmlns:p14="http://schemas.microsoft.com/office/powerpoint/2010/main" val="385787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CCE47E-111F-456C-89FF-41B1CB03B93D}"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ACE8B-3A13-40F5-B3B2-B51878CF3545}" type="slidenum">
              <a:rPr lang="en-US" smtClean="0"/>
              <a:t>‹#›</a:t>
            </a:fld>
            <a:endParaRPr lang="en-US"/>
          </a:p>
        </p:txBody>
      </p:sp>
    </p:spTree>
    <p:extLst>
      <p:ext uri="{BB962C8B-B14F-4D97-AF65-F5344CB8AC3E}">
        <p14:creationId xmlns:p14="http://schemas.microsoft.com/office/powerpoint/2010/main" val="1579347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CCE47E-111F-456C-89FF-41B1CB03B93D}" type="datetimeFigureOut">
              <a:rPr lang="en-US" smtClean="0"/>
              <a:t>11/6/2018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1ACE8B-3A13-40F5-B3B2-B51878CF3545}" type="slidenum">
              <a:rPr lang="en-US" smtClean="0"/>
              <a:t>‹#›</a:t>
            </a:fld>
            <a:endParaRPr lang="en-US"/>
          </a:p>
        </p:txBody>
      </p:sp>
    </p:spTree>
    <p:extLst>
      <p:ext uri="{BB962C8B-B14F-4D97-AF65-F5344CB8AC3E}">
        <p14:creationId xmlns:p14="http://schemas.microsoft.com/office/powerpoint/2010/main" val="369856760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9B9EB4-47EB-4F12-A844-D67CF5270B63}"/>
              </a:ext>
            </a:extLst>
          </p:cNvPr>
          <p:cNvSpPr>
            <a:spLocks noGrp="1"/>
          </p:cNvSpPr>
          <p:nvPr>
            <p:ph type="subTitle" idx="1"/>
          </p:nvPr>
        </p:nvSpPr>
        <p:spPr>
          <a:xfrm>
            <a:off x="1758462" y="-1"/>
            <a:ext cx="7737230" cy="1758461"/>
          </a:xfrm>
        </p:spPr>
        <p:txBody>
          <a:bodyPr>
            <a:normAutofit/>
          </a:bodyPr>
          <a:lstStyle/>
          <a:p>
            <a:pPr algn="ctr"/>
            <a:r>
              <a:rPr lang="en-US" sz="3200" b="1" dirty="0">
                <a:latin typeface="Times New Roman" panose="02020603050405020304" pitchFamily="18" charset="0"/>
                <a:cs typeface="Times New Roman" panose="02020603050405020304" pitchFamily="18" charset="0"/>
              </a:rPr>
              <a:t>TR</a:t>
            </a:r>
            <a:r>
              <a:rPr lang="vi-VN" sz="3200" b="1" dirty="0">
                <a:latin typeface="Times New Roman" panose="02020603050405020304" pitchFamily="18" charset="0"/>
                <a:cs typeface="Times New Roman" panose="02020603050405020304" pitchFamily="18" charset="0"/>
              </a:rPr>
              <a:t>Ư</a:t>
            </a:r>
            <a:r>
              <a:rPr lang="en-US" sz="3200" b="1" dirty="0">
                <a:latin typeface="Times New Roman" panose="02020603050405020304" pitchFamily="18" charset="0"/>
                <a:cs typeface="Times New Roman" panose="02020603050405020304" pitchFamily="18" charset="0"/>
              </a:rPr>
              <a:t>ỜNG ĐẠI HỌC CÔNG NGHIỆP THỰC PHẨM</a:t>
            </a:r>
          </a:p>
          <a:p>
            <a:pPr algn="ctr"/>
            <a:r>
              <a:rPr lang="en-US" sz="3200" b="1" dirty="0">
                <a:latin typeface="Times New Roman" panose="02020603050405020304" pitchFamily="18" charset="0"/>
                <a:cs typeface="Times New Roman" panose="02020603050405020304" pitchFamily="18" charset="0"/>
              </a:rPr>
              <a:t>MÔN HỌC: KHAI THÁC DỮ LIỆU</a:t>
            </a:r>
          </a:p>
        </p:txBody>
      </p:sp>
      <p:pic>
        <p:nvPicPr>
          <p:cNvPr id="5" name="Picture 4" descr="A close up of a sign&#10;&#10;Description generated with very high confidence">
            <a:extLst>
              <a:ext uri="{FF2B5EF4-FFF2-40B4-BE49-F238E27FC236}">
                <a16:creationId xmlns:a16="http://schemas.microsoft.com/office/drawing/2014/main" id="{FF17EB66-A0C6-4B11-A69E-3EB97CD97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58462" cy="1758462"/>
          </a:xfrm>
          <a:prstGeom prst="rect">
            <a:avLst/>
          </a:prstGeom>
        </p:spPr>
      </p:pic>
      <p:sp>
        <p:nvSpPr>
          <p:cNvPr id="6" name="TextBox 5">
            <a:extLst>
              <a:ext uri="{FF2B5EF4-FFF2-40B4-BE49-F238E27FC236}">
                <a16:creationId xmlns:a16="http://schemas.microsoft.com/office/drawing/2014/main" id="{E13F9316-8E26-4C97-BE5F-A50BFD03DF27}"/>
              </a:ext>
            </a:extLst>
          </p:cNvPr>
          <p:cNvSpPr txBox="1"/>
          <p:nvPr/>
        </p:nvSpPr>
        <p:spPr>
          <a:xfrm>
            <a:off x="1" y="2383971"/>
            <a:ext cx="10986867" cy="2123658"/>
          </a:xfrm>
          <a:prstGeom prst="rect">
            <a:avLst/>
          </a:prstGeom>
          <a:noFill/>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ĐỀ TÀI: </a:t>
            </a:r>
            <a:r>
              <a:rPr lang="en-US" sz="6600" b="1" dirty="0">
                <a:solidFill>
                  <a:srgbClr val="FF0000"/>
                </a:solidFill>
                <a:latin typeface="Times New Roman" panose="02020603050405020304" pitchFamily="18" charset="0"/>
                <a:cs typeface="Times New Roman" panose="02020603050405020304" pitchFamily="18" charset="0"/>
              </a:rPr>
              <a:t>THUẬT TOÁN DBSCAN</a:t>
            </a:r>
          </a:p>
        </p:txBody>
      </p:sp>
    </p:spTree>
    <p:extLst>
      <p:ext uri="{BB962C8B-B14F-4D97-AF65-F5344CB8AC3E}">
        <p14:creationId xmlns:p14="http://schemas.microsoft.com/office/powerpoint/2010/main" val="10828591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C43EA2-CD4B-4E17-8B86-B85B8EB168B1}"/>
              </a:ext>
            </a:extLst>
          </p:cNvPr>
          <p:cNvSpPr/>
          <p:nvPr/>
        </p:nvSpPr>
        <p:spPr>
          <a:xfrm>
            <a:off x="0" y="0"/>
            <a:ext cx="12192000" cy="6699270"/>
          </a:xfrm>
          <a:prstGeom prst="rect">
            <a:avLst/>
          </a:prstGeom>
        </p:spPr>
        <p:txBody>
          <a:bodyPr wrap="square">
            <a:spAutoFit/>
          </a:bodyPr>
          <a:lstStyle/>
          <a:p>
            <a:pPr>
              <a:spcAft>
                <a:spcPts val="2030"/>
              </a:spcAft>
            </a:pPr>
            <a:r>
              <a:rPr lang="en-US" b="1">
                <a:solidFill>
                  <a:srgbClr val="555555"/>
                </a:solidFill>
                <a:latin typeface="Georgia" panose="02040502050405020303" pitchFamily="18" charset="0"/>
                <a:ea typeface="Times New Roman" panose="02020603050405020304" pitchFamily="18" charset="0"/>
              </a:rPr>
              <a:t>DBSCAN(D, epsilon, min_points):</a:t>
            </a:r>
            <a:br>
              <a:rPr lang="en-US" b="1">
                <a:solidFill>
                  <a:srgbClr val="555555"/>
                </a:solidFill>
                <a:latin typeface="Georgia" panose="02040502050405020303" pitchFamily="18" charset="0"/>
                <a:ea typeface="Times New Roman" panose="02020603050405020304" pitchFamily="18" charset="0"/>
              </a:rPr>
            </a:br>
            <a:r>
              <a:rPr lang="en-US" b="1">
                <a:solidFill>
                  <a:srgbClr val="555555"/>
                </a:solidFill>
                <a:latin typeface="Georgia" panose="02040502050405020303" pitchFamily="18" charset="0"/>
                <a:ea typeface="Times New Roman" panose="02020603050405020304" pitchFamily="18" charset="0"/>
              </a:rPr>
              <a:t>      C = 0</a:t>
            </a:r>
            <a:br>
              <a:rPr lang="en-US" b="1">
                <a:solidFill>
                  <a:srgbClr val="555555"/>
                </a:solidFill>
                <a:latin typeface="Georgia" panose="02040502050405020303" pitchFamily="18" charset="0"/>
                <a:ea typeface="Times New Roman" panose="02020603050405020304" pitchFamily="18" charset="0"/>
              </a:rPr>
            </a:br>
            <a:r>
              <a:rPr lang="en-US" b="1">
                <a:solidFill>
                  <a:srgbClr val="555555"/>
                </a:solidFill>
                <a:latin typeface="Georgia" panose="02040502050405020303" pitchFamily="18" charset="0"/>
                <a:ea typeface="Times New Roman" panose="02020603050405020304" pitchFamily="18" charset="0"/>
              </a:rPr>
              <a:t>      for each unvisited point P in dataset</a:t>
            </a:r>
            <a:br>
              <a:rPr lang="en-US" b="1">
                <a:solidFill>
                  <a:srgbClr val="555555"/>
                </a:solidFill>
                <a:latin typeface="Georgia" panose="02040502050405020303" pitchFamily="18" charset="0"/>
                <a:ea typeface="Times New Roman" panose="02020603050405020304" pitchFamily="18" charset="0"/>
              </a:rPr>
            </a:br>
            <a:r>
              <a:rPr lang="en-US" b="1">
                <a:solidFill>
                  <a:srgbClr val="555555"/>
                </a:solidFill>
                <a:latin typeface="Georgia" panose="02040502050405020303" pitchFamily="18" charset="0"/>
                <a:ea typeface="Times New Roman" panose="02020603050405020304" pitchFamily="18" charset="0"/>
              </a:rPr>
              <a:t>            mark P as visited</a:t>
            </a:r>
            <a:br>
              <a:rPr lang="en-US" b="1">
                <a:solidFill>
                  <a:srgbClr val="555555"/>
                </a:solidFill>
                <a:latin typeface="Georgia" panose="02040502050405020303" pitchFamily="18" charset="0"/>
                <a:ea typeface="Times New Roman" panose="02020603050405020304" pitchFamily="18" charset="0"/>
              </a:rPr>
            </a:br>
            <a:r>
              <a:rPr lang="en-US" b="1">
                <a:solidFill>
                  <a:srgbClr val="555555"/>
                </a:solidFill>
                <a:latin typeface="Georgia" panose="02040502050405020303" pitchFamily="18" charset="0"/>
                <a:ea typeface="Times New Roman" panose="02020603050405020304" pitchFamily="18" charset="0"/>
              </a:rPr>
              <a:t>            sphere_points = regionQuery(P, epsilon)</a:t>
            </a:r>
            <a:br>
              <a:rPr lang="en-US" b="1">
                <a:solidFill>
                  <a:srgbClr val="555555"/>
                </a:solidFill>
                <a:latin typeface="Georgia" panose="02040502050405020303" pitchFamily="18" charset="0"/>
                <a:ea typeface="Times New Roman" panose="02020603050405020304" pitchFamily="18" charset="0"/>
              </a:rPr>
            </a:br>
            <a:r>
              <a:rPr lang="en-US" b="1">
                <a:solidFill>
                  <a:srgbClr val="555555"/>
                </a:solidFill>
                <a:latin typeface="Georgia" panose="02040502050405020303" pitchFamily="18" charset="0"/>
                <a:ea typeface="Times New Roman" panose="02020603050405020304" pitchFamily="18" charset="0"/>
              </a:rPr>
              <a:t>            if sizeof(sphere_points) &lt; min_points</a:t>
            </a:r>
            <a:br>
              <a:rPr lang="en-US" b="1">
                <a:solidFill>
                  <a:srgbClr val="555555"/>
                </a:solidFill>
                <a:latin typeface="Georgia" panose="02040502050405020303" pitchFamily="18" charset="0"/>
                <a:ea typeface="Times New Roman" panose="02020603050405020304" pitchFamily="18" charset="0"/>
              </a:rPr>
            </a:br>
            <a:r>
              <a:rPr lang="en-US" b="1">
                <a:solidFill>
                  <a:srgbClr val="555555"/>
                </a:solidFill>
                <a:latin typeface="Georgia" panose="02040502050405020303" pitchFamily="18" charset="0"/>
                <a:ea typeface="Times New Roman" panose="02020603050405020304" pitchFamily="18" charset="0"/>
              </a:rPr>
              <a:t>                  ignore P</a:t>
            </a:r>
            <a:br>
              <a:rPr lang="en-US" b="1">
                <a:solidFill>
                  <a:srgbClr val="555555"/>
                </a:solidFill>
                <a:latin typeface="Georgia" panose="02040502050405020303" pitchFamily="18" charset="0"/>
                <a:ea typeface="Times New Roman" panose="02020603050405020304" pitchFamily="18" charset="0"/>
              </a:rPr>
            </a:br>
            <a:r>
              <a:rPr lang="en-US" b="1">
                <a:solidFill>
                  <a:srgbClr val="555555"/>
                </a:solidFill>
                <a:latin typeface="Georgia" panose="02040502050405020303" pitchFamily="18" charset="0"/>
                <a:ea typeface="Times New Roman" panose="02020603050405020304" pitchFamily="18" charset="0"/>
              </a:rPr>
              <a:t>            else</a:t>
            </a:r>
            <a:br>
              <a:rPr lang="en-US" b="1">
                <a:solidFill>
                  <a:srgbClr val="555555"/>
                </a:solidFill>
                <a:latin typeface="Georgia" panose="02040502050405020303" pitchFamily="18" charset="0"/>
                <a:ea typeface="Times New Roman" panose="02020603050405020304" pitchFamily="18" charset="0"/>
              </a:rPr>
            </a:br>
            <a:r>
              <a:rPr lang="en-US" b="1">
                <a:solidFill>
                  <a:srgbClr val="555555"/>
                </a:solidFill>
                <a:latin typeface="Georgia" panose="02040502050405020303" pitchFamily="18" charset="0"/>
                <a:ea typeface="Times New Roman" panose="02020603050405020304" pitchFamily="18" charset="0"/>
              </a:rPr>
              <a:t>                  C = next cluster</a:t>
            </a:r>
            <a:br>
              <a:rPr lang="en-US" b="1">
                <a:solidFill>
                  <a:srgbClr val="555555"/>
                </a:solidFill>
                <a:latin typeface="Georgia" panose="02040502050405020303" pitchFamily="18" charset="0"/>
                <a:ea typeface="Times New Roman" panose="02020603050405020304" pitchFamily="18" charset="0"/>
              </a:rPr>
            </a:br>
            <a:r>
              <a:rPr lang="en-US" b="1">
                <a:solidFill>
                  <a:srgbClr val="555555"/>
                </a:solidFill>
                <a:latin typeface="Georgia" panose="02040502050405020303" pitchFamily="18" charset="0"/>
                <a:ea typeface="Times New Roman" panose="02020603050405020304" pitchFamily="18" charset="0"/>
              </a:rPr>
              <a:t>                  expandCluster(P, sphere_points, C, epsilon, min_points)</a:t>
            </a:r>
            <a:endParaRPr lang="en-US">
              <a:latin typeface="Times New Roman" panose="02020603050405020304" pitchFamily="18" charset="0"/>
              <a:ea typeface="Times New Roman" panose="02020603050405020304" pitchFamily="18" charset="0"/>
            </a:endParaRPr>
          </a:p>
          <a:p>
            <a:pPr>
              <a:spcAft>
                <a:spcPts val="2030"/>
              </a:spcAft>
            </a:pPr>
            <a:r>
              <a:rPr lang="en-US" b="1">
                <a:solidFill>
                  <a:srgbClr val="555555"/>
                </a:solidFill>
                <a:latin typeface="Georgia" panose="02040502050405020303" pitchFamily="18" charset="0"/>
                <a:ea typeface="Times New Roman" panose="02020603050405020304" pitchFamily="18" charset="0"/>
              </a:rPr>
              <a:t>expandCluster(P, sphere_points, C, epsilon, min_points):</a:t>
            </a:r>
            <a:br>
              <a:rPr lang="en-US" b="1">
                <a:solidFill>
                  <a:srgbClr val="555555"/>
                </a:solidFill>
                <a:latin typeface="Georgia" panose="02040502050405020303" pitchFamily="18" charset="0"/>
                <a:ea typeface="Times New Roman" panose="02020603050405020304" pitchFamily="18" charset="0"/>
              </a:rPr>
            </a:br>
            <a:r>
              <a:rPr lang="en-US" b="1">
                <a:solidFill>
                  <a:srgbClr val="555555"/>
                </a:solidFill>
                <a:latin typeface="Georgia" panose="02040502050405020303" pitchFamily="18" charset="0"/>
                <a:ea typeface="Times New Roman" panose="02020603050405020304" pitchFamily="18" charset="0"/>
              </a:rPr>
              <a:t>      add P to cluster C</a:t>
            </a:r>
            <a:br>
              <a:rPr lang="en-US" b="1">
                <a:solidFill>
                  <a:srgbClr val="555555"/>
                </a:solidFill>
                <a:latin typeface="Georgia" panose="02040502050405020303" pitchFamily="18" charset="0"/>
                <a:ea typeface="Times New Roman" panose="02020603050405020304" pitchFamily="18" charset="0"/>
              </a:rPr>
            </a:br>
            <a:r>
              <a:rPr lang="en-US" b="1">
                <a:solidFill>
                  <a:srgbClr val="555555"/>
                </a:solidFill>
                <a:latin typeface="Georgia" panose="02040502050405020303" pitchFamily="18" charset="0"/>
                <a:ea typeface="Times New Roman" panose="02020603050405020304" pitchFamily="18" charset="0"/>
              </a:rPr>
              <a:t>      for each point P’ in sphere_points</a:t>
            </a:r>
            <a:br>
              <a:rPr lang="en-US" b="1">
                <a:solidFill>
                  <a:srgbClr val="555555"/>
                </a:solidFill>
                <a:latin typeface="Georgia" panose="02040502050405020303" pitchFamily="18" charset="0"/>
                <a:ea typeface="Times New Roman" panose="02020603050405020304" pitchFamily="18" charset="0"/>
              </a:rPr>
            </a:br>
            <a:r>
              <a:rPr lang="en-US" b="1">
                <a:solidFill>
                  <a:srgbClr val="555555"/>
                </a:solidFill>
                <a:latin typeface="Georgia" panose="02040502050405020303" pitchFamily="18" charset="0"/>
                <a:ea typeface="Times New Roman" panose="02020603050405020304" pitchFamily="18" charset="0"/>
              </a:rPr>
              <a:t>            if P’ is not visited</a:t>
            </a:r>
            <a:br>
              <a:rPr lang="en-US" b="1">
                <a:solidFill>
                  <a:srgbClr val="555555"/>
                </a:solidFill>
                <a:latin typeface="Georgia" panose="02040502050405020303" pitchFamily="18" charset="0"/>
                <a:ea typeface="Times New Roman" panose="02020603050405020304" pitchFamily="18" charset="0"/>
              </a:rPr>
            </a:br>
            <a:r>
              <a:rPr lang="en-US" b="1">
                <a:solidFill>
                  <a:srgbClr val="555555"/>
                </a:solidFill>
                <a:latin typeface="Georgia" panose="02040502050405020303" pitchFamily="18" charset="0"/>
                <a:ea typeface="Times New Roman" panose="02020603050405020304" pitchFamily="18" charset="0"/>
              </a:rPr>
              <a:t>                  mark P’ as visited</a:t>
            </a:r>
            <a:br>
              <a:rPr lang="en-US" b="1">
                <a:solidFill>
                  <a:srgbClr val="555555"/>
                </a:solidFill>
                <a:latin typeface="Georgia" panose="02040502050405020303" pitchFamily="18" charset="0"/>
                <a:ea typeface="Times New Roman" panose="02020603050405020304" pitchFamily="18" charset="0"/>
              </a:rPr>
            </a:br>
            <a:r>
              <a:rPr lang="en-US" b="1">
                <a:solidFill>
                  <a:srgbClr val="555555"/>
                </a:solidFill>
                <a:latin typeface="Georgia" panose="02040502050405020303" pitchFamily="18" charset="0"/>
                <a:ea typeface="Times New Roman" panose="02020603050405020304" pitchFamily="18" charset="0"/>
              </a:rPr>
              <a:t>                  sphere_points’ = regionQuery(P’, epsilon)</a:t>
            </a:r>
            <a:br>
              <a:rPr lang="en-US" b="1">
                <a:solidFill>
                  <a:srgbClr val="555555"/>
                </a:solidFill>
                <a:latin typeface="Georgia" panose="02040502050405020303" pitchFamily="18" charset="0"/>
                <a:ea typeface="Times New Roman" panose="02020603050405020304" pitchFamily="18" charset="0"/>
              </a:rPr>
            </a:br>
            <a:r>
              <a:rPr lang="en-US" b="1">
                <a:solidFill>
                  <a:srgbClr val="555555"/>
                </a:solidFill>
                <a:latin typeface="Georgia" panose="02040502050405020303" pitchFamily="18" charset="0"/>
                <a:ea typeface="Times New Roman" panose="02020603050405020304" pitchFamily="18" charset="0"/>
              </a:rPr>
              <a:t>                  if sizeof(sphere_points’) &gt;= min_points</a:t>
            </a:r>
            <a:br>
              <a:rPr lang="en-US" b="1">
                <a:solidFill>
                  <a:srgbClr val="555555"/>
                </a:solidFill>
                <a:latin typeface="Georgia" panose="02040502050405020303" pitchFamily="18" charset="0"/>
                <a:ea typeface="Times New Roman" panose="02020603050405020304" pitchFamily="18" charset="0"/>
              </a:rPr>
            </a:br>
            <a:r>
              <a:rPr lang="en-US" b="1">
                <a:solidFill>
                  <a:srgbClr val="555555"/>
                </a:solidFill>
                <a:latin typeface="Georgia" panose="02040502050405020303" pitchFamily="18" charset="0"/>
                <a:ea typeface="Times New Roman" panose="02020603050405020304" pitchFamily="18" charset="0"/>
              </a:rPr>
              <a:t>                        sphere_points = sphere_points joined with sphere_points’</a:t>
            </a:r>
            <a:br>
              <a:rPr lang="en-US" b="1">
                <a:solidFill>
                  <a:srgbClr val="555555"/>
                </a:solidFill>
                <a:latin typeface="Georgia" panose="02040502050405020303" pitchFamily="18" charset="0"/>
                <a:ea typeface="Times New Roman" panose="02020603050405020304" pitchFamily="18" charset="0"/>
              </a:rPr>
            </a:br>
            <a:r>
              <a:rPr lang="en-US" b="1">
                <a:solidFill>
                  <a:srgbClr val="555555"/>
                </a:solidFill>
                <a:latin typeface="Georgia" panose="02040502050405020303" pitchFamily="18" charset="0"/>
                <a:ea typeface="Times New Roman" panose="02020603050405020304" pitchFamily="18" charset="0"/>
              </a:rPr>
              <a:t>                  if P’ is not yet member of any cluster</a:t>
            </a:r>
            <a:br>
              <a:rPr lang="en-US" b="1">
                <a:solidFill>
                  <a:srgbClr val="555555"/>
                </a:solidFill>
                <a:latin typeface="Georgia" panose="02040502050405020303" pitchFamily="18" charset="0"/>
                <a:ea typeface="Times New Roman" panose="02020603050405020304" pitchFamily="18" charset="0"/>
              </a:rPr>
            </a:br>
            <a:r>
              <a:rPr lang="en-US" b="1">
                <a:solidFill>
                  <a:srgbClr val="555555"/>
                </a:solidFill>
                <a:latin typeface="Georgia" panose="02040502050405020303" pitchFamily="18" charset="0"/>
                <a:ea typeface="Times New Roman" panose="02020603050405020304" pitchFamily="18" charset="0"/>
              </a:rPr>
              <a:t>                        add P’ to cluster C</a:t>
            </a:r>
            <a:endParaRPr lang="en-US">
              <a:latin typeface="Times New Roman" panose="02020603050405020304" pitchFamily="18" charset="0"/>
              <a:ea typeface="Times New Roman" panose="02020603050405020304" pitchFamily="18" charset="0"/>
            </a:endParaRPr>
          </a:p>
          <a:p>
            <a:pPr>
              <a:spcAft>
                <a:spcPts val="2030"/>
              </a:spcAft>
            </a:pPr>
            <a:r>
              <a:rPr lang="en-US" b="1">
                <a:solidFill>
                  <a:srgbClr val="555555"/>
                </a:solidFill>
                <a:latin typeface="Georgia" panose="02040502050405020303" pitchFamily="18" charset="0"/>
                <a:ea typeface="Times New Roman" panose="02020603050405020304" pitchFamily="18" charset="0"/>
              </a:rPr>
              <a:t>regionQuery(P, epsilon):</a:t>
            </a:r>
            <a:br>
              <a:rPr lang="en-US" b="1">
                <a:solidFill>
                  <a:srgbClr val="555555"/>
                </a:solidFill>
                <a:latin typeface="Georgia" panose="02040502050405020303" pitchFamily="18" charset="0"/>
                <a:ea typeface="Times New Roman" panose="02020603050405020304" pitchFamily="18" charset="0"/>
              </a:rPr>
            </a:br>
            <a:r>
              <a:rPr lang="en-US" b="1">
                <a:solidFill>
                  <a:srgbClr val="555555"/>
                </a:solidFill>
                <a:latin typeface="Georgia" panose="02040502050405020303" pitchFamily="18" charset="0"/>
                <a:ea typeface="Times New Roman" panose="02020603050405020304" pitchFamily="18" charset="0"/>
              </a:rPr>
              <a:t>      return all points within the n-dimensional sphere centered at P with radius epsilon (including P)</a:t>
            </a:r>
            <a:endParaRPr lang="en-US">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472283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192F-A795-4EED-9D7B-02CD9DFE7FCB}"/>
              </a:ext>
            </a:extLst>
          </p:cNvPr>
          <p:cNvSpPr>
            <a:spLocks noGrp="1"/>
          </p:cNvSpPr>
          <p:nvPr>
            <p:ph type="title"/>
          </p:nvPr>
        </p:nvSpPr>
        <p:spPr>
          <a:xfrm>
            <a:off x="838200" y="18255"/>
            <a:ext cx="10515600" cy="1325563"/>
          </a:xfrm>
        </p:spPr>
        <p:txBody>
          <a:bodyPr/>
          <a:lstStyle/>
          <a:p>
            <a:pPr algn="ctr"/>
            <a:r>
              <a:rPr lang="en-US" b="1">
                <a:latin typeface="Arial" panose="020B0604020202020204" pitchFamily="34" charset="0"/>
                <a:cs typeface="Arial" panose="020B0604020202020204" pitchFamily="34" charset="0"/>
              </a:rPr>
              <a:t>IV. </a:t>
            </a:r>
            <a:r>
              <a:rPr lang="en-US" b="1" dirty="0" err="1">
                <a:latin typeface="Arial" panose="020B0604020202020204" pitchFamily="34" charset="0"/>
                <a:cs typeface="Arial" panose="020B0604020202020204" pitchFamily="34" charset="0"/>
              </a:rPr>
              <a:t>Nhận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xét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về</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thuật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toán</a:t>
            </a:r>
            <a:r>
              <a:rPr lang="en-US" b="1" dirty="0">
                <a:latin typeface="Arial" panose="020B0604020202020204" pitchFamily="34" charset="0"/>
                <a:cs typeface="Arial" panose="020B0604020202020204" pitchFamily="34" charset="0"/>
              </a:rPr>
              <a:t> DBSCAN</a:t>
            </a:r>
          </a:p>
        </p:txBody>
      </p:sp>
      <p:sp>
        <p:nvSpPr>
          <p:cNvPr id="3" name="Content Placeholder 2">
            <a:extLst>
              <a:ext uri="{FF2B5EF4-FFF2-40B4-BE49-F238E27FC236}">
                <a16:creationId xmlns:a16="http://schemas.microsoft.com/office/drawing/2014/main" id="{F50A1C18-7053-435B-B48D-9089E2437CF6}"/>
              </a:ext>
            </a:extLst>
          </p:cNvPr>
          <p:cNvSpPr>
            <a:spLocks noGrp="1"/>
          </p:cNvSpPr>
          <p:nvPr>
            <p:ph idx="1"/>
          </p:nvPr>
        </p:nvSpPr>
        <p:spPr>
          <a:xfrm>
            <a:off x="0" y="839322"/>
            <a:ext cx="11353800" cy="5495927"/>
          </a:xfrm>
        </p:spPr>
        <p:txBody>
          <a:bodyPr>
            <a:noAutofit/>
          </a:bodyPr>
          <a:lstStyle/>
          <a:p>
            <a:pPr marL="0" indent="0">
              <a:buNone/>
            </a:pPr>
            <a:r>
              <a:rPr lang="en-US" sz="4000" b="1" dirty="0" err="1">
                <a:latin typeface="Times New Roman" panose="02020603050405020304" pitchFamily="18" charset="0"/>
                <a:cs typeface="Times New Roman" panose="02020603050405020304" pitchFamily="18" charset="0"/>
              </a:rPr>
              <a:t>Ưu</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điểm</a:t>
            </a:r>
            <a:r>
              <a:rPr lang="en-US" sz="4000" b="1" dirty="0">
                <a:latin typeface="Times New Roman" panose="02020603050405020304" pitchFamily="18" charset="0"/>
                <a:cs typeface="Times New Roman" panose="02020603050405020304" pitchFamily="18" charset="0"/>
              </a:rPr>
              <a:t>:</a:t>
            </a:r>
          </a:p>
          <a:p>
            <a:pPr marL="0" indent="0">
              <a:buNone/>
            </a:pPr>
            <a:r>
              <a:rPr lang="en-US" sz="4000" dirty="0" err="1">
                <a:latin typeface="Times New Roman" panose="02020603050405020304" pitchFamily="18" charset="0"/>
                <a:cs typeface="Times New Roman" panose="02020603050405020304" pitchFamily="18" charset="0"/>
              </a:rPr>
              <a:t>Làm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việc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tốt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với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dữ</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liệu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nhiễu</a:t>
            </a:r>
            <a:r>
              <a:rPr lang="en-US" sz="4000" dirty="0">
                <a:latin typeface="Times New Roman" panose="02020603050405020304" pitchFamily="18" charset="0"/>
                <a:cs typeface="Times New Roman" panose="02020603050405020304" pitchFamily="18" charset="0"/>
              </a:rPr>
              <a:t>.</a:t>
            </a:r>
          </a:p>
          <a:p>
            <a:pPr marL="0" indent="0">
              <a:buNone/>
            </a:pPr>
            <a:r>
              <a:rPr lang="en-US" sz="4000" dirty="0" err="1">
                <a:latin typeface="Times New Roman" panose="02020603050405020304" pitchFamily="18" charset="0"/>
                <a:cs typeface="Times New Roman" panose="02020603050405020304" pitchFamily="18" charset="0"/>
              </a:rPr>
              <a:t>Có</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thể</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giải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quyết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a:t>
            </a:r>
            <a:r>
              <a:rPr lang="vi-VN" sz="4000" dirty="0">
                <a:latin typeface="Times New Roman" panose="02020603050405020304" pitchFamily="18" charset="0"/>
                <a:cs typeface="Times New Roman" panose="02020603050405020304" pitchFamily="18" charset="0"/>
              </a:rPr>
              <a:t>ư</a:t>
            </a:r>
            <a:r>
              <a:rPr lang="en-US" sz="4000" dirty="0" err="1">
                <a:latin typeface="Times New Roman" panose="02020603050405020304" pitchFamily="18" charset="0"/>
                <a:cs typeface="Times New Roman" panose="02020603050405020304" pitchFamily="18" charset="0"/>
              </a:rPr>
              <a:t>ờng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hợp</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nhóm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có</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hình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dáng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kích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a:t>
            </a:r>
            <a:r>
              <a:rPr lang="vi-VN" sz="4000" dirty="0">
                <a:latin typeface="Times New Roman" panose="02020603050405020304" pitchFamily="18" charset="0"/>
                <a:cs typeface="Times New Roman" panose="02020603050405020304" pitchFamily="18" charset="0"/>
              </a:rPr>
              <a:t>ư</a:t>
            </a:r>
            <a:r>
              <a:rPr lang="en-US" sz="4000" dirty="0" err="1">
                <a:latin typeface="Times New Roman" panose="02020603050405020304" pitchFamily="18" charset="0"/>
                <a:cs typeface="Times New Roman" panose="02020603050405020304" pitchFamily="18" charset="0"/>
              </a:rPr>
              <a:t>ớc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khác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nhau</a:t>
            </a:r>
            <a:r>
              <a:rPr lang="en-US" sz="4000" dirty="0">
                <a:latin typeface="Times New Roman" panose="02020603050405020304" pitchFamily="18" charset="0"/>
                <a:cs typeface="Times New Roman" panose="02020603050405020304" pitchFamily="18" charset="0"/>
              </a:rPr>
              <a:t>.</a:t>
            </a:r>
          </a:p>
          <a:p>
            <a:pPr marL="0" indent="0">
              <a:buNone/>
            </a:pPr>
            <a:r>
              <a:rPr lang="en-US" sz="4000" b="1" dirty="0">
                <a:latin typeface="Times New Roman" panose="02020603050405020304" pitchFamily="18" charset="0"/>
                <a:cs typeface="Times New Roman" panose="02020603050405020304" pitchFamily="18" charset="0"/>
              </a:rPr>
              <a:t>Nh</a:t>
            </a:r>
            <a:r>
              <a:rPr lang="vi-VN" sz="4000" b="1" dirty="0">
                <a:latin typeface="Times New Roman" panose="02020603050405020304" pitchFamily="18" charset="0"/>
                <a:cs typeface="Times New Roman" panose="02020603050405020304" pitchFamily="18" charset="0"/>
              </a:rPr>
              <a:t>ư</a:t>
            </a:r>
            <a:r>
              <a:rPr lang="en-US" sz="4000" b="1" dirty="0" err="1">
                <a:latin typeface="Times New Roman" panose="02020603050405020304" pitchFamily="18" charset="0"/>
                <a:cs typeface="Times New Roman" panose="02020603050405020304" pitchFamily="18" charset="0"/>
              </a:rPr>
              <a:t>ợc</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điểm</a:t>
            </a:r>
            <a:r>
              <a:rPr lang="en-US" sz="4000" b="1" dirty="0">
                <a:latin typeface="Times New Roman" panose="02020603050405020304" pitchFamily="18" charset="0"/>
                <a:cs typeface="Times New Roman" panose="02020603050405020304" pitchFamily="18" charset="0"/>
              </a:rPr>
              <a:t>:</a:t>
            </a:r>
          </a:p>
          <a:p>
            <a:pPr marL="0" indent="0">
              <a:buNone/>
            </a:pPr>
            <a:r>
              <a:rPr lang="en-US" sz="4000" dirty="0" err="1">
                <a:latin typeface="Times New Roman" panose="02020603050405020304" pitchFamily="18" charset="0"/>
                <a:cs typeface="Times New Roman" panose="02020603050405020304" pitchFamily="18" charset="0"/>
              </a:rPr>
              <a:t>Gặp</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vấn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đề</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khi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nhóm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có</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mật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độ</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khác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nhau</a:t>
            </a:r>
            <a:r>
              <a:rPr lang="en-US" sz="4000" dirty="0">
                <a:latin typeface="Times New Roman" panose="02020603050405020304" pitchFamily="18" charset="0"/>
                <a:cs typeface="Times New Roman" panose="02020603050405020304" pitchFamily="18" charset="0"/>
              </a:rPr>
              <a:t>.</a:t>
            </a:r>
          </a:p>
          <a:p>
            <a:pPr marL="0" indent="0">
              <a:buNone/>
            </a:pPr>
            <a:r>
              <a:rPr lang="en-US" sz="4000" dirty="0" err="1">
                <a:latin typeface="Times New Roman" panose="02020603050405020304" pitchFamily="18" charset="0"/>
                <a:cs typeface="Times New Roman" panose="02020603050405020304" pitchFamily="18" charset="0"/>
              </a:rPr>
              <a:t>Độ</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phức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tạp</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cao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đối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với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dữ</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liệu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nhiều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chiều</a:t>
            </a:r>
            <a:r>
              <a:rPr lang="en-US" sz="4000" dirty="0">
                <a:latin typeface="Times New Roman" panose="02020603050405020304" pitchFamily="18" charset="0"/>
                <a:cs typeface="Times New Roman" panose="02020603050405020304" pitchFamily="18" charset="0"/>
              </a:rPr>
              <a:t>.</a:t>
            </a:r>
          </a:p>
          <a:p>
            <a:pPr marL="0" indent="0">
              <a:buNone/>
            </a:pPr>
            <a:r>
              <a:rPr lang="en-US" sz="4000">
                <a:latin typeface="Times New Roman" panose="02020603050405020304" pitchFamily="18" charset="0"/>
                <a:cs typeface="Times New Roman" panose="02020603050405020304" pitchFamily="18" charset="0"/>
              </a:rPr>
              <a:t>Phụ</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thuộc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vào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giá</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trị</a:t>
            </a:r>
            <a:r>
              <a:rPr lang="en-US" sz="4000" dirty="0">
                <a:latin typeface="Times New Roman" panose="02020603050405020304" pitchFamily="18" charset="0"/>
                <a:cs typeface="Times New Roman" panose="02020603050405020304" pitchFamily="18" charset="0"/>
              </a:rPr>
              <a:t> Eps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MinPts</a:t>
            </a:r>
            <a:r>
              <a:rPr lang="en-US" sz="4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658412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DF0E-E999-42CE-91AB-A18F8BC54F4C}"/>
              </a:ext>
            </a:extLst>
          </p:cNvPr>
          <p:cNvSpPr>
            <a:spLocks noGrp="1"/>
          </p:cNvSpPr>
          <p:nvPr>
            <p:ph type="title"/>
          </p:nvPr>
        </p:nvSpPr>
        <p:spPr>
          <a:xfrm>
            <a:off x="-1" y="0"/>
            <a:ext cx="12191999" cy="1325563"/>
          </a:xfrm>
        </p:spPr>
        <p:txBody>
          <a:bodyPr/>
          <a:lstStyle/>
          <a:p>
            <a:pPr algn="ctr"/>
            <a:r>
              <a:rPr lang="en-US" b="1">
                <a:latin typeface="Arial" panose="020B0604020202020204" pitchFamily="34" charset="0"/>
                <a:cs typeface="Arial" panose="020B0604020202020204" pitchFamily="34" charset="0"/>
              </a:rPr>
              <a:t>I. Giới thiệu thuật toán dbscan</a:t>
            </a:r>
          </a:p>
        </p:txBody>
      </p:sp>
      <p:sp>
        <p:nvSpPr>
          <p:cNvPr id="3" name="Content Placeholder 2">
            <a:extLst>
              <a:ext uri="{FF2B5EF4-FFF2-40B4-BE49-F238E27FC236}">
                <a16:creationId xmlns:a16="http://schemas.microsoft.com/office/drawing/2014/main" id="{A6DF2264-8520-4FE4-931D-0B86BDBF68B1}"/>
              </a:ext>
            </a:extLst>
          </p:cNvPr>
          <p:cNvSpPr>
            <a:spLocks noGrp="1"/>
          </p:cNvSpPr>
          <p:nvPr>
            <p:ph idx="1"/>
          </p:nvPr>
        </p:nvSpPr>
        <p:spPr>
          <a:xfrm>
            <a:off x="295420" y="1028616"/>
            <a:ext cx="9903657" cy="5646503"/>
          </a:xfrm>
        </p:spPr>
        <p:txBody>
          <a:bodyPr>
            <a:normAutofit/>
          </a:bodyPr>
          <a:lstStyle/>
          <a:p>
            <a:pPr marL="0" indent="0">
              <a:buNone/>
            </a:pPr>
            <a:r>
              <a:rPr lang="en-US" sz="4000" b="1" dirty="0">
                <a:latin typeface="Times New Roman" panose="02020603050405020304" pitchFamily="18" charset="0"/>
                <a:cs typeface="Times New Roman" panose="02020603050405020304" pitchFamily="18" charset="0"/>
              </a:rPr>
              <a:t>1. DBSCAN </a:t>
            </a:r>
            <a:r>
              <a:rPr lang="en-US" sz="4000" b="1" dirty="0" err="1">
                <a:latin typeface="Times New Roman" panose="02020603050405020304" pitchFamily="18" charset="0"/>
                <a:cs typeface="Times New Roman" panose="02020603050405020304" pitchFamily="18" charset="0"/>
              </a:rPr>
              <a:t>là</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gì</a:t>
            </a:r>
            <a:r>
              <a:rPr lang="en-US" sz="4000" b="1" dirty="0">
                <a:latin typeface="Times New Roman" panose="02020603050405020304" pitchFamily="18" charset="0"/>
                <a:cs typeface="Times New Roman" panose="02020603050405020304" pitchFamily="18" charset="0"/>
              </a:rPr>
              <a:t> ?</a:t>
            </a:r>
          </a:p>
          <a:p>
            <a:pPr marL="0" indent="0">
              <a:buNone/>
            </a:pPr>
            <a:r>
              <a:rPr lang="vi-VN" sz="4400" dirty="0">
                <a:latin typeface="Times New Roman" panose="02020603050405020304" pitchFamily="18" charset="0"/>
                <a:cs typeface="Times New Roman" panose="02020603050405020304" pitchFamily="18" charset="0"/>
              </a:rPr>
              <a:t>Giải thuật DBSCAN (Density Based Spatial Clustering of Application with Noise)</a:t>
            </a:r>
            <a:r>
              <a:rPr lang="en-US" sz="4400" dirty="0">
                <a:latin typeface="Times New Roman" panose="02020603050405020304" pitchFamily="18" charset="0"/>
                <a:cs typeface="Times New Roman" panose="02020603050405020304" pitchFamily="18" charset="0"/>
              </a:rPr>
              <a:t> </a:t>
            </a:r>
            <a:r>
              <a:rPr lang="vi-VN" sz="4400" dirty="0">
                <a:latin typeface="Times New Roman" panose="02020603050405020304" pitchFamily="18" charset="0"/>
                <a:cs typeface="Times New Roman" panose="02020603050405020304" pitchFamily="18" charset="0"/>
              </a:rPr>
              <a:t>được Ester, Kriegel và Sander đề xuất năm 1996 khi nghiên cứu các thuật toán gom cụm dữ liệu không gian dựa trên định nghĩa cụm là tập tối đa các điểm liên thông về mật độ. </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0381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DF2264-8520-4FE4-931D-0B86BDBF68B1}"/>
              </a:ext>
            </a:extLst>
          </p:cNvPr>
          <p:cNvSpPr>
            <a:spLocks noGrp="1"/>
          </p:cNvSpPr>
          <p:nvPr>
            <p:ph idx="1"/>
          </p:nvPr>
        </p:nvSpPr>
        <p:spPr>
          <a:xfrm>
            <a:off x="-1" y="492369"/>
            <a:ext cx="9439424" cy="4192173"/>
          </a:xfrm>
        </p:spPr>
        <p:txBody>
          <a:bodyPr>
            <a:normAutofit/>
          </a:bodyPr>
          <a:lstStyle/>
          <a:p>
            <a:pPr marL="0" indent="0" algn="just">
              <a:buNone/>
            </a:pPr>
            <a:r>
              <a:rPr lang="vi-VN" sz="4000" dirty="0">
                <a:latin typeface="Times New Roman" panose="02020603050405020304" pitchFamily="18" charset="0"/>
                <a:cs typeface="Times New Roman" panose="02020603050405020304" pitchFamily="18" charset="0"/>
              </a:rPr>
              <a:t>Giải thuật DBSCAN phát hiện các cụm có hình dạng tùy ý, khả năng phát hiện nhiễu tốt. DBSCAN thực hiện tốt trên không gian nhiều chiều; thích hợp với cơ sở dữ liệu có mật độ phân bố dày đặc kể cả có phần tử nhiễu</a:t>
            </a:r>
            <a:r>
              <a:rPr lang="en-US" sz="4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694306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DF0E-E999-42CE-91AB-A18F8BC54F4C}"/>
              </a:ext>
            </a:extLst>
          </p:cNvPr>
          <p:cNvSpPr>
            <a:spLocks noGrp="1"/>
          </p:cNvSpPr>
          <p:nvPr>
            <p:ph type="title"/>
          </p:nvPr>
        </p:nvSpPr>
        <p:spPr>
          <a:xfrm>
            <a:off x="-1" y="0"/>
            <a:ext cx="12191999" cy="1325563"/>
          </a:xfrm>
        </p:spPr>
        <p:txBody>
          <a:bodyPr/>
          <a:lstStyle/>
          <a:p>
            <a:r>
              <a:rPr lang="en-US" b="1">
                <a:latin typeface="Arial" panose="020B0604020202020204" pitchFamily="34" charset="0"/>
                <a:cs typeface="Arial" panose="020B0604020202020204" pitchFamily="34" charset="0"/>
              </a:rPr>
              <a:t>II. Một số thuật ngữ trong DBSCAN</a:t>
            </a:r>
          </a:p>
        </p:txBody>
      </p:sp>
      <p:sp>
        <p:nvSpPr>
          <p:cNvPr id="3" name="Content Placeholder 2">
            <a:extLst>
              <a:ext uri="{FF2B5EF4-FFF2-40B4-BE49-F238E27FC236}">
                <a16:creationId xmlns:a16="http://schemas.microsoft.com/office/drawing/2014/main" id="{A6DF2264-8520-4FE4-931D-0B86BDBF68B1}"/>
              </a:ext>
            </a:extLst>
          </p:cNvPr>
          <p:cNvSpPr>
            <a:spLocks noGrp="1"/>
          </p:cNvSpPr>
          <p:nvPr>
            <p:ph idx="1"/>
          </p:nvPr>
        </p:nvSpPr>
        <p:spPr>
          <a:xfrm>
            <a:off x="295420" y="1028616"/>
            <a:ext cx="9903657" cy="5646503"/>
          </a:xfrm>
        </p:spPr>
        <p:txBody>
          <a:bodyPr>
            <a:normAutofit/>
          </a:bodyPr>
          <a:lstStyle/>
          <a:p>
            <a:pPr marL="0" indent="0">
              <a:buNone/>
            </a:pPr>
            <a:r>
              <a:rPr lang="en-US" sz="4000" b="1" dirty="0">
                <a:latin typeface="Times New Roman" panose="02020603050405020304" pitchFamily="18" charset="0"/>
                <a:cs typeface="Times New Roman" panose="02020603050405020304" pitchFamily="18" charset="0"/>
              </a:rPr>
              <a:t>1</a:t>
            </a:r>
            <a:r>
              <a:rPr lang="en-US" sz="4000" b="1">
                <a:latin typeface="Times New Roman" panose="02020603050405020304" pitchFamily="18" charset="0"/>
                <a:cs typeface="Times New Roman" panose="02020603050405020304" pitchFamily="18" charset="0"/>
              </a:rPr>
              <a:t>. Eps, MinPts</a:t>
            </a:r>
            <a:endParaRPr lang="en-US" sz="4000" b="1" dirty="0">
              <a:latin typeface="Times New Roman" panose="02020603050405020304" pitchFamily="18" charset="0"/>
              <a:cs typeface="Times New Roman" panose="02020603050405020304" pitchFamily="18" charset="0"/>
            </a:endParaRPr>
          </a:p>
          <a:p>
            <a:pPr marL="0" indent="0">
              <a:buNone/>
            </a:pPr>
            <a:r>
              <a:rPr lang="en-US" sz="4400" b="1">
                <a:latin typeface="Times New Roman" panose="02020603050405020304" pitchFamily="18" charset="0"/>
                <a:cs typeface="Times New Roman" panose="02020603050405020304" pitchFamily="18" charset="0"/>
              </a:rPr>
              <a:t>Eps:</a:t>
            </a:r>
            <a:r>
              <a:rPr lang="en-US" sz="4400">
                <a:latin typeface="Times New Roman" panose="02020603050405020304" pitchFamily="18" charset="0"/>
                <a:cs typeface="Times New Roman" panose="02020603050405020304" pitchFamily="18" charset="0"/>
              </a:rPr>
              <a:t> là bán kính vùng lân cận của 1 đối t</a:t>
            </a:r>
            <a:r>
              <a:rPr lang="vi-VN" sz="4400">
                <a:latin typeface="Times New Roman" panose="02020603050405020304" pitchFamily="18" charset="0"/>
                <a:cs typeface="Times New Roman" panose="02020603050405020304" pitchFamily="18" charset="0"/>
              </a:rPr>
              <a:t>ư</a:t>
            </a:r>
            <a:r>
              <a:rPr lang="en-US" sz="4400">
                <a:latin typeface="Times New Roman" panose="02020603050405020304" pitchFamily="18" charset="0"/>
                <a:cs typeface="Times New Roman" panose="02020603050405020304" pitchFamily="18" charset="0"/>
              </a:rPr>
              <a:t>ợng trong cơ sở dữ liệu.</a:t>
            </a:r>
          </a:p>
          <a:p>
            <a:pPr marL="0" indent="0">
              <a:buNone/>
            </a:pPr>
            <a:r>
              <a:rPr lang="en-US" sz="4400" b="1">
                <a:latin typeface="Times New Roman" panose="02020603050405020304" pitchFamily="18" charset="0"/>
                <a:cs typeface="Times New Roman" panose="02020603050405020304" pitchFamily="18" charset="0"/>
              </a:rPr>
              <a:t>MinPts: </a:t>
            </a:r>
            <a:r>
              <a:rPr lang="en-US" sz="4400">
                <a:latin typeface="Times New Roman" panose="02020603050405020304" pitchFamily="18" charset="0"/>
                <a:cs typeface="Times New Roman" panose="02020603050405020304" pitchFamily="18" charset="0"/>
              </a:rPr>
              <a:t>là số l</a:t>
            </a:r>
            <a:r>
              <a:rPr lang="vi-VN" sz="4400">
                <a:latin typeface="Times New Roman" panose="02020603050405020304" pitchFamily="18" charset="0"/>
                <a:cs typeface="Times New Roman" panose="02020603050405020304" pitchFamily="18" charset="0"/>
              </a:rPr>
              <a:t>ư</a:t>
            </a:r>
            <a:r>
              <a:rPr lang="en-US" sz="4400">
                <a:latin typeface="Times New Roman" panose="02020603050405020304" pitchFamily="18" charset="0"/>
                <a:cs typeface="Times New Roman" panose="02020603050405020304" pitchFamily="18" charset="0"/>
              </a:rPr>
              <a:t>ợng phần tử tối thiểu cần có trong 1 vùng lân cận.</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68099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DF2264-8520-4FE4-931D-0B86BDBF68B1}"/>
              </a:ext>
            </a:extLst>
          </p:cNvPr>
          <p:cNvSpPr>
            <a:spLocks noGrp="1"/>
          </p:cNvSpPr>
          <p:nvPr>
            <p:ph idx="1"/>
          </p:nvPr>
        </p:nvSpPr>
        <p:spPr>
          <a:xfrm>
            <a:off x="0" y="0"/>
            <a:ext cx="10067636" cy="6077527"/>
          </a:xfrm>
        </p:spPr>
        <p:txBody>
          <a:bodyPr>
            <a:normAutofit/>
          </a:bodyPr>
          <a:lstStyle/>
          <a:p>
            <a:pPr marL="0" indent="0">
              <a:buNone/>
            </a:pPr>
            <a:r>
              <a:rPr lang="en-US" sz="4000" b="1">
                <a:latin typeface="Times New Roman" panose="02020603050405020304" pitchFamily="18" charset="0"/>
                <a:cs typeface="Times New Roman" panose="02020603050405020304" pitchFamily="18" charset="0"/>
              </a:rPr>
              <a:t>2. Core Points, Border Points và Noise Points</a:t>
            </a:r>
            <a:endParaRPr lang="en-US" sz="4000" b="1" dirty="0">
              <a:latin typeface="Times New Roman" panose="02020603050405020304" pitchFamily="18" charset="0"/>
              <a:cs typeface="Times New Roman" panose="02020603050405020304" pitchFamily="18" charset="0"/>
            </a:endParaRPr>
          </a:p>
          <a:p>
            <a:r>
              <a:rPr lang="en-US" sz="4400" b="1">
                <a:latin typeface="Times New Roman" panose="02020603050405020304" pitchFamily="18" charset="0"/>
                <a:cs typeface="Times New Roman" panose="02020603050405020304" pitchFamily="18" charset="0"/>
              </a:rPr>
              <a:t>Core Points (Điểm cốt lõi): </a:t>
            </a:r>
            <a:r>
              <a:rPr lang="en-US" sz="4400">
                <a:latin typeface="Times New Roman" panose="02020603050405020304" pitchFamily="18" charset="0"/>
                <a:cs typeface="Times New Roman" panose="02020603050405020304" pitchFamily="18" charset="0"/>
              </a:rPr>
              <a:t>là điểm mà xung quanh nó (với bán kính </a:t>
            </a:r>
            <a:r>
              <a:rPr lang="en-US" sz="4400" b="1">
                <a:latin typeface="Times New Roman" panose="02020603050405020304" pitchFamily="18" charset="0"/>
                <a:cs typeface="Times New Roman" panose="02020603050405020304" pitchFamily="18" charset="0"/>
              </a:rPr>
              <a:t>Eps</a:t>
            </a:r>
            <a:r>
              <a:rPr lang="en-US" sz="4400">
                <a:latin typeface="Times New Roman" panose="02020603050405020304" pitchFamily="18" charset="0"/>
                <a:cs typeface="Times New Roman" panose="02020603050405020304" pitchFamily="18" charset="0"/>
              </a:rPr>
              <a:t>) của đủ số l</a:t>
            </a:r>
            <a:r>
              <a:rPr lang="vi-VN" sz="4400">
                <a:latin typeface="Times New Roman" panose="02020603050405020304" pitchFamily="18" charset="0"/>
                <a:cs typeface="Times New Roman" panose="02020603050405020304" pitchFamily="18" charset="0"/>
              </a:rPr>
              <a:t>ư</a:t>
            </a:r>
            <a:r>
              <a:rPr lang="en-US" sz="4400">
                <a:latin typeface="Times New Roman" panose="02020603050405020304" pitchFamily="18" charset="0"/>
                <a:cs typeface="Times New Roman" panose="02020603050405020304" pitchFamily="18" charset="0"/>
              </a:rPr>
              <a:t>ợng phần tử </a:t>
            </a:r>
            <a:r>
              <a:rPr lang="en-US" sz="4400" b="1">
                <a:latin typeface="Times New Roman" panose="02020603050405020304" pitchFamily="18" charset="0"/>
                <a:cs typeface="Times New Roman" panose="02020603050405020304" pitchFamily="18" charset="0"/>
              </a:rPr>
              <a:t>MinPts</a:t>
            </a:r>
            <a:r>
              <a:rPr lang="en-US" sz="4400">
                <a:latin typeface="Times New Roman" panose="02020603050405020304" pitchFamily="18" charset="0"/>
                <a:cs typeface="Times New Roman" panose="02020603050405020304" pitchFamily="18" charset="0"/>
              </a:rPr>
              <a:t>.</a:t>
            </a:r>
          </a:p>
          <a:p>
            <a:r>
              <a:rPr lang="en-US" sz="4400" b="1">
                <a:latin typeface="Times New Roman" panose="02020603050405020304" pitchFamily="18" charset="0"/>
                <a:cs typeface="Times New Roman" panose="02020603050405020304" pitchFamily="18" charset="0"/>
              </a:rPr>
              <a:t>Border Points (Điểm biên): </a:t>
            </a:r>
            <a:r>
              <a:rPr lang="en-US" sz="4400">
                <a:latin typeface="Times New Roman" panose="02020603050405020304" pitchFamily="18" charset="0"/>
                <a:cs typeface="Times New Roman" panose="02020603050405020304" pitchFamily="18" charset="0"/>
              </a:rPr>
              <a:t>là điểm không phải điểm cốt lõi nh</a:t>
            </a:r>
            <a:r>
              <a:rPr lang="vi-VN" sz="4400">
                <a:latin typeface="Times New Roman" panose="02020603050405020304" pitchFamily="18" charset="0"/>
                <a:cs typeface="Times New Roman" panose="02020603050405020304" pitchFamily="18" charset="0"/>
              </a:rPr>
              <a:t>ư</a:t>
            </a:r>
            <a:r>
              <a:rPr lang="en-US" sz="4400">
                <a:latin typeface="Times New Roman" panose="02020603050405020304" pitchFamily="18" charset="0"/>
                <a:cs typeface="Times New Roman" panose="02020603050405020304" pitchFamily="18" charset="0"/>
              </a:rPr>
              <a:t>ng xung quanh nó (với bán kính </a:t>
            </a:r>
            <a:r>
              <a:rPr lang="en-US" sz="4400" b="1">
                <a:latin typeface="Times New Roman" panose="02020603050405020304" pitchFamily="18" charset="0"/>
                <a:cs typeface="Times New Roman" panose="02020603050405020304" pitchFamily="18" charset="0"/>
              </a:rPr>
              <a:t>Eps</a:t>
            </a:r>
            <a:r>
              <a:rPr lang="en-US" sz="4400">
                <a:latin typeface="Times New Roman" panose="02020603050405020304" pitchFamily="18" charset="0"/>
                <a:cs typeface="Times New Roman" panose="02020603050405020304" pitchFamily="18" charset="0"/>
              </a:rPr>
              <a:t>) có ít nhất 1 điểm là </a:t>
            </a:r>
            <a:r>
              <a:rPr lang="en-US" sz="4400" b="1">
                <a:latin typeface="Times New Roman" panose="02020603050405020304" pitchFamily="18" charset="0"/>
                <a:cs typeface="Times New Roman" panose="02020603050405020304" pitchFamily="18" charset="0"/>
              </a:rPr>
              <a:t>Core Points (Điểm cốt lõi)</a:t>
            </a:r>
            <a:r>
              <a:rPr lang="en-US" sz="4400">
                <a:latin typeface="Times New Roman" panose="02020603050405020304" pitchFamily="18" charset="0"/>
                <a:cs typeface="Times New Roman" panose="02020603050405020304" pitchFamily="18" charset="0"/>
              </a:rPr>
              <a:t>.</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24745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DF2264-8520-4FE4-931D-0B86BDBF68B1}"/>
              </a:ext>
            </a:extLst>
          </p:cNvPr>
          <p:cNvSpPr>
            <a:spLocks noGrp="1"/>
          </p:cNvSpPr>
          <p:nvPr>
            <p:ph idx="1"/>
          </p:nvPr>
        </p:nvSpPr>
        <p:spPr>
          <a:xfrm>
            <a:off x="0" y="1801091"/>
            <a:ext cx="10067636" cy="6077527"/>
          </a:xfrm>
        </p:spPr>
        <p:txBody>
          <a:bodyPr>
            <a:normAutofit/>
          </a:bodyPr>
          <a:lstStyle/>
          <a:p>
            <a:pPr marL="0" indent="0">
              <a:buNone/>
            </a:pPr>
            <a:r>
              <a:rPr lang="en-US" sz="4000" b="1">
                <a:latin typeface="Times New Roman" panose="02020603050405020304" pitchFamily="18" charset="0"/>
                <a:cs typeface="Times New Roman" panose="02020603050405020304" pitchFamily="18" charset="0"/>
              </a:rPr>
              <a:t>2. Core Points, Border Points và Noise Points</a:t>
            </a:r>
            <a:endParaRPr lang="en-US" sz="4000" b="1" dirty="0">
              <a:latin typeface="Times New Roman" panose="02020603050405020304" pitchFamily="18" charset="0"/>
              <a:cs typeface="Times New Roman" panose="02020603050405020304" pitchFamily="18" charset="0"/>
            </a:endParaRPr>
          </a:p>
          <a:p>
            <a:r>
              <a:rPr lang="en-US" sz="4400" b="1">
                <a:latin typeface="Times New Roman" panose="02020603050405020304" pitchFamily="18" charset="0"/>
                <a:cs typeface="Times New Roman" panose="02020603050405020304" pitchFamily="18" charset="0"/>
              </a:rPr>
              <a:t>Noise Points (Điểm nhiễu): </a:t>
            </a:r>
            <a:r>
              <a:rPr lang="en-US" sz="4400">
                <a:latin typeface="Times New Roman" panose="02020603050405020304" pitchFamily="18" charset="0"/>
                <a:cs typeface="Times New Roman" panose="02020603050405020304" pitchFamily="18" charset="0"/>
              </a:rPr>
              <a:t>là những điểm còn lại không thuộc vào </a:t>
            </a:r>
            <a:r>
              <a:rPr lang="en-US" sz="4400" b="1">
                <a:latin typeface="Times New Roman" panose="02020603050405020304" pitchFamily="18" charset="0"/>
                <a:cs typeface="Times New Roman" panose="02020603050405020304" pitchFamily="18" charset="0"/>
              </a:rPr>
              <a:t>Core Points </a:t>
            </a:r>
            <a:r>
              <a:rPr lang="en-US" sz="4400">
                <a:latin typeface="Times New Roman" panose="02020603050405020304" pitchFamily="18" charset="0"/>
                <a:cs typeface="Times New Roman" panose="02020603050405020304" pitchFamily="18" charset="0"/>
              </a:rPr>
              <a:t>hay </a:t>
            </a:r>
            <a:r>
              <a:rPr lang="en-US" sz="4400" b="1">
                <a:latin typeface="Times New Roman" panose="02020603050405020304" pitchFamily="18" charset="0"/>
                <a:cs typeface="Times New Roman" panose="02020603050405020304" pitchFamily="18" charset="0"/>
              </a:rPr>
              <a:t>Border Points.</a:t>
            </a:r>
            <a:endParaRPr lang="en-US" sz="4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7185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 logo&#10;&#10;Description generated with very high confidence">
            <a:extLst>
              <a:ext uri="{FF2B5EF4-FFF2-40B4-BE49-F238E27FC236}">
                <a16:creationId xmlns:a16="http://schemas.microsoft.com/office/drawing/2014/main" id="{CAE0E2CA-74CF-4A32-88AA-CA5EF4C07E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231" y="202364"/>
            <a:ext cx="7737593" cy="5571067"/>
          </a:xfrm>
          <a:prstGeom prst="rect">
            <a:avLst/>
          </a:prstGeom>
        </p:spPr>
      </p:pic>
      <p:sp>
        <p:nvSpPr>
          <p:cNvPr id="6" name="TextBox 5">
            <a:extLst>
              <a:ext uri="{FF2B5EF4-FFF2-40B4-BE49-F238E27FC236}">
                <a16:creationId xmlns:a16="http://schemas.microsoft.com/office/drawing/2014/main" id="{1926D22A-30B4-482D-BB9B-F090BA9B7097}"/>
              </a:ext>
            </a:extLst>
          </p:cNvPr>
          <p:cNvSpPr txBox="1"/>
          <p:nvPr/>
        </p:nvSpPr>
        <p:spPr>
          <a:xfrm>
            <a:off x="1981200" y="6085114"/>
            <a:ext cx="3537857" cy="461665"/>
          </a:xfrm>
          <a:prstGeom prst="rect">
            <a:avLst/>
          </a:prstGeom>
          <a:noFill/>
        </p:spPr>
        <p:txBody>
          <a:bodyPr wrap="square" rtlCol="0">
            <a:spAutoFit/>
          </a:bodyPr>
          <a:lstStyle/>
          <a:p>
            <a:pPr algn="ctr"/>
            <a:r>
              <a:rPr lang="en-US" sz="2400" b="1"/>
              <a:t>Eps: 2 ; MinPts: 3</a:t>
            </a:r>
          </a:p>
        </p:txBody>
      </p:sp>
      <p:sp>
        <p:nvSpPr>
          <p:cNvPr id="7" name="Oval 6">
            <a:extLst>
              <a:ext uri="{FF2B5EF4-FFF2-40B4-BE49-F238E27FC236}">
                <a16:creationId xmlns:a16="http://schemas.microsoft.com/office/drawing/2014/main" id="{0AF9D5F4-5E52-4934-B66A-9C81FE8CAF46}"/>
              </a:ext>
            </a:extLst>
          </p:cNvPr>
          <p:cNvSpPr/>
          <p:nvPr/>
        </p:nvSpPr>
        <p:spPr>
          <a:xfrm>
            <a:off x="8626928" y="3782554"/>
            <a:ext cx="446314" cy="4463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666DEDE-92EF-4C72-B6FB-5883B948E017}"/>
              </a:ext>
            </a:extLst>
          </p:cNvPr>
          <p:cNvSpPr/>
          <p:nvPr/>
        </p:nvSpPr>
        <p:spPr>
          <a:xfrm>
            <a:off x="8626928" y="1970315"/>
            <a:ext cx="446314" cy="446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A2D8553-69FD-4833-8688-C87FB4821B10}"/>
              </a:ext>
            </a:extLst>
          </p:cNvPr>
          <p:cNvSpPr/>
          <p:nvPr/>
        </p:nvSpPr>
        <p:spPr>
          <a:xfrm>
            <a:off x="8626928" y="2873598"/>
            <a:ext cx="446314" cy="44631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4451385-0EC2-49C2-B94F-07EA026CB6F9}"/>
              </a:ext>
            </a:extLst>
          </p:cNvPr>
          <p:cNvSpPr txBox="1"/>
          <p:nvPr/>
        </p:nvSpPr>
        <p:spPr>
          <a:xfrm>
            <a:off x="8626926" y="1934401"/>
            <a:ext cx="3537857" cy="461665"/>
          </a:xfrm>
          <a:prstGeom prst="rect">
            <a:avLst/>
          </a:prstGeom>
          <a:noFill/>
        </p:spPr>
        <p:txBody>
          <a:bodyPr wrap="square" rtlCol="0">
            <a:spAutoFit/>
          </a:bodyPr>
          <a:lstStyle/>
          <a:p>
            <a:pPr algn="ctr"/>
            <a:r>
              <a:rPr lang="en-US" sz="2400" b="1" dirty="0" err="1">
                <a:latin typeface="Arial" panose="020B0604020202020204" pitchFamily="34" charset="0"/>
                <a:cs typeface="Arial" panose="020B0604020202020204" pitchFamily="34" charset="0"/>
              </a:rPr>
              <a:t>Đối</a:t>
            </a:r>
            <a:r>
              <a:rPr lang="en-US" sz="2400" b="1" dirty="0">
                <a:latin typeface="Arial" panose="020B0604020202020204" pitchFamily="34" charset="0"/>
                <a:cs typeface="Arial" panose="020B0604020202020204" pitchFamily="34" charset="0"/>
              </a:rPr>
              <a:t> t</a:t>
            </a:r>
            <a:r>
              <a:rPr lang="vi-VN" sz="2400" b="1" dirty="0">
                <a:latin typeface="Arial" panose="020B0604020202020204" pitchFamily="34" charset="0"/>
                <a:cs typeface="Arial" panose="020B0604020202020204" pitchFamily="34" charset="0"/>
              </a:rPr>
              <a:t>ư</a:t>
            </a:r>
            <a:r>
              <a:rPr lang="en-US" sz="2400" b="1" dirty="0" err="1">
                <a:latin typeface="Arial" panose="020B0604020202020204" pitchFamily="34" charset="0"/>
                <a:cs typeface="Arial" panose="020B0604020202020204" pitchFamily="34" charset="0"/>
              </a:rPr>
              <a:t>ợng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cốt</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lõi</a:t>
            </a:r>
            <a:endParaRPr lang="en-US" sz="24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2EDF8BA-843E-42E6-8062-E7D000295812}"/>
              </a:ext>
            </a:extLst>
          </p:cNvPr>
          <p:cNvSpPr txBox="1"/>
          <p:nvPr/>
        </p:nvSpPr>
        <p:spPr>
          <a:xfrm>
            <a:off x="8626927" y="2873598"/>
            <a:ext cx="3537857" cy="461665"/>
          </a:xfrm>
          <a:prstGeom prst="rect">
            <a:avLst/>
          </a:prstGeom>
          <a:noFill/>
        </p:spPr>
        <p:txBody>
          <a:bodyPr wrap="square" rtlCol="0">
            <a:spAutoFit/>
          </a:bodyPr>
          <a:lstStyle/>
          <a:p>
            <a:pPr algn="ctr"/>
            <a:r>
              <a:rPr lang="en-US" sz="2400" b="1">
                <a:latin typeface="Arial" panose="020B0604020202020204" pitchFamily="34" charset="0"/>
                <a:cs typeface="Arial" panose="020B0604020202020204" pitchFamily="34" charset="0"/>
              </a:rPr>
              <a:t>Đối t</a:t>
            </a:r>
            <a:r>
              <a:rPr lang="vi-VN" sz="2400" b="1">
                <a:latin typeface="Arial" panose="020B0604020202020204" pitchFamily="34" charset="0"/>
                <a:cs typeface="Arial" panose="020B0604020202020204" pitchFamily="34" charset="0"/>
              </a:rPr>
              <a:t>ư</a:t>
            </a:r>
            <a:r>
              <a:rPr lang="en-US" sz="2400" b="1">
                <a:latin typeface="Arial" panose="020B0604020202020204" pitchFamily="34" charset="0"/>
                <a:cs typeface="Arial" panose="020B0604020202020204" pitchFamily="34" charset="0"/>
              </a:rPr>
              <a:t>ợng biên</a:t>
            </a:r>
          </a:p>
        </p:txBody>
      </p:sp>
      <p:sp>
        <p:nvSpPr>
          <p:cNvPr id="12" name="TextBox 11">
            <a:extLst>
              <a:ext uri="{FF2B5EF4-FFF2-40B4-BE49-F238E27FC236}">
                <a16:creationId xmlns:a16="http://schemas.microsoft.com/office/drawing/2014/main" id="{2990ED0E-342F-44A6-A1FD-F10D80397251}"/>
              </a:ext>
            </a:extLst>
          </p:cNvPr>
          <p:cNvSpPr txBox="1"/>
          <p:nvPr/>
        </p:nvSpPr>
        <p:spPr>
          <a:xfrm>
            <a:off x="8654143" y="3792232"/>
            <a:ext cx="3537857" cy="461665"/>
          </a:xfrm>
          <a:prstGeom prst="rect">
            <a:avLst/>
          </a:prstGeom>
          <a:noFill/>
        </p:spPr>
        <p:txBody>
          <a:bodyPr wrap="square" rtlCol="0">
            <a:spAutoFit/>
          </a:bodyPr>
          <a:lstStyle/>
          <a:p>
            <a:pPr algn="ctr"/>
            <a:r>
              <a:rPr lang="en-US" sz="2400" b="1">
                <a:latin typeface="Arial" panose="020B0604020202020204" pitchFamily="34" charset="0"/>
                <a:cs typeface="Arial" panose="020B0604020202020204" pitchFamily="34" charset="0"/>
              </a:rPr>
              <a:t>Đối t</a:t>
            </a:r>
            <a:r>
              <a:rPr lang="vi-VN" sz="2400" b="1">
                <a:latin typeface="Arial" panose="020B0604020202020204" pitchFamily="34" charset="0"/>
                <a:cs typeface="Arial" panose="020B0604020202020204" pitchFamily="34" charset="0"/>
              </a:rPr>
              <a:t>ư</a:t>
            </a:r>
            <a:r>
              <a:rPr lang="en-US" sz="2400" b="1">
                <a:latin typeface="Arial" panose="020B0604020202020204" pitchFamily="34" charset="0"/>
                <a:cs typeface="Arial" panose="020B0604020202020204" pitchFamily="34" charset="0"/>
              </a:rPr>
              <a:t>ợng nhiễu</a:t>
            </a:r>
          </a:p>
        </p:txBody>
      </p:sp>
    </p:spTree>
    <p:extLst>
      <p:ext uri="{BB962C8B-B14F-4D97-AF65-F5344CB8AC3E}">
        <p14:creationId xmlns:p14="http://schemas.microsoft.com/office/powerpoint/2010/main" val="78566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2E7A-E2DD-490D-BC17-3AF5533646F7}"/>
              </a:ext>
            </a:extLst>
          </p:cNvPr>
          <p:cNvSpPr>
            <a:spLocks noGrp="1"/>
          </p:cNvSpPr>
          <p:nvPr>
            <p:ph type="title"/>
          </p:nvPr>
        </p:nvSpPr>
        <p:spPr>
          <a:xfrm>
            <a:off x="719537" y="0"/>
            <a:ext cx="8596668" cy="1320800"/>
          </a:xfrm>
        </p:spPr>
        <p:txBody>
          <a:bodyPr/>
          <a:lstStyle/>
          <a:p>
            <a:pPr algn="ctr"/>
            <a:r>
              <a:rPr lang="en-US" b="1">
                <a:latin typeface="Arial" panose="020B0604020202020204" pitchFamily="34" charset="0"/>
                <a:cs typeface="Arial" panose="020B0604020202020204" pitchFamily="34" charset="0"/>
              </a:rPr>
              <a:t>III. </a:t>
            </a:r>
            <a:r>
              <a:rPr lang="en-US" b="1" dirty="0" err="1">
                <a:latin typeface="Arial" panose="020B0604020202020204" pitchFamily="34" charset="0"/>
                <a:cs typeface="Arial" panose="020B0604020202020204" pitchFamily="34" charset="0"/>
              </a:rPr>
              <a:t>Mô</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tả</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thuật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toán</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1BC471F-F7B2-412B-BD4B-109A28DC4A55}"/>
              </a:ext>
            </a:extLst>
          </p:cNvPr>
          <p:cNvSpPr>
            <a:spLocks noGrp="1"/>
          </p:cNvSpPr>
          <p:nvPr>
            <p:ph idx="1"/>
          </p:nvPr>
        </p:nvSpPr>
        <p:spPr>
          <a:xfrm>
            <a:off x="719537" y="660400"/>
            <a:ext cx="9113780" cy="2589237"/>
          </a:xfrm>
        </p:spPr>
        <p:txBody>
          <a:bodyPr>
            <a:noAutofit/>
          </a:bodyPr>
          <a:lstStyle/>
          <a:p>
            <a:pPr marL="0" indent="0">
              <a:buNone/>
            </a:pPr>
            <a:r>
              <a:rPr lang="en-US" sz="4000" dirty="0">
                <a:latin typeface="Times New Roman" panose="02020603050405020304" pitchFamily="18" charset="0"/>
                <a:cs typeface="Times New Roman" panose="02020603050405020304" pitchFamily="18" charset="0"/>
              </a:rPr>
              <a:t>B1: </a:t>
            </a:r>
            <a:r>
              <a:rPr lang="en-US" sz="4000" dirty="0" err="1">
                <a:latin typeface="Times New Roman" panose="02020603050405020304" pitchFamily="18" charset="0"/>
                <a:cs typeface="Times New Roman" panose="02020603050405020304" pitchFamily="18" charset="0"/>
              </a:rPr>
              <a:t>Chọn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ngẫu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nhiên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đối</a:t>
            </a:r>
            <a:r>
              <a:rPr lang="en-US" sz="4000" dirty="0">
                <a:latin typeface="Times New Roman" panose="02020603050405020304" pitchFamily="18" charset="0"/>
                <a:cs typeface="Times New Roman" panose="02020603050405020304" pitchFamily="18" charset="0"/>
              </a:rPr>
              <a:t> t</a:t>
            </a:r>
            <a:r>
              <a:rPr lang="vi-VN" sz="4000" dirty="0">
                <a:latin typeface="Times New Roman" panose="02020603050405020304" pitchFamily="18" charset="0"/>
                <a:cs typeface="Times New Roman" panose="02020603050405020304" pitchFamily="18" charset="0"/>
              </a:rPr>
              <a:t>ư</a:t>
            </a:r>
            <a:r>
              <a:rPr lang="en-US" sz="4000" dirty="0" err="1">
                <a:latin typeface="Times New Roman" panose="02020603050405020304" pitchFamily="18" charset="0"/>
                <a:cs typeface="Times New Roman" panose="02020603050405020304" pitchFamily="18" charset="0"/>
              </a:rPr>
              <a:t>ợng</a:t>
            </a:r>
            <a:r>
              <a:rPr lang="en-US" sz="4000" dirty="0">
                <a:latin typeface="Times New Roman" panose="02020603050405020304" pitchFamily="18" charset="0"/>
                <a:cs typeface="Times New Roman" panose="02020603050405020304" pitchFamily="18" charset="0"/>
              </a:rPr>
              <a:t> p</a:t>
            </a:r>
          </a:p>
          <a:p>
            <a:pPr marL="0" indent="0">
              <a:buNone/>
            </a:pPr>
            <a:r>
              <a:rPr lang="en-US" sz="4000" dirty="0">
                <a:latin typeface="Times New Roman" panose="02020603050405020304" pitchFamily="18" charset="0"/>
                <a:cs typeface="Times New Roman" panose="02020603050405020304" pitchFamily="18" charset="0"/>
              </a:rPr>
              <a:t>B2: </a:t>
            </a:r>
            <a:r>
              <a:rPr lang="en-US" sz="4000" dirty="0" err="1">
                <a:latin typeface="Times New Roman" panose="02020603050405020304" pitchFamily="18" charset="0"/>
                <a:cs typeface="Times New Roman" panose="02020603050405020304" pitchFamily="18" charset="0"/>
              </a:rPr>
              <a:t>Tìm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tất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cả</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đối</a:t>
            </a:r>
            <a:r>
              <a:rPr lang="en-US" sz="4000" dirty="0">
                <a:latin typeface="Times New Roman" panose="02020603050405020304" pitchFamily="18" charset="0"/>
                <a:cs typeface="Times New Roman" panose="02020603050405020304" pitchFamily="18" charset="0"/>
              </a:rPr>
              <a:t> t</a:t>
            </a:r>
            <a:r>
              <a:rPr lang="vi-VN" sz="4000" dirty="0">
                <a:latin typeface="Times New Roman" panose="02020603050405020304" pitchFamily="18" charset="0"/>
                <a:cs typeface="Times New Roman" panose="02020603050405020304" pitchFamily="18" charset="0"/>
              </a:rPr>
              <a:t>ư</a:t>
            </a:r>
            <a:r>
              <a:rPr lang="en-US" sz="4000" dirty="0" err="1">
                <a:latin typeface="Times New Roman" panose="02020603050405020304" pitchFamily="18" charset="0"/>
                <a:cs typeface="Times New Roman" panose="02020603050405020304" pitchFamily="18" charset="0"/>
              </a:rPr>
              <a:t>ợng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có</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mật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độ</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có</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thể</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đạt</a:t>
            </a:r>
            <a:r>
              <a:rPr lang="en-US" sz="4000" dirty="0">
                <a:latin typeface="Times New Roman" panose="02020603050405020304" pitchFamily="18" charset="0"/>
                <a:cs typeface="Times New Roman" panose="02020603050405020304" pitchFamily="18" charset="0"/>
              </a:rPr>
              <a:t> đ</a:t>
            </a:r>
            <a:r>
              <a:rPr lang="vi-VN" sz="4000" dirty="0">
                <a:latin typeface="Times New Roman" panose="02020603050405020304" pitchFamily="18" charset="0"/>
                <a:cs typeface="Times New Roman" panose="02020603050405020304" pitchFamily="18" charset="0"/>
              </a:rPr>
              <a:t>ư</a:t>
            </a:r>
            <a:r>
              <a:rPr lang="en-US" sz="4000" dirty="0" err="1">
                <a:latin typeface="Times New Roman" panose="02020603050405020304" pitchFamily="18" charset="0"/>
                <a:cs typeface="Times New Roman" panose="02020603050405020304" pitchFamily="18" charset="0"/>
              </a:rPr>
              <a:t>ợc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từ</a:t>
            </a:r>
            <a:r>
              <a:rPr lang="en-US" sz="4000" dirty="0">
                <a:latin typeface="Times New Roman" panose="02020603050405020304" pitchFamily="18" charset="0"/>
                <a:cs typeface="Times New Roman" panose="02020603050405020304" pitchFamily="18" charset="0"/>
              </a:rPr>
              <a:t> p </a:t>
            </a:r>
            <a:r>
              <a:rPr lang="en-US" sz="4000" dirty="0" err="1">
                <a:latin typeface="Times New Roman" panose="02020603050405020304" pitchFamily="18" charset="0"/>
                <a:cs typeface="Times New Roman" panose="02020603050405020304" pitchFamily="18" charset="0"/>
              </a:rPr>
              <a:t>theo</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Eps, </a:t>
            </a:r>
            <a:r>
              <a:rPr lang="en-US" sz="4000" b="1" dirty="0" err="1">
                <a:latin typeface="Times New Roman" panose="02020603050405020304" pitchFamily="18" charset="0"/>
                <a:cs typeface="Times New Roman" panose="02020603050405020304" pitchFamily="18" charset="0"/>
              </a:rPr>
              <a:t>MinPts</a:t>
            </a:r>
            <a:endParaRPr lang="en-US"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1041DA-7479-4837-8241-D42EE6F89C80}"/>
              </a:ext>
            </a:extLst>
          </p:cNvPr>
          <p:cNvSpPr txBox="1"/>
          <p:nvPr/>
        </p:nvSpPr>
        <p:spPr>
          <a:xfrm>
            <a:off x="719537" y="660400"/>
            <a:ext cx="7849772" cy="6247864"/>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B3: </a:t>
            </a:r>
            <a:r>
              <a:rPr lang="en-US" sz="4000" dirty="0" err="1">
                <a:latin typeface="Times New Roman" panose="02020603050405020304" pitchFamily="18" charset="0"/>
                <a:cs typeface="Times New Roman" panose="02020603050405020304" pitchFamily="18" charset="0"/>
              </a:rPr>
              <a:t>Nếu</a:t>
            </a:r>
            <a:r>
              <a:rPr lang="en-US" sz="4000" dirty="0">
                <a:latin typeface="Times New Roman" panose="02020603050405020304" pitchFamily="18" charset="0"/>
                <a:cs typeface="Times New Roman" panose="02020603050405020304" pitchFamily="18" charset="0"/>
              </a:rPr>
              <a:t> p </a:t>
            </a:r>
            <a:r>
              <a:rPr lang="en-US" sz="4000" dirty="0" err="1">
                <a:latin typeface="Times New Roman" panose="02020603050405020304" pitchFamily="18" charset="0"/>
                <a:cs typeface="Times New Roman" panose="02020603050405020304" pitchFamily="18" charset="0"/>
              </a:rPr>
              <a:t>là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đối</a:t>
            </a:r>
            <a:r>
              <a:rPr lang="en-US" sz="4000" dirty="0">
                <a:latin typeface="Times New Roman" panose="02020603050405020304" pitchFamily="18" charset="0"/>
                <a:cs typeface="Times New Roman" panose="02020603050405020304" pitchFamily="18" charset="0"/>
              </a:rPr>
              <a:t> t</a:t>
            </a:r>
            <a:r>
              <a:rPr lang="vi-VN" sz="4000" dirty="0">
                <a:latin typeface="Times New Roman" panose="02020603050405020304" pitchFamily="18" charset="0"/>
                <a:cs typeface="Times New Roman" panose="02020603050405020304" pitchFamily="18" charset="0"/>
              </a:rPr>
              <a:t>ư</a:t>
            </a:r>
            <a:r>
              <a:rPr lang="en-US" sz="4000" dirty="0" err="1">
                <a:latin typeface="Times New Roman" panose="02020603050405020304" pitchFamily="18" charset="0"/>
                <a:cs typeface="Times New Roman" panose="02020603050405020304" pitchFamily="18" charset="0"/>
              </a:rPr>
              <a:t>ợng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cốt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lõi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thì</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hình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thành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nhóm</a:t>
            </a:r>
            <a:endParaRPr lang="en-US" sz="4000" dirty="0">
              <a:latin typeface="Times New Roman" panose="02020603050405020304" pitchFamily="18" charset="0"/>
              <a:cs typeface="Times New Roman" panose="02020603050405020304" pitchFamily="18" charset="0"/>
            </a:endParaRPr>
          </a:p>
          <a:p>
            <a:r>
              <a:rPr lang="en-US" sz="4000" dirty="0" err="1">
                <a:latin typeface="Times New Roman" panose="02020603050405020304" pitchFamily="18" charset="0"/>
                <a:cs typeface="Times New Roman" panose="02020603050405020304" pitchFamily="18" charset="0"/>
              </a:rPr>
              <a:t>Nếu</a:t>
            </a:r>
            <a:r>
              <a:rPr lang="en-US" sz="4000" dirty="0">
                <a:latin typeface="Times New Roman" panose="02020603050405020304" pitchFamily="18" charset="0"/>
                <a:cs typeface="Times New Roman" panose="02020603050405020304" pitchFamily="18" charset="0"/>
              </a:rPr>
              <a:t> p </a:t>
            </a:r>
            <a:r>
              <a:rPr lang="en-US" sz="4000" dirty="0" err="1">
                <a:latin typeface="Times New Roman" panose="02020603050405020304" pitchFamily="18" charset="0"/>
                <a:cs typeface="Times New Roman" panose="02020603050405020304" pitchFamily="18" charset="0"/>
              </a:rPr>
              <a:t>là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đối</a:t>
            </a:r>
            <a:r>
              <a:rPr lang="en-US" sz="4000" dirty="0">
                <a:latin typeface="Times New Roman" panose="02020603050405020304" pitchFamily="18" charset="0"/>
                <a:cs typeface="Times New Roman" panose="02020603050405020304" pitchFamily="18" charset="0"/>
              </a:rPr>
              <a:t> t</a:t>
            </a:r>
            <a:r>
              <a:rPr lang="vi-VN" sz="4000" dirty="0">
                <a:latin typeface="Times New Roman" panose="02020603050405020304" pitchFamily="18" charset="0"/>
                <a:cs typeface="Times New Roman" panose="02020603050405020304" pitchFamily="18" charset="0"/>
              </a:rPr>
              <a:t>ư</a:t>
            </a:r>
            <a:r>
              <a:rPr lang="en-US" sz="4000" dirty="0" err="1">
                <a:latin typeface="Times New Roman" panose="02020603050405020304" pitchFamily="18" charset="0"/>
                <a:cs typeface="Times New Roman" panose="02020603050405020304" pitchFamily="18" charset="0"/>
              </a:rPr>
              <a:t>ợng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biên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không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có</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đối</a:t>
            </a:r>
            <a:r>
              <a:rPr lang="en-US" sz="4000" dirty="0">
                <a:latin typeface="Times New Roman" panose="02020603050405020304" pitchFamily="18" charset="0"/>
                <a:cs typeface="Times New Roman" panose="02020603050405020304" pitchFamily="18" charset="0"/>
              </a:rPr>
              <a:t> t</a:t>
            </a:r>
            <a:r>
              <a:rPr lang="vi-VN" sz="4000" dirty="0">
                <a:latin typeface="Times New Roman" panose="02020603050405020304" pitchFamily="18" charset="0"/>
                <a:cs typeface="Times New Roman" panose="02020603050405020304" pitchFamily="18" charset="0"/>
              </a:rPr>
              <a:t>ư</a:t>
            </a:r>
            <a:r>
              <a:rPr lang="en-US" sz="4000" dirty="0" err="1">
                <a:latin typeface="Times New Roman" panose="02020603050405020304" pitchFamily="18" charset="0"/>
                <a:cs typeface="Times New Roman" panose="02020603050405020304" pitchFamily="18" charset="0"/>
              </a:rPr>
              <a:t>ợng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nào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đối</a:t>
            </a:r>
            <a:r>
              <a:rPr lang="en-US" sz="4000" dirty="0">
                <a:latin typeface="Times New Roman" panose="02020603050405020304" pitchFamily="18" charset="0"/>
                <a:cs typeface="Times New Roman" panose="02020603050405020304" pitchFamily="18" charset="0"/>
              </a:rPr>
              <a:t> t</a:t>
            </a:r>
            <a:r>
              <a:rPr lang="vi-VN" sz="4000" dirty="0">
                <a:latin typeface="Times New Roman" panose="02020603050405020304" pitchFamily="18" charset="0"/>
                <a:cs typeface="Times New Roman" panose="02020603050405020304" pitchFamily="18" charset="0"/>
              </a:rPr>
              <a:t>ư</a:t>
            </a:r>
            <a:r>
              <a:rPr lang="en-US" sz="4000" dirty="0" err="1">
                <a:latin typeface="Times New Roman" panose="02020603050405020304" pitchFamily="18" charset="0"/>
                <a:cs typeface="Times New Roman" panose="02020603050405020304" pitchFamily="18" charset="0"/>
              </a:rPr>
              <a:t>ợng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có</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mật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độ</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đạt</a:t>
            </a:r>
            <a:r>
              <a:rPr lang="en-US" sz="4000" dirty="0">
                <a:latin typeface="Times New Roman" panose="02020603050405020304" pitchFamily="18" charset="0"/>
                <a:cs typeface="Times New Roman" panose="02020603050405020304" pitchFamily="18" charset="0"/>
              </a:rPr>
              <a:t> đ</a:t>
            </a:r>
            <a:r>
              <a:rPr lang="vi-VN" sz="4000" dirty="0">
                <a:latin typeface="Times New Roman" panose="02020603050405020304" pitchFamily="18" charset="0"/>
                <a:cs typeface="Times New Roman" panose="02020603050405020304" pitchFamily="18" charset="0"/>
              </a:rPr>
              <a:t>ư</a:t>
            </a:r>
            <a:r>
              <a:rPr lang="en-US" sz="4000" dirty="0" err="1">
                <a:latin typeface="Times New Roman" panose="02020603050405020304" pitchFamily="18" charset="0"/>
                <a:cs typeface="Times New Roman" panose="02020603050405020304" pitchFamily="18" charset="0"/>
              </a:rPr>
              <a:t>ợc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từ</a:t>
            </a:r>
            <a:r>
              <a:rPr lang="en-US" sz="4000" dirty="0">
                <a:latin typeface="Times New Roman" panose="02020603050405020304" pitchFamily="18" charset="0"/>
                <a:cs typeface="Times New Roman" panose="02020603050405020304" pitchFamily="18" charset="0"/>
              </a:rPr>
              <a:t> p) </a:t>
            </a:r>
            <a:r>
              <a:rPr lang="en-US" sz="4000" dirty="0" err="1">
                <a:latin typeface="Times New Roman" panose="02020603050405020304" pitchFamily="18" charset="0"/>
                <a:cs typeface="Times New Roman" panose="02020603050405020304" pitchFamily="18" charset="0"/>
              </a:rPr>
              <a:t>thì</a:t>
            </a:r>
            <a:r>
              <a:rPr lang="en-US" sz="4000" dirty="0">
                <a:latin typeface="Times New Roman" panose="02020603050405020304" pitchFamily="18" charset="0"/>
                <a:cs typeface="Times New Roman" panose="02020603050405020304" pitchFamily="18" charset="0"/>
              </a:rPr>
              <a:t> DBSCAN </a:t>
            </a:r>
            <a:r>
              <a:rPr lang="en-US" sz="4000" dirty="0" err="1">
                <a:latin typeface="Times New Roman" panose="02020603050405020304" pitchFamily="18" charset="0"/>
                <a:cs typeface="Times New Roman" panose="02020603050405020304" pitchFamily="18" charset="0"/>
              </a:rPr>
              <a:t>xem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xét</a:t>
            </a:r>
            <a:r>
              <a:rPr lang="en-US" sz="4000" dirty="0">
                <a:latin typeface="Times New Roman" panose="02020603050405020304" pitchFamily="18" charset="0"/>
                <a:cs typeface="Times New Roman" panose="02020603050405020304" pitchFamily="18" charset="0"/>
              </a:rPr>
              <a:t> </a:t>
            </a:r>
          </a:p>
          <a:p>
            <a:r>
              <a:rPr lang="en-US" sz="4000" dirty="0" err="1">
                <a:latin typeface="Times New Roman" panose="02020603050405020304" pitchFamily="18" charset="0"/>
                <a:cs typeface="Times New Roman" panose="02020603050405020304" pitchFamily="18" charset="0"/>
              </a:rPr>
              <a:t>đối</a:t>
            </a:r>
            <a:r>
              <a:rPr lang="en-US" sz="4000" dirty="0">
                <a:latin typeface="Times New Roman" panose="02020603050405020304" pitchFamily="18" charset="0"/>
                <a:cs typeface="Times New Roman" panose="02020603050405020304" pitchFamily="18" charset="0"/>
              </a:rPr>
              <a:t> t</a:t>
            </a:r>
            <a:r>
              <a:rPr lang="vi-VN" sz="4000" dirty="0">
                <a:latin typeface="Times New Roman" panose="02020603050405020304" pitchFamily="18" charset="0"/>
                <a:cs typeface="Times New Roman" panose="02020603050405020304" pitchFamily="18" charset="0"/>
              </a:rPr>
              <a:t>ư</a:t>
            </a:r>
            <a:r>
              <a:rPr lang="en-US" sz="4000" dirty="0" err="1">
                <a:latin typeface="Times New Roman" panose="02020603050405020304" pitchFamily="18" charset="0"/>
                <a:cs typeface="Times New Roman" panose="02020603050405020304" pitchFamily="18" charset="0"/>
              </a:rPr>
              <a:t>ợng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tiếp</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theo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trong</a:t>
            </a:r>
            <a:r>
              <a:rPr lang="en-US" sz="4000" dirty="0">
                <a:latin typeface="Times New Roman" panose="02020603050405020304" pitchFamily="18" charset="0"/>
                <a:cs typeface="Times New Roman" panose="02020603050405020304" pitchFamily="18" charset="0"/>
              </a:rPr>
              <a:t> c</a:t>
            </a:r>
            <a:r>
              <a:rPr lang="vi-VN" sz="4000" dirty="0">
                <a:latin typeface="Times New Roman" panose="02020603050405020304" pitchFamily="18" charset="0"/>
                <a:cs typeface="Times New Roman" panose="02020603050405020304" pitchFamily="18" charset="0"/>
              </a:rPr>
              <a:t>ơ</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sở</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dữ</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liệu</a:t>
            </a:r>
            <a:r>
              <a:rPr lang="en-US" sz="4000" dirty="0">
                <a:latin typeface="Times New Roman" panose="02020603050405020304" pitchFamily="18" charset="0"/>
                <a:cs typeface="Times New Roman" panose="02020603050405020304" pitchFamily="18" charset="0"/>
              </a:rPr>
              <a:t>.</a:t>
            </a:r>
          </a:p>
          <a:p>
            <a:r>
              <a:rPr lang="en-US" sz="4000" dirty="0">
                <a:latin typeface="Times New Roman" panose="02020603050405020304" pitchFamily="18" charset="0"/>
                <a:cs typeface="Times New Roman" panose="02020603050405020304" pitchFamily="18" charset="0"/>
              </a:rPr>
              <a:t>B4: </a:t>
            </a:r>
            <a:r>
              <a:rPr lang="en-US" sz="4000" dirty="0" err="1">
                <a:latin typeface="Times New Roman" panose="02020603050405020304" pitchFamily="18" charset="0"/>
                <a:cs typeface="Times New Roman" panose="02020603050405020304" pitchFamily="18" charset="0"/>
              </a:rPr>
              <a:t>Tiếp</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tục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đến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khi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tất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cả</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đối</a:t>
            </a:r>
            <a:r>
              <a:rPr lang="en-US" sz="4000" dirty="0">
                <a:latin typeface="Times New Roman" panose="02020603050405020304" pitchFamily="18" charset="0"/>
                <a:cs typeface="Times New Roman" panose="02020603050405020304" pitchFamily="18" charset="0"/>
              </a:rPr>
              <a:t> t</a:t>
            </a:r>
            <a:r>
              <a:rPr lang="vi-VN" sz="4000" dirty="0">
                <a:latin typeface="Times New Roman" panose="02020603050405020304" pitchFamily="18" charset="0"/>
                <a:cs typeface="Times New Roman" panose="02020603050405020304" pitchFamily="18" charset="0"/>
              </a:rPr>
              <a:t>ư</a:t>
            </a:r>
            <a:r>
              <a:rPr lang="en-US" sz="4000" dirty="0" err="1">
                <a:latin typeface="Times New Roman" panose="02020603050405020304" pitchFamily="18" charset="0"/>
                <a:cs typeface="Times New Roman" panose="02020603050405020304" pitchFamily="18" charset="0"/>
              </a:rPr>
              <a:t>ợng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đều</a:t>
            </a:r>
            <a:r>
              <a:rPr lang="en-US" sz="4000" dirty="0">
                <a:latin typeface="Times New Roman" panose="02020603050405020304" pitchFamily="18" charset="0"/>
                <a:cs typeface="Times New Roman" panose="02020603050405020304" pitchFamily="18" charset="0"/>
              </a:rPr>
              <a:t> đ</a:t>
            </a:r>
            <a:r>
              <a:rPr lang="vi-VN" sz="4000" dirty="0">
                <a:latin typeface="Times New Roman" panose="02020603050405020304" pitchFamily="18" charset="0"/>
                <a:cs typeface="Times New Roman" panose="02020603050405020304" pitchFamily="18" charset="0"/>
              </a:rPr>
              <a:t>ư</a:t>
            </a:r>
            <a:r>
              <a:rPr lang="en-US" sz="4000" dirty="0" err="1">
                <a:latin typeface="Times New Roman" panose="02020603050405020304" pitchFamily="18" charset="0"/>
                <a:cs typeface="Times New Roman" panose="02020603050405020304" pitchFamily="18" charset="0"/>
              </a:rPr>
              <a:t>ợc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xử</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lý</a:t>
            </a:r>
            <a:r>
              <a:rPr lang="en-US" sz="4000" dirty="0">
                <a:latin typeface="Times New Roman" panose="02020603050405020304" pitchFamily="18" charset="0"/>
                <a:cs typeface="Times New Roman" panose="02020603050405020304" pitchFamily="18" charset="0"/>
              </a:rPr>
              <a:t>.</a:t>
            </a:r>
          </a:p>
          <a:p>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1278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1" nodeType="clickEffect">
                                  <p:stCondLst>
                                    <p:cond delay="0"/>
                                  </p:stCondLst>
                                  <p:childTnLst>
                                    <p:animEffect transition="out" filter="dissolve">
                                      <p:cBhvr>
                                        <p:cTn id="16" dur="500"/>
                                        <p:tgtEl>
                                          <p:spTgt spid="3">
                                            <p:txEl>
                                              <p:pRg st="0" end="0"/>
                                            </p:txEl>
                                          </p:spTgt>
                                        </p:tgtEl>
                                      </p:cBhvr>
                                    </p:animEffect>
                                    <p:set>
                                      <p:cBhvr>
                                        <p:cTn id="17" dur="1" fill="hold">
                                          <p:stCondLst>
                                            <p:cond delay="499"/>
                                          </p:stCondLst>
                                        </p:cTn>
                                        <p:tgtEl>
                                          <p:spTgt spid="3">
                                            <p:txEl>
                                              <p:pRg st="0" end="0"/>
                                            </p:txEl>
                                          </p:spTgt>
                                        </p:tgtEl>
                                        <p:attrNameLst>
                                          <p:attrName>style.visibility</p:attrName>
                                        </p:attrNameLst>
                                      </p:cBhvr>
                                      <p:to>
                                        <p:strVal val="hidden"/>
                                      </p:to>
                                    </p:set>
                                  </p:childTnLst>
                                </p:cTn>
                              </p:par>
                              <p:par>
                                <p:cTn id="18" presetID="9" presetClass="exit" presetSubtype="0" fill="hold" grpId="1" nodeType="withEffect">
                                  <p:stCondLst>
                                    <p:cond delay="0"/>
                                  </p:stCondLst>
                                  <p:childTnLst>
                                    <p:animEffect transition="out" filter="dissolve">
                                      <p:cBhvr>
                                        <p:cTn id="19" dur="500"/>
                                        <p:tgtEl>
                                          <p:spTgt spid="3">
                                            <p:txEl>
                                              <p:pRg st="1" end="1"/>
                                            </p:txEl>
                                          </p:spTgt>
                                        </p:tgtEl>
                                      </p:cBhvr>
                                    </p:animEffect>
                                    <p:set>
                                      <p:cBhvr>
                                        <p:cTn id="20" dur="1" fill="hold">
                                          <p:stCondLst>
                                            <p:cond delay="499"/>
                                          </p:stCondLst>
                                        </p:cTn>
                                        <p:tgtEl>
                                          <p:spTgt spid="3">
                                            <p:txEl>
                                              <p:pRg st="1" end="1"/>
                                            </p:txEl>
                                          </p:spTgt>
                                        </p:tgtEl>
                                        <p:attrNameLst>
                                          <p:attrName>style.visibility</p:attrName>
                                        </p:attrNameLst>
                                      </p:cBhvr>
                                      <p:to>
                                        <p:strVal val="hidden"/>
                                      </p:to>
                                    </p:set>
                                  </p:childTnLst>
                                </p:cTn>
                              </p:par>
                              <p:par>
                                <p:cTn id="21" presetID="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2E7A-E2DD-490D-BC17-3AF5533646F7}"/>
              </a:ext>
            </a:extLst>
          </p:cNvPr>
          <p:cNvSpPr>
            <a:spLocks noGrp="1"/>
          </p:cNvSpPr>
          <p:nvPr>
            <p:ph type="title"/>
          </p:nvPr>
        </p:nvSpPr>
        <p:spPr>
          <a:xfrm>
            <a:off x="719537" y="0"/>
            <a:ext cx="8596668" cy="1320800"/>
          </a:xfrm>
        </p:spPr>
        <p:txBody>
          <a:bodyPr/>
          <a:lstStyle/>
          <a:p>
            <a:pPr algn="ctr"/>
            <a:r>
              <a:rPr lang="en-US" b="1">
                <a:latin typeface="Arial" panose="020B0604020202020204" pitchFamily="34" charset="0"/>
                <a:cs typeface="Arial" panose="020B0604020202020204" pitchFamily="34" charset="0"/>
              </a:rPr>
              <a:t>Pseudocode của thuật toán (Mã giả)</a:t>
            </a:r>
            <a:endParaRPr lang="en-US"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F6A651C-A2E5-4E71-B313-6CB29335F2DE}"/>
              </a:ext>
            </a:extLst>
          </p:cNvPr>
          <p:cNvSpPr txBox="1"/>
          <p:nvPr/>
        </p:nvSpPr>
        <p:spPr>
          <a:xfrm>
            <a:off x="0" y="1528618"/>
            <a:ext cx="10906071" cy="4154984"/>
          </a:xfrm>
          <a:prstGeom prst="rect">
            <a:avLst/>
          </a:prstGeom>
          <a:noFill/>
        </p:spPr>
        <p:txBody>
          <a:bodyPr wrap="square" rtlCol="0">
            <a:spAutoFit/>
          </a:bodyPr>
          <a:lstStyle/>
          <a:p>
            <a:r>
              <a:rPr lang="en-US" sz="4400" b="1">
                <a:latin typeface="Times New Roman" panose="02020603050405020304" pitchFamily="18" charset="0"/>
                <a:cs typeface="Times New Roman" panose="02020603050405020304" pitchFamily="18" charset="0"/>
              </a:rPr>
              <a:t>Mã giả của thuật toán chia làm 3 hàm chính:</a:t>
            </a:r>
          </a:p>
          <a:p>
            <a:pPr marL="571500" indent="-571500">
              <a:buFont typeface="Arial" panose="020B0604020202020204" pitchFamily="34" charset="0"/>
              <a:buChar char="•"/>
            </a:pPr>
            <a:r>
              <a:rPr lang="en-US" sz="4400" b="1">
                <a:latin typeface="Times New Roman" panose="02020603050405020304" pitchFamily="18" charset="0"/>
                <a:cs typeface="Times New Roman" panose="02020603050405020304" pitchFamily="18" charset="0"/>
              </a:rPr>
              <a:t>DBScan:</a:t>
            </a:r>
            <a:r>
              <a:rPr lang="en-US" sz="4400">
                <a:latin typeface="Times New Roman" panose="02020603050405020304" pitchFamily="18" charset="0"/>
                <a:cs typeface="Times New Roman" panose="02020603050405020304" pitchFamily="18" charset="0"/>
              </a:rPr>
              <a:t> hàm gọi chính của thuật toán.</a:t>
            </a:r>
          </a:p>
          <a:p>
            <a:pPr marL="571500" indent="-571500">
              <a:buFont typeface="Arial" panose="020B0604020202020204" pitchFamily="34" charset="0"/>
              <a:buChar char="•"/>
            </a:pPr>
            <a:r>
              <a:rPr lang="en-US" sz="4400" b="1">
                <a:latin typeface="Times New Roman" panose="02020603050405020304" pitchFamily="18" charset="0"/>
                <a:cs typeface="Times New Roman" panose="02020603050405020304" pitchFamily="18" charset="0"/>
              </a:rPr>
              <a:t>ExpandCluster: </a:t>
            </a:r>
            <a:r>
              <a:rPr lang="en-US" sz="4400">
                <a:latin typeface="Times New Roman" panose="02020603050405020304" pitchFamily="18" charset="0"/>
                <a:cs typeface="Times New Roman" panose="02020603050405020304" pitchFamily="18" charset="0"/>
              </a:rPr>
              <a:t>hàm mở rộng cụm (hay còn gọi là hàm tìm các phần tử của cụm).</a:t>
            </a:r>
          </a:p>
          <a:p>
            <a:pPr marL="571500" indent="-571500">
              <a:buFont typeface="Arial" panose="020B0604020202020204" pitchFamily="34" charset="0"/>
              <a:buChar char="•"/>
            </a:pPr>
            <a:r>
              <a:rPr lang="en-US" sz="4400" b="1">
                <a:latin typeface="Times New Roman" panose="02020603050405020304" pitchFamily="18" charset="0"/>
                <a:cs typeface="Times New Roman" panose="02020603050405020304" pitchFamily="18" charset="0"/>
              </a:rPr>
              <a:t>RegionQuery: </a:t>
            </a:r>
            <a:r>
              <a:rPr lang="en-US" sz="4400">
                <a:latin typeface="Times New Roman" panose="02020603050405020304" pitchFamily="18" charset="0"/>
                <a:cs typeface="Times New Roman" panose="02020603050405020304" pitchFamily="18" charset="0"/>
              </a:rPr>
              <a:t>hàm tìm các phần tử xung quanh của 1 đối tượng trong cơ sở dữ liệu.</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74099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432</TotalTime>
  <Words>600</Words>
  <Application>Microsoft Office PowerPoint</Application>
  <PresentationFormat>Widescreen</PresentationFormat>
  <Paragraphs>44</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Georgia</vt:lpstr>
      <vt:lpstr>Times New Roman</vt:lpstr>
      <vt:lpstr>Trebuchet MS</vt:lpstr>
      <vt:lpstr>Wingdings 3</vt:lpstr>
      <vt:lpstr>Facet</vt:lpstr>
      <vt:lpstr>PowerPoint Presentation</vt:lpstr>
      <vt:lpstr>I. Giới thiệu thuật toán dbscan</vt:lpstr>
      <vt:lpstr>PowerPoint Presentation</vt:lpstr>
      <vt:lpstr>II. Một số thuật ngữ trong DBSCAN</vt:lpstr>
      <vt:lpstr>PowerPoint Presentation</vt:lpstr>
      <vt:lpstr>PowerPoint Presentation</vt:lpstr>
      <vt:lpstr>PowerPoint Presentation</vt:lpstr>
      <vt:lpstr>III. Mô tả thuật toán</vt:lpstr>
      <vt:lpstr>Pseudocode của thuật toán (Mã giả)</vt:lpstr>
      <vt:lpstr>PowerPoint Presentation</vt:lpstr>
      <vt:lpstr>IV. Nhận xét về thuật toán DBSCAN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Nguyễn</dc:creator>
  <cp:lastModifiedBy>Quang Nguyễn</cp:lastModifiedBy>
  <cp:revision>412</cp:revision>
  <dcterms:created xsi:type="dcterms:W3CDTF">2018-03-02T14:38:57Z</dcterms:created>
  <dcterms:modified xsi:type="dcterms:W3CDTF">2018-11-06T02:00:03Z</dcterms:modified>
</cp:coreProperties>
</file>