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51"/>
  </p:notesMasterIdLst>
  <p:handoutMasterIdLst>
    <p:handoutMasterId r:id="rId52"/>
  </p:handoutMasterIdLst>
  <p:sldIdLst>
    <p:sldId id="267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83" r:id="rId13"/>
    <p:sldId id="287" r:id="rId14"/>
    <p:sldId id="288" r:id="rId15"/>
    <p:sldId id="284" r:id="rId16"/>
    <p:sldId id="285" r:id="rId17"/>
    <p:sldId id="289" r:id="rId18"/>
    <p:sldId id="286" r:id="rId19"/>
    <p:sldId id="290" r:id="rId20"/>
    <p:sldId id="314" r:id="rId21"/>
    <p:sldId id="293" r:id="rId22"/>
    <p:sldId id="292" r:id="rId23"/>
    <p:sldId id="294" r:id="rId24"/>
    <p:sldId id="296" r:id="rId25"/>
    <p:sldId id="297" r:id="rId26"/>
    <p:sldId id="298" r:id="rId27"/>
    <p:sldId id="299" r:id="rId28"/>
    <p:sldId id="311" r:id="rId29"/>
    <p:sldId id="317" r:id="rId30"/>
    <p:sldId id="318" r:id="rId31"/>
    <p:sldId id="312" r:id="rId32"/>
    <p:sldId id="319" r:id="rId33"/>
    <p:sldId id="320" r:id="rId34"/>
    <p:sldId id="300" r:id="rId35"/>
    <p:sldId id="301" r:id="rId36"/>
    <p:sldId id="315" r:id="rId37"/>
    <p:sldId id="304" r:id="rId38"/>
    <p:sldId id="305" r:id="rId39"/>
    <p:sldId id="306" r:id="rId40"/>
    <p:sldId id="316" r:id="rId41"/>
    <p:sldId id="307" r:id="rId42"/>
    <p:sldId id="308" r:id="rId43"/>
    <p:sldId id="309" r:id="rId44"/>
    <p:sldId id="310" r:id="rId45"/>
    <p:sldId id="323" r:id="rId46"/>
    <p:sldId id="324" r:id="rId47"/>
    <p:sldId id="321" r:id="rId48"/>
    <p:sldId id="313" r:id="rId49"/>
    <p:sldId id="325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3/9/2021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3/9/2021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hp-html.net/tutorials/model-view-controller-in-php/" TargetMode="External"/><Relationship Id="rId2" Type="http://schemas.openxmlformats.org/officeDocument/2006/relationships/hyperlink" Target="https://laravel.com/docs/8.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entstutorial.com/php/mvc/intr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Topic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 development with php Laravel MVC framework 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Server-side Programming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the program that runs on server dealing with the generation of content of web page.</a:t>
            </a:r>
          </a:p>
          <a:p>
            <a:pPr marL="0" indent="0">
              <a:buNone/>
            </a:pPr>
            <a:r>
              <a:rPr lang="en-US" dirty="0"/>
              <a:t>1) Querying the database</a:t>
            </a:r>
          </a:p>
          <a:p>
            <a:pPr marL="0" indent="0">
              <a:buNone/>
            </a:pPr>
            <a:r>
              <a:rPr lang="en-US" dirty="0"/>
              <a:t>2) Operations over databases</a:t>
            </a:r>
          </a:p>
          <a:p>
            <a:pPr marL="0" indent="0">
              <a:buNone/>
            </a:pPr>
            <a:r>
              <a:rPr lang="en-US" dirty="0"/>
              <a:t>3) Access/Write a file on server.</a:t>
            </a:r>
          </a:p>
          <a:p>
            <a:pPr marL="0" indent="0">
              <a:buNone/>
            </a:pPr>
            <a:r>
              <a:rPr lang="en-US" dirty="0"/>
              <a:t>4) Interact with other servers.</a:t>
            </a:r>
          </a:p>
          <a:p>
            <a:pPr marL="0" indent="0">
              <a:buNone/>
            </a:pPr>
            <a:r>
              <a:rPr lang="en-US" dirty="0"/>
              <a:t>5) Structure web applications.</a:t>
            </a:r>
          </a:p>
          <a:p>
            <a:pPr marL="0" indent="0">
              <a:buNone/>
            </a:pPr>
            <a:r>
              <a:rPr lang="en-US" dirty="0"/>
              <a:t>6) Process user input. For example if user input is a text in search box, run a search algorithm on data stored on server and send the results.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3CDC7-BA65-4198-9084-BF90EE3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57205-F213-41A1-BBBC-19DC5B1F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DEFA-4C32-44BE-989F-BF1B2635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Client-side Programming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the program that runs on the client machine (browser) and deals with the user interface/display and any other processing that can happen on client machine like reading/writing cookies.</a:t>
            </a:r>
          </a:p>
          <a:p>
            <a:pPr marL="0" indent="0">
              <a:buNone/>
            </a:pPr>
            <a:r>
              <a:rPr lang="en-US" dirty="0"/>
              <a:t>1) Interact with temporary storage</a:t>
            </a:r>
          </a:p>
          <a:p>
            <a:pPr marL="0" indent="0">
              <a:buNone/>
            </a:pPr>
            <a:r>
              <a:rPr lang="en-US" dirty="0"/>
              <a:t>2) Make interactive web pages</a:t>
            </a:r>
          </a:p>
          <a:p>
            <a:pPr marL="0" indent="0">
              <a:buNone/>
            </a:pPr>
            <a:r>
              <a:rPr lang="en-US" dirty="0"/>
              <a:t>3) Interact with local storage</a:t>
            </a:r>
          </a:p>
          <a:p>
            <a:pPr marL="0" indent="0">
              <a:buNone/>
            </a:pPr>
            <a:r>
              <a:rPr lang="en-US" dirty="0"/>
              <a:t>4) Sending request for data to server</a:t>
            </a:r>
          </a:p>
          <a:p>
            <a:pPr marL="0" indent="0">
              <a:buNone/>
            </a:pPr>
            <a:r>
              <a:rPr lang="en-US" dirty="0"/>
              <a:t>5) Send request to server</a:t>
            </a:r>
          </a:p>
          <a:p>
            <a:pPr marL="0" indent="0">
              <a:buNone/>
            </a:pPr>
            <a:r>
              <a:rPr lang="en-US" dirty="0"/>
              <a:t>6) work as an interface between server and user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0BE6-7763-431C-8C84-93C1E62F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9B465-5BC7-41CB-A01D-A7D2D708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8AE7F-18FB-4600-8EE4-EC1A7FE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Laravel fundamentals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330F6-70E0-48B2-AD0C-4F5ED2CA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1803400"/>
            <a:ext cx="9751060" cy="42672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A6C0B-522C-4057-AC24-655F739F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544D-DE9A-44EE-8789-AA1EBE7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ED201-6B89-4A3D-ADFB-E9A80984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Installation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On macOS</a:t>
            </a:r>
          </a:p>
          <a:p>
            <a:r>
              <a:rPr lang="en-US" dirty="0"/>
              <a:t>Getting Started On Windows</a:t>
            </a:r>
          </a:p>
          <a:p>
            <a:r>
              <a:rPr lang="en-US" dirty="0"/>
              <a:t>Getting Started On Linux</a:t>
            </a:r>
          </a:p>
          <a:p>
            <a:r>
              <a:rPr lang="en-US" dirty="0"/>
              <a:t>Choosing Your Sail Services</a:t>
            </a:r>
          </a:p>
          <a:p>
            <a:r>
              <a:rPr lang="en-US" dirty="0"/>
              <a:t>Installation Via Composer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composer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create-project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laravel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laravel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example-app</a:t>
            </a:r>
          </a:p>
          <a:p>
            <a:pPr lvl="1"/>
            <a:r>
              <a:rPr lang="en-US" dirty="0"/>
              <a:t>cd example-app</a:t>
            </a:r>
          </a:p>
          <a:p>
            <a:pPr lvl="1"/>
            <a:r>
              <a:rPr lang="en-US" dirty="0"/>
              <a:t>php artisan serve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261F3C3-C2D7-4BA7-9ABF-843674A3255B}"/>
              </a:ext>
            </a:extLst>
          </p:cNvPr>
          <p:cNvSpPr/>
          <p:nvPr/>
        </p:nvSpPr>
        <p:spPr>
          <a:xfrm>
            <a:off x="6780212" y="1775690"/>
            <a:ext cx="4343400" cy="2567709"/>
          </a:xfrm>
          <a:prstGeom prst="wedgeRoundRectCallout">
            <a:avLst>
              <a:gd name="adj1" fmla="val -78642"/>
              <a:gd name="adj2" fmla="val 54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this lesson we will use composer so before trying this you have to install composer and node.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Composer (getcomposer.org)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2E8CF-CAC0-4438-9BFC-9147BA5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0C573-EEF1-40EC-833A-08A1631F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3053-1FE2-40BA-9C06-BAE679CB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Directory Structure 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3884929" cy="4267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app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bootstrap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config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database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public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resources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routes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storage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tests</a:t>
            </a:r>
            <a:r>
              <a:rPr lang="en-US" dirty="0"/>
              <a:t>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vendor</a:t>
            </a:r>
            <a:r>
              <a:rPr lang="en-US" dirty="0"/>
              <a:t> Directory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5F63E-9F9A-4015-BF6F-D019EED9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65B35-67BF-44E5-B74F-A26EDCE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3389B-1DC4-43EC-A0E7-7C7B55C8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8221C-6FA1-420C-AEF5-B981C4C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169" y="2311399"/>
            <a:ext cx="1819275" cy="287655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BFBF7D7A-3AA3-4C05-8465-C9372185210D}"/>
              </a:ext>
            </a:extLst>
          </p:cNvPr>
          <p:cNvSpPr/>
          <p:nvPr/>
        </p:nvSpPr>
        <p:spPr>
          <a:xfrm rot="10800000">
            <a:off x="4341812" y="1803398"/>
            <a:ext cx="990600" cy="4267199"/>
          </a:xfrm>
          <a:prstGeom prst="leftBrace">
            <a:avLst>
              <a:gd name="adj1" fmla="val 67074"/>
              <a:gd name="adj2" fmla="val 48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25DCC-FF89-41B0-B0E7-E6CBAD7B16F9}"/>
              </a:ext>
            </a:extLst>
          </p:cNvPr>
          <p:cNvSpPr/>
          <p:nvPr/>
        </p:nvSpPr>
        <p:spPr>
          <a:xfrm>
            <a:off x="5561012" y="1803398"/>
            <a:ext cx="1524000" cy="22352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 directories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84EB54-5D91-4951-829E-BC8E9710F184}"/>
              </a:ext>
            </a:extLst>
          </p:cNvPr>
          <p:cNvSpPr/>
          <p:nvPr/>
        </p:nvSpPr>
        <p:spPr>
          <a:xfrm>
            <a:off x="9611761" y="2334199"/>
            <a:ext cx="1524000" cy="2235202"/>
          </a:xfrm>
          <a:prstGeom prst="wedgeRoundRectCallout">
            <a:avLst>
              <a:gd name="adj1" fmla="val -95378"/>
              <a:gd name="adj2" fmla="val 129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751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Bootstrap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&lt;!-- Scripts --&gt;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="{{ asset('</a:t>
            </a:r>
            <a:r>
              <a:rPr lang="en-US" dirty="0" err="1"/>
              <a:t>js</a:t>
            </a:r>
            <a:r>
              <a:rPr lang="en-US" dirty="0"/>
              <a:t>/app.js') }}" defer&gt;&lt;/script&gt;</a:t>
            </a:r>
          </a:p>
          <a:p>
            <a:r>
              <a:rPr lang="en-US" dirty="0"/>
              <a:t> &lt;!-- Styles --&gt;</a:t>
            </a:r>
          </a:p>
          <a:p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="{{ asset('</a:t>
            </a:r>
            <a:r>
              <a:rPr lang="en-US" dirty="0" err="1"/>
              <a:t>css</a:t>
            </a:r>
            <a:r>
              <a:rPr lang="en-US" dirty="0"/>
              <a:t>/app.css') }}"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B083C-E505-40E6-9B35-E2ADF13C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C885B-6442-4D23-A0FF-120C2A1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2C34-CFF0-4A73-AEA6-A42B6C3A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BD02AF0-50EF-4B7D-8559-CCC5B348B1D1}"/>
              </a:ext>
            </a:extLst>
          </p:cNvPr>
          <p:cNvSpPr/>
          <p:nvPr/>
        </p:nvSpPr>
        <p:spPr>
          <a:xfrm>
            <a:off x="4201679" y="4495800"/>
            <a:ext cx="2895600" cy="1371600"/>
          </a:xfrm>
          <a:prstGeom prst="wedgeRoundRectCallout">
            <a:avLst>
              <a:gd name="adj1" fmla="val -21790"/>
              <a:gd name="adj2" fmla="val -859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 </a:t>
            </a:r>
          </a:p>
        </p:txBody>
      </p:sp>
    </p:spTree>
    <p:extLst>
      <p:ext uri="{BB962C8B-B14F-4D97-AF65-F5344CB8AC3E}">
        <p14:creationId xmlns:p14="http://schemas.microsoft.com/office/powerpoint/2010/main" val="10013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.env(Database configuration)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DB_CONNECTION=</a:t>
            </a:r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DB_HOST=127.0.0.1</a:t>
            </a:r>
          </a:p>
          <a:p>
            <a:pPr lvl="1"/>
            <a:r>
              <a:rPr lang="en-US" dirty="0"/>
              <a:t>DB_PORT=3306</a:t>
            </a:r>
          </a:p>
          <a:p>
            <a:pPr lvl="1"/>
            <a:r>
              <a:rPr lang="en-US" dirty="0"/>
              <a:t>DB_DATABASE=laravel8</a:t>
            </a:r>
          </a:p>
          <a:p>
            <a:pPr lvl="1"/>
            <a:r>
              <a:rPr lang="en-US" dirty="0"/>
              <a:t>DB_USERNAME=root</a:t>
            </a:r>
          </a:p>
          <a:p>
            <a:pPr lvl="1"/>
            <a:r>
              <a:rPr lang="en-US" dirty="0"/>
              <a:t>DB_PASSWORD=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4AD92-8083-4029-84AC-8EE3521A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81287-9BBA-4E5B-ABAB-20CBCCED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06190-483E-4B35-88F3-71FEF4B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A839-B1DD-4FA9-840E-2DC0938B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 the following sections will see how to develop such application in Laravel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76539E-9B59-4D3D-8ED8-8A7423F4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70805"/>
            <a:ext cx="9750425" cy="29323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EE432-2229-4139-B159-EA8C538D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A10E7-9D29-4FA3-80D1-F8767386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0228-D8CA-4236-9FF4-46B3579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EAFB-98D8-4D5C-9A52-9E9B2C17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Create an object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DACF-941C-4F1C-86C0-35C3B76F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extends Model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protected $table ="posts";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9F1BC-B84A-48EB-AF89-A88B46B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5C14-23A1-4B9B-AB50-D772E5AB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9B79-91EC-4996-8C9B-00A039D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1. Creating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model</a:t>
            </a:r>
          </a:p>
          <a:p>
            <a:r>
              <a:rPr lang="en-US" dirty="0"/>
              <a:t> php artisan </a:t>
            </a:r>
            <a:r>
              <a:rPr lang="en-US" dirty="0" err="1"/>
              <a:t>make:model</a:t>
            </a:r>
            <a:r>
              <a:rPr lang="en-US" dirty="0"/>
              <a:t> Post  -m //creating model and migrate</a:t>
            </a:r>
          </a:p>
          <a:p>
            <a:r>
              <a:rPr lang="en-US" dirty="0"/>
              <a:t>Database/migrations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99A122C-A0EF-43F1-9D29-945B7C4354A1}"/>
              </a:ext>
            </a:extLst>
          </p:cNvPr>
          <p:cNvSpPr/>
          <p:nvPr/>
        </p:nvSpPr>
        <p:spPr>
          <a:xfrm>
            <a:off x="5713412" y="3733800"/>
            <a:ext cx="2590800" cy="2336800"/>
          </a:xfrm>
          <a:prstGeom prst="wedgeEllipseCallout">
            <a:avLst>
              <a:gd name="adj1" fmla="val -64549"/>
              <a:gd name="adj2" fmla="val -1180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table columns(fields)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EC572-4D4F-4C29-BC86-7B573806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99" y="1619250"/>
            <a:ext cx="2562225" cy="211455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9AA4121-411D-4D86-BD21-9133623D78D0}"/>
              </a:ext>
            </a:extLst>
          </p:cNvPr>
          <p:cNvSpPr/>
          <p:nvPr/>
        </p:nvSpPr>
        <p:spPr>
          <a:xfrm>
            <a:off x="8775698" y="4267200"/>
            <a:ext cx="2347913" cy="1600200"/>
          </a:xfrm>
          <a:prstGeom prst="wedgeEllipseCallout">
            <a:avLst>
              <a:gd name="adj1" fmla="val -18651"/>
              <a:gd name="adj2" fmla="val -11152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375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Contents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Web development</a:t>
            </a:r>
          </a:p>
          <a:p>
            <a:r>
              <a:rPr lang="en-US" dirty="0"/>
              <a:t>Laravel fundamentals 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Middleware</a:t>
            </a:r>
          </a:p>
          <a:p>
            <a:pPr lvl="1"/>
            <a:r>
              <a:rPr lang="en-US" dirty="0"/>
              <a:t>Request/Response</a:t>
            </a:r>
          </a:p>
          <a:p>
            <a:pPr lvl="1"/>
            <a:r>
              <a:rPr lang="en-US" dirty="0"/>
              <a:t>Blade Template</a:t>
            </a:r>
          </a:p>
          <a:p>
            <a:pPr lvl="1"/>
            <a:r>
              <a:rPr lang="en-US" dirty="0"/>
              <a:t>Database in Laravel</a:t>
            </a:r>
          </a:p>
          <a:p>
            <a:pPr lvl="1"/>
            <a:r>
              <a:rPr lang="en-US" dirty="0"/>
              <a:t>Authentication and Authorization</a:t>
            </a:r>
          </a:p>
          <a:p>
            <a:pPr lvl="1"/>
            <a:r>
              <a:rPr lang="en-US" dirty="0"/>
              <a:t>Localization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CD195-C132-49FC-BF65-441843CA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B503C-0EE7-4647-BA84-81E918D4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BD44C-2082-4953-9EAB-829D1122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E1B6-AA8A-4EE6-B478-995BC2E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2. Creating 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7A00-6C4C-47B1-AD17-BDE103B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2820-5719-41BC-925B-9A52ADC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58290-E9B2-4E17-AB30-0AC0E98F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40B3-6FBA-4737-8CF8-D5C89D30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7F8C-325A-4A5B-B175-6C65221468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3.1. resources/views/</a:t>
            </a:r>
            <a:r>
              <a:rPr lang="en-US" dirty="0" err="1"/>
              <a:t>posts.blade.php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F76B31-5373-414E-B72C-A7EC4EDD6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2" y="2133600"/>
            <a:ext cx="1952625" cy="1524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102A3-A834-46FF-AF4D-77F1C86B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F74C5-5123-40BA-9B26-47CF36E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3D56-D2D9-443B-AE59-3693F5AE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7BEB6-E3E5-4AC4-88AC-CDC9E3088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3" t="23313" r="70630" b="39993"/>
          <a:stretch/>
        </p:blipFill>
        <p:spPr>
          <a:xfrm>
            <a:off x="4570412" y="1828800"/>
            <a:ext cx="3048000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6F2C28-3C4E-4C41-BDBB-8EF6C77F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406" y="2384714"/>
            <a:ext cx="1962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3D21-63D6-4052-B4CB-FE603A6F02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4. Call view in controller (</a:t>
            </a:r>
            <a:r>
              <a:rPr lang="en-US" dirty="0" err="1"/>
              <a:t>PostController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D9B7-B475-4AC2-86B5-F46971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allPosts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()//this method will called in route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‘posts’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Laravel1/resources/view/posts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18CA5-85E1-45ED-BA75-F9B147A6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D043B-919E-485D-A60C-24887CAE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966B-CD7D-4631-B632-2D6C5355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5CA-771E-462C-905F-4EF4587BA2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Set route (routes/</a:t>
            </a:r>
            <a:r>
              <a:rPr lang="en-US" dirty="0" err="1"/>
              <a:t>web.php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6530-A762-4AFC-BFD1-95A4F507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803400"/>
            <a:ext cx="10896599" cy="42672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baseline="30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App\http\controllers\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baseline="30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allPosts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48AB7-8F32-4495-9FC4-24659226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BA4A-111A-46C5-AA31-701F165F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FF43-74F3-44E1-B63E-B0A47203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09ED62-AEC4-4879-BD07-1A4DEC9E688F}"/>
              </a:ext>
            </a:extLst>
          </p:cNvPr>
          <p:cNvSpPr/>
          <p:nvPr/>
        </p:nvSpPr>
        <p:spPr>
          <a:xfrm>
            <a:off x="2817812" y="3502891"/>
            <a:ext cx="1976148" cy="1168400"/>
          </a:xfrm>
          <a:prstGeom prst="wedgeRoundRectCallout">
            <a:avLst>
              <a:gd name="adj1" fmla="val -737"/>
              <a:gd name="adj2" fmla="val -1177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36CD5D3-2FDC-4294-B07A-8D607A9A7CFC}"/>
              </a:ext>
            </a:extLst>
          </p:cNvPr>
          <p:cNvSpPr/>
          <p:nvPr/>
        </p:nvSpPr>
        <p:spPr>
          <a:xfrm>
            <a:off x="8992207" y="3463636"/>
            <a:ext cx="1976148" cy="1168400"/>
          </a:xfrm>
          <a:prstGeom prst="wedgeRoundRectCallout">
            <a:avLst>
              <a:gd name="adj1" fmla="val -737"/>
              <a:gd name="adj2" fmla="val -1177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38341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3B91-874C-4F4C-91D3-A4F664B2CB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Launch  the application(post app)</a:t>
            </a:r>
            <a:r>
              <a:rPr lang="en-US" dirty="0">
                <a:sym typeface="Wingdings" panose="05000000000000000000" pitchFamily="2" charset="2"/>
              </a:rPr>
              <a:t>view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E0F-9195-45E3-852B-54707576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artisan serve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856F-1504-4F31-8D24-4E55DAB6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004F-CC9A-42E8-A315-FFF1930C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F930-2C35-47BF-9756-CF528E50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544D6-C487-4E9C-8657-2782882A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72" y="2590800"/>
            <a:ext cx="8837613" cy="33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566F-B714-48F7-8C57-D606E4631B5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Navigation menu(resources/views/</a:t>
            </a:r>
            <a:r>
              <a:rPr lang="en-US" dirty="0" err="1"/>
              <a:t>layout.blade.php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D4E0-C5DB-49DE-9595-D7841D4D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 navbar-expand-lg navbar-light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-light"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"container-fluid"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"navbar-brand"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 app (LARAVEL)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"navbar-toggler"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"collapse"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navbarScroll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navbarScroll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aria-expanded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 navigation"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"navbar-toggler-icon"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"collapse navbar-collapse"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navbarScroll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"navbar-nav me-auto my-2 my-lg-0 navbar-nav-scroll"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"--bs-scroll-height: 100px;"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 active"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"/posts"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75324-1CD7-47FD-BF64-544592C0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BD261-BF4D-4084-9B60-DDE9F933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E89F-E3A4-423D-8788-31B558D0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E9F0-61F7-4C19-90BB-9BDE064E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81000"/>
            <a:ext cx="9751060" cy="568960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"/blade"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 dropdown"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 dropdown-toggle"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navbarScrollingDropdown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aria-expanded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Link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"dropdown-menu"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labelledby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navbarScrollingDropdown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"dropdown-item"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"dropdown-item"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Another action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"dropdown-divider"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"dropdown-item"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Something else here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05BC3-9BCF-4505-A774-D3FF137E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0710E-CF39-48C6-814B-EF4BC2C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F50A-61D6-4EAD-8E4E-503CA912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7B70-7F47-4948-ADD4-81FE4E87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81000"/>
            <a:ext cx="9751060" cy="568960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 disabled"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aria-disabled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"d-flex"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 me-2"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1F9B2-9264-461E-ABA2-798CA2D0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5F6DB-6019-476E-A446-5DA034A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6D2A-871C-448A-9D16-07BCDE19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854A-CDEF-4169-9B08-4CC0C87987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Include in another pages(header)</a:t>
            </a:r>
            <a:r>
              <a:rPr lang="en-US" dirty="0" err="1"/>
              <a:t>posts.blade.php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5F13-0C9C-4ADC-82E0-624F623E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'layout'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F351-F63C-4D22-A580-9047A13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F834-CC79-4224-9CA6-A3EE5A2B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DD4D-CB9E-4837-8EC0-E397FFB0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526-DD6A-4CE7-B889-1836E6AA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11200"/>
          </a:xfrm>
        </p:spPr>
        <p:txBody>
          <a:bodyPr/>
          <a:lstStyle/>
          <a:p>
            <a:r>
              <a:rPr lang="en-US" dirty="0"/>
              <a:t>Footer (resources/views/</a:t>
            </a:r>
            <a:r>
              <a:rPr lang="en-US" dirty="0" err="1"/>
              <a:t>footer.blade.php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BD03-A366-4BE2-A104-F7FB51D5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43000"/>
            <a:ext cx="9751060" cy="4927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&lt;footer class="text-center text-white fixed-bottom" style="background-color: #21081a;"&gt;</a:t>
            </a:r>
          </a:p>
          <a:p>
            <a:r>
              <a:rPr lang="en-US" dirty="0"/>
              <a:t>    &lt;!-- Grid container --&gt;</a:t>
            </a:r>
          </a:p>
          <a:p>
            <a:r>
              <a:rPr lang="en-US" dirty="0"/>
              <a:t>    &lt;div class="container p-4"&gt;&lt;/div&gt;</a:t>
            </a:r>
          </a:p>
          <a:p>
            <a:r>
              <a:rPr lang="en-US" dirty="0"/>
              <a:t>    &lt;!-- Grid container --&gt;</a:t>
            </a:r>
          </a:p>
          <a:p>
            <a:r>
              <a:rPr lang="en-US" dirty="0"/>
              <a:t>      &lt;!-- Copyright --&gt;</a:t>
            </a:r>
          </a:p>
          <a:p>
            <a:r>
              <a:rPr lang="en-US" dirty="0"/>
              <a:t>    &lt;div class="text-center p-3" style="background-color: </a:t>
            </a:r>
            <a:r>
              <a:rPr lang="en-US" dirty="0" err="1"/>
              <a:t>rgba</a:t>
            </a:r>
            <a:r>
              <a:rPr lang="en-US" dirty="0"/>
              <a:t>(0, 0, 0, 0.2);"&gt;</a:t>
            </a:r>
          </a:p>
          <a:p>
            <a:r>
              <a:rPr lang="en-US" dirty="0"/>
              <a:t>      © 2020 Copyright: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&lt;!-- Copyright --&gt;</a:t>
            </a:r>
          </a:p>
          <a:p>
            <a:r>
              <a:rPr lang="en-US" dirty="0"/>
              <a:t>  &lt;/footer&gt;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E4FC8-934F-45CC-BAA0-07E4D48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C03F-9357-414B-9211-8F119546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4033-B284-4921-A293-E5BD28AD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6324-3D54-4821-A2C2-9E360551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5B49-926A-447A-8088-6CE6870F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Model-View-Controller (MVC) pattern, originally formulated in the late 1970s. </a:t>
            </a:r>
          </a:p>
          <a:p>
            <a:r>
              <a:rPr lang="en-US" dirty="0"/>
              <a:t>It is an application design pattern that separates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application data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business logic (model) </a:t>
            </a:r>
            <a:r>
              <a:rPr lang="en-US" dirty="0"/>
              <a:t>from the </a:t>
            </a:r>
            <a:r>
              <a:rPr lang="en-US" dirty="0">
                <a:solidFill>
                  <a:srgbClr val="FF0000"/>
                </a:solidFill>
              </a:rPr>
              <a:t>presentation (view).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controller mediates between the models and views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C6C3-8409-4ADE-AEA0-55929CA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41E4-CBA9-4CD3-B167-76BFC813B3F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76F4-61EB-4F3C-A7D8-DB1B51BE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https://www.studentstutorial.com/php/mvc/insert-data</a:t>
            </a:r>
          </a:p>
        </p:txBody>
      </p:sp>
    </p:spTree>
    <p:extLst>
      <p:ext uri="{BB962C8B-B14F-4D97-AF65-F5344CB8AC3E}">
        <p14:creationId xmlns:p14="http://schemas.microsoft.com/office/powerpoint/2010/main" val="406271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0844-2311-4D2C-9D5A-D4D4BAA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footer in another pages(</a:t>
            </a:r>
            <a:r>
              <a:rPr lang="en-US" dirty="0" err="1"/>
              <a:t>posts.blade.php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978A-8EAA-49A4-9866-C500C797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@include(‘footer’)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FF9A-3FAE-4830-9E84-8DFA749D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A255-EAC7-4F0E-B774-A6B41AC5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2681-62F1-4434-B2CC-272BCB9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09E8-97E6-430E-B91D-A99A2D38E5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Create post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8F0B-A100-442E-9697-81F23B8F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addPost</a:t>
            </a:r>
            <a:r>
              <a:rPr lang="en-US" dirty="0"/>
              <a:t>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-success"&gt;Add new post&lt;/a&gt;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baseline="30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addPost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addPostView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800" dirty="0"/>
              <a:t>Create method than can render add post view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addPostView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'add-post'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A4B3F-9B8A-43E3-AA0B-7E015800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7368-D7F4-4B3B-A00F-06DAFDFD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30EB-6796-4E1D-BC7E-411CAF59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3444-233D-42D6-AB80-6927C39F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533400"/>
            <a:ext cx="9751060" cy="553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baseline="30000" dirty="0"/>
              <a:t>th     view (resources/views/add-</a:t>
            </a:r>
            <a:r>
              <a:rPr lang="en-US" baseline="30000" dirty="0" err="1"/>
              <a:t>post.blade.php</a:t>
            </a:r>
            <a:r>
              <a:rPr lang="en-US" baseline="30000" dirty="0"/>
              <a:t>)                        </a:t>
            </a:r>
            <a:r>
              <a:rPr lang="en-US" dirty="0"/>
              <a:t>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5th 								</a:t>
            </a:r>
            <a:r>
              <a:rPr lang="en-US" baseline="30000" dirty="0"/>
              <a:t>      </a:t>
            </a:r>
            <a:r>
              <a:rPr lang="en-US" dirty="0"/>
              <a:t>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'create-post'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post.create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B67D1-F048-4F9D-A46E-FF0628F3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6B68-FBE2-419E-80C0-A4C91625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87DB-45CB-4548-89CF-7C50E009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5AB01-6E8F-4829-A37A-9D4AC66F7F2B}"/>
              </a:ext>
            </a:extLst>
          </p:cNvPr>
          <p:cNvSpPr txBox="1"/>
          <p:nvPr/>
        </p:nvSpPr>
        <p:spPr>
          <a:xfrm>
            <a:off x="2081800" y="1066800"/>
            <a:ext cx="802522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&lt;form action="{{ route('</a:t>
            </a:r>
            <a:r>
              <a:rPr lang="en-US" sz="1400" dirty="0" err="1"/>
              <a:t>post.create</a:t>
            </a:r>
            <a:r>
              <a:rPr lang="en-US" sz="1400" dirty="0"/>
              <a:t>') }}" method="post"&gt;</a:t>
            </a:r>
          </a:p>
          <a:p>
            <a:r>
              <a:rPr lang="en-US" sz="1400" dirty="0"/>
              <a:t>        @csrf</a:t>
            </a:r>
          </a:p>
          <a:p>
            <a:endParaRPr lang="en-US" sz="1400" dirty="0"/>
          </a:p>
          <a:p>
            <a:r>
              <a:rPr lang="en-US" sz="1400" dirty="0"/>
              <a:t>        &lt;label for="title"&gt;Title&lt;/label&gt;</a:t>
            </a:r>
          </a:p>
          <a:p>
            <a:r>
              <a:rPr lang="en-US" sz="1400" dirty="0"/>
              <a:t>        &lt;input type="text" name="title" id="" class="form-control"&gt;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&lt;label for="body"&gt;Body&lt;/label&gt;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textarea</a:t>
            </a:r>
            <a:r>
              <a:rPr lang="en-US" sz="1400" dirty="0"/>
              <a:t> name="body" id="" cols="30" rows="10"&gt;&lt;/</a:t>
            </a:r>
            <a:r>
              <a:rPr lang="en-US" sz="1400" dirty="0" err="1"/>
              <a:t>textarea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&lt;input type="submit" value="Save"&gt;</a:t>
            </a:r>
          </a:p>
          <a:p>
            <a:r>
              <a:rPr lang="en-US" sz="1400" dirty="0"/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467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C84B-3251-4FCE-B110-8F7114DF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of add button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FB84-4849-4103-9DA9-CE8EEA33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App\Post;//in </a:t>
            </a:r>
            <a:r>
              <a:rPr lang="en-US" dirty="0" err="1"/>
              <a:t>PostController</a:t>
            </a:r>
            <a:r>
              <a:rPr lang="en-US" dirty="0"/>
              <a:t> page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4699C-7B3C-464D-ACD1-86EB93EA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D40B-47AE-4EED-8BCD-0A71E5F8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A3A3-6FEC-4228-A3F0-59DE0AE2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51A9-796C-480E-B461-C3FB6613DF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Fetch from DB (method in 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64AC-A0B9-46F4-A99A-D0347495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public function </a:t>
            </a:r>
            <a:r>
              <a:rPr lang="en-US" dirty="0" err="1"/>
              <a:t>getPosts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r>
              <a:rPr lang="en-US" dirty="0"/>
              <a:t>        /*</a:t>
            </a:r>
          </a:p>
          <a:p>
            <a:r>
              <a:rPr lang="en-US" dirty="0"/>
              <a:t>        $posts = Post::</a:t>
            </a:r>
            <a:r>
              <a:rPr lang="en-US" dirty="0" err="1"/>
              <a:t>orderBy</a:t>
            </a:r>
            <a:r>
              <a:rPr lang="en-US" dirty="0"/>
              <a:t>('</a:t>
            </a:r>
            <a:r>
              <a:rPr lang="en-US" dirty="0" err="1"/>
              <a:t>id','DESC</a:t>
            </a:r>
            <a:r>
              <a:rPr lang="en-US" dirty="0"/>
              <a:t>')-&gt;get();</a:t>
            </a:r>
          </a:p>
          <a:p>
            <a:r>
              <a:rPr lang="en-US" dirty="0"/>
              <a:t>        return view('</a:t>
            </a:r>
            <a:r>
              <a:rPr lang="en-US" dirty="0" err="1"/>
              <a:t>posts',compact</a:t>
            </a:r>
            <a:r>
              <a:rPr lang="en-US" dirty="0"/>
              <a:t>('posts'));</a:t>
            </a:r>
          </a:p>
          <a:p>
            <a:r>
              <a:rPr lang="en-US" dirty="0"/>
              <a:t>        */</a:t>
            </a:r>
          </a:p>
          <a:p>
            <a:r>
              <a:rPr lang="en-US" dirty="0"/>
              <a:t>        $posts = Post::paginate(2);</a:t>
            </a:r>
          </a:p>
          <a:p>
            <a:r>
              <a:rPr lang="en-US" dirty="0"/>
              <a:t>        return view('posts',['posts'=&gt;$posts]);</a:t>
            </a:r>
          </a:p>
          <a:p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baseline="30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getPosts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DE387-209F-49E7-84A0-E5F0AECC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F5B4-CAD2-4EF3-9F29-694203B1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9709-77E4-4392-BF07-AB895C2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F0C8A-8EC7-4F1F-8EA9-8454BB6E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1803400"/>
            <a:ext cx="5410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3BC-0006-4383-9204-631BFE5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View (resources/views/</a:t>
            </a:r>
            <a:r>
              <a:rPr lang="en-US" dirty="0" err="1"/>
              <a:t>posts.blade.php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8038-B547-4884-B737-6F7DBCF9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803400"/>
            <a:ext cx="4572000" cy="42672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@foreach($posts as $post)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&lt;td&gt; {{ $post-&gt;id }}&lt;/td&gt;</a:t>
            </a:r>
          </a:p>
          <a:p>
            <a:pPr marL="0" indent="0">
              <a:buNone/>
            </a:pPr>
            <a:r>
              <a:rPr lang="en-US" dirty="0"/>
              <a:t>   &lt;td&gt; {{ $post-&gt;title }}&lt;/td&gt;</a:t>
            </a:r>
          </a:p>
          <a:p>
            <a:pPr marL="0" indent="0">
              <a:buNone/>
            </a:pPr>
            <a:r>
              <a:rPr lang="en-US" dirty="0"/>
              <a:t>   &lt;td&gt; {{ $post-&gt;body }}&lt;/td&gt;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E56B1-B6F7-4FBF-B314-63D9F62B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B3351-53BD-44B3-9822-25FD2676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004A-6426-4463-B4CC-A2963AEA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8FE9C-DA0B-44E0-8824-719BA4676232}"/>
              </a:ext>
            </a:extLst>
          </p:cNvPr>
          <p:cNvSpPr txBox="1">
            <a:spLocks/>
          </p:cNvSpPr>
          <p:nvPr/>
        </p:nvSpPr>
        <p:spPr>
          <a:xfrm>
            <a:off x="5408612" y="1803400"/>
            <a:ext cx="6096000" cy="426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&lt;td&gt;</a:t>
            </a:r>
          </a:p>
          <a:p>
            <a:pPr marL="0" indent="0">
              <a:buNone/>
            </a:pPr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="/posts{{ $post-&gt;id }}" &gt;Details&lt;/a&gt;</a:t>
            </a:r>
          </a:p>
          <a:p>
            <a:pPr marL="0" indent="0">
              <a:buNone/>
            </a:pPr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="/edit-post{{$post-&gt;id }}" &gt;Edit&lt;/a&gt;</a:t>
            </a:r>
          </a:p>
          <a:p>
            <a:pPr marL="0" indent="0">
              <a:buNone/>
            </a:pPr>
            <a:r>
              <a:rPr lang="en-US" sz="1900" dirty="0"/>
              <a:t> &lt;a </a:t>
            </a:r>
            <a:r>
              <a:rPr lang="en-US" sz="1900" dirty="0" err="1"/>
              <a:t>href</a:t>
            </a:r>
            <a:r>
              <a:rPr lang="en-US" sz="1900" dirty="0"/>
              <a:t>="/delete-post{{ $post-&gt;id }}" &gt;Delete&lt;/a&gt;</a:t>
            </a:r>
          </a:p>
          <a:p>
            <a:pPr marL="0" indent="0">
              <a:buNone/>
            </a:pPr>
            <a:r>
              <a:rPr lang="en-US" dirty="0"/>
              <a:t> &lt;/td&gt;</a:t>
            </a:r>
          </a:p>
          <a:p>
            <a:pPr marL="0" indent="0">
              <a:buNone/>
            </a:pPr>
            <a:r>
              <a:rPr lang="en-US" dirty="0"/>
              <a:t>      &lt;/tr&gt;</a:t>
            </a:r>
          </a:p>
          <a:p>
            <a:pPr marL="0" indent="0">
              <a:buNone/>
            </a:pPr>
            <a:r>
              <a:rPr lang="en-US" dirty="0"/>
              <a:t>             @endforeach</a:t>
            </a:r>
          </a:p>
          <a:p>
            <a:pPr marL="0" indent="0">
              <a:buNone/>
            </a:pPr>
            <a:r>
              <a:rPr lang="en-US" dirty="0"/>
              <a:t>       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AB7341B-FF02-426D-8EEB-67A2343C8EFF}"/>
              </a:ext>
            </a:extLst>
          </p:cNvPr>
          <p:cNvSpPr/>
          <p:nvPr/>
        </p:nvSpPr>
        <p:spPr>
          <a:xfrm>
            <a:off x="8633752" y="4114800"/>
            <a:ext cx="2185060" cy="1752600"/>
          </a:xfrm>
          <a:prstGeom prst="wedgeEllipseCallout">
            <a:avLst>
              <a:gd name="adj1" fmla="val 4223"/>
              <a:gd name="adj2" fmla="val -73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3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7C1A-5D14-4F99-B411-37B2ACC5C9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F78-C4DE-4595-87F2-8BAE1B87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803400"/>
            <a:ext cx="10285730" cy="426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 (in </a:t>
            </a:r>
            <a:r>
              <a:rPr lang="en-US" dirty="0" err="1"/>
              <a:t>PostController</a:t>
            </a:r>
            <a:r>
              <a:rPr lang="en-US" dirty="0"/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'single-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Route (in routes/</a:t>
            </a:r>
            <a:r>
              <a:rPr lang="en-US" dirty="0" err="1"/>
              <a:t>web.php</a:t>
            </a:r>
            <a:r>
              <a:rPr lang="en-US" dirty="0"/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'/posts{id}'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getPostById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7A39-5C2C-499A-B9E8-617DF2B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031E8-F17D-4E7D-A99F-FA6270AE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39E-69E0-471F-8DBC-04268BC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AF9A8-8144-419A-9019-8A08F4E6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928" y="1116013"/>
            <a:ext cx="60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14A4-BB4F-4DAB-B66F-7DA78D31ED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Details view (resources/views/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single-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post.blade.php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6F17-5203-4FF1-8E8B-9C5DDEFC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@include('layout')</a:t>
            </a:r>
          </a:p>
          <a:p>
            <a:r>
              <a:rPr lang="en-US" dirty="0"/>
              <a:t>&lt;div class="container p-3 my-3 </a:t>
            </a:r>
            <a:r>
              <a:rPr lang="en-US" dirty="0" err="1"/>
              <a:t>bg</a:t>
            </a:r>
            <a:r>
              <a:rPr lang="en-US" dirty="0"/>
              <a:t>-primary text-white"&gt;</a:t>
            </a:r>
          </a:p>
          <a:p>
            <a:r>
              <a:rPr lang="en-US" dirty="0"/>
              <a:t>{{ $post-&gt;title }}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{{ $post-&gt;body }}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@include('footer');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8AB51-CA33-4132-92FA-CD09EF96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4B419-07E6-44BC-82C2-7AE1E17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55388-F99E-4FA4-B426-FAEA7797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864A-BA09-45D7-AB48-C2C34CFD33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340C-0DFB-4BC2-A489-6F01371B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'edit-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Route 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'/edit-post{id}'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sz="1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editPost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9FA2-D6B9-4F9F-9B86-F22AB9E0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2883-F5C9-4287-9F47-48C71116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915D-C126-45F4-AD56-7590B26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89B8B-3DAE-4309-8A28-C7ED9BC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85" y="1092200"/>
            <a:ext cx="342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2610-8281-41F5-98C3-C1478D49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Form (fetch data for update)(edit-</a:t>
            </a:r>
            <a:r>
              <a:rPr lang="en-US" dirty="0" err="1"/>
              <a:t>post.blade.php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DCAF-0EF0-4200-9A5A-F71873C2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49" y="1803400"/>
            <a:ext cx="4727264" cy="42672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post.update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@csrf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 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A620-C3E5-40CA-A91C-78DDCD27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42D6-167B-4599-850B-E9AF2E00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0538-50D6-4B99-8ACB-E1DEAC89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22D0C7-5561-4407-9FA2-D8854D5A6091}"/>
              </a:ext>
            </a:extLst>
          </p:cNvPr>
          <p:cNvSpPr txBox="1">
            <a:spLocks/>
          </p:cNvSpPr>
          <p:nvPr/>
        </p:nvSpPr>
        <p:spPr>
          <a:xfrm>
            <a:off x="5789612" y="1803400"/>
            <a:ext cx="5408931" cy="426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controll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post title"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"form-group"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bodt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Post Description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"form-group"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"body"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controll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Update post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AEF-255F-4D62-9F6E-D5860CA6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369A-C1CC-4613-A491-09755315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this architecture is </a:t>
            </a:r>
          </a:p>
          <a:p>
            <a:pPr lvl="1"/>
            <a:r>
              <a:rPr lang="en-US" dirty="0"/>
              <a:t>reusability of code</a:t>
            </a:r>
          </a:p>
          <a:p>
            <a:pPr lvl="1"/>
            <a:r>
              <a:rPr lang="en-US" dirty="0"/>
              <a:t> data security and better application performance. </a:t>
            </a:r>
          </a:p>
          <a:p>
            <a:r>
              <a:rPr lang="en-US" dirty="0"/>
              <a:t>In theory, a well-developed MVC system should allow a front-end developer and a back-end developer to work on the same system without interfering, sharing, or editing files.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E3B8-5EE6-4B53-A4C3-BA4F8543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C38D-895B-4D89-A973-048941C7E54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8037-64C4-4BD7-98A1-0F5E5815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https://www.studentstutorial.com/php/mvc/insert-data</a:t>
            </a:r>
          </a:p>
        </p:txBody>
      </p:sp>
    </p:spTree>
    <p:extLst>
      <p:ext uri="{BB962C8B-B14F-4D97-AF65-F5344CB8AC3E}">
        <p14:creationId xmlns:p14="http://schemas.microsoft.com/office/powerpoint/2010/main" val="20340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DDA-E88A-4448-8403-08231432D5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Action method of form for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41CC-EAA8-4780-BAED-4A1B8AEB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Route 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'/update-post'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updatePost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post.update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03E7B-6917-4016-9E48-81806129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DE8D-B2D4-4545-B99F-1239AC2D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BC8E-AC72-479A-8E75-10DF93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C2A-F63F-4A12-A538-147B5193BD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Delete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D2F0-6385-4174-8ACE-F2AF9AFE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"/delete-post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-danger’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('Are you sure?')"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Route </a:t>
            </a:r>
          </a:p>
          <a:p>
            <a:r>
              <a:rPr lang="en-US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'/delete-post{id}'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sz="2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PostController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deletePost</a:t>
            </a:r>
            <a:r>
              <a:rPr lang="en-US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5AA1-220D-41E6-91E3-8DF7D9E6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8F86-F3B6-4A7A-8032-A73157DB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A8E-D820-4B56-A751-EEFB75DE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F428-1609-4C67-AEB6-B91F508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A300-2C72-42DA-8D19-34DC4C95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controller </a:t>
            </a:r>
          </a:p>
          <a:p>
            <a:pPr marL="0" indent="0">
              <a:buNone/>
            </a:pPr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BladeController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aboutBalde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"Abebe Kebede"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7FAEF-9504-477D-9A28-BB0B58FC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F798-1543-494C-967A-7533B77D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0876-D58B-4416-AB79-869BFE18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9D1B-2823-47FE-81B8-3F9E3330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076" y="0"/>
            <a:ext cx="9751060" cy="1168400"/>
          </a:xfrm>
        </p:spPr>
        <p:txBody>
          <a:bodyPr/>
          <a:lstStyle/>
          <a:p>
            <a:r>
              <a:rPr lang="en-US" dirty="0"/>
              <a:t>Blade view(resources/views/</a:t>
            </a:r>
            <a:r>
              <a:rPr lang="en-US" dirty="0" err="1"/>
              <a:t>bl.blade.php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C7B9-AED8-4726-B0DF-A1D7FC4D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68400"/>
            <a:ext cx="9751060" cy="490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old.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@if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he is young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@elseif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he is an adult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he is old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@endif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x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y 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30CA-8857-4B1E-B751-3613FADF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D832-1B4C-4AB2-AF4B-30A5024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238F-78DA-46FA-A2A3-631397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84DB-BD35-469E-B37F-FA192BDA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sum-up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880B-C4D3-46AB-846A-6759FC5F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Seen about :</a:t>
            </a:r>
          </a:p>
          <a:p>
            <a:r>
              <a:rPr lang="en-US" dirty="0"/>
              <a:t>Create model and migrate</a:t>
            </a:r>
          </a:p>
          <a:p>
            <a:r>
              <a:rPr lang="en-US" dirty="0"/>
              <a:t>Create controller and make communication of model and view(route)</a:t>
            </a:r>
          </a:p>
          <a:p>
            <a:r>
              <a:rPr lang="en-US" dirty="0"/>
              <a:t>Eloquent methods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Create menu and include when needed</a:t>
            </a:r>
          </a:p>
          <a:p>
            <a:r>
              <a:rPr lang="en-US" dirty="0">
                <a:sym typeface="Wingdings" panose="05000000000000000000" pitchFamily="2" charset="2"/>
              </a:rPr>
              <a:t>Blade template engine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4EBFB-D954-4D90-8818-4F3A92C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95BF2-99E0-4B5C-9626-4AB1AC50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48D-FB1A-4386-B2C5-07E83DFB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9798-63CE-4E9A-B55C-06D4DBDA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74F-26AE-4730-BB91-3D71E2F7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submitted Model. So implement it as seen above and add the following features</a:t>
            </a:r>
          </a:p>
          <a:p>
            <a:r>
              <a:rPr lang="en-US" dirty="0"/>
              <a:t>Advanced featured data table (sort, live search, export in different format)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Relationship(you submitted a model but if you have time better to create more than one model and manipulate based on relationship rule)</a:t>
            </a:r>
          </a:p>
          <a:p>
            <a:r>
              <a:rPr lang="en-US" b="1" dirty="0">
                <a:solidFill>
                  <a:srgbClr val="FF0000"/>
                </a:solidFill>
              </a:rPr>
              <a:t>Every members must participate through git collaboration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4D0D4-5018-4757-9518-D96574CB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E662-1F71-4EB8-8536-17AAA8A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30B4-E4DB-43EB-93D1-3AF07C96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115-8EE3-45FE-BFAA-7C10845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E449-0FF2-4504-B8B9-E12E9DCA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Installation - Laravel - The PHP Framework For Web Artisans</a:t>
            </a:r>
            <a:endParaRPr lang="en-US" dirty="0"/>
          </a:p>
          <a:p>
            <a:r>
              <a:rPr lang="en-US" dirty="0">
                <a:hlinkClick r:id="rId3"/>
              </a:rPr>
              <a:t>https://php-html.net/tutorials/model-view-controller-in-php/</a:t>
            </a:r>
            <a:endParaRPr lang="en-US" dirty="0"/>
          </a:p>
          <a:p>
            <a:r>
              <a:rPr lang="en-US" dirty="0">
                <a:hlinkClick r:id="rId4"/>
              </a:rPr>
              <a:t>https://www.studentstutorial.com/php/mvc/intro</a:t>
            </a:r>
            <a:endParaRPr lang="en-US" dirty="0"/>
          </a:p>
          <a:p>
            <a:r>
              <a:rPr lang="en-US"/>
              <a:t>https://www.sitepoint.com/the-mvc-pattern-and-php-1/</a:t>
            </a:r>
            <a:endParaRPr lang="en-US" dirty="0"/>
          </a:p>
          <a:p>
            <a:r>
              <a:rPr lang="en-US" dirty="0"/>
              <a:t>https://github.com/DBUCS2013/Laravel-Web-App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9B9D5-B253-43B7-82DD-30EE4824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08F3-CFE4-4B06-95F5-B9598FBC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E4D7-1DBB-485C-8BE0-CB43E9CA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C39E-007D-40CA-B66D-9989CD97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Representation for Data flow of MVC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CA5F8-EEA0-4D7A-8750-4F694B50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849" y="2558220"/>
            <a:ext cx="4422681" cy="33170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E6A1-9595-436D-BCA6-8F71AD54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44BA-F573-47A6-9672-3480731C4DE0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DB1E-AEF1-43AD-AB86-044218A4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https://www.studentstutorial.com/php/mvc/insert-data</a:t>
            </a:r>
          </a:p>
        </p:txBody>
      </p:sp>
    </p:spTree>
    <p:extLst>
      <p:ext uri="{BB962C8B-B14F-4D97-AF65-F5344CB8AC3E}">
        <p14:creationId xmlns:p14="http://schemas.microsoft.com/office/powerpoint/2010/main" val="29684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F41-87CF-40AA-9B72-F5AC02B0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3887-E72F-48EA-A602-73A1943A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the name given to the component that will </a:t>
            </a:r>
            <a:r>
              <a:rPr lang="en-US" dirty="0">
                <a:solidFill>
                  <a:srgbClr val="FF0000"/>
                </a:solidFill>
              </a:rPr>
              <a:t>communicate with the database to manipulate the data</a:t>
            </a:r>
            <a:r>
              <a:rPr lang="en-US" dirty="0"/>
              <a:t>.</a:t>
            </a:r>
          </a:p>
          <a:p>
            <a:r>
              <a:rPr lang="en-US" dirty="0"/>
              <a:t>It acts as a </a:t>
            </a:r>
            <a:r>
              <a:rPr lang="en-US" dirty="0">
                <a:solidFill>
                  <a:srgbClr val="FF0000"/>
                </a:solidFill>
              </a:rPr>
              <a:t>bridge between the View</a:t>
            </a:r>
            <a:r>
              <a:rPr lang="en-US" dirty="0"/>
              <a:t> component </a:t>
            </a:r>
            <a:r>
              <a:rPr lang="en-US" dirty="0">
                <a:solidFill>
                  <a:srgbClr val="FF0000"/>
                </a:solidFill>
              </a:rPr>
              <a:t>and the Controller </a:t>
            </a:r>
            <a:r>
              <a:rPr lang="en-US" dirty="0"/>
              <a:t>component in the overall architecture.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responsible to manage the data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stores and retrieves entities used by an application</a:t>
            </a:r>
            <a:r>
              <a:rPr lang="en-US" dirty="0"/>
              <a:t>, usually from a database, and contains the logic implemented by the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D92A-6BF0-4E4E-A393-20D49D43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43F0-A323-48B7-B74D-95AB6C279779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3C88-1CAC-47B6-9E11-C2BE31CD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https://www.studentstutorial.com/php/mvc/insert-data</a:t>
            </a:r>
          </a:p>
        </p:txBody>
      </p:sp>
    </p:spTree>
    <p:extLst>
      <p:ext uri="{BB962C8B-B14F-4D97-AF65-F5344CB8AC3E}">
        <p14:creationId xmlns:p14="http://schemas.microsoft.com/office/powerpoint/2010/main" val="19415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8498-C651-48B0-9B9D-D92D6CB6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1C4C-AEF9-4067-A5EA-7F06EF22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 is responsible to </a:t>
            </a:r>
            <a:r>
              <a:rPr lang="en-US" dirty="0">
                <a:solidFill>
                  <a:srgbClr val="FF0000"/>
                </a:solidFill>
              </a:rPr>
              <a:t>display the data </a:t>
            </a:r>
            <a:r>
              <a:rPr lang="en-US" dirty="0">
                <a:solidFill>
                  <a:srgbClr val="00B050"/>
                </a:solidFill>
              </a:rPr>
              <a:t>provided by the model </a:t>
            </a:r>
            <a:r>
              <a:rPr lang="en-US" dirty="0"/>
              <a:t>in a specific format. </a:t>
            </a:r>
          </a:p>
          <a:p>
            <a:r>
              <a:rPr lang="en-US" dirty="0"/>
              <a:t>This is responsible for mapping graphics onto a device. </a:t>
            </a:r>
          </a:p>
          <a:p>
            <a:r>
              <a:rPr lang="en-US" dirty="0"/>
              <a:t>A view attaches to a model and renders its contents to the display surface and formats the data to be presented to the user, in a web application as an html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E5DD-81F2-4745-B2DB-AB1793DA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6705-435F-41E4-9AE4-4FE48F14197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35C29-5688-4B2E-83A2-8E4F733A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https://www.studentstutorial.com/php/mvc/insert-data</a:t>
            </a:r>
          </a:p>
        </p:txBody>
      </p:sp>
    </p:spTree>
    <p:extLst>
      <p:ext uri="{BB962C8B-B14F-4D97-AF65-F5344CB8AC3E}">
        <p14:creationId xmlns:p14="http://schemas.microsoft.com/office/powerpoint/2010/main" val="33847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384-0AC5-463C-9CA3-566C25F2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E77C-8F56-4D55-97B6-5376EC6A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controller is the means by which the user interacts with the application. </a:t>
            </a:r>
          </a:p>
          <a:p>
            <a:r>
              <a:rPr lang="en-US" dirty="0"/>
              <a:t>A controller accepts input from the user and instructs the model and view to perform actions based on that input.</a:t>
            </a:r>
          </a:p>
          <a:p>
            <a:r>
              <a:rPr lang="en-US" dirty="0"/>
              <a:t>It handles the model and view layers to work together. </a:t>
            </a:r>
          </a:p>
          <a:p>
            <a:r>
              <a:rPr lang="en-US" dirty="0"/>
              <a:t>The controller receives a request from the client, invokes the model to perform the requested operations and sends the data to the View.</a:t>
            </a:r>
          </a:p>
          <a:p>
            <a:r>
              <a:rPr lang="en-US" dirty="0"/>
              <a:t>controller is responsible for mapping end-user action to application response.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31C5-20EC-4A0E-B840-4ACFB5B5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70C7-847E-4839-B4A3-AAC948CB9BC6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E363-45C5-422C-B830-5FE7BC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https://www.studentstutorial.com/php/mvc/insert-data</a:t>
            </a:r>
          </a:p>
        </p:txBody>
      </p:sp>
    </p:spTree>
    <p:extLst>
      <p:ext uri="{BB962C8B-B14F-4D97-AF65-F5344CB8AC3E}">
        <p14:creationId xmlns:p14="http://schemas.microsoft.com/office/powerpoint/2010/main" val="35257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Overview of Web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FD4B0-BBF3-4538-B950-F66BB303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1803400"/>
            <a:ext cx="9828531" cy="4406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FBE8D-1B09-448A-8876-98BECE91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5212" y="6172200"/>
            <a:ext cx="1828800" cy="30480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BA6E-C30D-4717-AA80-9B448B9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8881" y="6172200"/>
            <a:ext cx="7694931" cy="304800"/>
          </a:xfrm>
          <a:solidFill>
            <a:schemeClr val="tx2"/>
          </a:solidFill>
        </p:spPr>
        <p:txBody>
          <a:bodyPr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19336-649E-408D-8F53-14169279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2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1098</TotalTime>
  <Words>3861</Words>
  <Application>Microsoft Office PowerPoint</Application>
  <PresentationFormat>Custom</PresentationFormat>
  <Paragraphs>446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Consolas</vt:lpstr>
      <vt:lpstr>Constantia</vt:lpstr>
      <vt:lpstr>Wingdings</vt:lpstr>
      <vt:lpstr>Books Classic 16x9</vt:lpstr>
      <vt:lpstr>Topic 3</vt:lpstr>
      <vt:lpstr>Contents </vt:lpstr>
      <vt:lpstr>MVC</vt:lpstr>
      <vt:lpstr>PowerPoint Presentation</vt:lpstr>
      <vt:lpstr>Visual Representation for Data flow of MVC Architecture</vt:lpstr>
      <vt:lpstr>Model</vt:lpstr>
      <vt:lpstr>View</vt:lpstr>
      <vt:lpstr>Controller</vt:lpstr>
      <vt:lpstr>Overview of Web development</vt:lpstr>
      <vt:lpstr>Server-side Programming </vt:lpstr>
      <vt:lpstr>Client-side Programming </vt:lpstr>
      <vt:lpstr>Laravel fundamentals   </vt:lpstr>
      <vt:lpstr>Installation </vt:lpstr>
      <vt:lpstr>Directory Structure  </vt:lpstr>
      <vt:lpstr>Bootstrap</vt:lpstr>
      <vt:lpstr>.env(Database configuration)</vt:lpstr>
      <vt:lpstr>Example : in the following sections will see how to develop such application in Laravel </vt:lpstr>
      <vt:lpstr>1.1. Create an object in Model</vt:lpstr>
      <vt:lpstr>1. Creating model</vt:lpstr>
      <vt:lpstr>2. Creating controller </vt:lpstr>
      <vt:lpstr>3.1. resources/views/posts.blade.php</vt:lpstr>
      <vt:lpstr>4. Call view in controller (PostController)</vt:lpstr>
      <vt:lpstr>Set route (routes/web.php)</vt:lpstr>
      <vt:lpstr>Launch  the application(post app)view</vt:lpstr>
      <vt:lpstr>Navigation menu(resources/views/layout.blade.php)</vt:lpstr>
      <vt:lpstr>PowerPoint Presentation</vt:lpstr>
      <vt:lpstr>PowerPoint Presentation</vt:lpstr>
      <vt:lpstr>Include in another pages(header)posts.blade.php </vt:lpstr>
      <vt:lpstr>Footer (resources/views/footer.blade.php)</vt:lpstr>
      <vt:lpstr>Include footer in another pages(posts.blade.php)</vt:lpstr>
      <vt:lpstr>Create post button</vt:lpstr>
      <vt:lpstr>PowerPoint Presentation</vt:lpstr>
      <vt:lpstr>Last of add button </vt:lpstr>
      <vt:lpstr>Fetch from DB (method in controller)</vt:lpstr>
      <vt:lpstr>3rd  View (resources/views/posts.blade.php)</vt:lpstr>
      <vt:lpstr>Details</vt:lpstr>
      <vt:lpstr>Details view (resources/views/single-post.blade.php)</vt:lpstr>
      <vt:lpstr>Edit </vt:lpstr>
      <vt:lpstr>3rd Form (fetch data for update)(edit-post.blade.php)</vt:lpstr>
      <vt:lpstr>Action method of form for update</vt:lpstr>
      <vt:lpstr>Delete </vt:lpstr>
      <vt:lpstr>Blade </vt:lpstr>
      <vt:lpstr>Blade view(resources/views/bl.blade.php)</vt:lpstr>
      <vt:lpstr>To sum-up </vt:lpstr>
      <vt:lpstr>Your Project </vt:lpstr>
      <vt:lpstr>Reference and 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4</dc:title>
  <dc:creator>Girmachew Gulint</dc:creator>
  <cp:lastModifiedBy>Girmachew Gulint</cp:lastModifiedBy>
  <cp:revision>174</cp:revision>
  <dcterms:created xsi:type="dcterms:W3CDTF">2021-03-09T11:49:21Z</dcterms:created>
  <dcterms:modified xsi:type="dcterms:W3CDTF">2021-03-18T08:20:43Z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