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25"/>
  </p:notesMasterIdLst>
  <p:handoutMasterIdLst>
    <p:handoutMasterId r:id="rId26"/>
  </p:handoutMasterIdLst>
  <p:sldIdLst>
    <p:sldId id="256" r:id="rId5"/>
    <p:sldId id="310" r:id="rId6"/>
    <p:sldId id="290" r:id="rId7"/>
    <p:sldId id="395" r:id="rId8"/>
    <p:sldId id="380" r:id="rId9"/>
    <p:sldId id="384" r:id="rId10"/>
    <p:sldId id="381" r:id="rId11"/>
    <p:sldId id="386" r:id="rId12"/>
    <p:sldId id="382" r:id="rId13"/>
    <p:sldId id="383" r:id="rId14"/>
    <p:sldId id="388" r:id="rId15"/>
    <p:sldId id="389" r:id="rId16"/>
    <p:sldId id="390" r:id="rId17"/>
    <p:sldId id="385" r:id="rId18"/>
    <p:sldId id="391" r:id="rId19"/>
    <p:sldId id="392" r:id="rId20"/>
    <p:sldId id="393" r:id="rId21"/>
    <p:sldId id="394" r:id="rId22"/>
    <p:sldId id="396"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13" d="100"/>
          <a:sy n="113" d="100"/>
        </p:scale>
        <p:origin x="115" y="346"/>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4/3/2021</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4/3/2021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12</a:t>
            </a:fld>
            <a:endParaRPr lang="en-US" dirty="0"/>
          </a:p>
        </p:txBody>
      </p:sp>
    </p:spTree>
    <p:extLst>
      <p:ext uri="{BB962C8B-B14F-4D97-AF65-F5344CB8AC3E}">
        <p14:creationId xmlns:p14="http://schemas.microsoft.com/office/powerpoint/2010/main" val="2676096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13</a:t>
            </a:fld>
            <a:endParaRPr lang="en-US" dirty="0"/>
          </a:p>
        </p:txBody>
      </p:sp>
    </p:spTree>
    <p:extLst>
      <p:ext uri="{BB962C8B-B14F-4D97-AF65-F5344CB8AC3E}">
        <p14:creationId xmlns:p14="http://schemas.microsoft.com/office/powerpoint/2010/main" val="1032592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14</a:t>
            </a:fld>
            <a:endParaRPr lang="en-US" dirty="0"/>
          </a:p>
        </p:txBody>
      </p:sp>
    </p:spTree>
    <p:extLst>
      <p:ext uri="{BB962C8B-B14F-4D97-AF65-F5344CB8AC3E}">
        <p14:creationId xmlns:p14="http://schemas.microsoft.com/office/powerpoint/2010/main" val="1541678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20</a:t>
            </a:fld>
            <a:endParaRPr lang="en-US" dirty="0"/>
          </a:p>
        </p:txBody>
      </p:sp>
    </p:spTree>
    <p:extLst>
      <p:ext uri="{BB962C8B-B14F-4D97-AF65-F5344CB8AC3E}">
        <p14:creationId xmlns:p14="http://schemas.microsoft.com/office/powerpoint/2010/main" val="281018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4</a:t>
            </a:fld>
            <a:endParaRPr lang="en-US" dirty="0"/>
          </a:p>
        </p:txBody>
      </p:sp>
    </p:spTree>
    <p:extLst>
      <p:ext uri="{BB962C8B-B14F-4D97-AF65-F5344CB8AC3E}">
        <p14:creationId xmlns:p14="http://schemas.microsoft.com/office/powerpoint/2010/main" val="363594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5</a:t>
            </a:fld>
            <a:endParaRPr lang="en-US" dirty="0"/>
          </a:p>
        </p:txBody>
      </p:sp>
    </p:spTree>
    <p:extLst>
      <p:ext uri="{BB962C8B-B14F-4D97-AF65-F5344CB8AC3E}">
        <p14:creationId xmlns:p14="http://schemas.microsoft.com/office/powerpoint/2010/main" val="380137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7</a:t>
            </a:fld>
            <a:endParaRPr lang="en-US" dirty="0"/>
          </a:p>
        </p:txBody>
      </p:sp>
    </p:spTree>
    <p:extLst>
      <p:ext uri="{BB962C8B-B14F-4D97-AF65-F5344CB8AC3E}">
        <p14:creationId xmlns:p14="http://schemas.microsoft.com/office/powerpoint/2010/main" val="413167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8</a:t>
            </a:fld>
            <a:endParaRPr lang="en-US" dirty="0"/>
          </a:p>
        </p:txBody>
      </p:sp>
    </p:spTree>
    <p:extLst>
      <p:ext uri="{BB962C8B-B14F-4D97-AF65-F5344CB8AC3E}">
        <p14:creationId xmlns:p14="http://schemas.microsoft.com/office/powerpoint/2010/main" val="3194953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9</a:t>
            </a:fld>
            <a:endParaRPr lang="en-US" dirty="0"/>
          </a:p>
        </p:txBody>
      </p:sp>
    </p:spTree>
    <p:extLst>
      <p:ext uri="{BB962C8B-B14F-4D97-AF65-F5344CB8AC3E}">
        <p14:creationId xmlns:p14="http://schemas.microsoft.com/office/powerpoint/2010/main" val="861411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10</a:t>
            </a:fld>
            <a:endParaRPr lang="en-US" dirty="0"/>
          </a:p>
        </p:txBody>
      </p:sp>
    </p:spTree>
    <p:extLst>
      <p:ext uri="{BB962C8B-B14F-4D97-AF65-F5344CB8AC3E}">
        <p14:creationId xmlns:p14="http://schemas.microsoft.com/office/powerpoint/2010/main" val="2993754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11</a:t>
            </a:fld>
            <a:endParaRPr lang="en-US" dirty="0"/>
          </a:p>
        </p:txBody>
      </p:sp>
    </p:spTree>
    <p:extLst>
      <p:ext uri="{BB962C8B-B14F-4D97-AF65-F5344CB8AC3E}">
        <p14:creationId xmlns:p14="http://schemas.microsoft.com/office/powerpoint/2010/main" val="422220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a:lstStyle/>
          <a:p>
            <a:r>
              <a:rPr lang="en-US" dirty="0"/>
              <a:t>HMM for Bitcoin Price Prediction</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4419600" cy="2240735"/>
          </a:xfrm>
        </p:spPr>
        <p:txBody>
          <a:bodyPr vert="horz" lIns="91440" tIns="45720" rIns="91440" bIns="45720" rtlCol="0" anchor="ctr">
            <a:normAutofit/>
          </a:bodyPr>
          <a:lstStyle/>
          <a:p>
            <a:r>
              <a:rPr lang="en-US" dirty="0">
                <a:solidFill>
                  <a:schemeClr val="tx2"/>
                </a:solidFill>
              </a:rPr>
              <a:t>Methodology</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11026179" cy="924030"/>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Because X_(t+1 )is a continuous variable, we decide to discretize the possible range of values according to the table below.</a:t>
            </a:r>
          </a:p>
          <a:p>
            <a:pPr marL="285750" indent="-285750">
              <a:lnSpc>
                <a:spcPct val="110000"/>
              </a:lnSpc>
              <a:buClrTx/>
              <a:buFont typeface="Wingdings" panose="05000000000000000000" pitchFamily="2" charset="2"/>
              <a:buChar char="§"/>
            </a:pPr>
            <a:r>
              <a:rPr lang="en-US" dirty="0">
                <a:solidFill>
                  <a:schemeClr val="tx2"/>
                </a:solidFill>
              </a:rPr>
              <a:t>With the discretization, we can proceed to find the optimal X_(t+1 ) </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10</a:t>
            </a:fld>
            <a:endParaRPr lang="en-US" cap="all">
              <a:solidFill>
                <a:schemeClr val="tx2"/>
              </a:solidFill>
            </a:endParaRPr>
          </a:p>
        </p:txBody>
      </p:sp>
      <p:graphicFrame>
        <p:nvGraphicFramePr>
          <p:cNvPr id="163" name="Table 9">
            <a:extLst>
              <a:ext uri="{FF2B5EF4-FFF2-40B4-BE49-F238E27FC236}">
                <a16:creationId xmlns:a16="http://schemas.microsoft.com/office/drawing/2014/main" id="{74207451-6498-4E38-82E9-FB35191858B5}"/>
              </a:ext>
            </a:extLst>
          </p:cNvPr>
          <p:cNvGraphicFramePr>
            <a:graphicFrameLocks/>
          </p:cNvGraphicFramePr>
          <p:nvPr>
            <p:extLst>
              <p:ext uri="{D42A27DB-BD31-4B8C-83A1-F6EECF244321}">
                <p14:modId xmlns:p14="http://schemas.microsoft.com/office/powerpoint/2010/main" val="2584488285"/>
              </p:ext>
            </p:extLst>
          </p:nvPr>
        </p:nvGraphicFramePr>
        <p:xfrm>
          <a:off x="836536" y="3268718"/>
          <a:ext cx="10506500" cy="2648712"/>
        </p:xfrm>
        <a:graphic>
          <a:graphicData uri="http://schemas.openxmlformats.org/drawingml/2006/table">
            <a:tbl>
              <a:tblPr firstRow="1" bandRow="1">
                <a:tableStyleId>{B301B821-A1FF-4177-AEE7-76D212191A09}</a:tableStyleId>
              </a:tblPr>
              <a:tblGrid>
                <a:gridCol w="2626625">
                  <a:extLst>
                    <a:ext uri="{9D8B030D-6E8A-4147-A177-3AD203B41FA5}">
                      <a16:colId xmlns:a16="http://schemas.microsoft.com/office/drawing/2014/main" val="2446386500"/>
                    </a:ext>
                  </a:extLst>
                </a:gridCol>
                <a:gridCol w="2626625">
                  <a:extLst>
                    <a:ext uri="{9D8B030D-6E8A-4147-A177-3AD203B41FA5}">
                      <a16:colId xmlns:a16="http://schemas.microsoft.com/office/drawing/2014/main" val="3308918160"/>
                    </a:ext>
                  </a:extLst>
                </a:gridCol>
                <a:gridCol w="2626625">
                  <a:extLst>
                    <a:ext uri="{9D8B030D-6E8A-4147-A177-3AD203B41FA5}">
                      <a16:colId xmlns:a16="http://schemas.microsoft.com/office/drawing/2014/main" val="857403393"/>
                    </a:ext>
                  </a:extLst>
                </a:gridCol>
                <a:gridCol w="2626625">
                  <a:extLst>
                    <a:ext uri="{9D8B030D-6E8A-4147-A177-3AD203B41FA5}">
                      <a16:colId xmlns:a16="http://schemas.microsoft.com/office/drawing/2014/main" val="2630249886"/>
                    </a:ext>
                  </a:extLst>
                </a:gridCol>
              </a:tblGrid>
              <a:tr h="662178">
                <a:tc>
                  <a:txBody>
                    <a:bodyPr/>
                    <a:lstStyle/>
                    <a:p>
                      <a:pPr algn="l"/>
                      <a:r>
                        <a:rPr lang="en-US" b="0" dirty="0">
                          <a:solidFill>
                            <a:schemeClr val="tx1"/>
                          </a:solidFill>
                          <a:latin typeface="+mj-lt"/>
                        </a:rPr>
                        <a:t>Observation</a:t>
                      </a:r>
                    </a:p>
                  </a:txBody>
                  <a:tcPr anchor="ctr"/>
                </a:tc>
                <a:tc>
                  <a:txBody>
                    <a:bodyPr/>
                    <a:lstStyle/>
                    <a:p>
                      <a:pPr marL="0" marR="0" algn="l" defTabSz="914400" rtl="0" eaLnBrk="1" latinLnBrk="0" hangingPunct="1">
                        <a:lnSpc>
                          <a:spcPct val="107000"/>
                        </a:lnSpc>
                        <a:spcBef>
                          <a:spcPts val="0"/>
                        </a:spcBef>
                        <a:spcAft>
                          <a:spcPts val="0"/>
                        </a:spcAft>
                      </a:pPr>
                      <a:r>
                        <a:rPr lang="en-US" sz="1800" b="0" kern="1200" dirty="0">
                          <a:solidFill>
                            <a:schemeClr val="tx1"/>
                          </a:solidFill>
                          <a:latin typeface="+mj-lt"/>
                          <a:ea typeface="+mn-ea"/>
                          <a:cs typeface="+mn-cs"/>
                        </a:rPr>
                        <a:t>Minimum </a:t>
                      </a:r>
                    </a:p>
                  </a:txBody>
                  <a:tcPr marL="68580" marR="68580" marT="0" marB="0" anchor="ctr"/>
                </a:tc>
                <a:tc>
                  <a:txBody>
                    <a:bodyPr/>
                    <a:lstStyle/>
                    <a:p>
                      <a:pPr marL="0" marR="0" algn="l" defTabSz="914400" rtl="0" eaLnBrk="1" latinLnBrk="0" hangingPunct="1">
                        <a:lnSpc>
                          <a:spcPct val="107000"/>
                        </a:lnSpc>
                        <a:spcBef>
                          <a:spcPts val="0"/>
                        </a:spcBef>
                        <a:spcAft>
                          <a:spcPts val="0"/>
                        </a:spcAft>
                      </a:pPr>
                      <a:r>
                        <a:rPr lang="en-US" sz="1800" b="0" kern="1200" dirty="0">
                          <a:solidFill>
                            <a:schemeClr val="tx1"/>
                          </a:solidFill>
                          <a:latin typeface="+mj-lt"/>
                          <a:ea typeface="+mn-ea"/>
                          <a:cs typeface="+mn-cs"/>
                        </a:rPr>
                        <a:t>Maximum </a:t>
                      </a:r>
                    </a:p>
                  </a:txBody>
                  <a:tcPr marL="68580" marR="68580" marT="0" marB="0" anchor="ctr"/>
                </a:tc>
                <a:tc>
                  <a:txBody>
                    <a:bodyPr/>
                    <a:lstStyle/>
                    <a:p>
                      <a:pPr marL="0" marR="0" algn="l" defTabSz="914400" rtl="0" eaLnBrk="1" latinLnBrk="0" hangingPunct="1">
                        <a:lnSpc>
                          <a:spcPct val="107000"/>
                        </a:lnSpc>
                        <a:spcBef>
                          <a:spcPts val="0"/>
                        </a:spcBef>
                        <a:spcAft>
                          <a:spcPts val="0"/>
                        </a:spcAft>
                      </a:pPr>
                      <a:r>
                        <a:rPr lang="en-US" sz="1800" b="0" kern="1200" dirty="0">
                          <a:solidFill>
                            <a:schemeClr val="tx1"/>
                          </a:solidFill>
                          <a:latin typeface="+mj-lt"/>
                          <a:ea typeface="+mn-ea"/>
                          <a:cs typeface="+mn-cs"/>
                        </a:rPr>
                        <a:t>Number of points</a:t>
                      </a:r>
                    </a:p>
                  </a:txBody>
                  <a:tcPr marL="68580" marR="68580" marT="0" marB="0" anchor="ctr"/>
                </a:tc>
                <a:extLst>
                  <a:ext uri="{0D108BD9-81ED-4DB2-BD59-A6C34878D82A}">
                    <a16:rowId xmlns:a16="http://schemas.microsoft.com/office/drawing/2014/main" val="3100351803"/>
                  </a:ext>
                </a:extLst>
              </a:tr>
              <a:tr h="662178">
                <a:tc>
                  <a:txBody>
                    <a:bodyPr/>
                    <a:lstStyle/>
                    <a:p>
                      <a:pPr marL="0" marR="0">
                        <a:lnSpc>
                          <a:spcPct val="107000"/>
                        </a:lnSpc>
                        <a:spcBef>
                          <a:spcPts val="0"/>
                        </a:spcBef>
                        <a:spcAft>
                          <a:spcPts val="0"/>
                        </a:spcAft>
                      </a:pPr>
                      <a:r>
                        <a:rPr lang="en-US" sz="1800" kern="1200" dirty="0" err="1">
                          <a:solidFill>
                            <a:schemeClr val="dk1"/>
                          </a:solidFill>
                          <a:latin typeface="+mn-lt"/>
                          <a:ea typeface="+mn-ea"/>
                          <a:cs typeface="+mn-cs"/>
                        </a:rPr>
                        <a:t>frac_change</a:t>
                      </a: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-0.1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0.1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50</a:t>
                      </a:r>
                    </a:p>
                  </a:txBody>
                  <a:tcPr marL="68580" marR="68580" marT="0" marB="0"/>
                </a:tc>
                <a:extLst>
                  <a:ext uri="{0D108BD9-81ED-4DB2-BD59-A6C34878D82A}">
                    <a16:rowId xmlns:a16="http://schemas.microsoft.com/office/drawing/2014/main" val="2801628125"/>
                  </a:ext>
                </a:extLst>
              </a:tr>
              <a:tr h="662178">
                <a:tc>
                  <a:txBody>
                    <a:bodyPr/>
                    <a:lstStyle/>
                    <a:p>
                      <a:pPr marL="0" marR="0">
                        <a:lnSpc>
                          <a:spcPct val="107000"/>
                        </a:lnSpc>
                        <a:spcBef>
                          <a:spcPts val="0"/>
                        </a:spcBef>
                        <a:spcAft>
                          <a:spcPts val="0"/>
                        </a:spcAft>
                      </a:pPr>
                      <a:r>
                        <a:rPr lang="en-US" sz="1800" kern="1200" dirty="0" err="1">
                          <a:solidFill>
                            <a:schemeClr val="dk1"/>
                          </a:solidFill>
                          <a:latin typeface="+mn-lt"/>
                          <a:ea typeface="+mn-ea"/>
                          <a:cs typeface="+mn-cs"/>
                        </a:rPr>
                        <a:t>frac_high</a:t>
                      </a: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0</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0.1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5</a:t>
                      </a:r>
                    </a:p>
                  </a:txBody>
                  <a:tcPr marL="68580" marR="68580" marT="0" marB="0"/>
                </a:tc>
                <a:extLst>
                  <a:ext uri="{0D108BD9-81ED-4DB2-BD59-A6C34878D82A}">
                    <a16:rowId xmlns:a16="http://schemas.microsoft.com/office/drawing/2014/main" val="522315634"/>
                  </a:ext>
                </a:extLst>
              </a:tr>
              <a:tr h="662178">
                <a:tc>
                  <a:txBody>
                    <a:bodyPr/>
                    <a:lstStyle/>
                    <a:p>
                      <a:pPr marL="0" marR="0">
                        <a:lnSpc>
                          <a:spcPct val="107000"/>
                        </a:lnSpc>
                        <a:spcBef>
                          <a:spcPts val="0"/>
                        </a:spcBef>
                        <a:spcAft>
                          <a:spcPts val="0"/>
                        </a:spcAft>
                      </a:pPr>
                      <a:r>
                        <a:rPr lang="en-US" sz="1800" kern="1200" dirty="0" err="1">
                          <a:solidFill>
                            <a:schemeClr val="dk1"/>
                          </a:solidFill>
                          <a:latin typeface="+mn-lt"/>
                          <a:ea typeface="+mn-ea"/>
                          <a:cs typeface="+mn-cs"/>
                        </a:rPr>
                        <a:t>frac_low</a:t>
                      </a: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0</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0.1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15</a:t>
                      </a:r>
                    </a:p>
                  </a:txBody>
                  <a:tcPr marL="68580" marR="68580" marT="0" marB="0"/>
                </a:tc>
                <a:extLst>
                  <a:ext uri="{0D108BD9-81ED-4DB2-BD59-A6C34878D82A}">
                    <a16:rowId xmlns:a16="http://schemas.microsoft.com/office/drawing/2014/main" val="3923311043"/>
                  </a:ext>
                </a:extLst>
              </a:tr>
            </a:tbl>
          </a:graphicData>
        </a:graphic>
      </p:graphicFrame>
    </p:spTree>
    <p:extLst>
      <p:ext uri="{BB962C8B-B14F-4D97-AF65-F5344CB8AC3E}">
        <p14:creationId xmlns:p14="http://schemas.microsoft.com/office/powerpoint/2010/main" val="280865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5981594" cy="2240735"/>
          </a:xfrm>
        </p:spPr>
        <p:txBody>
          <a:bodyPr vert="horz" lIns="91440" tIns="45720" rIns="91440" bIns="45720" rtlCol="0" anchor="ctr">
            <a:normAutofit/>
          </a:bodyPr>
          <a:lstStyle/>
          <a:p>
            <a:r>
              <a:rPr lang="en-US" dirty="0">
                <a:solidFill>
                  <a:schemeClr val="tx2"/>
                </a:solidFill>
              </a:rPr>
              <a:t>Results – State plot for in-sample data</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5636415"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sz="1400" dirty="0">
                <a:solidFill>
                  <a:schemeClr val="tx2"/>
                </a:solidFill>
              </a:rPr>
              <a:t>We proceed to analyze the states by plotting each state against the respective price charts as well plotting their return distributions and cumulative future returns for each state</a:t>
            </a:r>
          </a:p>
          <a:p>
            <a:pPr marL="285750" indent="-285750">
              <a:lnSpc>
                <a:spcPct val="110000"/>
              </a:lnSpc>
              <a:buClrTx/>
              <a:buFont typeface="Wingdings" panose="05000000000000000000" pitchFamily="2" charset="2"/>
              <a:buChar char="§"/>
            </a:pPr>
            <a:r>
              <a:rPr lang="en-US" sz="1400" dirty="0">
                <a:solidFill>
                  <a:schemeClr val="tx2"/>
                </a:solidFill>
              </a:rPr>
              <a:t>State 0: Price plot for this state is skewed towards a bullish state as can be seen that the states typically correspond to bullish trends in price with overall best future returns. We can thus define this state as bullish. Interesting to observe as well that returns distributions are narrow which shows relative consistency across the state</a:t>
            </a:r>
          </a:p>
          <a:p>
            <a:pPr marL="285750" indent="-285750">
              <a:lnSpc>
                <a:spcPct val="110000"/>
              </a:lnSpc>
              <a:buClrTx/>
              <a:buFont typeface="Wingdings" panose="05000000000000000000" pitchFamily="2" charset="2"/>
              <a:buChar char="§"/>
            </a:pPr>
            <a:r>
              <a:rPr lang="en-US" sz="1400" dirty="0">
                <a:solidFill>
                  <a:schemeClr val="tx2"/>
                </a:solidFill>
              </a:rPr>
              <a:t>State 1: The price plot for hidden state 1 is somewhat unclear with regards to interpretation with a wide returns distribution. Thus we can label this state as random</a:t>
            </a:r>
          </a:p>
          <a:p>
            <a:pPr marL="285750" indent="-285750">
              <a:lnSpc>
                <a:spcPct val="110000"/>
              </a:lnSpc>
              <a:buClrTx/>
              <a:buFont typeface="Wingdings" panose="05000000000000000000" pitchFamily="2" charset="2"/>
              <a:buChar char="§"/>
            </a:pPr>
            <a:r>
              <a:rPr lang="en-US" sz="1400" dirty="0">
                <a:solidFill>
                  <a:schemeClr val="tx2"/>
                </a:solidFill>
              </a:rPr>
              <a:t>State 2: From the first hidden state price plot, we see some areas of tops spotted but values are sparse.  Possible interpretation: Signal market turns</a:t>
            </a:r>
          </a:p>
          <a:p>
            <a:pPr marL="285750" indent="-285750">
              <a:lnSpc>
                <a:spcPct val="110000"/>
              </a:lnSpc>
              <a:buClrTx/>
              <a:buFont typeface="Wingdings" panose="05000000000000000000" pitchFamily="2" charset="2"/>
              <a:buChar char="§"/>
            </a:pPr>
            <a:r>
              <a:rPr lang="en-US" sz="1400" dirty="0">
                <a:solidFill>
                  <a:schemeClr val="tx2"/>
                </a:solidFill>
              </a:rPr>
              <a:t>Overall, given that the price in our training set is generally bullish hence it makes sense that the bullish state 0 has a much larger data set</a:t>
            </a:r>
          </a:p>
          <a:p>
            <a:pPr>
              <a:lnSpc>
                <a:spcPct val="110000"/>
              </a:lnSpc>
              <a:buClrTx/>
            </a:pPr>
            <a:endParaRPr lang="en-US" sz="1400" dirty="0">
              <a:solidFill>
                <a:schemeClr val="tx2"/>
              </a:solidFill>
            </a:endParaRP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127797" y="6513597"/>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11</a:t>
            </a:fld>
            <a:endParaRPr lang="en-US" cap="all">
              <a:solidFill>
                <a:schemeClr val="tx2"/>
              </a:solidFill>
            </a:endParaRPr>
          </a:p>
        </p:txBody>
      </p:sp>
      <p:pic>
        <p:nvPicPr>
          <p:cNvPr id="3" name="Picture 2">
            <a:extLst>
              <a:ext uri="{FF2B5EF4-FFF2-40B4-BE49-F238E27FC236}">
                <a16:creationId xmlns:a16="http://schemas.microsoft.com/office/drawing/2014/main" id="{A33A5B23-9630-4D0D-98B9-9C3EA48A94A1}"/>
              </a:ext>
            </a:extLst>
          </p:cNvPr>
          <p:cNvPicPr>
            <a:picLocks noChangeAspect="1"/>
          </p:cNvPicPr>
          <p:nvPr/>
        </p:nvPicPr>
        <p:blipFill>
          <a:blip r:embed="rId3"/>
          <a:stretch>
            <a:fillRect/>
          </a:stretch>
        </p:blipFill>
        <p:spPr>
          <a:xfrm>
            <a:off x="6198419" y="434571"/>
            <a:ext cx="5798924" cy="5798924"/>
          </a:xfrm>
          <a:prstGeom prst="rect">
            <a:avLst/>
          </a:prstGeom>
        </p:spPr>
      </p:pic>
    </p:spTree>
    <p:extLst>
      <p:ext uri="{BB962C8B-B14F-4D97-AF65-F5344CB8AC3E}">
        <p14:creationId xmlns:p14="http://schemas.microsoft.com/office/powerpoint/2010/main" val="176738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5981594" cy="2240735"/>
          </a:xfrm>
        </p:spPr>
        <p:txBody>
          <a:bodyPr vert="horz" lIns="91440" tIns="45720" rIns="91440" bIns="45720" rtlCol="0" anchor="ctr">
            <a:normAutofit/>
          </a:bodyPr>
          <a:lstStyle/>
          <a:p>
            <a:r>
              <a:rPr lang="en-US" sz="4000" dirty="0">
                <a:solidFill>
                  <a:schemeClr val="tx2"/>
                </a:solidFill>
              </a:rPr>
              <a:t>Results – Features analysis for each state</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5257108"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sz="1600" dirty="0">
                <a:solidFill>
                  <a:schemeClr val="tx2"/>
                </a:solidFill>
              </a:rPr>
              <a:t>Further analysis on the features we used for our HMM model and its respective states. We run the model across 10,000 simulations to generate sample features across the different states</a:t>
            </a:r>
          </a:p>
          <a:p>
            <a:pPr marL="285750" indent="-285750">
              <a:lnSpc>
                <a:spcPct val="110000"/>
              </a:lnSpc>
              <a:buClrTx/>
              <a:buFont typeface="Wingdings" panose="05000000000000000000" pitchFamily="2" charset="2"/>
              <a:buChar char="§"/>
            </a:pPr>
            <a:r>
              <a:rPr lang="en-US" sz="1600" dirty="0" err="1">
                <a:solidFill>
                  <a:schemeClr val="tx2"/>
                </a:solidFill>
              </a:rPr>
              <a:t>Frac_change</a:t>
            </a:r>
            <a:r>
              <a:rPr lang="en-US" sz="1600" dirty="0">
                <a:solidFill>
                  <a:schemeClr val="tx2"/>
                </a:solidFill>
              </a:rPr>
              <a:t>: We see narrower distributions for state 0 with more positive values given it is a bullish state. State 1 has a wider distribution and lastly State 2 is sparse. Distributions are similar to our previous returns distribution</a:t>
            </a:r>
          </a:p>
          <a:p>
            <a:pPr marL="285750" indent="-285750">
              <a:lnSpc>
                <a:spcPct val="110000"/>
              </a:lnSpc>
              <a:buClrTx/>
              <a:buFont typeface="Wingdings" panose="05000000000000000000" pitchFamily="2" charset="2"/>
              <a:buChar char="§"/>
            </a:pPr>
            <a:r>
              <a:rPr lang="en-US" sz="1600" dirty="0" err="1">
                <a:solidFill>
                  <a:schemeClr val="tx2"/>
                </a:solidFill>
              </a:rPr>
              <a:t>Frac_high</a:t>
            </a:r>
            <a:r>
              <a:rPr lang="en-US" sz="1600" dirty="0">
                <a:solidFill>
                  <a:schemeClr val="tx2"/>
                </a:solidFill>
              </a:rPr>
              <a:t>: Slightly narrower distributions here in both state 0 and state 1 which could mean tighter high-to-open changes across states</a:t>
            </a:r>
          </a:p>
          <a:p>
            <a:pPr marL="285750" indent="-285750">
              <a:lnSpc>
                <a:spcPct val="110000"/>
              </a:lnSpc>
              <a:buClrTx/>
              <a:buFont typeface="Wingdings" panose="05000000000000000000" pitchFamily="2" charset="2"/>
              <a:buChar char="§"/>
            </a:pPr>
            <a:r>
              <a:rPr lang="en-US" sz="1600" dirty="0" err="1">
                <a:solidFill>
                  <a:schemeClr val="tx2"/>
                </a:solidFill>
              </a:rPr>
              <a:t>Frac_low</a:t>
            </a:r>
            <a:r>
              <a:rPr lang="en-US" sz="1600" dirty="0">
                <a:solidFill>
                  <a:schemeClr val="tx2"/>
                </a:solidFill>
              </a:rPr>
              <a:t>: Similar distributions to </a:t>
            </a:r>
            <a:r>
              <a:rPr lang="en-US" sz="1600" dirty="0" err="1">
                <a:solidFill>
                  <a:schemeClr val="tx2"/>
                </a:solidFill>
              </a:rPr>
              <a:t>frac_high</a:t>
            </a:r>
            <a:r>
              <a:rPr lang="en-US" sz="1600" dirty="0">
                <a:solidFill>
                  <a:schemeClr val="tx2"/>
                </a:solidFill>
              </a:rPr>
              <a:t> which could indicate that both high and low changes relative to price have similar characteristics in distribution</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182425" y="6515626"/>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12</a:t>
            </a:fld>
            <a:endParaRPr lang="en-US" cap="all">
              <a:solidFill>
                <a:schemeClr val="tx2"/>
              </a:solidFill>
            </a:endParaRPr>
          </a:p>
        </p:txBody>
      </p:sp>
      <p:pic>
        <p:nvPicPr>
          <p:cNvPr id="2" name="Picture 1">
            <a:extLst>
              <a:ext uri="{FF2B5EF4-FFF2-40B4-BE49-F238E27FC236}">
                <a16:creationId xmlns:a16="http://schemas.microsoft.com/office/drawing/2014/main" id="{F0577CB4-6401-42EA-822A-C7429C9AEC20}"/>
              </a:ext>
            </a:extLst>
          </p:cNvPr>
          <p:cNvPicPr>
            <a:picLocks noChangeAspect="1"/>
          </p:cNvPicPr>
          <p:nvPr/>
        </p:nvPicPr>
        <p:blipFill>
          <a:blip r:embed="rId3"/>
          <a:stretch>
            <a:fillRect/>
          </a:stretch>
        </p:blipFill>
        <p:spPr>
          <a:xfrm>
            <a:off x="6209439" y="472254"/>
            <a:ext cx="5628150" cy="5633405"/>
          </a:xfrm>
          <a:prstGeom prst="rect">
            <a:avLst/>
          </a:prstGeom>
        </p:spPr>
      </p:pic>
    </p:spTree>
    <p:extLst>
      <p:ext uri="{BB962C8B-B14F-4D97-AF65-F5344CB8AC3E}">
        <p14:creationId xmlns:p14="http://schemas.microsoft.com/office/powerpoint/2010/main" val="241308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5981594" cy="2240735"/>
          </a:xfrm>
        </p:spPr>
        <p:txBody>
          <a:bodyPr vert="horz" lIns="91440" tIns="45720" rIns="91440" bIns="45720" rtlCol="0" anchor="ctr">
            <a:normAutofit/>
          </a:bodyPr>
          <a:lstStyle/>
          <a:p>
            <a:r>
              <a:rPr lang="en-US" sz="4000" dirty="0">
                <a:solidFill>
                  <a:schemeClr val="tx2"/>
                </a:solidFill>
              </a:rPr>
              <a:t>Results – </a:t>
            </a:r>
            <a:r>
              <a:rPr lang="en-US" sz="4000" dirty="0" err="1">
                <a:solidFill>
                  <a:schemeClr val="tx2"/>
                </a:solidFill>
              </a:rPr>
              <a:t>Backtest</a:t>
            </a:r>
            <a:r>
              <a:rPr lang="en-US" sz="4000" dirty="0">
                <a:solidFill>
                  <a:schemeClr val="tx2"/>
                </a:solidFill>
              </a:rPr>
              <a:t> on OOS data</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4861193"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After analysis of our states, we will run out model on our out-of-sample data and run a </a:t>
            </a:r>
            <a:r>
              <a:rPr lang="en-US" dirty="0" err="1">
                <a:solidFill>
                  <a:schemeClr val="tx2"/>
                </a:solidFill>
              </a:rPr>
              <a:t>backtest</a:t>
            </a:r>
            <a:r>
              <a:rPr lang="en-US" dirty="0">
                <a:solidFill>
                  <a:schemeClr val="tx2"/>
                </a:solidFill>
              </a:rPr>
              <a:t> to see the performance of our evaluation</a:t>
            </a:r>
          </a:p>
          <a:p>
            <a:pPr marL="285750" indent="-285750">
              <a:lnSpc>
                <a:spcPct val="110000"/>
              </a:lnSpc>
              <a:buClrTx/>
              <a:buFont typeface="Wingdings" panose="05000000000000000000" pitchFamily="2" charset="2"/>
              <a:buChar char="§"/>
            </a:pPr>
            <a:r>
              <a:rPr lang="en-US" dirty="0">
                <a:solidFill>
                  <a:schemeClr val="tx2"/>
                </a:solidFill>
              </a:rPr>
              <a:t>For </a:t>
            </a:r>
            <a:r>
              <a:rPr lang="en-US" dirty="0" err="1">
                <a:solidFill>
                  <a:schemeClr val="tx2"/>
                </a:solidFill>
              </a:rPr>
              <a:t>backtesting</a:t>
            </a:r>
            <a:r>
              <a:rPr lang="en-US" dirty="0">
                <a:solidFill>
                  <a:schemeClr val="tx2"/>
                </a:solidFill>
              </a:rPr>
              <a:t>, we will go long for if model predicted state = 0 (bullish). Short if state = 2 (market turning). Close positions if state = 1 (random)</a:t>
            </a:r>
          </a:p>
          <a:p>
            <a:pPr marL="285750" indent="-285750">
              <a:lnSpc>
                <a:spcPct val="110000"/>
              </a:lnSpc>
              <a:buClrTx/>
              <a:buFont typeface="Wingdings" panose="05000000000000000000" pitchFamily="2" charset="2"/>
              <a:buChar char="§"/>
            </a:pPr>
            <a:r>
              <a:rPr lang="en-US" dirty="0">
                <a:solidFill>
                  <a:schemeClr val="tx2"/>
                </a:solidFill>
              </a:rPr>
              <a:t>Position sizing is $100,000 / trade</a:t>
            </a:r>
          </a:p>
          <a:p>
            <a:pPr marL="285750" indent="-285750">
              <a:lnSpc>
                <a:spcPct val="110000"/>
              </a:lnSpc>
              <a:buClrTx/>
              <a:buFont typeface="Wingdings" panose="05000000000000000000" pitchFamily="2" charset="2"/>
              <a:buChar char="§"/>
            </a:pPr>
            <a:r>
              <a:rPr lang="en-US" dirty="0">
                <a:solidFill>
                  <a:schemeClr val="tx2"/>
                </a:solidFill>
              </a:rPr>
              <a:t>Results of the </a:t>
            </a:r>
            <a:r>
              <a:rPr lang="en-US" dirty="0" err="1">
                <a:solidFill>
                  <a:schemeClr val="tx2"/>
                </a:solidFill>
              </a:rPr>
              <a:t>backtest</a:t>
            </a:r>
            <a:r>
              <a:rPr lang="en-US" dirty="0">
                <a:solidFill>
                  <a:schemeClr val="tx2"/>
                </a:solidFill>
              </a:rPr>
              <a:t> can be seen in the chart. Overall generating a return in excess of $200,000 or 200% over a 4 year period. Note that transaction costs and slippage are not included here</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13</a:t>
            </a:fld>
            <a:endParaRPr lang="en-US" cap="all">
              <a:solidFill>
                <a:schemeClr val="tx2"/>
              </a:solidFill>
            </a:endParaRPr>
          </a:p>
        </p:txBody>
      </p:sp>
      <p:pic>
        <p:nvPicPr>
          <p:cNvPr id="163" name="Picture 162">
            <a:extLst>
              <a:ext uri="{FF2B5EF4-FFF2-40B4-BE49-F238E27FC236}">
                <a16:creationId xmlns:a16="http://schemas.microsoft.com/office/drawing/2014/main" id="{B96B2310-5285-495A-BE41-24A509822090}"/>
              </a:ext>
            </a:extLst>
          </p:cNvPr>
          <p:cNvPicPr>
            <a:picLocks noChangeAspect="1"/>
          </p:cNvPicPr>
          <p:nvPr/>
        </p:nvPicPr>
        <p:blipFill>
          <a:blip r:embed="rId3"/>
          <a:stretch>
            <a:fillRect/>
          </a:stretch>
        </p:blipFill>
        <p:spPr>
          <a:xfrm>
            <a:off x="6112613" y="656514"/>
            <a:ext cx="5656497" cy="5331203"/>
          </a:xfrm>
          <a:prstGeom prst="rect">
            <a:avLst/>
          </a:prstGeom>
        </p:spPr>
      </p:pic>
    </p:spTree>
    <p:extLst>
      <p:ext uri="{BB962C8B-B14F-4D97-AF65-F5344CB8AC3E}">
        <p14:creationId xmlns:p14="http://schemas.microsoft.com/office/powerpoint/2010/main" val="52941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5981594" cy="2240735"/>
          </a:xfrm>
        </p:spPr>
        <p:txBody>
          <a:bodyPr vert="horz" lIns="91440" tIns="45720" rIns="91440" bIns="45720" rtlCol="0" anchor="ctr">
            <a:normAutofit/>
          </a:bodyPr>
          <a:lstStyle/>
          <a:p>
            <a:r>
              <a:rPr lang="en-US" dirty="0">
                <a:solidFill>
                  <a:schemeClr val="tx2"/>
                </a:solidFill>
              </a:rPr>
              <a:t>Results – Prediction </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4861193"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We used our HMM to predict the bitcoin prices for the next 100 days, and compares it with the actual price.</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14</a:t>
            </a:fld>
            <a:endParaRPr lang="en-US" cap="all">
              <a:solidFill>
                <a:schemeClr val="tx2"/>
              </a:solidFill>
            </a:endParaRPr>
          </a:p>
        </p:txBody>
      </p:sp>
      <p:pic>
        <p:nvPicPr>
          <p:cNvPr id="4" name="Picture 3" descr="Chart, line chart&#10;&#10;Description automatically generated">
            <a:extLst>
              <a:ext uri="{FF2B5EF4-FFF2-40B4-BE49-F238E27FC236}">
                <a16:creationId xmlns:a16="http://schemas.microsoft.com/office/drawing/2014/main" id="{318D621E-7A99-4B60-AE9F-D9352B082F7D}"/>
              </a:ext>
            </a:extLst>
          </p:cNvPr>
          <p:cNvPicPr>
            <a:picLocks noChangeAspect="1"/>
          </p:cNvPicPr>
          <p:nvPr/>
        </p:nvPicPr>
        <p:blipFill>
          <a:blip r:embed="rId3"/>
          <a:stretch>
            <a:fillRect/>
          </a:stretch>
        </p:blipFill>
        <p:spPr>
          <a:xfrm>
            <a:off x="6555913" y="1425080"/>
            <a:ext cx="5263112" cy="3743578"/>
          </a:xfrm>
          <a:prstGeom prst="rect">
            <a:avLst/>
          </a:prstGeom>
        </p:spPr>
      </p:pic>
    </p:spTree>
    <p:extLst>
      <p:ext uri="{BB962C8B-B14F-4D97-AF65-F5344CB8AC3E}">
        <p14:creationId xmlns:p14="http://schemas.microsoft.com/office/powerpoint/2010/main" val="3959463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7" name="Rectangle 5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59" name="Group 5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92" name="Group 9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5" name="Rectangle 12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7" name="Right Triangle 12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131" name="Group 1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2" name="Straight Connector 1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5D5FA-F260-4D4A-945D-00CACCE4A8BE}"/>
              </a:ext>
            </a:extLst>
          </p:cNvPr>
          <p:cNvSpPr>
            <a:spLocks noGrp="1"/>
          </p:cNvSpPr>
          <p:nvPr>
            <p:ph type="title"/>
          </p:nvPr>
        </p:nvSpPr>
        <p:spPr>
          <a:xfrm>
            <a:off x="457200" y="732348"/>
            <a:ext cx="4635583" cy="2240735"/>
          </a:xfrm>
        </p:spPr>
        <p:txBody>
          <a:bodyPr vert="horz" lIns="91440" tIns="45720" rIns="91440" bIns="45720" rtlCol="0" anchor="ctr">
            <a:normAutofit/>
          </a:bodyPr>
          <a:lstStyle/>
          <a:p>
            <a:r>
              <a:rPr lang="en-US" dirty="0">
                <a:solidFill>
                  <a:schemeClr val="tx2"/>
                </a:solidFill>
              </a:rPr>
              <a:t>Evaluation – Prediction Errors</a:t>
            </a:r>
          </a:p>
        </p:txBody>
      </p:sp>
      <p:sp>
        <p:nvSpPr>
          <p:cNvPr id="13" name="Content Placeholder 12">
            <a:extLst>
              <a:ext uri="{FF2B5EF4-FFF2-40B4-BE49-F238E27FC236}">
                <a16:creationId xmlns:a16="http://schemas.microsoft.com/office/drawing/2014/main" id="{2551D594-4506-47DA-8A34-6BD4CF222A6A}"/>
              </a:ext>
            </a:extLst>
          </p:cNvPr>
          <p:cNvSpPr>
            <a:spLocks noGrp="1"/>
          </p:cNvSpPr>
          <p:nvPr>
            <p:ph sz="quarter" idx="15"/>
          </p:nvPr>
        </p:nvSpPr>
        <p:spPr>
          <a:xfrm>
            <a:off x="457201" y="3264832"/>
            <a:ext cx="4419600" cy="2983568"/>
          </a:xfrm>
        </p:spPr>
        <p:txBody>
          <a:bodyPr vert="horz" lIns="91440" tIns="45720" rIns="91440" bIns="45720" rtlCol="0">
            <a:normAutofit/>
          </a:bodyPr>
          <a:lstStyle/>
          <a:p>
            <a:pPr marL="285750" indent="-285750">
              <a:lnSpc>
                <a:spcPct val="110000"/>
              </a:lnSpc>
              <a:buClrTx/>
              <a:buFont typeface="Wingdings" panose="05000000000000000000" pitchFamily="2" charset="2"/>
              <a:buChar char="§"/>
            </a:pPr>
            <a:r>
              <a:rPr lang="en-US" dirty="0">
                <a:solidFill>
                  <a:schemeClr val="tx2"/>
                </a:solidFill>
              </a:rPr>
              <a:t>We used root mean square error (RMSE) and mean error to gauge the accuracy of our Hidden Markov Model. </a:t>
            </a:r>
          </a:p>
          <a:p>
            <a:pPr marL="285750" indent="-285750">
              <a:lnSpc>
                <a:spcPct val="110000"/>
              </a:lnSpc>
              <a:buClrTx/>
              <a:buFont typeface="Wingdings" panose="05000000000000000000" pitchFamily="2" charset="2"/>
              <a:buChar char="§"/>
            </a:pPr>
            <a:r>
              <a:rPr lang="en-US" dirty="0">
                <a:solidFill>
                  <a:schemeClr val="tx2"/>
                </a:solidFill>
              </a:rPr>
              <a:t>RMSE ranged from 43.19 (2 states)  to 59.40 (5 states) </a:t>
            </a:r>
          </a:p>
          <a:p>
            <a:pPr marL="285750" indent="-285750">
              <a:lnSpc>
                <a:spcPct val="110000"/>
              </a:lnSpc>
              <a:buClrTx/>
              <a:buFont typeface="Wingdings" panose="05000000000000000000" pitchFamily="2" charset="2"/>
              <a:buChar char="§"/>
            </a:pPr>
            <a:r>
              <a:rPr lang="en-US" dirty="0">
                <a:solidFill>
                  <a:schemeClr val="tx2"/>
                </a:solidFill>
              </a:rPr>
              <a:t>Mean Error ranged from 29.82 (2 states) to 49.80 (5 states)</a:t>
            </a:r>
          </a:p>
          <a:p>
            <a:pPr marL="228600" indent="-228600">
              <a:lnSpc>
                <a:spcPct val="110000"/>
              </a:lnSpc>
              <a:buFont typeface="+mj-lt"/>
              <a:buAutoNum type="arabicPeriod"/>
            </a:pPr>
            <a:endParaRPr lang="en-US" dirty="0">
              <a:solidFill>
                <a:schemeClr val="tx2"/>
              </a:solidFill>
            </a:endParaRPr>
          </a:p>
        </p:txBody>
      </p:sp>
      <p:sp>
        <p:nvSpPr>
          <p:cNvPr id="5" name="Date Placeholder 4">
            <a:extLst>
              <a:ext uri="{FF2B5EF4-FFF2-40B4-BE49-F238E27FC236}">
                <a16:creationId xmlns:a16="http://schemas.microsoft.com/office/drawing/2014/main" id="{D4E308B2-649A-414B-B4C6-3C30E1B27765}"/>
              </a:ext>
            </a:extLst>
          </p:cNvPr>
          <p:cNvSpPr>
            <a:spLocks noGrp="1"/>
          </p:cNvSpPr>
          <p:nvPr>
            <p:ph type="dt" sz="half" idx="10"/>
          </p:nvPr>
        </p:nvSpPr>
        <p:spPr>
          <a:xfrm>
            <a:off x="458954" y="6324600"/>
            <a:ext cx="256022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3/4/2021</a:t>
            </a:r>
          </a:p>
        </p:txBody>
      </p:sp>
      <p:sp>
        <p:nvSpPr>
          <p:cNvPr id="6" name="Footer Placeholder 5">
            <a:extLst>
              <a:ext uri="{FF2B5EF4-FFF2-40B4-BE49-F238E27FC236}">
                <a16:creationId xmlns:a16="http://schemas.microsoft.com/office/drawing/2014/main" id="{6ABA8FD7-75E9-4E2E-B12C-B38E9D1CC48B}"/>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HMM for Bitcoin price prediction </a:t>
            </a:r>
          </a:p>
        </p:txBody>
      </p:sp>
      <p:sp>
        <p:nvSpPr>
          <p:cNvPr id="7" name="Slide Number Placeholder 6">
            <a:extLst>
              <a:ext uri="{FF2B5EF4-FFF2-40B4-BE49-F238E27FC236}">
                <a16:creationId xmlns:a16="http://schemas.microsoft.com/office/drawing/2014/main" id="{BD5A0537-DC15-4242-B25F-2BA8622578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1A71338-8BA2-4C79-A6C5-5A8E30081D0C}" type="slidenum">
              <a:rPr kumimoji="0" lang="en-US" sz="900" b="0" i="0" u="none" strike="noStrike" kern="1200" cap="all" spc="150" normalizeH="0" baseline="0" noProof="0">
                <a:ln>
                  <a:noFill/>
                </a:ln>
                <a:solidFill>
                  <a:srgbClr val="12154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15</a:t>
            </a:fld>
            <a:endParaRPr kumimoji="0" lang="en-US" sz="900" b="0" i="0" u="none" strike="noStrike" kern="1200" cap="all" spc="150" normalizeH="0" baseline="0" noProof="0">
              <a:ln>
                <a:noFill/>
              </a:ln>
              <a:solidFill>
                <a:srgbClr val="12154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36CE06E9-ED5F-45EC-B253-56717E58BA0F}"/>
              </a:ext>
            </a:extLst>
          </p:cNvPr>
          <p:cNvPicPr>
            <a:picLocks noChangeAspect="1"/>
          </p:cNvPicPr>
          <p:nvPr/>
        </p:nvPicPr>
        <p:blipFill>
          <a:blip r:embed="rId2"/>
          <a:srcRect/>
          <a:stretch/>
        </p:blipFill>
        <p:spPr>
          <a:xfrm>
            <a:off x="5876237" y="1362727"/>
            <a:ext cx="6013876" cy="4009251"/>
          </a:xfrm>
          <a:prstGeom prst="rect">
            <a:avLst/>
          </a:prstGeom>
        </p:spPr>
      </p:pic>
    </p:spTree>
    <p:extLst>
      <p:ext uri="{BB962C8B-B14F-4D97-AF65-F5344CB8AC3E}">
        <p14:creationId xmlns:p14="http://schemas.microsoft.com/office/powerpoint/2010/main" val="3253340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7" name="Rectangle 5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59" name="Group 5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92" name="Group 9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5" name="Rectangle 12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7" name="Right Triangle 12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131" name="Group 1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2" name="Straight Connector 1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5D5FA-F260-4D4A-945D-00CACCE4A8BE}"/>
              </a:ext>
            </a:extLst>
          </p:cNvPr>
          <p:cNvSpPr>
            <a:spLocks noGrp="1"/>
          </p:cNvSpPr>
          <p:nvPr>
            <p:ph type="title"/>
          </p:nvPr>
        </p:nvSpPr>
        <p:spPr>
          <a:xfrm>
            <a:off x="457200" y="732348"/>
            <a:ext cx="4635583" cy="2240735"/>
          </a:xfrm>
        </p:spPr>
        <p:txBody>
          <a:bodyPr vert="horz" lIns="91440" tIns="45720" rIns="91440" bIns="45720" rtlCol="0" anchor="ctr">
            <a:normAutofit/>
          </a:bodyPr>
          <a:lstStyle/>
          <a:p>
            <a:r>
              <a:rPr lang="en-US" dirty="0">
                <a:solidFill>
                  <a:schemeClr val="tx2"/>
                </a:solidFill>
              </a:rPr>
              <a:t>Evaluation – Prediction Errors</a:t>
            </a:r>
          </a:p>
        </p:txBody>
      </p:sp>
      <p:sp>
        <p:nvSpPr>
          <p:cNvPr id="13" name="Content Placeholder 12">
            <a:extLst>
              <a:ext uri="{FF2B5EF4-FFF2-40B4-BE49-F238E27FC236}">
                <a16:creationId xmlns:a16="http://schemas.microsoft.com/office/drawing/2014/main" id="{2551D594-4506-47DA-8A34-6BD4CF222A6A}"/>
              </a:ext>
            </a:extLst>
          </p:cNvPr>
          <p:cNvSpPr>
            <a:spLocks noGrp="1"/>
          </p:cNvSpPr>
          <p:nvPr>
            <p:ph sz="quarter" idx="15"/>
          </p:nvPr>
        </p:nvSpPr>
        <p:spPr>
          <a:xfrm>
            <a:off x="457201" y="3264832"/>
            <a:ext cx="4419600" cy="2983568"/>
          </a:xfrm>
        </p:spPr>
        <p:txBody>
          <a:bodyPr vert="horz" lIns="91440" tIns="45720" rIns="91440" bIns="45720" rtlCol="0">
            <a:normAutofit/>
          </a:bodyPr>
          <a:lstStyle/>
          <a:p>
            <a:pPr marL="285750" indent="-285750">
              <a:lnSpc>
                <a:spcPct val="110000"/>
              </a:lnSpc>
              <a:buClrTx/>
              <a:buFont typeface="Wingdings" panose="05000000000000000000" pitchFamily="2" charset="2"/>
              <a:buChar char="§"/>
            </a:pPr>
            <a:r>
              <a:rPr lang="en-US" dirty="0">
                <a:solidFill>
                  <a:schemeClr val="tx2"/>
                </a:solidFill>
              </a:rPr>
              <a:t>We use normalized errors to have a better visualization of our errors</a:t>
            </a:r>
          </a:p>
        </p:txBody>
      </p:sp>
      <p:sp>
        <p:nvSpPr>
          <p:cNvPr id="5" name="Date Placeholder 4">
            <a:extLst>
              <a:ext uri="{FF2B5EF4-FFF2-40B4-BE49-F238E27FC236}">
                <a16:creationId xmlns:a16="http://schemas.microsoft.com/office/drawing/2014/main" id="{D4E308B2-649A-414B-B4C6-3C30E1B27765}"/>
              </a:ext>
            </a:extLst>
          </p:cNvPr>
          <p:cNvSpPr>
            <a:spLocks noGrp="1"/>
          </p:cNvSpPr>
          <p:nvPr>
            <p:ph type="dt" sz="half" idx="10"/>
          </p:nvPr>
        </p:nvSpPr>
        <p:spPr>
          <a:xfrm>
            <a:off x="458954" y="6324600"/>
            <a:ext cx="256022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3/4/2021</a:t>
            </a:r>
          </a:p>
        </p:txBody>
      </p:sp>
      <p:sp>
        <p:nvSpPr>
          <p:cNvPr id="6" name="Footer Placeholder 5">
            <a:extLst>
              <a:ext uri="{FF2B5EF4-FFF2-40B4-BE49-F238E27FC236}">
                <a16:creationId xmlns:a16="http://schemas.microsoft.com/office/drawing/2014/main" id="{6ABA8FD7-75E9-4E2E-B12C-B38E9D1CC48B}"/>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HMM for Bitcoin price prediction </a:t>
            </a:r>
          </a:p>
        </p:txBody>
      </p:sp>
      <p:sp>
        <p:nvSpPr>
          <p:cNvPr id="7" name="Slide Number Placeholder 6">
            <a:extLst>
              <a:ext uri="{FF2B5EF4-FFF2-40B4-BE49-F238E27FC236}">
                <a16:creationId xmlns:a16="http://schemas.microsoft.com/office/drawing/2014/main" id="{BD5A0537-DC15-4242-B25F-2BA8622578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1A71338-8BA2-4C79-A6C5-5A8E30081D0C}" type="slidenum">
              <a:rPr kumimoji="0" lang="en-US" sz="900" b="0" i="0" u="none" strike="noStrike" kern="1200" cap="all" spc="150" normalizeH="0" baseline="0" noProof="0">
                <a:ln>
                  <a:noFill/>
                </a:ln>
                <a:solidFill>
                  <a:srgbClr val="12154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16</a:t>
            </a:fld>
            <a:endParaRPr kumimoji="0" lang="en-US" sz="900" b="0" i="0" u="none" strike="noStrike" kern="1200" cap="all" spc="150" normalizeH="0" baseline="0" noProof="0">
              <a:ln>
                <a:noFill/>
              </a:ln>
              <a:solidFill>
                <a:srgbClr val="12154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36CE06E9-ED5F-45EC-B253-56717E58BA0F}"/>
              </a:ext>
            </a:extLst>
          </p:cNvPr>
          <p:cNvPicPr>
            <a:picLocks noChangeAspect="1"/>
          </p:cNvPicPr>
          <p:nvPr/>
        </p:nvPicPr>
        <p:blipFill>
          <a:blip r:embed="rId2"/>
          <a:srcRect/>
          <a:stretch/>
        </p:blipFill>
        <p:spPr>
          <a:xfrm>
            <a:off x="5876237" y="1408286"/>
            <a:ext cx="6013876" cy="3918131"/>
          </a:xfrm>
          <a:prstGeom prst="rect">
            <a:avLst/>
          </a:prstGeom>
        </p:spPr>
      </p:pic>
    </p:spTree>
    <p:extLst>
      <p:ext uri="{BB962C8B-B14F-4D97-AF65-F5344CB8AC3E}">
        <p14:creationId xmlns:p14="http://schemas.microsoft.com/office/powerpoint/2010/main" val="14277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7" name="Rectangle 5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59" name="Group 5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92" name="Group 9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5" name="Rectangle 12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7" name="Right Triangle 12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131" name="Group 1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2" name="Straight Connector 1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5D5FA-F260-4D4A-945D-00CACCE4A8BE}"/>
              </a:ext>
            </a:extLst>
          </p:cNvPr>
          <p:cNvSpPr>
            <a:spLocks noGrp="1"/>
          </p:cNvSpPr>
          <p:nvPr>
            <p:ph type="title"/>
          </p:nvPr>
        </p:nvSpPr>
        <p:spPr>
          <a:xfrm>
            <a:off x="457201" y="732348"/>
            <a:ext cx="4419600" cy="2240735"/>
          </a:xfrm>
        </p:spPr>
        <p:txBody>
          <a:bodyPr vert="horz" lIns="91440" tIns="45720" rIns="91440" bIns="45720" rtlCol="0" anchor="ctr">
            <a:normAutofit fontScale="90000"/>
          </a:bodyPr>
          <a:lstStyle/>
          <a:p>
            <a:r>
              <a:rPr lang="en-US" dirty="0">
                <a:solidFill>
                  <a:schemeClr val="tx2"/>
                </a:solidFill>
              </a:rPr>
              <a:t>Evaluation – Comparison with Other Methods</a:t>
            </a:r>
          </a:p>
        </p:txBody>
      </p:sp>
      <p:sp>
        <p:nvSpPr>
          <p:cNvPr id="13" name="Content Placeholder 12">
            <a:extLst>
              <a:ext uri="{FF2B5EF4-FFF2-40B4-BE49-F238E27FC236}">
                <a16:creationId xmlns:a16="http://schemas.microsoft.com/office/drawing/2014/main" id="{2551D594-4506-47DA-8A34-6BD4CF222A6A}"/>
              </a:ext>
            </a:extLst>
          </p:cNvPr>
          <p:cNvSpPr>
            <a:spLocks noGrp="1"/>
          </p:cNvSpPr>
          <p:nvPr>
            <p:ph sz="quarter" idx="15"/>
          </p:nvPr>
        </p:nvSpPr>
        <p:spPr>
          <a:xfrm>
            <a:off x="457201" y="3264832"/>
            <a:ext cx="4419600" cy="2983568"/>
          </a:xfrm>
        </p:spPr>
        <p:txBody>
          <a:bodyPr vert="horz" lIns="91440" tIns="45720" rIns="91440" bIns="45720" rtlCol="0">
            <a:normAutofit fontScale="92500" lnSpcReduction="10000"/>
          </a:bodyPr>
          <a:lstStyle/>
          <a:p>
            <a:pPr marL="285750" indent="-285750">
              <a:lnSpc>
                <a:spcPct val="110000"/>
              </a:lnSpc>
              <a:buClrTx/>
              <a:buFont typeface="Wingdings" panose="05000000000000000000" pitchFamily="2" charset="2"/>
              <a:buChar char="§"/>
            </a:pPr>
            <a:r>
              <a:rPr lang="en-US" dirty="0">
                <a:solidFill>
                  <a:schemeClr val="tx2"/>
                </a:solidFill>
              </a:rPr>
              <a:t>We use RMSE and ME to compare our 3-state HMM model with a various models </a:t>
            </a:r>
            <a:r>
              <a:rPr lang="en-US" b="1" dirty="0">
                <a:solidFill>
                  <a:schemeClr val="tx2"/>
                </a:solidFill>
              </a:rPr>
              <a:t>on 100 days.</a:t>
            </a:r>
          </a:p>
          <a:p>
            <a:pPr marL="285750" indent="-285750">
              <a:lnSpc>
                <a:spcPct val="110000"/>
              </a:lnSpc>
              <a:buClrTx/>
              <a:buFont typeface="Wingdings" panose="05000000000000000000" pitchFamily="2" charset="2"/>
              <a:buChar char="§"/>
            </a:pPr>
            <a:r>
              <a:rPr lang="en-US" dirty="0">
                <a:solidFill>
                  <a:schemeClr val="tx2"/>
                </a:solidFill>
              </a:rPr>
              <a:t>RMSE and ME are calculated from predicted close price from </a:t>
            </a:r>
            <a:r>
              <a:rPr lang="en-US" b="1" dirty="0">
                <a:solidFill>
                  <a:schemeClr val="tx2"/>
                </a:solidFill>
              </a:rPr>
              <a:t>only “</a:t>
            </a:r>
            <a:r>
              <a:rPr lang="en-US" b="1" dirty="0" err="1">
                <a:solidFill>
                  <a:schemeClr val="tx2"/>
                </a:solidFill>
              </a:rPr>
              <a:t>frac_change</a:t>
            </a:r>
            <a:r>
              <a:rPr lang="en-US" b="1" dirty="0">
                <a:solidFill>
                  <a:schemeClr val="tx2"/>
                </a:solidFill>
              </a:rPr>
              <a:t>”</a:t>
            </a:r>
            <a:r>
              <a:rPr lang="en-US" dirty="0">
                <a:solidFill>
                  <a:schemeClr val="tx2"/>
                </a:solidFill>
              </a:rPr>
              <a:t> prediction.</a:t>
            </a:r>
          </a:p>
          <a:p>
            <a:pPr marL="285750" indent="-285750">
              <a:lnSpc>
                <a:spcPct val="110000"/>
              </a:lnSpc>
              <a:buClrTx/>
              <a:buFont typeface="Wingdings" panose="05000000000000000000" pitchFamily="2" charset="2"/>
              <a:buChar char="§"/>
            </a:pPr>
            <a:r>
              <a:rPr lang="en-US" altLang="zh-CN" dirty="0">
                <a:solidFill>
                  <a:schemeClr val="tx2"/>
                </a:solidFill>
              </a:rPr>
              <a:t>ARIMA and Prophet are set 1 latency day ,</a:t>
            </a:r>
            <a:r>
              <a:rPr lang="zh-CN" altLang="en-US" dirty="0">
                <a:solidFill>
                  <a:schemeClr val="tx2"/>
                </a:solidFill>
              </a:rPr>
              <a:t> </a:t>
            </a:r>
            <a:r>
              <a:rPr lang="en-US" altLang="zh-CN" dirty="0">
                <a:solidFill>
                  <a:schemeClr val="tx2"/>
                </a:solidFill>
              </a:rPr>
              <a:t>HMM</a:t>
            </a:r>
            <a:r>
              <a:rPr lang="zh-CN" altLang="en-US" dirty="0">
                <a:solidFill>
                  <a:schemeClr val="tx2"/>
                </a:solidFill>
              </a:rPr>
              <a:t> </a:t>
            </a:r>
            <a:r>
              <a:rPr lang="en-US" altLang="zh-CN" dirty="0">
                <a:solidFill>
                  <a:schemeClr val="tx2"/>
                </a:solidFill>
              </a:rPr>
              <a:t>&amp;</a:t>
            </a:r>
            <a:r>
              <a:rPr lang="zh-CN" altLang="en-US" dirty="0">
                <a:solidFill>
                  <a:schemeClr val="tx2"/>
                </a:solidFill>
              </a:rPr>
              <a:t> </a:t>
            </a:r>
            <a:r>
              <a:rPr lang="en-US" altLang="zh-CN" dirty="0">
                <a:solidFill>
                  <a:schemeClr val="tx2"/>
                </a:solidFill>
              </a:rPr>
              <a:t>LSTM are set</a:t>
            </a:r>
            <a:r>
              <a:rPr lang="en-US" dirty="0">
                <a:solidFill>
                  <a:schemeClr val="tx2"/>
                </a:solidFill>
              </a:rPr>
              <a:t>10 latency days ,and LSTM is set in the simplest form.</a:t>
            </a:r>
          </a:p>
          <a:p>
            <a:pPr marL="228600" indent="-228600">
              <a:lnSpc>
                <a:spcPct val="110000"/>
              </a:lnSpc>
              <a:buFont typeface="+mj-lt"/>
              <a:buAutoNum type="arabicPeriod"/>
            </a:pPr>
            <a:endParaRPr lang="en-US" dirty="0">
              <a:solidFill>
                <a:schemeClr val="tx2"/>
              </a:solidFill>
            </a:endParaRPr>
          </a:p>
        </p:txBody>
      </p:sp>
      <p:sp>
        <p:nvSpPr>
          <p:cNvPr id="5" name="Date Placeholder 4">
            <a:extLst>
              <a:ext uri="{FF2B5EF4-FFF2-40B4-BE49-F238E27FC236}">
                <a16:creationId xmlns:a16="http://schemas.microsoft.com/office/drawing/2014/main" id="{D4E308B2-649A-414B-B4C6-3C30E1B27765}"/>
              </a:ext>
            </a:extLst>
          </p:cNvPr>
          <p:cNvSpPr>
            <a:spLocks noGrp="1"/>
          </p:cNvSpPr>
          <p:nvPr>
            <p:ph type="dt" sz="half" idx="10"/>
          </p:nvPr>
        </p:nvSpPr>
        <p:spPr>
          <a:xfrm>
            <a:off x="458954" y="6324600"/>
            <a:ext cx="256022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3/4/2021</a:t>
            </a:r>
          </a:p>
        </p:txBody>
      </p:sp>
      <p:sp>
        <p:nvSpPr>
          <p:cNvPr id="6" name="Footer Placeholder 5">
            <a:extLst>
              <a:ext uri="{FF2B5EF4-FFF2-40B4-BE49-F238E27FC236}">
                <a16:creationId xmlns:a16="http://schemas.microsoft.com/office/drawing/2014/main" id="{6ABA8FD7-75E9-4E2E-B12C-B38E9D1CC48B}"/>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HMM for Bitcoin price prediction </a:t>
            </a:r>
          </a:p>
        </p:txBody>
      </p:sp>
      <p:sp>
        <p:nvSpPr>
          <p:cNvPr id="7" name="Slide Number Placeholder 6">
            <a:extLst>
              <a:ext uri="{FF2B5EF4-FFF2-40B4-BE49-F238E27FC236}">
                <a16:creationId xmlns:a16="http://schemas.microsoft.com/office/drawing/2014/main" id="{BD5A0537-DC15-4242-B25F-2BA8622578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1A71338-8BA2-4C79-A6C5-5A8E30081D0C}" type="slidenum">
              <a:rPr kumimoji="0" lang="en-US" sz="900" b="0" i="0" u="none" strike="noStrike" kern="1200" cap="all" spc="150" normalizeH="0" baseline="0" noProof="0">
                <a:ln>
                  <a:noFill/>
                </a:ln>
                <a:solidFill>
                  <a:srgbClr val="12154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17</a:t>
            </a:fld>
            <a:endParaRPr kumimoji="0" lang="en-US" sz="900" b="0" i="0" u="none" strike="noStrike" kern="1200" cap="all" spc="150" normalizeH="0" baseline="0" noProof="0">
              <a:ln>
                <a:noFill/>
              </a:ln>
              <a:solidFill>
                <a:srgbClr val="12154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36CE06E9-ED5F-45EC-B253-56717E58BA0F}"/>
              </a:ext>
            </a:extLst>
          </p:cNvPr>
          <p:cNvPicPr>
            <a:picLocks noChangeAspect="1"/>
          </p:cNvPicPr>
          <p:nvPr/>
        </p:nvPicPr>
        <p:blipFill>
          <a:blip r:embed="rId2"/>
          <a:srcRect/>
          <a:stretch/>
        </p:blipFill>
        <p:spPr>
          <a:xfrm>
            <a:off x="6067950" y="1357533"/>
            <a:ext cx="5630448" cy="4019638"/>
          </a:xfrm>
          <a:prstGeom prst="rect">
            <a:avLst/>
          </a:prstGeom>
        </p:spPr>
      </p:pic>
    </p:spTree>
    <p:extLst>
      <p:ext uri="{BB962C8B-B14F-4D97-AF65-F5344CB8AC3E}">
        <p14:creationId xmlns:p14="http://schemas.microsoft.com/office/powerpoint/2010/main" val="4106989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7" name="Rectangle 5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59" name="Group 5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92" name="Group 9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5" name="Rectangle 12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7" name="Right Triangle 12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131" name="Group 1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2" name="Straight Connector 1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5D5FA-F260-4D4A-945D-00CACCE4A8BE}"/>
              </a:ext>
            </a:extLst>
          </p:cNvPr>
          <p:cNvSpPr>
            <a:spLocks noGrp="1"/>
          </p:cNvSpPr>
          <p:nvPr>
            <p:ph type="title"/>
          </p:nvPr>
        </p:nvSpPr>
        <p:spPr>
          <a:xfrm>
            <a:off x="457201" y="732348"/>
            <a:ext cx="4419600" cy="2240735"/>
          </a:xfrm>
        </p:spPr>
        <p:txBody>
          <a:bodyPr vert="horz" lIns="91440" tIns="45720" rIns="91440" bIns="45720" rtlCol="0" anchor="ctr">
            <a:normAutofit fontScale="90000"/>
          </a:bodyPr>
          <a:lstStyle/>
          <a:p>
            <a:r>
              <a:rPr lang="en-US" dirty="0">
                <a:solidFill>
                  <a:schemeClr val="tx2"/>
                </a:solidFill>
              </a:rPr>
              <a:t>Evaluation – Comparison with Other Methods</a:t>
            </a:r>
          </a:p>
        </p:txBody>
      </p:sp>
      <p:sp>
        <p:nvSpPr>
          <p:cNvPr id="13" name="Content Placeholder 12">
            <a:extLst>
              <a:ext uri="{FF2B5EF4-FFF2-40B4-BE49-F238E27FC236}">
                <a16:creationId xmlns:a16="http://schemas.microsoft.com/office/drawing/2014/main" id="{2551D594-4506-47DA-8A34-6BD4CF222A6A}"/>
              </a:ext>
            </a:extLst>
          </p:cNvPr>
          <p:cNvSpPr>
            <a:spLocks noGrp="1"/>
          </p:cNvSpPr>
          <p:nvPr>
            <p:ph sz="quarter" idx="15"/>
          </p:nvPr>
        </p:nvSpPr>
        <p:spPr>
          <a:xfrm>
            <a:off x="457201" y="3264832"/>
            <a:ext cx="4419600" cy="2983568"/>
          </a:xfrm>
        </p:spPr>
        <p:txBody>
          <a:bodyPr vert="horz" lIns="91440" tIns="45720" rIns="91440" bIns="45720" rtlCol="0">
            <a:normAutofit fontScale="92500" lnSpcReduction="10000"/>
          </a:bodyPr>
          <a:lstStyle/>
          <a:p>
            <a:pPr marL="342900" indent="-342900">
              <a:lnSpc>
                <a:spcPct val="110000"/>
              </a:lnSpc>
              <a:buClrTx/>
              <a:buFont typeface="Wingdings" panose="05000000000000000000" pitchFamily="2" charset="2"/>
              <a:buChar char="§"/>
            </a:pPr>
            <a:r>
              <a:rPr lang="en-US" dirty="0">
                <a:solidFill>
                  <a:schemeClr val="tx2"/>
                </a:solidFill>
              </a:rPr>
              <a:t>We use RMSE and ME to compare our 3-state HMM model with a various models </a:t>
            </a:r>
            <a:r>
              <a:rPr lang="en-US" b="1" dirty="0">
                <a:solidFill>
                  <a:schemeClr val="tx2"/>
                </a:solidFill>
              </a:rPr>
              <a:t>on 100 days.</a:t>
            </a:r>
          </a:p>
          <a:p>
            <a:pPr marL="342900" indent="-342900">
              <a:lnSpc>
                <a:spcPct val="110000"/>
              </a:lnSpc>
              <a:buClrTx/>
              <a:buFont typeface="Wingdings" panose="05000000000000000000" pitchFamily="2" charset="2"/>
              <a:buChar char="§"/>
            </a:pPr>
            <a:r>
              <a:rPr lang="en-US" dirty="0">
                <a:solidFill>
                  <a:schemeClr val="tx2"/>
                </a:solidFill>
              </a:rPr>
              <a:t>RMSE and ME are calculated from predicted close price from </a:t>
            </a:r>
            <a:r>
              <a:rPr lang="en-US" b="1" dirty="0">
                <a:solidFill>
                  <a:schemeClr val="tx2"/>
                </a:solidFill>
              </a:rPr>
              <a:t>only “</a:t>
            </a:r>
            <a:r>
              <a:rPr lang="en-US" b="1" dirty="0" err="1">
                <a:solidFill>
                  <a:schemeClr val="tx2"/>
                </a:solidFill>
              </a:rPr>
              <a:t>frac_change</a:t>
            </a:r>
            <a:r>
              <a:rPr lang="en-US" b="1" dirty="0">
                <a:solidFill>
                  <a:schemeClr val="tx2"/>
                </a:solidFill>
              </a:rPr>
              <a:t>”</a:t>
            </a:r>
            <a:r>
              <a:rPr lang="en-US" dirty="0">
                <a:solidFill>
                  <a:schemeClr val="tx2"/>
                </a:solidFill>
              </a:rPr>
              <a:t> prediction.</a:t>
            </a:r>
          </a:p>
          <a:p>
            <a:pPr marL="342900" indent="-342900">
              <a:lnSpc>
                <a:spcPct val="110000"/>
              </a:lnSpc>
              <a:buClrTx/>
              <a:buFont typeface="Wingdings" panose="05000000000000000000" pitchFamily="2" charset="2"/>
              <a:buChar char="§"/>
            </a:pPr>
            <a:r>
              <a:rPr lang="en-US" altLang="zh-CN" dirty="0">
                <a:solidFill>
                  <a:schemeClr val="tx2"/>
                </a:solidFill>
              </a:rPr>
              <a:t>ARIMA and </a:t>
            </a:r>
            <a:r>
              <a:rPr lang="en-US" altLang="zh-CN" dirty="0" err="1">
                <a:solidFill>
                  <a:schemeClr val="tx2"/>
                </a:solidFill>
              </a:rPr>
              <a:t>Prohphet</a:t>
            </a:r>
            <a:r>
              <a:rPr lang="en-US" altLang="zh-CN" dirty="0">
                <a:solidFill>
                  <a:schemeClr val="tx2"/>
                </a:solidFill>
              </a:rPr>
              <a:t> are set 1 latency day ,</a:t>
            </a:r>
            <a:r>
              <a:rPr lang="zh-CN" altLang="en-US" dirty="0">
                <a:solidFill>
                  <a:schemeClr val="tx2"/>
                </a:solidFill>
              </a:rPr>
              <a:t> </a:t>
            </a:r>
            <a:r>
              <a:rPr lang="en-US" altLang="zh-CN" dirty="0">
                <a:solidFill>
                  <a:schemeClr val="tx2"/>
                </a:solidFill>
              </a:rPr>
              <a:t>HMM</a:t>
            </a:r>
            <a:r>
              <a:rPr lang="zh-CN" altLang="en-US" dirty="0">
                <a:solidFill>
                  <a:schemeClr val="tx2"/>
                </a:solidFill>
              </a:rPr>
              <a:t> </a:t>
            </a:r>
            <a:r>
              <a:rPr lang="en-US" altLang="zh-CN" dirty="0">
                <a:solidFill>
                  <a:schemeClr val="tx2"/>
                </a:solidFill>
              </a:rPr>
              <a:t>&amp;</a:t>
            </a:r>
            <a:r>
              <a:rPr lang="zh-CN" altLang="en-US" dirty="0">
                <a:solidFill>
                  <a:schemeClr val="tx2"/>
                </a:solidFill>
              </a:rPr>
              <a:t> </a:t>
            </a:r>
            <a:r>
              <a:rPr lang="en-US" altLang="zh-CN" dirty="0">
                <a:solidFill>
                  <a:schemeClr val="tx2"/>
                </a:solidFill>
              </a:rPr>
              <a:t>LSTM are set</a:t>
            </a:r>
            <a:r>
              <a:rPr lang="en-US" dirty="0">
                <a:solidFill>
                  <a:schemeClr val="tx2"/>
                </a:solidFill>
              </a:rPr>
              <a:t>10 latency days ,and LSTM is set in the simplest form.</a:t>
            </a:r>
          </a:p>
          <a:p>
            <a:pPr marL="228600" indent="-228600">
              <a:lnSpc>
                <a:spcPct val="110000"/>
              </a:lnSpc>
              <a:buFont typeface="+mj-lt"/>
              <a:buAutoNum type="arabicPeriod"/>
            </a:pPr>
            <a:endParaRPr lang="en-US" dirty="0">
              <a:solidFill>
                <a:schemeClr val="tx2"/>
              </a:solidFill>
            </a:endParaRPr>
          </a:p>
        </p:txBody>
      </p:sp>
      <p:sp>
        <p:nvSpPr>
          <p:cNvPr id="5" name="Date Placeholder 4">
            <a:extLst>
              <a:ext uri="{FF2B5EF4-FFF2-40B4-BE49-F238E27FC236}">
                <a16:creationId xmlns:a16="http://schemas.microsoft.com/office/drawing/2014/main" id="{D4E308B2-649A-414B-B4C6-3C30E1B27765}"/>
              </a:ext>
            </a:extLst>
          </p:cNvPr>
          <p:cNvSpPr>
            <a:spLocks noGrp="1"/>
          </p:cNvSpPr>
          <p:nvPr>
            <p:ph type="dt" sz="half" idx="10"/>
          </p:nvPr>
        </p:nvSpPr>
        <p:spPr>
          <a:xfrm>
            <a:off x="458954" y="6324600"/>
            <a:ext cx="256022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3/4/2021</a:t>
            </a:r>
          </a:p>
        </p:txBody>
      </p:sp>
      <p:sp>
        <p:nvSpPr>
          <p:cNvPr id="6" name="Footer Placeholder 5">
            <a:extLst>
              <a:ext uri="{FF2B5EF4-FFF2-40B4-BE49-F238E27FC236}">
                <a16:creationId xmlns:a16="http://schemas.microsoft.com/office/drawing/2014/main" id="{6ABA8FD7-75E9-4E2E-B12C-B38E9D1CC48B}"/>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HMM for Bitcoin price prediction </a:t>
            </a:r>
          </a:p>
        </p:txBody>
      </p:sp>
      <p:sp>
        <p:nvSpPr>
          <p:cNvPr id="7" name="Slide Number Placeholder 6">
            <a:extLst>
              <a:ext uri="{FF2B5EF4-FFF2-40B4-BE49-F238E27FC236}">
                <a16:creationId xmlns:a16="http://schemas.microsoft.com/office/drawing/2014/main" id="{BD5A0537-DC15-4242-B25F-2BA8622578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1A71338-8BA2-4C79-A6C5-5A8E30081D0C}" type="slidenum">
              <a:rPr kumimoji="0" lang="en-US" sz="900" b="0" i="0" u="none" strike="noStrike" kern="1200" cap="all" spc="150" normalizeH="0" baseline="0" noProof="0">
                <a:ln>
                  <a:noFill/>
                </a:ln>
                <a:solidFill>
                  <a:srgbClr val="12154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18</a:t>
            </a:fld>
            <a:endParaRPr kumimoji="0" lang="en-US" sz="900" b="0" i="0" u="none" strike="noStrike" kern="1200" cap="all" spc="150" normalizeH="0" baseline="0" noProof="0">
              <a:ln>
                <a:noFill/>
              </a:ln>
              <a:solidFill>
                <a:srgbClr val="12154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36CE06E9-ED5F-45EC-B253-56717E58BA0F}"/>
              </a:ext>
            </a:extLst>
          </p:cNvPr>
          <p:cNvPicPr>
            <a:picLocks noChangeAspect="1"/>
          </p:cNvPicPr>
          <p:nvPr/>
        </p:nvPicPr>
        <p:blipFill>
          <a:blip r:embed="rId2"/>
          <a:srcRect/>
          <a:stretch/>
        </p:blipFill>
        <p:spPr>
          <a:xfrm>
            <a:off x="5970832" y="1357533"/>
            <a:ext cx="5824684" cy="4019638"/>
          </a:xfrm>
          <a:prstGeom prst="rect">
            <a:avLst/>
          </a:prstGeom>
        </p:spPr>
      </p:pic>
    </p:spTree>
    <p:extLst>
      <p:ext uri="{BB962C8B-B14F-4D97-AF65-F5344CB8AC3E}">
        <p14:creationId xmlns:p14="http://schemas.microsoft.com/office/powerpoint/2010/main" val="4129712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7" name="Rectangle 5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59" name="Group 5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92" name="Group 9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5" name="Rectangle 12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7" name="Right Triangle 12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131" name="Group 1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2" name="Straight Connector 1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5D5FA-F260-4D4A-945D-00CACCE4A8BE}"/>
              </a:ext>
            </a:extLst>
          </p:cNvPr>
          <p:cNvSpPr>
            <a:spLocks noGrp="1"/>
          </p:cNvSpPr>
          <p:nvPr>
            <p:ph type="title"/>
          </p:nvPr>
        </p:nvSpPr>
        <p:spPr>
          <a:xfrm>
            <a:off x="457201" y="732348"/>
            <a:ext cx="4419600" cy="2240735"/>
          </a:xfrm>
        </p:spPr>
        <p:txBody>
          <a:bodyPr vert="horz" lIns="91440" tIns="45720" rIns="91440" bIns="45720" rtlCol="0" anchor="ctr">
            <a:normAutofit/>
          </a:bodyPr>
          <a:lstStyle/>
          <a:p>
            <a:r>
              <a:rPr lang="en-US" dirty="0">
                <a:solidFill>
                  <a:schemeClr val="tx2"/>
                </a:solidFill>
              </a:rPr>
              <a:t>Conclusion</a:t>
            </a:r>
          </a:p>
        </p:txBody>
      </p:sp>
      <p:sp>
        <p:nvSpPr>
          <p:cNvPr id="13" name="Content Placeholder 12">
            <a:extLst>
              <a:ext uri="{FF2B5EF4-FFF2-40B4-BE49-F238E27FC236}">
                <a16:creationId xmlns:a16="http://schemas.microsoft.com/office/drawing/2014/main" id="{2551D594-4506-47DA-8A34-6BD4CF222A6A}"/>
              </a:ext>
            </a:extLst>
          </p:cNvPr>
          <p:cNvSpPr>
            <a:spLocks noGrp="1"/>
          </p:cNvSpPr>
          <p:nvPr>
            <p:ph sz="quarter" idx="15"/>
          </p:nvPr>
        </p:nvSpPr>
        <p:spPr>
          <a:xfrm>
            <a:off x="457200" y="2662852"/>
            <a:ext cx="11204437" cy="2983568"/>
          </a:xfrm>
        </p:spPr>
        <p:txBody>
          <a:bodyPr vert="horz" lIns="91440" tIns="45720" rIns="91440" bIns="45720" rtlCol="0">
            <a:normAutofit/>
          </a:bodyPr>
          <a:lstStyle/>
          <a:p>
            <a:pPr marL="342900" indent="-342900">
              <a:lnSpc>
                <a:spcPct val="110000"/>
              </a:lnSpc>
              <a:buClrTx/>
              <a:buFont typeface="Wingdings" panose="05000000000000000000" pitchFamily="2" charset="2"/>
              <a:buChar char="§"/>
            </a:pPr>
            <a:r>
              <a:rPr lang="en-US" dirty="0">
                <a:solidFill>
                  <a:schemeClr val="tx2"/>
                </a:solidFill>
              </a:rPr>
              <a:t>HMM has some ability to distinguish between the different market regimes, with State 0 being the most bullish state. Potential trading strategy can be designed based on HMM.</a:t>
            </a:r>
          </a:p>
          <a:p>
            <a:pPr marL="342900" indent="-342900">
              <a:lnSpc>
                <a:spcPct val="110000"/>
              </a:lnSpc>
              <a:buClrTx/>
              <a:buFont typeface="Wingdings" panose="05000000000000000000" pitchFamily="2" charset="2"/>
              <a:buChar char="§"/>
            </a:pPr>
            <a:r>
              <a:rPr lang="en-US" dirty="0">
                <a:solidFill>
                  <a:schemeClr val="tx2"/>
                </a:solidFill>
              </a:rPr>
              <a:t>However, in terms of prediction, HMM does not seem to capture large up or down moves and the predicted results looked “lagged”.</a:t>
            </a:r>
          </a:p>
          <a:p>
            <a:pPr marL="342900" indent="-342900">
              <a:lnSpc>
                <a:spcPct val="110000"/>
              </a:lnSpc>
              <a:buClrTx/>
              <a:buFont typeface="Wingdings" panose="05000000000000000000" pitchFamily="2" charset="2"/>
              <a:buChar char="§"/>
            </a:pPr>
            <a:r>
              <a:rPr lang="en-US" dirty="0">
                <a:solidFill>
                  <a:schemeClr val="tx2"/>
                </a:solidFill>
              </a:rPr>
              <a:t>By comparing the prediction errors across different number of hidden states, 3 as the number of states is a reasonable choice.</a:t>
            </a:r>
          </a:p>
          <a:p>
            <a:pPr marL="342900" indent="-342900">
              <a:lnSpc>
                <a:spcPct val="110000"/>
              </a:lnSpc>
              <a:buClrTx/>
              <a:buFont typeface="Wingdings" panose="05000000000000000000" pitchFamily="2" charset="2"/>
              <a:buChar char="§"/>
            </a:pPr>
            <a:r>
              <a:rPr lang="en-US" dirty="0">
                <a:solidFill>
                  <a:schemeClr val="tx2"/>
                </a:solidFill>
              </a:rPr>
              <a:t>Prediction results are comparable with a few other methods (slightly outperformed simple LSTM and ARIMA, and slightly underperformed Prophet.)</a:t>
            </a:r>
          </a:p>
          <a:p>
            <a:pPr marL="342900" indent="-342900">
              <a:lnSpc>
                <a:spcPct val="110000"/>
              </a:lnSpc>
              <a:buClrTx/>
              <a:buFont typeface="Wingdings" panose="05000000000000000000" pitchFamily="2" charset="2"/>
              <a:buChar char="§"/>
            </a:pPr>
            <a:endParaRPr lang="en-US" dirty="0">
              <a:solidFill>
                <a:schemeClr val="tx2"/>
              </a:solidFill>
            </a:endParaRPr>
          </a:p>
          <a:p>
            <a:pPr marL="342900" indent="-342900">
              <a:lnSpc>
                <a:spcPct val="110000"/>
              </a:lnSpc>
              <a:buClrTx/>
              <a:buFont typeface="Wingdings" panose="05000000000000000000" pitchFamily="2" charset="2"/>
              <a:buChar char="§"/>
            </a:pPr>
            <a:endParaRPr lang="en-US" dirty="0">
              <a:solidFill>
                <a:schemeClr val="tx2"/>
              </a:solidFill>
            </a:endParaRPr>
          </a:p>
          <a:p>
            <a:pPr marL="342900" indent="-342900">
              <a:lnSpc>
                <a:spcPct val="110000"/>
              </a:lnSpc>
              <a:buClrTx/>
              <a:buFont typeface="Wingdings" panose="05000000000000000000" pitchFamily="2" charset="2"/>
              <a:buChar char="§"/>
            </a:pPr>
            <a:endParaRPr lang="en-US" dirty="0">
              <a:solidFill>
                <a:schemeClr val="tx2"/>
              </a:solidFill>
            </a:endParaRPr>
          </a:p>
          <a:p>
            <a:pPr marL="342900" indent="-342900">
              <a:lnSpc>
                <a:spcPct val="110000"/>
              </a:lnSpc>
              <a:buClrTx/>
              <a:buFont typeface="Wingdings" panose="05000000000000000000" pitchFamily="2" charset="2"/>
              <a:buChar char="§"/>
            </a:pPr>
            <a:endParaRPr lang="en-US" dirty="0">
              <a:solidFill>
                <a:schemeClr val="tx2"/>
              </a:solidFill>
            </a:endParaRPr>
          </a:p>
          <a:p>
            <a:pPr marL="228600" indent="-228600">
              <a:lnSpc>
                <a:spcPct val="110000"/>
              </a:lnSpc>
              <a:buFont typeface="+mj-lt"/>
              <a:buAutoNum type="arabicPeriod"/>
            </a:pPr>
            <a:endParaRPr lang="en-US" dirty="0">
              <a:solidFill>
                <a:schemeClr val="tx2"/>
              </a:solidFill>
            </a:endParaRPr>
          </a:p>
        </p:txBody>
      </p:sp>
      <p:sp>
        <p:nvSpPr>
          <p:cNvPr id="5" name="Date Placeholder 4">
            <a:extLst>
              <a:ext uri="{FF2B5EF4-FFF2-40B4-BE49-F238E27FC236}">
                <a16:creationId xmlns:a16="http://schemas.microsoft.com/office/drawing/2014/main" id="{D4E308B2-649A-414B-B4C6-3C30E1B27765}"/>
              </a:ext>
            </a:extLst>
          </p:cNvPr>
          <p:cNvSpPr>
            <a:spLocks noGrp="1"/>
          </p:cNvSpPr>
          <p:nvPr>
            <p:ph type="dt" sz="half" idx="10"/>
          </p:nvPr>
        </p:nvSpPr>
        <p:spPr>
          <a:xfrm>
            <a:off x="458954" y="6324600"/>
            <a:ext cx="256022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3/4/2021</a:t>
            </a:r>
          </a:p>
        </p:txBody>
      </p:sp>
      <p:sp>
        <p:nvSpPr>
          <p:cNvPr id="6" name="Footer Placeholder 5">
            <a:extLst>
              <a:ext uri="{FF2B5EF4-FFF2-40B4-BE49-F238E27FC236}">
                <a16:creationId xmlns:a16="http://schemas.microsoft.com/office/drawing/2014/main" id="{6ABA8FD7-75E9-4E2E-B12C-B38E9D1CC48B}"/>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HMM for Bitcoin price prediction </a:t>
            </a:r>
          </a:p>
        </p:txBody>
      </p:sp>
      <p:sp>
        <p:nvSpPr>
          <p:cNvPr id="7" name="Slide Number Placeholder 6">
            <a:extLst>
              <a:ext uri="{FF2B5EF4-FFF2-40B4-BE49-F238E27FC236}">
                <a16:creationId xmlns:a16="http://schemas.microsoft.com/office/drawing/2014/main" id="{BD5A0537-DC15-4242-B25F-2BA8622578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1A71338-8BA2-4C79-A6C5-5A8E30081D0C}" type="slidenum">
              <a:rPr kumimoji="0" lang="en-US" sz="900" b="0" i="0" u="none" strike="noStrike" kern="1200" cap="all" spc="150" normalizeH="0" baseline="0" noProof="0">
                <a:ln>
                  <a:noFill/>
                </a:ln>
                <a:solidFill>
                  <a:srgbClr val="12154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19</a:t>
            </a:fld>
            <a:endParaRPr kumimoji="0" lang="en-US" sz="900" b="0" i="0" u="none" strike="noStrike" kern="1200" cap="all" spc="150" normalizeH="0" baseline="0" noProof="0">
              <a:ln>
                <a:noFill/>
              </a:ln>
              <a:solidFill>
                <a:srgbClr val="12154E"/>
              </a:solidFill>
              <a:effectLst/>
              <a:uLnTx/>
              <a:uFillTx/>
              <a:latin typeface="Avenir Next LT Pro"/>
              <a:ea typeface="+mn-ea"/>
              <a:cs typeface="+mn-cs"/>
            </a:endParaRPr>
          </a:p>
        </p:txBody>
      </p:sp>
    </p:spTree>
    <p:extLst>
      <p:ext uri="{BB962C8B-B14F-4D97-AF65-F5344CB8AC3E}">
        <p14:creationId xmlns:p14="http://schemas.microsoft.com/office/powerpoint/2010/main" val="146345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2727486"/>
          </a:xfrm>
        </p:spPr>
        <p:txBody>
          <a:bodyPr/>
          <a:lstStyle/>
          <a:p>
            <a:r>
              <a:rPr lang="en-US" dirty="0"/>
              <a:t>Group 6</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6189663" y="3525611"/>
            <a:ext cx="5816600" cy="2720975"/>
          </a:xfrm>
        </p:spPr>
        <p:txBody>
          <a:bodyPr>
            <a:normAutofit/>
          </a:bodyPr>
          <a:lstStyle/>
          <a:p>
            <a:r>
              <a:rPr lang="en-US" dirty="0"/>
              <a:t>A0215662H           </a:t>
            </a:r>
            <a:r>
              <a:rPr lang="en-US" dirty="0" err="1"/>
              <a:t>Changjie</a:t>
            </a:r>
            <a:r>
              <a:rPr lang="en-US" dirty="0"/>
              <a:t> </a:t>
            </a:r>
            <a:r>
              <a:rPr lang="en-US" dirty="0" err="1"/>
              <a:t>Jin</a:t>
            </a:r>
            <a:endParaRPr lang="en-US" dirty="0"/>
          </a:p>
          <a:p>
            <a:r>
              <a:rPr lang="en-US" dirty="0"/>
              <a:t>A0209205N           Ng </a:t>
            </a:r>
            <a:r>
              <a:rPr lang="en-US" dirty="0" err="1"/>
              <a:t>Zhi</a:t>
            </a:r>
            <a:r>
              <a:rPr lang="en-US" dirty="0"/>
              <a:t> Wei Aaron</a:t>
            </a:r>
          </a:p>
          <a:p>
            <a:r>
              <a:rPr lang="en-US" dirty="0"/>
              <a:t>A0129685N           You </a:t>
            </a:r>
            <a:r>
              <a:rPr lang="en-US" dirty="0" err="1"/>
              <a:t>Pengxin</a:t>
            </a:r>
            <a:endParaRPr lang="en-US" dirty="0"/>
          </a:p>
          <a:p>
            <a:r>
              <a:rPr lang="en-US" dirty="0"/>
              <a:t>A0140527M          </a:t>
            </a:r>
            <a:r>
              <a:rPr lang="en-US" dirty="0" err="1"/>
              <a:t>Chio</a:t>
            </a:r>
            <a:r>
              <a:rPr lang="en-US" dirty="0"/>
              <a:t> Qi Jun</a:t>
            </a:r>
          </a:p>
          <a:p>
            <a:r>
              <a:rPr lang="en-US" dirty="0"/>
              <a:t>A0133910R           Zhang Yuxi</a:t>
            </a:r>
          </a:p>
        </p:txBody>
      </p:sp>
      <p:sp>
        <p:nvSpPr>
          <p:cNvPr id="17" name="Date Placeholder 16">
            <a:extLst>
              <a:ext uri="{FF2B5EF4-FFF2-40B4-BE49-F238E27FC236}">
                <a16:creationId xmlns:a16="http://schemas.microsoft.com/office/drawing/2014/main" id="{747D76C8-F234-4DEE-A20C-A545F39C0DD0}"/>
              </a:ext>
            </a:extLst>
          </p:cNvPr>
          <p:cNvSpPr>
            <a:spLocks noGrp="1"/>
          </p:cNvSpPr>
          <p:nvPr>
            <p:ph type="dt" sz="half" idx="10"/>
          </p:nvPr>
        </p:nvSpPr>
        <p:spPr>
          <a:xfrm>
            <a:off x="457200" y="6324600"/>
            <a:ext cx="2560220" cy="365125"/>
          </a:xfrm>
        </p:spPr>
        <p:txBody>
          <a:bodyPr/>
          <a:lstStyle/>
          <a:p>
            <a:r>
              <a:rPr lang="en-US" altLang="zh-CN" dirty="0"/>
              <a:t>3</a:t>
            </a:r>
            <a:r>
              <a:rPr lang="en-US" dirty="0"/>
              <a:t>/4/2021</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
        <p:nvSpPr>
          <p:cNvPr id="9" name="Footer Placeholder 14">
            <a:extLst>
              <a:ext uri="{FF2B5EF4-FFF2-40B4-BE49-F238E27FC236}">
                <a16:creationId xmlns:a16="http://schemas.microsoft.com/office/drawing/2014/main" id="{A7A475DE-C57B-4B09-9641-D8EA42F9E61E}"/>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Tree>
    <p:extLst>
      <p:ext uri="{BB962C8B-B14F-4D97-AF65-F5344CB8AC3E}">
        <p14:creationId xmlns:p14="http://schemas.microsoft.com/office/powerpoint/2010/main" val="19124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sp>
        <p:nvSpPr>
          <p:cNvPr id="2" name="Subtitle 1">
            <a:extLst>
              <a:ext uri="{FF2B5EF4-FFF2-40B4-BE49-F238E27FC236}">
                <a16:creationId xmlns:a16="http://schemas.microsoft.com/office/drawing/2014/main" id="{39D912AE-424A-49C1-ACDE-5F01791140B1}"/>
              </a:ext>
            </a:extLst>
          </p:cNvPr>
          <p:cNvSpPr>
            <a:spLocks noGrp="1"/>
          </p:cNvSpPr>
          <p:nvPr>
            <p:ph type="subTitle" idx="1"/>
          </p:nvPr>
        </p:nvSpPr>
        <p:spPr>
          <a:xfrm>
            <a:off x="453142" y="3602038"/>
            <a:ext cx="5414255" cy="1560594"/>
          </a:xfrm>
        </p:spPr>
        <p:txBody>
          <a:bodyPr/>
          <a:lstStyle/>
          <a:p>
            <a:r>
              <a:rPr lang="en-US" dirty="0"/>
              <a:t>Presenter: Group 6</a:t>
            </a:r>
          </a:p>
        </p:txBody>
      </p:sp>
      <p:sp>
        <p:nvSpPr>
          <p:cNvPr id="5" name="Date Placeholder 4">
            <a:extLst>
              <a:ext uri="{FF2B5EF4-FFF2-40B4-BE49-F238E27FC236}">
                <a16:creationId xmlns:a16="http://schemas.microsoft.com/office/drawing/2014/main" id="{19D4122A-7E05-408B-9546-A9E085CE8124}"/>
              </a:ext>
            </a:extLst>
          </p:cNvPr>
          <p:cNvSpPr>
            <a:spLocks noGrp="1"/>
          </p:cNvSpPr>
          <p:nvPr>
            <p:ph type="dt" sz="half" idx="10"/>
          </p:nvPr>
        </p:nvSpPr>
        <p:spPr>
          <a:xfrm>
            <a:off x="457200" y="6324600"/>
            <a:ext cx="2560220" cy="365125"/>
          </a:xfrm>
        </p:spPr>
        <p:txBody>
          <a:bodyPr/>
          <a:lstStyle/>
          <a:p>
            <a:r>
              <a:rPr lang="en-US" dirty="0"/>
              <a:t>3/4/2021</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20</a:t>
            </a:fld>
            <a:endParaRPr lang="en-US" dirty="0"/>
          </a:p>
        </p:txBody>
      </p:sp>
      <p:sp>
        <p:nvSpPr>
          <p:cNvPr id="8" name="Footer Placeholder 14">
            <a:extLst>
              <a:ext uri="{FF2B5EF4-FFF2-40B4-BE49-F238E27FC236}">
                <a16:creationId xmlns:a16="http://schemas.microsoft.com/office/drawing/2014/main" id="{9ACD5BA5-3B30-4423-B703-DC4BA7150F71}"/>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Tree>
    <p:extLst>
      <p:ext uri="{BB962C8B-B14F-4D97-AF65-F5344CB8AC3E}">
        <p14:creationId xmlns:p14="http://schemas.microsoft.com/office/powerpoint/2010/main" val="183365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32348"/>
            <a:ext cx="10729145" cy="2240735"/>
          </a:xfrm>
        </p:spPr>
        <p:txBody>
          <a:bodyPr vert="horz" lIns="91440" tIns="45720" rIns="91440" bIns="45720" rtlCol="0" anchor="ctr">
            <a:normAutofit/>
          </a:bodyPr>
          <a:lstStyle/>
          <a:p>
            <a:r>
              <a:rPr lang="en-US" dirty="0">
                <a:solidFill>
                  <a:schemeClr val="tx2"/>
                </a:solidFill>
              </a:rPr>
              <a:t>Overview</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200" y="2568751"/>
            <a:ext cx="11277587" cy="3679649"/>
          </a:xfrm>
        </p:spPr>
        <p:txBody>
          <a:bodyPr vert="horz" lIns="91440" tIns="45720" rIns="91440" bIns="45720" rtlCol="0">
            <a:normAutofit/>
          </a:bodyPr>
          <a:lstStyle/>
          <a:p>
            <a:pPr marL="342900" indent="-342900">
              <a:lnSpc>
                <a:spcPct val="110000"/>
              </a:lnSpc>
              <a:buClrTx/>
              <a:buFont typeface="+mj-lt"/>
              <a:buAutoNum type="arabicPeriod"/>
            </a:pPr>
            <a:r>
              <a:rPr lang="en-US" dirty="0">
                <a:solidFill>
                  <a:schemeClr val="tx2"/>
                </a:solidFill>
              </a:rPr>
              <a:t>Introduction to HMM</a:t>
            </a:r>
          </a:p>
          <a:p>
            <a:pPr marL="342900" indent="-342900">
              <a:lnSpc>
                <a:spcPct val="110000"/>
              </a:lnSpc>
              <a:buClrTx/>
              <a:buFont typeface="+mj-lt"/>
              <a:buAutoNum type="arabicPeriod"/>
            </a:pPr>
            <a:r>
              <a:rPr lang="en-US" dirty="0">
                <a:solidFill>
                  <a:schemeClr val="tx2"/>
                </a:solidFill>
              </a:rPr>
              <a:t>Data and Methodology</a:t>
            </a:r>
          </a:p>
          <a:p>
            <a:pPr marL="342900" indent="-342900">
              <a:lnSpc>
                <a:spcPct val="110000"/>
              </a:lnSpc>
              <a:buClrTx/>
              <a:buFont typeface="+mj-lt"/>
              <a:buAutoNum type="arabicPeriod"/>
            </a:pPr>
            <a:r>
              <a:rPr lang="en-US" dirty="0">
                <a:solidFill>
                  <a:schemeClr val="tx2"/>
                </a:solidFill>
              </a:rPr>
              <a:t>Results</a:t>
            </a:r>
          </a:p>
          <a:p>
            <a:pPr marL="342900" indent="-342900">
              <a:lnSpc>
                <a:spcPct val="110000"/>
              </a:lnSpc>
              <a:buClrTx/>
              <a:buFont typeface="+mj-lt"/>
              <a:buAutoNum type="arabicPeriod"/>
            </a:pPr>
            <a:r>
              <a:rPr lang="en-US" dirty="0">
                <a:solidFill>
                  <a:schemeClr val="tx2"/>
                </a:solidFill>
              </a:rPr>
              <a:t>Evaluation of Results</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3</a:t>
            </a:fld>
            <a:endParaRPr lang="en-US" cap="all">
              <a:solidFill>
                <a:schemeClr val="tx2"/>
              </a:solidFill>
            </a:endParaRPr>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1" y="732348"/>
            <a:ext cx="4419600" cy="2240735"/>
          </a:xfrm>
        </p:spPr>
        <p:txBody>
          <a:bodyPr vert="horz" lIns="91440" tIns="45720" rIns="91440" bIns="45720" rtlCol="0" anchor="ctr">
            <a:normAutofit/>
          </a:bodyPr>
          <a:lstStyle/>
          <a:p>
            <a:r>
              <a:rPr lang="en-US" dirty="0">
                <a:solidFill>
                  <a:schemeClr val="tx2"/>
                </a:solidFill>
              </a:rPr>
              <a:t>Introduction to Hidden Markov Model (HMM)</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201" y="3264832"/>
            <a:ext cx="4419600" cy="2983568"/>
          </a:xfrm>
        </p:spPr>
        <p:txBody>
          <a:bodyPr vert="horz" lIns="91440" tIns="45720" rIns="91440" bIns="45720" rtlCol="0">
            <a:normAutofit lnSpcReduction="10000"/>
          </a:bodyPr>
          <a:lstStyle/>
          <a:p>
            <a:pPr marL="285750" indent="-285750">
              <a:lnSpc>
                <a:spcPct val="110000"/>
              </a:lnSpc>
              <a:buClrTx/>
              <a:buFont typeface="Wingdings" panose="05000000000000000000" pitchFamily="2" charset="2"/>
              <a:buChar char="§"/>
            </a:pPr>
            <a:r>
              <a:rPr lang="en-US" dirty="0">
                <a:solidFill>
                  <a:schemeClr val="tx2"/>
                </a:solidFill>
              </a:rPr>
              <a:t>HMM is constructed based on a set of  unobserved states (hidden states) and possible observations which are associated with the hidden states.</a:t>
            </a:r>
          </a:p>
          <a:p>
            <a:pPr marL="285750" indent="-285750">
              <a:lnSpc>
                <a:spcPct val="110000"/>
              </a:lnSpc>
              <a:buClrTx/>
              <a:buFont typeface="Wingdings" panose="05000000000000000000" pitchFamily="2" charset="2"/>
              <a:buChar char="§"/>
            </a:pPr>
            <a:r>
              <a:rPr lang="en-US" dirty="0">
                <a:solidFill>
                  <a:schemeClr val="tx2"/>
                </a:solidFill>
              </a:rPr>
              <a:t>HMM's have been successful in analyzing and predicting time depending phenomena, or time series. Bitcoin historical price is a typical time series that HMM can be applied to.</a:t>
            </a:r>
          </a:p>
        </p:txBody>
      </p:sp>
      <p:pic>
        <p:nvPicPr>
          <p:cNvPr id="17" name="Picture Placeholder 16">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a:blip r:embed="rId3"/>
          <a:stretch/>
        </p:blipFill>
        <p:spPr>
          <a:xfrm>
            <a:off x="5203767" y="878495"/>
            <a:ext cx="6795701" cy="5249679"/>
          </a:xfrm>
          <a:prstGeom prst="rect">
            <a:avLst/>
          </a:prstGeom>
        </p:spPr>
      </p:pic>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4</a:t>
            </a:fld>
            <a:endParaRPr lang="en-US" cap="all">
              <a:solidFill>
                <a:schemeClr val="tx2"/>
              </a:solidFill>
            </a:endParaRPr>
          </a:p>
        </p:txBody>
      </p:sp>
      <p:sp>
        <p:nvSpPr>
          <p:cNvPr id="2" name="Rectangle 1">
            <a:extLst>
              <a:ext uri="{FF2B5EF4-FFF2-40B4-BE49-F238E27FC236}">
                <a16:creationId xmlns:a16="http://schemas.microsoft.com/office/drawing/2014/main" id="{E322A595-03D7-498B-BBC0-6460295BC861}"/>
              </a:ext>
            </a:extLst>
          </p:cNvPr>
          <p:cNvSpPr/>
          <p:nvPr/>
        </p:nvSpPr>
        <p:spPr>
          <a:xfrm>
            <a:off x="5189718" y="4072046"/>
            <a:ext cx="6875030" cy="2084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4" name="Rectangle 173">
            <a:extLst>
              <a:ext uri="{FF2B5EF4-FFF2-40B4-BE49-F238E27FC236}">
                <a16:creationId xmlns:a16="http://schemas.microsoft.com/office/drawing/2014/main" id="{E939B550-5BA4-4FE8-B438-A6A3EE7A9766}"/>
              </a:ext>
            </a:extLst>
          </p:cNvPr>
          <p:cNvSpPr/>
          <p:nvPr/>
        </p:nvSpPr>
        <p:spPr>
          <a:xfrm>
            <a:off x="5189718" y="2068755"/>
            <a:ext cx="6875030" cy="17372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A669A954-A291-4008-A179-DE37FD355353}"/>
              </a:ext>
            </a:extLst>
          </p:cNvPr>
          <p:cNvSpPr txBox="1"/>
          <p:nvPr/>
        </p:nvSpPr>
        <p:spPr>
          <a:xfrm>
            <a:off x="5256716" y="2082575"/>
            <a:ext cx="1239042" cy="646331"/>
          </a:xfrm>
          <a:prstGeom prst="rect">
            <a:avLst/>
          </a:prstGeom>
          <a:noFill/>
        </p:spPr>
        <p:txBody>
          <a:bodyPr wrap="square" rtlCol="0">
            <a:spAutoFit/>
          </a:bodyPr>
          <a:lstStyle/>
          <a:p>
            <a:r>
              <a:rPr lang="en-SG" dirty="0"/>
              <a:t>Hidden states</a:t>
            </a:r>
          </a:p>
        </p:txBody>
      </p:sp>
      <p:sp>
        <p:nvSpPr>
          <p:cNvPr id="177" name="TextBox 176">
            <a:extLst>
              <a:ext uri="{FF2B5EF4-FFF2-40B4-BE49-F238E27FC236}">
                <a16:creationId xmlns:a16="http://schemas.microsoft.com/office/drawing/2014/main" id="{16B64816-09B2-4DE0-A832-8B22E98D80B8}"/>
              </a:ext>
            </a:extLst>
          </p:cNvPr>
          <p:cNvSpPr txBox="1"/>
          <p:nvPr/>
        </p:nvSpPr>
        <p:spPr>
          <a:xfrm>
            <a:off x="5233484" y="5716496"/>
            <a:ext cx="1617965" cy="369332"/>
          </a:xfrm>
          <a:prstGeom prst="rect">
            <a:avLst/>
          </a:prstGeom>
          <a:noFill/>
        </p:spPr>
        <p:txBody>
          <a:bodyPr wrap="square" rtlCol="0">
            <a:spAutoFit/>
          </a:bodyPr>
          <a:lstStyle/>
          <a:p>
            <a:r>
              <a:rPr lang="en-SG" dirty="0"/>
              <a:t>Observations</a:t>
            </a:r>
          </a:p>
        </p:txBody>
      </p:sp>
      <p:sp>
        <p:nvSpPr>
          <p:cNvPr id="193" name="TextBox 192">
            <a:extLst>
              <a:ext uri="{FF2B5EF4-FFF2-40B4-BE49-F238E27FC236}">
                <a16:creationId xmlns:a16="http://schemas.microsoft.com/office/drawing/2014/main" id="{6836D5AC-4A42-46CF-A3C9-54DECC247058}"/>
              </a:ext>
            </a:extLst>
          </p:cNvPr>
          <p:cNvSpPr txBox="1"/>
          <p:nvPr/>
        </p:nvSpPr>
        <p:spPr>
          <a:xfrm>
            <a:off x="688798" y="6196611"/>
            <a:ext cx="6121152" cy="261610"/>
          </a:xfrm>
          <a:prstGeom prst="rect">
            <a:avLst/>
          </a:prstGeom>
          <a:noFill/>
        </p:spPr>
        <p:txBody>
          <a:bodyPr wrap="square">
            <a:spAutoFit/>
          </a:bodyPr>
          <a:lstStyle/>
          <a:p>
            <a:r>
              <a:rPr lang="en-SG" sz="1100" dirty="0"/>
              <a:t>https://www.cs.cmu.edu/~bdhingra/papers/stock_hmm.pdf</a:t>
            </a:r>
          </a:p>
        </p:txBody>
      </p:sp>
    </p:spTree>
    <p:extLst>
      <p:ext uri="{BB962C8B-B14F-4D97-AF65-F5344CB8AC3E}">
        <p14:creationId xmlns:p14="http://schemas.microsoft.com/office/powerpoint/2010/main" val="65859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4419600" cy="2240735"/>
          </a:xfrm>
        </p:spPr>
        <p:txBody>
          <a:bodyPr vert="horz" lIns="91440" tIns="45720" rIns="91440" bIns="45720" rtlCol="0" anchor="ctr">
            <a:normAutofit/>
          </a:bodyPr>
          <a:lstStyle/>
          <a:p>
            <a:r>
              <a:rPr lang="en-US" dirty="0">
                <a:solidFill>
                  <a:schemeClr val="tx2"/>
                </a:solidFill>
              </a:rPr>
              <a:t>Theory</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314039"/>
            <a:ext cx="4861193" cy="3679649"/>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HMM assumes the observed data is generated by a sequence of hidden states. </a:t>
            </a:r>
          </a:p>
          <a:p>
            <a:pPr marL="285750" indent="-285750">
              <a:lnSpc>
                <a:spcPct val="110000"/>
              </a:lnSpc>
              <a:buClrTx/>
              <a:buFont typeface="Wingdings" panose="05000000000000000000" pitchFamily="2" charset="2"/>
              <a:buChar char="§"/>
            </a:pPr>
            <a:r>
              <a:rPr lang="en-US" dirty="0">
                <a:solidFill>
                  <a:schemeClr val="tx2"/>
                </a:solidFill>
              </a:rPr>
              <a:t>The hidden states are assumed to follow a Markov chain, which is specified by the start probability vector </a:t>
            </a:r>
            <a:r>
              <a:rPr lang="en-US" b="1" dirty="0">
                <a:solidFill>
                  <a:schemeClr val="tx2"/>
                </a:solidFill>
              </a:rPr>
              <a:t>π</a:t>
            </a:r>
            <a:r>
              <a:rPr lang="en-US" dirty="0">
                <a:solidFill>
                  <a:schemeClr val="tx2"/>
                </a:solidFill>
              </a:rPr>
              <a:t> and a transition probability matrix </a:t>
            </a:r>
            <a:r>
              <a:rPr lang="en-US" b="1" dirty="0">
                <a:solidFill>
                  <a:schemeClr val="tx2"/>
                </a:solidFill>
              </a:rPr>
              <a:t>A</a:t>
            </a:r>
            <a:r>
              <a:rPr lang="en-US" dirty="0">
                <a:solidFill>
                  <a:schemeClr val="tx2"/>
                </a:solidFill>
              </a:rPr>
              <a:t>. </a:t>
            </a:r>
          </a:p>
          <a:p>
            <a:pPr marL="285750" indent="-285750">
              <a:lnSpc>
                <a:spcPct val="110000"/>
              </a:lnSpc>
              <a:buClrTx/>
              <a:buFont typeface="Wingdings" panose="05000000000000000000" pitchFamily="2" charset="2"/>
              <a:buChar char="§"/>
            </a:pPr>
            <a:r>
              <a:rPr lang="en-US" dirty="0">
                <a:solidFill>
                  <a:schemeClr val="tx2"/>
                </a:solidFill>
              </a:rPr>
              <a:t>As our data is continuous, we assume the emission probability of the observation to follow a Gaussian distribution with parameters </a:t>
            </a:r>
            <a:r>
              <a:rPr lang="en-US" b="1" dirty="0">
                <a:solidFill>
                  <a:schemeClr val="tx2"/>
                </a:solidFill>
              </a:rPr>
              <a:t>θ</a:t>
            </a:r>
            <a:r>
              <a:rPr lang="en-US" dirty="0">
                <a:solidFill>
                  <a:schemeClr val="tx2"/>
                </a:solidFill>
              </a:rPr>
              <a:t> conditioned on the hidden states. </a:t>
            </a:r>
          </a:p>
          <a:p>
            <a:pPr marL="285750" indent="-285750">
              <a:lnSpc>
                <a:spcPct val="110000"/>
              </a:lnSpc>
              <a:buClrTx/>
              <a:buFont typeface="Wingdings" panose="05000000000000000000" pitchFamily="2" charset="2"/>
              <a:buChar char="§"/>
            </a:pPr>
            <a:r>
              <a:rPr lang="en-US" dirty="0">
                <a:solidFill>
                  <a:schemeClr val="tx2"/>
                </a:solidFill>
              </a:rPr>
              <a:t>The HMM is completely determined by </a:t>
            </a:r>
            <a:r>
              <a:rPr lang="en-US" b="1" dirty="0">
                <a:solidFill>
                  <a:schemeClr val="tx2"/>
                </a:solidFill>
              </a:rPr>
              <a:t>π</a:t>
            </a:r>
            <a:r>
              <a:rPr lang="en-US" dirty="0">
                <a:solidFill>
                  <a:schemeClr val="tx2"/>
                </a:solidFill>
              </a:rPr>
              <a:t>, </a:t>
            </a:r>
            <a:r>
              <a:rPr lang="en-US" b="1" dirty="0">
                <a:solidFill>
                  <a:schemeClr val="tx2"/>
                </a:solidFill>
              </a:rPr>
              <a:t>A</a:t>
            </a:r>
            <a:r>
              <a:rPr lang="en-US" dirty="0">
                <a:solidFill>
                  <a:schemeClr val="tx2"/>
                </a:solidFill>
              </a:rPr>
              <a:t> and </a:t>
            </a:r>
            <a:r>
              <a:rPr lang="en-US" b="1" dirty="0">
                <a:solidFill>
                  <a:schemeClr val="tx2"/>
                </a:solidFill>
              </a:rPr>
              <a:t>θ</a:t>
            </a:r>
            <a:r>
              <a:rPr lang="en-US" dirty="0">
                <a:solidFill>
                  <a:schemeClr val="tx2"/>
                </a:solidFill>
              </a:rPr>
              <a:t>.</a:t>
            </a:r>
          </a:p>
          <a:p>
            <a:pPr marL="285750" indent="-285750">
              <a:lnSpc>
                <a:spcPct val="110000"/>
              </a:lnSpc>
              <a:buClrTx/>
              <a:buFont typeface="Wingdings" panose="05000000000000000000" pitchFamily="2" charset="2"/>
              <a:buChar char="§"/>
            </a:pPr>
            <a:endParaRPr lang="en-US" dirty="0">
              <a:solidFill>
                <a:schemeClr val="tx2"/>
              </a:solidFill>
            </a:endParaRP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5</a:t>
            </a:fld>
            <a:endParaRPr lang="en-US" cap="all">
              <a:solidFill>
                <a:schemeClr val="tx2"/>
              </a:solidFill>
            </a:endParaRPr>
          </a:p>
        </p:txBody>
      </p:sp>
      <p:pic>
        <p:nvPicPr>
          <p:cNvPr id="9" name="Picture 8">
            <a:extLst>
              <a:ext uri="{FF2B5EF4-FFF2-40B4-BE49-F238E27FC236}">
                <a16:creationId xmlns:a16="http://schemas.microsoft.com/office/drawing/2014/main" id="{063A3167-7EC0-4A3B-8B7A-8E8CC3ADB198}"/>
              </a:ext>
            </a:extLst>
          </p:cNvPr>
          <p:cNvPicPr>
            <a:picLocks noChangeAspect="1"/>
          </p:cNvPicPr>
          <p:nvPr/>
        </p:nvPicPr>
        <p:blipFill>
          <a:blip r:embed="rId3"/>
          <a:stretch>
            <a:fillRect/>
          </a:stretch>
        </p:blipFill>
        <p:spPr>
          <a:xfrm>
            <a:off x="6422477" y="243153"/>
            <a:ext cx="5072636" cy="5833532"/>
          </a:xfrm>
          <a:prstGeom prst="rect">
            <a:avLst/>
          </a:prstGeom>
        </p:spPr>
      </p:pic>
    </p:spTree>
    <p:extLst>
      <p:ext uri="{BB962C8B-B14F-4D97-AF65-F5344CB8AC3E}">
        <p14:creationId xmlns:p14="http://schemas.microsoft.com/office/powerpoint/2010/main" val="238190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r>
              <a:rPr lang="en-US" dirty="0"/>
              <a:t>Three Fundamental Problems of HMM</a:t>
            </a:r>
          </a:p>
        </p:txBody>
      </p:sp>
      <p:graphicFrame>
        <p:nvGraphicFramePr>
          <p:cNvPr id="25" name="Table 9">
            <a:extLst>
              <a:ext uri="{FF2B5EF4-FFF2-40B4-BE49-F238E27FC236}">
                <a16:creationId xmlns:a16="http://schemas.microsoft.com/office/drawing/2014/main" id="{1C643BBD-01D5-4517-A634-01C1F6402985}"/>
              </a:ext>
            </a:extLst>
          </p:cNvPr>
          <p:cNvGraphicFramePr>
            <a:graphicFrameLocks noGrp="1"/>
          </p:cNvGraphicFramePr>
          <p:nvPr>
            <p:ph sz="quarter" idx="13"/>
          </p:nvPr>
        </p:nvGraphicFramePr>
        <p:xfrm>
          <a:off x="1207476" y="2117225"/>
          <a:ext cx="9983330" cy="2900934"/>
        </p:xfrm>
        <a:graphic>
          <a:graphicData uri="http://schemas.openxmlformats.org/drawingml/2006/table">
            <a:tbl>
              <a:tblPr firstRow="1" bandRow="1">
                <a:tableStyleId>{B301B821-A1FF-4177-AEE7-76D212191A09}</a:tableStyleId>
              </a:tblPr>
              <a:tblGrid>
                <a:gridCol w="4991665">
                  <a:extLst>
                    <a:ext uri="{9D8B030D-6E8A-4147-A177-3AD203B41FA5}">
                      <a16:colId xmlns:a16="http://schemas.microsoft.com/office/drawing/2014/main" val="2446386500"/>
                    </a:ext>
                  </a:extLst>
                </a:gridCol>
                <a:gridCol w="4991665">
                  <a:extLst>
                    <a:ext uri="{9D8B030D-6E8A-4147-A177-3AD203B41FA5}">
                      <a16:colId xmlns:a16="http://schemas.microsoft.com/office/drawing/2014/main" val="3308918160"/>
                    </a:ext>
                  </a:extLst>
                </a:gridCol>
              </a:tblGrid>
              <a:tr h="662178">
                <a:tc>
                  <a:txBody>
                    <a:bodyPr/>
                    <a:lstStyle/>
                    <a:p>
                      <a:pPr algn="l"/>
                      <a:r>
                        <a:rPr lang="en-US" b="0" dirty="0">
                          <a:solidFill>
                            <a:schemeClr val="tx1"/>
                          </a:solidFill>
                          <a:latin typeface="+mj-lt"/>
                        </a:rPr>
                        <a:t>Problem</a:t>
                      </a:r>
                    </a:p>
                  </a:txBody>
                  <a:tcPr anchor="ctr"/>
                </a:tc>
                <a:tc>
                  <a:txBody>
                    <a:bodyPr/>
                    <a:lstStyle/>
                    <a:p>
                      <a:pPr algn="l"/>
                      <a:r>
                        <a:rPr lang="en-US" b="0" dirty="0">
                          <a:solidFill>
                            <a:schemeClr val="tx1"/>
                          </a:solidFill>
                          <a:latin typeface="+mj-lt"/>
                        </a:rPr>
                        <a:t>Algorithm</a:t>
                      </a:r>
                    </a:p>
                  </a:txBody>
                  <a:tcPr anchor="ctr"/>
                </a:tc>
                <a:extLst>
                  <a:ext uri="{0D108BD9-81ED-4DB2-BD59-A6C34878D82A}">
                    <a16:rowId xmlns:a16="http://schemas.microsoft.com/office/drawing/2014/main" val="3100351803"/>
                  </a:ext>
                </a:extLst>
              </a:tr>
              <a:tr h="662178">
                <a:tc>
                  <a:txBody>
                    <a:bodyPr/>
                    <a:lstStyle/>
                    <a:p>
                      <a:r>
                        <a:rPr lang="en-US" dirty="0"/>
                        <a:t>1. Given the model parameters and observed data, estimate the optimal sequence of hidden states.</a:t>
                      </a:r>
                    </a:p>
                  </a:txBody>
                  <a:tcPr anchor="ctr"/>
                </a:tc>
                <a:tc>
                  <a:txBody>
                    <a:bodyPr/>
                    <a:lstStyle/>
                    <a:p>
                      <a:r>
                        <a:rPr lang="en-US" dirty="0"/>
                        <a:t>Viterbi algorithm</a:t>
                      </a:r>
                    </a:p>
                  </a:txBody>
                  <a:tcPr anchor="ctr"/>
                </a:tc>
                <a:extLst>
                  <a:ext uri="{0D108BD9-81ED-4DB2-BD59-A6C34878D82A}">
                    <a16:rowId xmlns:a16="http://schemas.microsoft.com/office/drawing/2014/main" val="2801628125"/>
                  </a:ext>
                </a:extLst>
              </a:tr>
              <a:tr h="662178">
                <a:tc>
                  <a:txBody>
                    <a:bodyPr/>
                    <a:lstStyle/>
                    <a:p>
                      <a:r>
                        <a:rPr lang="en-US" dirty="0"/>
                        <a:t>2. Given the model parameters and observed data, calculate the likelihood of the data.</a:t>
                      </a:r>
                    </a:p>
                  </a:txBody>
                  <a:tcPr anchor="ctr"/>
                </a:tc>
                <a:tc>
                  <a:txBody>
                    <a:bodyPr/>
                    <a:lstStyle/>
                    <a:p>
                      <a:r>
                        <a:rPr lang="en-US" dirty="0"/>
                        <a:t>Forward-Backward algorithm</a:t>
                      </a:r>
                    </a:p>
                  </a:txBody>
                  <a:tcPr anchor="ctr"/>
                </a:tc>
                <a:extLst>
                  <a:ext uri="{0D108BD9-81ED-4DB2-BD59-A6C34878D82A}">
                    <a16:rowId xmlns:a16="http://schemas.microsoft.com/office/drawing/2014/main" val="522315634"/>
                  </a:ext>
                </a:extLst>
              </a:tr>
              <a:tr h="662178">
                <a:tc>
                  <a:txBody>
                    <a:bodyPr/>
                    <a:lstStyle/>
                    <a:p>
                      <a:r>
                        <a:rPr lang="en-US" b="1" dirty="0"/>
                        <a:t>3. Given just the observed data, estimate the model parameters.</a:t>
                      </a:r>
                    </a:p>
                  </a:txBody>
                  <a:tcPr anchor="ctr"/>
                </a:tc>
                <a:tc>
                  <a:txBody>
                    <a:bodyPr/>
                    <a:lstStyle/>
                    <a:p>
                      <a:r>
                        <a:rPr lang="en-US" b="1" dirty="0"/>
                        <a:t>Baum-Welch algorithm</a:t>
                      </a:r>
                    </a:p>
                  </a:txBody>
                  <a:tcPr anchor="ctr"/>
                </a:tc>
                <a:extLst>
                  <a:ext uri="{0D108BD9-81ED-4DB2-BD59-A6C34878D82A}">
                    <a16:rowId xmlns:a16="http://schemas.microsoft.com/office/drawing/2014/main" val="3923311043"/>
                  </a:ext>
                </a:extLst>
              </a:tr>
            </a:tbl>
          </a:graphicData>
        </a:graphic>
      </p:graphicFrame>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3/4/2021</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6</a:t>
            </a:fld>
            <a:endParaRPr lang="en-US" dirty="0"/>
          </a:p>
        </p:txBody>
      </p:sp>
      <p:sp>
        <p:nvSpPr>
          <p:cNvPr id="7" name="Footer Placeholder 14">
            <a:extLst>
              <a:ext uri="{FF2B5EF4-FFF2-40B4-BE49-F238E27FC236}">
                <a16:creationId xmlns:a16="http://schemas.microsoft.com/office/drawing/2014/main" id="{A58494BD-A8F6-421A-BB51-EF60F3564FC7}"/>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Tree>
    <p:extLst>
      <p:ext uri="{BB962C8B-B14F-4D97-AF65-F5344CB8AC3E}">
        <p14:creationId xmlns:p14="http://schemas.microsoft.com/office/powerpoint/2010/main" val="353210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4419600" cy="2240735"/>
          </a:xfrm>
        </p:spPr>
        <p:txBody>
          <a:bodyPr vert="horz" lIns="91440" tIns="45720" rIns="91440" bIns="45720" rtlCol="0" anchor="ctr">
            <a:normAutofit/>
          </a:bodyPr>
          <a:lstStyle/>
          <a:p>
            <a:r>
              <a:rPr lang="en-US" dirty="0">
                <a:solidFill>
                  <a:schemeClr val="tx2"/>
                </a:solidFill>
              </a:rPr>
              <a:t>Data</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3380438" cy="1501338"/>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We acquired the open, high, low and close Bitcoin price data from 1 Jan 2015 to 18 Mar 2021</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7</a:t>
            </a:fld>
            <a:endParaRPr lang="en-US" cap="all">
              <a:solidFill>
                <a:schemeClr val="tx2"/>
              </a:solidFill>
            </a:endParaRPr>
          </a:p>
        </p:txBody>
      </p:sp>
      <p:pic>
        <p:nvPicPr>
          <p:cNvPr id="8" name="Picture 7" descr="Chart, histogram&#10;&#10;Description automatically generated">
            <a:extLst>
              <a:ext uri="{FF2B5EF4-FFF2-40B4-BE49-F238E27FC236}">
                <a16:creationId xmlns:a16="http://schemas.microsoft.com/office/drawing/2014/main" id="{6CA0ED63-7BED-4429-8537-11C19E599FB2}"/>
              </a:ext>
            </a:extLst>
          </p:cNvPr>
          <p:cNvPicPr>
            <a:picLocks noChangeAspect="1"/>
          </p:cNvPicPr>
          <p:nvPr/>
        </p:nvPicPr>
        <p:blipFill>
          <a:blip r:embed="rId3"/>
          <a:stretch>
            <a:fillRect/>
          </a:stretch>
        </p:blipFill>
        <p:spPr>
          <a:xfrm>
            <a:off x="4263503" y="844176"/>
            <a:ext cx="7483128" cy="5182986"/>
          </a:xfrm>
          <a:prstGeom prst="rect">
            <a:avLst/>
          </a:prstGeom>
        </p:spPr>
      </p:pic>
    </p:spTree>
    <p:extLst>
      <p:ext uri="{BB962C8B-B14F-4D97-AF65-F5344CB8AC3E}">
        <p14:creationId xmlns:p14="http://schemas.microsoft.com/office/powerpoint/2010/main" val="297630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4419600" cy="2240735"/>
          </a:xfrm>
        </p:spPr>
        <p:txBody>
          <a:bodyPr vert="horz" lIns="91440" tIns="45720" rIns="91440" bIns="45720" rtlCol="0" anchor="ctr">
            <a:normAutofit/>
          </a:bodyPr>
          <a:lstStyle/>
          <a:p>
            <a:r>
              <a:rPr lang="en-US" dirty="0">
                <a:solidFill>
                  <a:schemeClr val="tx2"/>
                </a:solidFill>
              </a:rPr>
              <a:t>Methodology</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4861193"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Rather than using the bitcoin price directly, we use the factional change in the close, high, and low price vs. the open price to train our HMM.</a:t>
            </a:r>
          </a:p>
          <a:p>
            <a:pPr marL="285750" indent="-285750">
              <a:lnSpc>
                <a:spcPct val="110000"/>
              </a:lnSpc>
              <a:buClrTx/>
              <a:buFont typeface="Wingdings" panose="05000000000000000000" pitchFamily="2" charset="2"/>
              <a:buChar char="§"/>
            </a:pPr>
            <a:r>
              <a:rPr lang="en-US" dirty="0">
                <a:solidFill>
                  <a:schemeClr val="tx2"/>
                </a:solidFill>
              </a:rPr>
              <a:t>Firstly, we split the data into two subsets: the training set and testing set, with 34% data as training set and 66% as test set. </a:t>
            </a:r>
          </a:p>
          <a:p>
            <a:pPr marL="285750" indent="-285750">
              <a:lnSpc>
                <a:spcPct val="110000"/>
              </a:lnSpc>
              <a:buClrTx/>
              <a:buFont typeface="Wingdings" panose="05000000000000000000" pitchFamily="2" charset="2"/>
              <a:buChar char="§"/>
            </a:pPr>
            <a:r>
              <a:rPr lang="en-US" dirty="0">
                <a:solidFill>
                  <a:schemeClr val="tx2"/>
                </a:solidFill>
              </a:rPr>
              <a:t>Then we train the HMM using the training set to compute the parameters. We set the number of hidden states to 3. Once the model is trained, we will use it to predict </a:t>
            </a:r>
            <a:r>
              <a:rPr lang="en-US" dirty="0" err="1">
                <a:solidFill>
                  <a:schemeClr val="tx2"/>
                </a:solidFill>
              </a:rPr>
              <a:t>frac_change</a:t>
            </a:r>
            <a:r>
              <a:rPr lang="en-US" dirty="0">
                <a:solidFill>
                  <a:schemeClr val="tx2"/>
                </a:solidFill>
              </a:rPr>
              <a:t>, which can be used to compute the predicted price.</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8</a:t>
            </a:fld>
            <a:endParaRPr lang="en-US" cap="all">
              <a:solidFill>
                <a:schemeClr val="tx2"/>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FB8B4EE-3BF4-46A1-AB8E-349484C77955}"/>
                  </a:ext>
                </a:extLst>
              </p:cNvPr>
              <p:cNvSpPr/>
              <p:nvPr/>
            </p:nvSpPr>
            <p:spPr>
              <a:xfrm>
                <a:off x="5748998" y="220860"/>
                <a:ext cx="6096000" cy="2421497"/>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a:latin typeface="Cambria Math" panose="02040503050406030204" pitchFamily="18" charset="0"/>
                              <a:ea typeface="DengXian" panose="02010600030101010101" pitchFamily="2" charset="-122"/>
                              <a:cs typeface="Times New Roman" panose="02020603050405020304" pitchFamily="18" charset="0"/>
                            </a:rPr>
                            <m:t>𝑓𝑟𝑎𝑐</m:t>
                          </m:r>
                        </m:e>
                        <m:sub>
                          <m:r>
                            <a:rPr lang="en-US" sz="1600" i="1">
                              <a:latin typeface="Cambria Math" panose="02040503050406030204" pitchFamily="18" charset="0"/>
                              <a:ea typeface="DengXian" panose="02010600030101010101" pitchFamily="2" charset="-122"/>
                              <a:cs typeface="Times New Roman" panose="02020603050405020304" pitchFamily="18" charset="0"/>
                            </a:rPr>
                            <m:t>𝑐h𝑎𝑛𝑔𝑒</m:t>
                          </m:r>
                        </m:sub>
                      </m:sSub>
                      <m:r>
                        <a:rPr lang="en-US" sz="1600" i="1">
                          <a:latin typeface="Cambria Math" panose="02040503050406030204" pitchFamily="18" charset="0"/>
                          <a:ea typeface="DengXian" panose="02010600030101010101" pitchFamily="2" charset="-122"/>
                          <a:cs typeface="Times New Roman" panose="02020603050405020304" pitchFamily="18" charset="0"/>
                        </a:rPr>
                        <m:t>= </m:t>
                      </m:r>
                      <m:f>
                        <m:fPr>
                          <m:ctrlPr>
                            <a:rPr lang="en-US" sz="1600" i="1">
                              <a:latin typeface="Cambria Math" panose="02040503050406030204" pitchFamily="18" charset="0"/>
                              <a:ea typeface="DengXian" panose="02010600030101010101" pitchFamily="2" charset="-122"/>
                              <a:cs typeface="Times New Roman" panose="02020603050405020304" pitchFamily="18" charset="0"/>
                            </a:rPr>
                          </m:ctrlPr>
                        </m:fPr>
                        <m:num>
                          <m:r>
                            <a:rPr lang="en-US" sz="1600" i="1">
                              <a:latin typeface="Cambria Math" panose="02040503050406030204" pitchFamily="18" charset="0"/>
                              <a:ea typeface="DengXian" panose="02010600030101010101" pitchFamily="2" charset="-122"/>
                              <a:cs typeface="Times New Roman" panose="02020603050405020304" pitchFamily="18" charset="0"/>
                            </a:rPr>
                            <m:t>𝑐𝑙𝑜𝑠𝑒</m:t>
                          </m:r>
                          <m:r>
                            <a:rPr lang="en-US" sz="1600" i="1">
                              <a:latin typeface="Cambria Math" panose="02040503050406030204" pitchFamily="18" charset="0"/>
                              <a:ea typeface="DengXian" panose="02010600030101010101" pitchFamily="2" charset="-122"/>
                              <a:cs typeface="Times New Roman" panose="02020603050405020304" pitchFamily="18" charset="0"/>
                            </a:rPr>
                            <m:t>−</m:t>
                          </m:r>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num>
                        <m:den>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den>
                      </m:f>
                    </m:oMath>
                  </m:oMathPara>
                </a14:m>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a:latin typeface="Cambria Math" panose="02040503050406030204" pitchFamily="18" charset="0"/>
                              <a:ea typeface="DengXian" panose="02010600030101010101" pitchFamily="2" charset="-122"/>
                              <a:cs typeface="Times New Roman" panose="02020603050405020304" pitchFamily="18" charset="0"/>
                            </a:rPr>
                            <m:t>𝑓𝑟𝑎𝑐</m:t>
                          </m:r>
                        </m:e>
                        <m:sub>
                          <m:r>
                            <a:rPr lang="en-US" sz="1600" i="1">
                              <a:latin typeface="Cambria Math" panose="02040503050406030204" pitchFamily="18" charset="0"/>
                              <a:ea typeface="DengXian" panose="02010600030101010101" pitchFamily="2" charset="-122"/>
                              <a:cs typeface="Times New Roman" panose="02020603050405020304" pitchFamily="18" charset="0"/>
                            </a:rPr>
                            <m:t>h𝑖𝑔h</m:t>
                          </m:r>
                        </m:sub>
                      </m:sSub>
                      <m:r>
                        <a:rPr lang="en-US" sz="1600" i="1">
                          <a:latin typeface="Cambria Math" panose="02040503050406030204" pitchFamily="18" charset="0"/>
                          <a:ea typeface="DengXian" panose="02010600030101010101" pitchFamily="2" charset="-122"/>
                          <a:cs typeface="Times New Roman" panose="02020603050405020304" pitchFamily="18" charset="0"/>
                        </a:rPr>
                        <m:t>= </m:t>
                      </m:r>
                      <m:f>
                        <m:fPr>
                          <m:ctrlPr>
                            <a:rPr lang="en-US" sz="1600" i="1">
                              <a:latin typeface="Cambria Math" panose="02040503050406030204" pitchFamily="18" charset="0"/>
                              <a:ea typeface="DengXian" panose="02010600030101010101" pitchFamily="2" charset="-122"/>
                              <a:cs typeface="Times New Roman" panose="02020603050405020304" pitchFamily="18" charset="0"/>
                            </a:rPr>
                          </m:ctrlPr>
                        </m:fPr>
                        <m:num>
                          <m:r>
                            <a:rPr lang="en-US" sz="1600" i="1">
                              <a:latin typeface="Cambria Math" panose="02040503050406030204" pitchFamily="18" charset="0"/>
                              <a:ea typeface="DengXian" panose="02010600030101010101" pitchFamily="2" charset="-122"/>
                              <a:cs typeface="Times New Roman" panose="02020603050405020304" pitchFamily="18" charset="0"/>
                            </a:rPr>
                            <m:t>h𝑖𝑔h</m:t>
                          </m:r>
                          <m:r>
                            <a:rPr lang="en-US" sz="1600" i="1">
                              <a:latin typeface="Cambria Math" panose="02040503050406030204" pitchFamily="18" charset="0"/>
                              <a:ea typeface="DengXian" panose="02010600030101010101" pitchFamily="2" charset="-122"/>
                              <a:cs typeface="Times New Roman" panose="02020603050405020304" pitchFamily="18" charset="0"/>
                            </a:rPr>
                            <m:t>−</m:t>
                          </m:r>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num>
                        <m:den>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den>
                      </m:f>
                    </m:oMath>
                  </m:oMathPara>
                </a14:m>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a:latin typeface="Cambria Math" panose="02040503050406030204" pitchFamily="18" charset="0"/>
                              <a:ea typeface="DengXian" panose="02010600030101010101" pitchFamily="2" charset="-122"/>
                              <a:cs typeface="Times New Roman" panose="02020603050405020304" pitchFamily="18" charset="0"/>
                            </a:rPr>
                            <m:t>𝑓𝑟𝑎𝑐</m:t>
                          </m:r>
                        </m:e>
                        <m:sub>
                          <m:r>
                            <a:rPr lang="en-US" sz="1600" i="1">
                              <a:latin typeface="Cambria Math" panose="02040503050406030204" pitchFamily="18" charset="0"/>
                              <a:ea typeface="DengXian" panose="02010600030101010101" pitchFamily="2" charset="-122"/>
                              <a:cs typeface="Times New Roman" panose="02020603050405020304" pitchFamily="18" charset="0"/>
                            </a:rPr>
                            <m:t>𝑙𝑜𝑤</m:t>
                          </m:r>
                        </m:sub>
                      </m:sSub>
                      <m:r>
                        <a:rPr lang="en-US" sz="1600" i="1">
                          <a:latin typeface="Cambria Math" panose="02040503050406030204" pitchFamily="18" charset="0"/>
                          <a:ea typeface="DengXian" panose="02010600030101010101" pitchFamily="2" charset="-122"/>
                          <a:cs typeface="Times New Roman" panose="02020603050405020304" pitchFamily="18" charset="0"/>
                        </a:rPr>
                        <m:t>= </m:t>
                      </m:r>
                      <m:f>
                        <m:fPr>
                          <m:ctrlPr>
                            <a:rPr lang="en-US" sz="1600" i="1">
                              <a:latin typeface="Cambria Math" panose="02040503050406030204" pitchFamily="18" charset="0"/>
                              <a:ea typeface="DengXian" panose="02010600030101010101" pitchFamily="2" charset="-122"/>
                              <a:cs typeface="Times New Roman" panose="02020603050405020304" pitchFamily="18" charset="0"/>
                            </a:rPr>
                          </m:ctrlPr>
                        </m:fPr>
                        <m:num>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r>
                            <a:rPr lang="en-US" sz="1600" i="1">
                              <a:latin typeface="Cambria Math" panose="02040503050406030204" pitchFamily="18" charset="0"/>
                              <a:ea typeface="DengXian" panose="02010600030101010101" pitchFamily="2" charset="-122"/>
                              <a:cs typeface="Times New Roman" panose="02020603050405020304" pitchFamily="18" charset="0"/>
                            </a:rPr>
                            <m:t>−</m:t>
                          </m:r>
                          <m:r>
                            <a:rPr lang="en-US" sz="1600" i="1">
                              <a:latin typeface="Cambria Math" panose="02040503050406030204" pitchFamily="18" charset="0"/>
                              <a:ea typeface="DengXian" panose="02010600030101010101" pitchFamily="2" charset="-122"/>
                              <a:cs typeface="Times New Roman" panose="02020603050405020304" pitchFamily="18" charset="0"/>
                            </a:rPr>
                            <m:t>𝑙𝑜𝑤</m:t>
                          </m:r>
                        </m:num>
                        <m:den>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den>
                      </m:f>
                    </m:oMath>
                  </m:oMathPara>
                </a14:m>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DengXian" panose="02010600030101010101" pitchFamily="2" charset="-122"/>
                          <a:cs typeface="Times New Roman" panose="02020603050405020304" pitchFamily="18" charset="0"/>
                        </a:rPr>
                        <m:t>𝑝𝑟𝑒𝑑𝑖𝑐𝑡𝑒𝑑</m:t>
                      </m:r>
                      <m:r>
                        <a:rPr lang="en-US" sz="1600" i="1">
                          <a:latin typeface="Cambria Math" panose="02040503050406030204" pitchFamily="18" charset="0"/>
                          <a:ea typeface="DengXian" panose="02010600030101010101" pitchFamily="2" charset="-122"/>
                          <a:cs typeface="Times New Roman" panose="02020603050405020304" pitchFamily="18" charset="0"/>
                        </a:rPr>
                        <m:t> </m:t>
                      </m:r>
                      <m:r>
                        <a:rPr lang="en-US" sz="1600" i="1">
                          <a:latin typeface="Cambria Math" panose="02040503050406030204" pitchFamily="18" charset="0"/>
                          <a:ea typeface="DengXian" panose="02010600030101010101" pitchFamily="2" charset="-122"/>
                          <a:cs typeface="Times New Roman" panose="02020603050405020304" pitchFamily="18" charset="0"/>
                        </a:rPr>
                        <m:t>𝑐𝑙𝑜𝑠𝑒</m:t>
                      </m:r>
                      <m:r>
                        <a:rPr lang="en-US" sz="1600" i="1">
                          <a:latin typeface="Cambria Math" panose="02040503050406030204" pitchFamily="18" charset="0"/>
                          <a:ea typeface="DengXian" panose="02010600030101010101" pitchFamily="2" charset="-122"/>
                          <a:cs typeface="Times New Roman" panose="02020603050405020304" pitchFamily="18" charset="0"/>
                        </a:rPr>
                        <m:t>=</m:t>
                      </m:r>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r>
                        <a:rPr lang="en-US" sz="1600" i="1">
                          <a:latin typeface="Cambria Math" panose="02040503050406030204" pitchFamily="18" charset="0"/>
                          <a:ea typeface="DengXian" panose="02010600030101010101" pitchFamily="2" charset="-122"/>
                          <a:cs typeface="Times New Roman" panose="02020603050405020304" pitchFamily="18" charset="0"/>
                        </a:rPr>
                        <m:t>∗(1+</m:t>
                      </m:r>
                      <m:r>
                        <a:rPr lang="en-US" sz="1600" i="1">
                          <a:latin typeface="Cambria Math" panose="02040503050406030204" pitchFamily="18" charset="0"/>
                          <a:ea typeface="DengXian" panose="02010600030101010101" pitchFamily="2" charset="-122"/>
                          <a:cs typeface="Times New Roman" panose="02020603050405020304" pitchFamily="18" charset="0"/>
                        </a:rPr>
                        <m:t>𝑝𝑟𝑒𝑑𝑖𝑐𝑡𝑒𝑑</m:t>
                      </m:r>
                      <m:r>
                        <a:rPr lang="en-US" sz="1600" i="1">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a:latin typeface="Cambria Math" panose="02040503050406030204" pitchFamily="18" charset="0"/>
                              <a:ea typeface="DengXian" panose="02010600030101010101" pitchFamily="2" charset="-122"/>
                              <a:cs typeface="Times New Roman" panose="02020603050405020304" pitchFamily="18" charset="0"/>
                            </a:rPr>
                            <m:t>𝑓𝑟𝑎𝑐</m:t>
                          </m:r>
                        </m:e>
                        <m:sub>
                          <m:r>
                            <a:rPr lang="en-US" sz="1600" i="1">
                              <a:latin typeface="Cambria Math" panose="02040503050406030204" pitchFamily="18" charset="0"/>
                              <a:ea typeface="DengXian" panose="02010600030101010101" pitchFamily="2" charset="-122"/>
                              <a:cs typeface="Times New Roman" panose="02020603050405020304" pitchFamily="18" charset="0"/>
                            </a:rPr>
                            <m:t>𝑐h𝑎𝑛𝑔𝑒</m:t>
                          </m:r>
                        </m:sub>
                      </m:sSub>
                      <m:r>
                        <a:rPr lang="en-US" sz="1600" i="1">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1600" dirty="0">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9FB8B4EE-3BF4-46A1-AB8E-349484C77955}"/>
                  </a:ext>
                </a:extLst>
              </p:cNvPr>
              <p:cNvSpPr>
                <a:spLocks noRot="1" noChangeAspect="1" noMove="1" noResize="1" noEditPoints="1" noAdjustHandles="1" noChangeArrowheads="1" noChangeShapeType="1" noTextEdit="1"/>
              </p:cNvSpPr>
              <p:nvPr/>
            </p:nvSpPr>
            <p:spPr>
              <a:xfrm>
                <a:off x="5748998" y="220860"/>
                <a:ext cx="6096000" cy="2421497"/>
              </a:xfrm>
              <a:prstGeom prst="rect">
                <a:avLst/>
              </a:prstGeom>
              <a:blipFill>
                <a:blip r:embed="rId3"/>
                <a:stretch>
                  <a:fillRect/>
                </a:stretch>
              </a:blipFill>
            </p:spPr>
            <p:txBody>
              <a:bodyPr/>
              <a:lstStyle/>
              <a:p>
                <a:r>
                  <a:rPr lang="en-US">
                    <a:noFill/>
                  </a:rPr>
                  <a:t> </a:t>
                </a:r>
              </a:p>
            </p:txBody>
          </p:sp>
        </mc:Fallback>
      </mc:AlternateContent>
      <p:pic>
        <p:nvPicPr>
          <p:cNvPr id="4" name="Picture 3" descr="Chart&#10;&#10;Description automatically generated">
            <a:extLst>
              <a:ext uri="{FF2B5EF4-FFF2-40B4-BE49-F238E27FC236}">
                <a16:creationId xmlns:a16="http://schemas.microsoft.com/office/drawing/2014/main" id="{761EB960-E608-423C-ABE2-CCF522509437}"/>
              </a:ext>
            </a:extLst>
          </p:cNvPr>
          <p:cNvPicPr>
            <a:picLocks noChangeAspect="1"/>
          </p:cNvPicPr>
          <p:nvPr/>
        </p:nvPicPr>
        <p:blipFill>
          <a:blip r:embed="rId4"/>
          <a:stretch>
            <a:fillRect/>
          </a:stretch>
        </p:blipFill>
        <p:spPr>
          <a:xfrm>
            <a:off x="6381674" y="2762160"/>
            <a:ext cx="5078985" cy="3554238"/>
          </a:xfrm>
          <a:prstGeom prst="rect">
            <a:avLst/>
          </a:prstGeom>
        </p:spPr>
      </p:pic>
    </p:spTree>
    <p:extLst>
      <p:ext uri="{BB962C8B-B14F-4D97-AF65-F5344CB8AC3E}">
        <p14:creationId xmlns:p14="http://schemas.microsoft.com/office/powerpoint/2010/main" val="1232223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4419600" cy="2240735"/>
          </a:xfrm>
        </p:spPr>
        <p:txBody>
          <a:bodyPr vert="horz" lIns="91440" tIns="45720" rIns="91440" bIns="45720" rtlCol="0" anchor="ctr">
            <a:normAutofit/>
          </a:bodyPr>
          <a:lstStyle/>
          <a:p>
            <a:r>
              <a:rPr lang="en-US" dirty="0">
                <a:solidFill>
                  <a:schemeClr val="tx2"/>
                </a:solidFill>
              </a:rPr>
              <a:t>Methodology</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4861193"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To predict </a:t>
            </a:r>
            <a:r>
              <a:rPr lang="en-US" dirty="0" err="1">
                <a:solidFill>
                  <a:schemeClr val="tx2"/>
                </a:solidFill>
              </a:rPr>
              <a:t>frac_change</a:t>
            </a:r>
            <a:r>
              <a:rPr lang="en-US" dirty="0">
                <a:solidFill>
                  <a:schemeClr val="tx2"/>
                </a:solidFill>
              </a:rPr>
              <a:t>, we focus on the data of the past k days (</a:t>
            </a:r>
            <a:r>
              <a:rPr lang="en-US" dirty="0" err="1">
                <a:solidFill>
                  <a:schemeClr val="tx2"/>
                </a:solidFill>
              </a:rPr>
              <a:t>n_latency_days</a:t>
            </a:r>
            <a:r>
              <a:rPr lang="en-US" dirty="0">
                <a:solidFill>
                  <a:schemeClr val="tx2"/>
                </a:solidFill>
              </a:rPr>
              <a:t>=k), and seek the find the value of X_(t+1) that maximizes the posterior probability on the right, where φ = (</a:t>
            </a:r>
            <a:r>
              <a:rPr lang="en-US" b="1" dirty="0">
                <a:solidFill>
                  <a:schemeClr val="tx2"/>
                </a:solidFill>
              </a:rPr>
              <a:t>π</a:t>
            </a:r>
            <a:r>
              <a:rPr lang="en-US" dirty="0">
                <a:solidFill>
                  <a:schemeClr val="tx2"/>
                </a:solidFill>
              </a:rPr>
              <a:t>, </a:t>
            </a:r>
            <a:r>
              <a:rPr lang="en-US" b="1" dirty="0">
                <a:solidFill>
                  <a:schemeClr val="tx2"/>
                </a:solidFill>
              </a:rPr>
              <a:t>A</a:t>
            </a:r>
            <a:r>
              <a:rPr lang="en-US" dirty="0">
                <a:solidFill>
                  <a:schemeClr val="tx2"/>
                </a:solidFill>
              </a:rPr>
              <a:t>, </a:t>
            </a:r>
            <a:r>
              <a:rPr lang="en-US" b="1" dirty="0">
                <a:solidFill>
                  <a:schemeClr val="tx2"/>
                </a:solidFill>
              </a:rPr>
              <a:t>θ</a:t>
            </a:r>
            <a:r>
              <a:rPr lang="en-US" dirty="0">
                <a:solidFill>
                  <a:schemeClr val="tx2"/>
                </a:solidFill>
              </a:rPr>
              <a:t>).</a:t>
            </a:r>
          </a:p>
          <a:p>
            <a:pPr marL="285750" indent="-285750">
              <a:lnSpc>
                <a:spcPct val="110000"/>
              </a:lnSpc>
              <a:buClrTx/>
              <a:buFont typeface="Wingdings" panose="05000000000000000000" pitchFamily="2" charset="2"/>
              <a:buChar char="§"/>
            </a:pPr>
            <a:r>
              <a:rPr lang="en-US" dirty="0">
                <a:solidFill>
                  <a:schemeClr val="tx2"/>
                </a:solidFill>
              </a:rPr>
              <a:t>We can make use of the score function to calculate the log likelihood of observing the samples given the fitted model. For our model, we have set k = 10.</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9</a:t>
            </a:fld>
            <a:endParaRPr lang="en-US" cap="all">
              <a:solidFill>
                <a:schemeClr val="tx2"/>
              </a:solidFill>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4E13E1B-B3B4-4C60-821A-E55A1AEA62C6}"/>
                  </a:ext>
                </a:extLst>
              </p:cNvPr>
              <p:cNvSpPr/>
              <p:nvPr/>
            </p:nvSpPr>
            <p:spPr>
              <a:xfrm>
                <a:off x="6035363" y="1721985"/>
                <a:ext cx="6096000" cy="2109680"/>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d>
                        <m:dPr>
                          <m:begChr m:val=""/>
                          <m:ctrlPr>
                            <a:rPr lang="en-US" sz="2000" i="1">
                              <a:solidFill>
                                <a:srgbClr val="836967"/>
                              </a:solidFill>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𝑎𝑟𝑔𝑚𝑎𝑥</m:t>
                              </m:r>
                            </m:e>
                            <m:sub>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sub>
                          </m:sSub>
                          <m:r>
                            <a:rPr lang="en-US" sz="2000" i="1">
                              <a:latin typeface="Cambria Math" panose="02040503050406030204" pitchFamily="18" charset="0"/>
                            </a:rPr>
                            <m:t>𝑃</m:t>
                          </m:r>
                          <m:d>
                            <m:dPr>
                              <m:ctrlPr>
                                <a:rPr lang="en-US" sz="2000" i="1">
                                  <a:solidFill>
                                    <a:srgbClr val="836967"/>
                                  </a:solidFill>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e>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𝑘</m:t>
                                  </m:r>
                                  <m:r>
                                    <a:rPr lang="en-US" sz="2000" i="0">
                                      <a:latin typeface="Cambria Math" panose="02040503050406030204" pitchFamily="18" charset="0"/>
                                    </a:rPr>
                                    <m:t>+1</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 </m:t>
                                  </m:r>
                                </m:sub>
                              </m:sSub>
                              <m:r>
                                <a:rPr lang="en-US" sz="2000" i="0">
                                  <a:latin typeface="Cambria Math" panose="02040503050406030204" pitchFamily="18" charset="0"/>
                                </a:rPr>
                                <m:t>,ф</m:t>
                              </m:r>
                            </m:e>
                          </m:d>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𝑎𝑟𝑔𝑚𝑎𝑥</m:t>
                              </m:r>
                            </m:e>
                            <m:sub>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sub>
                          </m:sSub>
                          <m:f>
                            <m:fPr>
                              <m:ctrlPr>
                                <a:rPr lang="en-US" sz="2000" i="1">
                                  <a:solidFill>
                                    <a:srgbClr val="836967"/>
                                  </a:solidFill>
                                  <a:latin typeface="Cambria Math" panose="02040503050406030204" pitchFamily="18" charset="0"/>
                                </a:rPr>
                              </m:ctrlPr>
                            </m:fPr>
                            <m:num>
                              <m:d>
                                <m:dPr>
                                  <m:begChr m:val=""/>
                                  <m:ctrlPr>
                                    <a:rPr lang="en-US" sz="2000" i="1">
                                      <a:latin typeface="Cambria Math" panose="02040503050406030204" pitchFamily="18" charset="0"/>
                                    </a:rPr>
                                  </m:ctrlPr>
                                </m:dPr>
                                <m:e>
                                  <m:r>
                                    <a:rPr lang="en-US" sz="2000" i="1">
                                      <a:latin typeface="Cambria Math" panose="02040503050406030204" pitchFamily="18" charset="0"/>
                                    </a:rPr>
                                    <m:t>𝑃</m:t>
                                  </m:r>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𝑘</m:t>
                                      </m:r>
                                      <m:r>
                                        <a:rPr lang="en-US" sz="2000" i="0">
                                          <a:latin typeface="Cambria Math" panose="02040503050406030204" pitchFamily="18" charset="0"/>
                                        </a:rPr>
                                        <m:t>+1</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 </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+1 </m:t>
                                      </m:r>
                                    </m:sub>
                                  </m:sSub>
                                  <m:r>
                                    <a:rPr lang="en-US" sz="2000" i="0">
                                      <a:latin typeface="Cambria Math" panose="02040503050406030204" pitchFamily="18" charset="0"/>
                                    </a:rPr>
                                    <m:t>,ф</m:t>
                                  </m:r>
                                </m:e>
                              </m:d>
                            </m:num>
                            <m:den>
                              <m:d>
                                <m:dPr>
                                  <m:begChr m:val=""/>
                                  <m:ctrlPr>
                                    <a:rPr lang="en-US" sz="2000" i="1">
                                      <a:latin typeface="Cambria Math" panose="02040503050406030204" pitchFamily="18" charset="0"/>
                                    </a:rPr>
                                  </m:ctrlPr>
                                </m:dPr>
                                <m:e>
                                  <m:r>
                                    <a:rPr lang="en-US" sz="2000" i="1">
                                      <a:latin typeface="Cambria Math" panose="02040503050406030204" pitchFamily="18" charset="0"/>
                                    </a:rPr>
                                    <m:t>𝑃</m:t>
                                  </m:r>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𝑘</m:t>
                                      </m:r>
                                      <m:r>
                                        <a:rPr lang="en-US" sz="2000" i="0">
                                          <a:latin typeface="Cambria Math" panose="02040503050406030204" pitchFamily="18" charset="0"/>
                                        </a:rPr>
                                        <m:t>+1</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 </m:t>
                                      </m:r>
                                    </m:sub>
                                  </m:sSub>
                                  <m:r>
                                    <a:rPr lang="en-US" sz="2000" i="0">
                                      <a:latin typeface="Cambria Math" panose="02040503050406030204" pitchFamily="18" charset="0"/>
                                    </a:rPr>
                                    <m:t>,ф</m:t>
                                  </m:r>
                                </m:e>
                              </m:d>
                            </m:den>
                          </m:f>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𝑎𝑟𝑔𝑚𝑎𝑥</m:t>
                              </m:r>
                            </m:e>
                            <m:sub>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sub>
                          </m:sSub>
                          <m:r>
                            <a:rPr lang="en-US" sz="2000" i="0">
                              <a:latin typeface="Cambria Math" panose="02040503050406030204" pitchFamily="18" charset="0"/>
                            </a:rPr>
                            <m:t> </m:t>
                          </m:r>
                          <m:r>
                            <a:rPr lang="en-US" sz="2000" i="1">
                              <a:latin typeface="Cambria Math" panose="02040503050406030204" pitchFamily="18" charset="0"/>
                            </a:rPr>
                            <m:t>𝑃</m:t>
                          </m:r>
                          <m:d>
                            <m:dPr>
                              <m:endChr m:val="|"/>
                              <m:ctrlPr>
                                <a:rPr lang="en-US" sz="2000" i="1">
                                  <a:solidFill>
                                    <a:srgbClr val="836967"/>
                                  </a:solidFill>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𝑘</m:t>
                                  </m:r>
                                  <m:r>
                                    <a:rPr lang="en-US" sz="2000" i="0">
                                      <a:latin typeface="Cambria Math" panose="02040503050406030204" pitchFamily="18" charset="0"/>
                                    </a:rPr>
                                    <m:t>+1</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 </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+1 </m:t>
                                  </m:r>
                                </m:sub>
                              </m:sSub>
                            </m:e>
                          </m:d>
                          <m:r>
                            <a:rPr lang="en-US" sz="2000" i="0">
                              <a:latin typeface="Cambria Math" panose="02040503050406030204" pitchFamily="18" charset="0"/>
                            </a:rPr>
                            <m:t>ф)</m:t>
                          </m:r>
                          <m:r>
                            <a:rPr lang="en-US" sz="2000" i="1">
                              <a:latin typeface="Cambria Math" panose="02040503050406030204" pitchFamily="18" charset="0"/>
                            </a:rPr>
                            <m:t>𝑃</m:t>
                          </m:r>
                          <m:r>
                            <a:rPr lang="en-US" sz="2000" i="0">
                              <a:latin typeface="Cambria Math" panose="02040503050406030204" pitchFamily="18" charset="0"/>
                            </a:rPr>
                            <m:t>(ф)=</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𝑎𝑟𝑔𝑚𝑎𝑥</m:t>
                              </m:r>
                            </m:e>
                            <m:sub>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sub>
                          </m:sSub>
                          <m:r>
                            <a:rPr lang="en-US" sz="2000" i="0">
                              <a:latin typeface="Cambria Math" panose="02040503050406030204" pitchFamily="18" charset="0"/>
                            </a:rPr>
                            <m:t> </m:t>
                          </m:r>
                          <m:r>
                            <a:rPr lang="en-US" sz="2000" i="1">
                              <a:latin typeface="Cambria Math" panose="02040503050406030204" pitchFamily="18" charset="0"/>
                            </a:rPr>
                            <m:t>𝑃</m:t>
                          </m:r>
                          <m:d>
                            <m:dPr>
                              <m:endChr m:val="|"/>
                              <m:ctrlPr>
                                <a:rPr lang="en-US" sz="2000" i="1">
                                  <a:solidFill>
                                    <a:srgbClr val="836967"/>
                                  </a:solidFill>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𝑘</m:t>
                                  </m:r>
                                  <m:r>
                                    <a:rPr lang="en-US" sz="2000" i="0">
                                      <a:latin typeface="Cambria Math" panose="02040503050406030204" pitchFamily="18" charset="0"/>
                                    </a:rPr>
                                    <m:t>+1</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 </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+1 </m:t>
                                  </m:r>
                                </m:sub>
                              </m:sSub>
                            </m:e>
                          </m:d>
                          <m:r>
                            <a:rPr lang="en-US" sz="2000" i="0">
                              <a:latin typeface="Cambria Math" panose="02040503050406030204" pitchFamily="18" charset="0"/>
                            </a:rPr>
                            <m:t>ф</m:t>
                          </m:r>
                        </m:e>
                      </m:d>
                    </m:oMath>
                  </m:oMathPara>
                </a14:m>
                <a:endParaRPr lang="en-US" sz="2000" dirty="0"/>
              </a:p>
            </p:txBody>
          </p:sp>
        </mc:Choice>
        <mc:Fallback xmlns="">
          <p:sp>
            <p:nvSpPr>
              <p:cNvPr id="5" name="Rectangle 4">
                <a:extLst>
                  <a:ext uri="{FF2B5EF4-FFF2-40B4-BE49-F238E27FC236}">
                    <a16:creationId xmlns:a16="http://schemas.microsoft.com/office/drawing/2014/main" id="{34E13E1B-B3B4-4C60-821A-E55A1AEA62C6}"/>
                  </a:ext>
                </a:extLst>
              </p:cNvPr>
              <p:cNvSpPr>
                <a:spLocks noRot="1" noChangeAspect="1" noMove="1" noResize="1" noEditPoints="1" noAdjustHandles="1" noChangeArrowheads="1" noChangeShapeType="1" noTextEdit="1"/>
              </p:cNvSpPr>
              <p:nvPr/>
            </p:nvSpPr>
            <p:spPr>
              <a:xfrm>
                <a:off x="6035363" y="1721985"/>
                <a:ext cx="6096000" cy="210968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5039032"/>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9FD94B-CF2B-4485-954E-6805E96E51F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1232</TotalTime>
  <Words>1500</Words>
  <Application>Microsoft Office PowerPoint</Application>
  <PresentationFormat>Widescreen</PresentationFormat>
  <Paragraphs>177</Paragraphs>
  <Slides>20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 Next LT Pro</vt:lpstr>
      <vt:lpstr>Calibri</vt:lpstr>
      <vt:lpstr>Cambria Math</vt:lpstr>
      <vt:lpstr>Posterama</vt:lpstr>
      <vt:lpstr>Wingdings</vt:lpstr>
      <vt:lpstr>SineVTI</vt:lpstr>
      <vt:lpstr>HMM for Bitcoin Price Prediction</vt:lpstr>
      <vt:lpstr>Group 6</vt:lpstr>
      <vt:lpstr>Overview</vt:lpstr>
      <vt:lpstr>Introduction to Hidden Markov Model (HMM)</vt:lpstr>
      <vt:lpstr>Theory</vt:lpstr>
      <vt:lpstr>Three Fundamental Problems of HMM</vt:lpstr>
      <vt:lpstr>Data</vt:lpstr>
      <vt:lpstr>Methodology</vt:lpstr>
      <vt:lpstr>Methodology</vt:lpstr>
      <vt:lpstr>Methodology</vt:lpstr>
      <vt:lpstr>Results – State plot for in-sample data</vt:lpstr>
      <vt:lpstr>Results – Features analysis for each state</vt:lpstr>
      <vt:lpstr>Results – Backtest on OOS data</vt:lpstr>
      <vt:lpstr>Results – Prediction </vt:lpstr>
      <vt:lpstr>Evaluation – Prediction Errors</vt:lpstr>
      <vt:lpstr>Evaluation – Prediction Errors</vt:lpstr>
      <vt:lpstr>Evaluation – Comparison with Other Methods</vt:lpstr>
      <vt:lpstr>Evaluation – Comparison with Other Methods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 for Bitcoin price prediction</dc:title>
  <dc:creator>Yuxi Zhang</dc:creator>
  <cp:lastModifiedBy>You Pengxin</cp:lastModifiedBy>
  <cp:revision>51</cp:revision>
  <dcterms:created xsi:type="dcterms:W3CDTF">2021-03-21T09:06:06Z</dcterms:created>
  <dcterms:modified xsi:type="dcterms:W3CDTF">2021-04-03T09:18:33Z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