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71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CC07A-992E-40BA-B407-3EC656A29037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DC80F-FCE5-46B3-8BE3-27EEED95C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0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95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46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5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8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7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6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5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10962044"/>
              </p:ext>
            </p:extLst>
          </p:nvPr>
        </p:nvGraphicFramePr>
        <p:xfrm>
          <a:off x="0" y="2060848"/>
          <a:ext cx="1691680" cy="316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  Construction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Empirical Research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Innovation and Improvement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 and  Related Literature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6131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3364307"/>
              </p:ext>
            </p:extLst>
          </p:nvPr>
        </p:nvGraphicFramePr>
        <p:xfrm>
          <a:off x="-72008" y="2058459"/>
          <a:ext cx="1691680" cy="319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 and  Related Literature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Empirical Research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Innovation and Improvement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Model  Construction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116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77551370"/>
              </p:ext>
            </p:extLst>
          </p:nvPr>
        </p:nvGraphicFramePr>
        <p:xfrm>
          <a:off x="0" y="2064260"/>
          <a:ext cx="1691680" cy="319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 and  Related Literature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  Construction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Innovation and Improvement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Empirical Research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089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90452574"/>
              </p:ext>
            </p:extLst>
          </p:nvPr>
        </p:nvGraphicFramePr>
        <p:xfrm>
          <a:off x="0" y="2059801"/>
          <a:ext cx="1691680" cy="319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 and  Related Literature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  Construction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Empirical Research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Innovation and Improvement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0724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8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4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9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1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7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A585-DE2E-4E31-91CE-DE084A10E40A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9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Bitcoin Price Prediction Based on </a:t>
            </a:r>
            <a:endParaRPr lang="zh-CN" altLang="zh-CN" b="1"/>
          </a:p>
          <a:p>
            <a:r>
              <a:rPr lang="en-US" altLang="zh-CN"/>
              <a:t>CNN-LSTM Hybrid Neural Network Model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>
            <a:off x="703016" y="83364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>
            <a:off x="10879300" y="5601357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</p:sp>
      <p:sp>
        <p:nvSpPr>
          <p:cNvPr id="18" name="文本框 17"/>
          <p:cNvSpPr txBox="1"/>
          <p:nvPr/>
        </p:nvSpPr>
        <p:spPr>
          <a:xfrm>
            <a:off x="1817900" y="1927585"/>
            <a:ext cx="93119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800" b="1" dirty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Bitcoin Price Prediction Based on </a:t>
            </a:r>
            <a:endParaRPr lang="en-US" altLang="zh-CN" sz="2800" b="1" dirty="0" smtClean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CNN-LSTM </a:t>
            </a:r>
            <a:r>
              <a:rPr lang="en-US" altLang="zh-CN" sz="2800" b="1" dirty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 Neural Network Model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		</a:t>
            </a:r>
            <a:endParaRPr lang="en-US" altLang="zh-CN" sz="20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93457" y="3589578"/>
            <a:ext cx="5198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Members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     </a:t>
            </a:r>
            <a:r>
              <a:rPr kumimoji="0" lang="zh-CN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Yan</a:t>
            </a:r>
          </a:p>
          <a:p>
            <a:pPr lvl="0" algn="ctr">
              <a:defRPr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Han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Yuyao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Liu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Xiaojuan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Li Xin</a:t>
            </a:r>
          </a:p>
          <a:p>
            <a:pPr lvl="0" algn="ctr">
              <a:defRPr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Zhu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Jiatong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01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19138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 dirty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96546" y="3028890"/>
            <a:ext cx="4550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28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Empirical  Research</a:t>
            </a:r>
            <a:endParaRPr lang="zh-CN" altLang="en-US" sz="28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5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069964" y="449927"/>
            <a:ext cx="41472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Comparison diagram 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1752430" y="1369174"/>
            <a:ext cx="10439570" cy="65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The dates of all data in this paper range from October 30th, 2017 to April 1st, 2019. 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The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characteristic parameter data of the previous 3 days is used to predict the closing price of Bitcoin on the 4th day.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40" name="图片 39" descr="C:\Users\15600\Desktop\MFE\python\论文\cn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52" y="4255419"/>
            <a:ext cx="4984704" cy="248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图片 40" descr="C:\Users\15600\Desktop\MFE\python\论文\ls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82" y="4277055"/>
            <a:ext cx="5022850" cy="2464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图片 41" descr="C:\Users\15600\Desktop\MFE\python\论文\cl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237" y="2006150"/>
            <a:ext cx="5273675" cy="2485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3075662" y="422495"/>
            <a:ext cx="71897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Comparison of model prediction </a:t>
            </a:r>
            <a:r>
              <a:rPr lang="en-US" altLang="zh-CN" sz="293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altLang="zh-CN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62" y="1474643"/>
            <a:ext cx="2680224" cy="21275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105" y="1618408"/>
            <a:ext cx="2409825" cy="10555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191" y="2801262"/>
            <a:ext cx="4162425" cy="8734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46" y="4110663"/>
            <a:ext cx="7934325" cy="24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19138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 dirty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70133" y="3161457"/>
            <a:ext cx="5566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28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Innovation  and  Improvement</a:t>
            </a:r>
            <a:endParaRPr lang="zh-CN" altLang="en-US" sz="28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1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157986" y="497136"/>
            <a:ext cx="5522648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 and  Improvement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2566262" y="4140311"/>
            <a:ext cx="8927746" cy="411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2566262" y="4412149"/>
            <a:ext cx="8927746" cy="19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 flipH="1">
            <a:off x="2566260" y="1642263"/>
            <a:ext cx="2786907" cy="430887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/>
              <a:t>INNOVATION</a:t>
            </a:r>
            <a:endParaRPr lang="zh-CN" altLang="en-US" dirty="0"/>
          </a:p>
        </p:txBody>
      </p:sp>
      <p:sp>
        <p:nvSpPr>
          <p:cNvPr id="11" name="TextBox 14"/>
          <p:cNvSpPr txBox="1"/>
          <p:nvPr/>
        </p:nvSpPr>
        <p:spPr>
          <a:xfrm>
            <a:off x="2566260" y="2136832"/>
            <a:ext cx="911062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Our project not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only considers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Bitcoin’s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own transaction information, but also includes external factors such as macroeconomic variables and investor’s attention, comprehensively employing various factors that may affect Bitcoin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prices.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Introduced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machine learning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into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Bitcoin price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prediction and propose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CNN-LSTM Hybrid Neural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Network. CNN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 used to extract the characteristics that have a great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influence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 Bitcoin price in the data set, and then LSTM is used for price forecasting.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5"/>
          <p:cNvSpPr txBox="1"/>
          <p:nvPr/>
        </p:nvSpPr>
        <p:spPr>
          <a:xfrm flipH="1">
            <a:off x="2566260" y="4703737"/>
            <a:ext cx="2929283" cy="461659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2566260" y="5182444"/>
            <a:ext cx="932093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Incorporate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popularity of Bitcoin on other but worldwide social software, such as Twitter and Instagram into the data to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quantify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investor attention.</a:t>
            </a:r>
          </a:p>
        </p:txBody>
      </p:sp>
    </p:spTree>
    <p:extLst>
      <p:ext uri="{BB962C8B-B14F-4D97-AF65-F5344CB8AC3E}">
        <p14:creationId xmlns:p14="http://schemas.microsoft.com/office/powerpoint/2010/main" val="14386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>
            <a:off x="703016" y="843169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>
            <a:off x="10879300" y="5601357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</p:sp>
      <p:sp>
        <p:nvSpPr>
          <p:cNvPr id="29" name="文本框 28"/>
          <p:cNvSpPr txBox="1"/>
          <p:nvPr/>
        </p:nvSpPr>
        <p:spPr>
          <a:xfrm>
            <a:off x="4705425" y="2753822"/>
            <a:ext cx="328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44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!</a:t>
            </a:r>
            <a:endParaRPr lang="zh-CN" altLang="en-US" sz="4000" dirty="0">
              <a:solidFill>
                <a:srgbClr val="715B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9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8339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4016" y="739511"/>
            <a:ext cx="3322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ONTENTS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5410" y="3270182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21552" y="3413062"/>
            <a:ext cx="296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 Related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677098" y="3270182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03240" y="3413062"/>
            <a:ext cx="330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 Construction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95410" y="4324524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 dirty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3200" b="0" i="0" strike="noStrike" kern="1200" cap="none" spc="0" normalizeH="0" baseline="0" noProof="0" dirty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21552" y="4467404"/>
            <a:ext cx="365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Empirical Research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77098" y="4324524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03239" y="4467404"/>
            <a:ext cx="2701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Innovation and Improvement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2214490" y="3557590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7194892" y="3614743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214490" y="4618226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7194892" y="4675379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3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1954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i="0" strike="noStrike" kern="1200" cap="none" spc="0" normalizeH="0" baseline="0" noProof="0"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9900" i="0" strike="noStrike" kern="1200" cap="none" spc="0" normalizeH="0" baseline="0" noProof="0"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27785" y="2994847"/>
            <a:ext cx="4916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endParaRPr lang="zh-CN" altLang="en-US" sz="40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7627" y="3155902"/>
            <a:ext cx="6236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dirty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and  </a:t>
            </a:r>
            <a:r>
              <a:rPr lang="en-US" altLang="zh-CN" sz="28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Literature</a:t>
            </a:r>
            <a:endParaRPr lang="en-US" altLang="zh-CN" sz="28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zh-CN" altLang="en-US" sz="20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E:\u=100974510,2218928162&amp;fm=26&amp;gp=0.jpgu=100974510,2218928162&amp;fm=26&amp;gp=0"/>
          <p:cNvPicPr>
            <a:picLocks noChangeAspect="1"/>
          </p:cNvPicPr>
          <p:nvPr/>
        </p:nvPicPr>
        <p:blipFill rotWithShape="1">
          <a:blip r:embed="rId2"/>
          <a:srcRect r="854" b="17487"/>
          <a:stretch>
            <a:fillRect/>
          </a:stretch>
        </p:blipFill>
        <p:spPr>
          <a:xfrm>
            <a:off x="8338185" y="604520"/>
            <a:ext cx="3390900" cy="8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35" y="355554"/>
            <a:ext cx="2725148" cy="10668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69309" y="1422446"/>
            <a:ext cx="86452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April 2010, Bitcoin was first publicly traded at a price of only $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0.03, and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January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price still did not exceed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$15, and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peak price in December of the same year was close to US $1000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Moreover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in December 2017, the price reached a new high of $19,000 but then fell sharply to $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6,700 in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February 2018 and even reached at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$3,200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December at the same year. At the end of 2018, after the price of Bitcoin went through a low ebb, the price rose all the way and was in a state of rapid growth, exceeding $61000 in March 2021. Recently, Bitcoin has its best first quarter since 2013, spending more than 30 days above $50,000 for the first time in its history.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299" y="3484550"/>
            <a:ext cx="8773246" cy="31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510195" y="404362"/>
            <a:ext cx="4873432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93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affecting the price</a:t>
            </a:r>
            <a:endParaRPr lang="en-US" altLang="zh-CN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05923" y="1877212"/>
            <a:ext cx="2557424" cy="907751"/>
            <a:chOff x="3666731" y="1984470"/>
            <a:chExt cx="2636520" cy="1447800"/>
          </a:xfrm>
        </p:grpSpPr>
        <p:sp>
          <p:nvSpPr>
            <p:cNvPr id="35" name="任意多边形 34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71726" y="2161906"/>
              <a:ext cx="2230360" cy="10929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S.Vassiliadis</a:t>
              </a:r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0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2017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468402" y="1823258"/>
            <a:ext cx="2557424" cy="1015663"/>
            <a:chOff x="1436370" y="1898417"/>
            <a:chExt cx="2636520" cy="1619912"/>
          </a:xfrm>
        </p:grpSpPr>
        <p:sp>
          <p:nvSpPr>
            <p:cNvPr id="38" name="任意多边形 37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09209" y="1898417"/>
              <a:ext cx="2293960" cy="16199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Ladislav</a:t>
              </a:r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 err="1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Kristoufek</a:t>
              </a:r>
              <a:endPara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2000" b="1" baseline="-30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2013</a:t>
              </a:r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880964" y="1854036"/>
            <a:ext cx="2557424" cy="954107"/>
            <a:chOff x="8127453" y="1947505"/>
            <a:chExt cx="2636520" cy="1521734"/>
          </a:xfrm>
        </p:grpSpPr>
        <p:sp>
          <p:nvSpPr>
            <p:cNvPr id="46" name="任意多边形 45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439016" y="1947505"/>
              <a:ext cx="2230360" cy="15217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Cheoljun</a:t>
              </a: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b="1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Eom</a:t>
              </a: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and Taisei </a:t>
              </a:r>
              <a:r>
                <a:rPr lang="en-US" altLang="zh-CN" b="1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Kaizoji</a:t>
              </a: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baseline="-30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2019</a:t>
              </a:r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743443" y="1877213"/>
            <a:ext cx="2557424" cy="907751"/>
            <a:chOff x="5897092" y="1984470"/>
            <a:chExt cx="2636520" cy="1447800"/>
          </a:xfrm>
        </p:grpSpPr>
        <p:sp>
          <p:nvSpPr>
            <p:cNvPr id="49" name="任意多边形 48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14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27711" y="2161908"/>
              <a:ext cx="2205655" cy="10929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Huang </a:t>
              </a:r>
              <a:r>
                <a:rPr lang="en-US" altLang="zh-CN" sz="2000" b="1" dirty="0" err="1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JZ</a:t>
              </a:r>
              <a:endPara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000" b="1" baseline="-30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2018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3585905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2602310" y="2895755"/>
            <a:ext cx="1907885" cy="293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There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is a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relationship between Bitcoin price and search engine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. Additionally, the price of Bitcoin would be affected by investors’ speculative behavior, and there is a bubble in it.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53210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4985247" y="2966362"/>
            <a:ext cx="1875361" cy="317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There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is a strong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correlation between the price of Bitcoin and trading volume and transaction cost, and there is a certain relationship with gold, crude oil and stock market index.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20515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7066567" y="2966362"/>
            <a:ext cx="1892607" cy="343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They used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124 technical indicators based on the historical price of Bitcoin to build a return prediction model, showing that the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combination of big data and technical analysis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can help predict the return of Bitcoin.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087819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9203628" y="2990436"/>
            <a:ext cx="1874993" cy="164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Investor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sentiment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can help explain changes in Bitcoin volatility for future periods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significantly.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6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462770" y="425043"/>
            <a:ext cx="5178964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93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Technology </a:t>
            </a:r>
            <a:endParaRPr lang="en-US" altLang="zh-CN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74683" y="1850280"/>
            <a:ext cx="2557424" cy="907751"/>
            <a:chOff x="3666731" y="1984470"/>
            <a:chExt cx="2636520" cy="1447800"/>
          </a:xfrm>
          <a:solidFill>
            <a:srgbClr val="92D050"/>
          </a:solidFill>
        </p:grpSpPr>
        <p:sp>
          <p:nvSpPr>
            <p:cNvPr id="35" name="任意多边形 34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71726" y="2143856"/>
              <a:ext cx="2230360" cy="11290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Li Jing 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000" b="1" baseline="-30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2016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380498" y="1844734"/>
            <a:ext cx="2615259" cy="907751"/>
            <a:chOff x="1174763" y="1975628"/>
            <a:chExt cx="2696144" cy="1447800"/>
          </a:xfrm>
          <a:solidFill>
            <a:srgbClr val="FFFF66"/>
          </a:solidFill>
        </p:grpSpPr>
        <p:sp>
          <p:nvSpPr>
            <p:cNvPr id="38" name="任意多边形 37"/>
            <p:cNvSpPr/>
            <p:nvPr/>
          </p:nvSpPr>
          <p:spPr>
            <a:xfrm>
              <a:off x="1174763" y="1975628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76947" y="2143859"/>
              <a:ext cx="2293960" cy="11290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Liang </a:t>
              </a:r>
              <a:r>
                <a:rPr lang="en-US" altLang="zh-CN" sz="2000" b="1" dirty="0" err="1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qiu</a:t>
              </a:r>
              <a:endPara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2000" b="1" baseline="-30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2015</a:t>
              </a:r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925477" y="1800406"/>
            <a:ext cx="2557425" cy="1015663"/>
            <a:chOff x="6925538" y="1881996"/>
            <a:chExt cx="2636520" cy="1619912"/>
          </a:xfrm>
        </p:grpSpPr>
        <p:sp>
          <p:nvSpPr>
            <p:cNvPr id="46" name="任意多边形 45"/>
            <p:cNvSpPr/>
            <p:nvPr/>
          </p:nvSpPr>
          <p:spPr>
            <a:xfrm>
              <a:off x="6925538" y="1941514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275267" y="1881996"/>
              <a:ext cx="2230360" cy="16199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Dennys</a:t>
              </a:r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 err="1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C.A.Mallquia</a:t>
              </a:r>
              <a:endPara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20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2018</a:t>
              </a:r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3585905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3732066" y="2895755"/>
            <a:ext cx="1907885" cy="216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Introduce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the wavelet analysis to the prediction of the trend of Bitcoin price over a quarter, using the time series of Bitcoin price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53210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5884432" y="2895755"/>
            <a:ext cx="1875361" cy="23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Establishing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a Bitcoin market forecasting model which uses the data of the previous day, week and month of Bitcoin market on the BP neural network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20515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7066567" y="2966362"/>
            <a:ext cx="189260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087819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7986309" y="2938851"/>
            <a:ext cx="1874993" cy="319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combination of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RNN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and a Tree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classifier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can better predict the direction of Bitcoin price, meanwhile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SVM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algorithm obtains a more precise prediction than ANN in forecasting the Bitcoin price.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11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6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0578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19900" b="0" i="0" u="none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32066" y="3028890"/>
            <a:ext cx="4633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28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 Construction</a:t>
            </a:r>
            <a:endParaRPr lang="zh-CN" altLang="en-US" sz="28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3530736" y="468414"/>
            <a:ext cx="6938100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Data  Collection  and  Pre-processing 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2374214" y="1546768"/>
            <a:ext cx="9176120" cy="67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prevent the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influence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 different dimensions of the original variables on the prediction accuracy, the original data is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standardized.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2374214" y="2429378"/>
            <a:ext cx="8974399" cy="35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transaction information is from Kraken Bitcoin Trading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Platform.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6852000" y="3767279"/>
            <a:ext cx="1589395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LSTM PART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65139" y="4258023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509897" y="4258023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35" y="2949254"/>
            <a:ext cx="8998017" cy="28672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254" y="1858313"/>
            <a:ext cx="1590675" cy="505324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5985164" y="4636655"/>
            <a:ext cx="0" cy="1099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77309" y="5662758"/>
            <a:ext cx="38792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Huang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JZ(2018) declared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that technical indicators can be used to predict the price of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Bitcoin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. (Predicting Bitcoin Returns Using High Dimensional Technical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Indicators)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0631055" y="4144299"/>
            <a:ext cx="9236" cy="1390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57956" y="5534561"/>
            <a:ext cx="4240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The Internet Finance Laboratory of Tsinghua University's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Wudaokou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School of 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Finance (Global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Bitcoin Research Report 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2014—2016),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China accounts for 80 percent of the world's Bitcoin 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transactions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3530736" y="468414"/>
            <a:ext cx="6710473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CNN-LSTM  Hybrid  Neural  Network 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6884898" y="2218845"/>
            <a:ext cx="4308089" cy="146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input is a feature graph with the size of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3*17. The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number of the convolution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kernels are all 15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and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sizes of them are also the same of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2*2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Dense extracts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characteristic data as a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one-  dimensional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vector array whose length is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</a:p>
        </p:txBody>
      </p: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6884897" y="1597755"/>
            <a:ext cx="155649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CNN PART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76870" y="2007326"/>
            <a:ext cx="507827" cy="45719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484698" y="2014178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6884898" y="4440499"/>
            <a:ext cx="4162516" cy="174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number of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hidden layer nodes is 50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and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learning rate is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0.01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MSE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is used as the loss function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and Adam is used as the optimization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method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number of iterations is set to 100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and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size of training batch is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50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</a:p>
        </p:txBody>
      </p: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6884897" y="3767279"/>
            <a:ext cx="167388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LSTM PART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76871" y="4252804"/>
            <a:ext cx="588067" cy="45719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509897" y="4258023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5" y="1325880"/>
            <a:ext cx="4315969" cy="5294376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5624945" y="5144655"/>
            <a:ext cx="1059319" cy="92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624945" y="3038764"/>
            <a:ext cx="1059319" cy="92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825</Words>
  <Application>Microsoft Office PowerPoint</Application>
  <PresentationFormat>宽屏</PresentationFormat>
  <Paragraphs>81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 Unicode MS</vt:lpstr>
      <vt:lpstr>等线</vt:lpstr>
      <vt:lpstr>等线 Light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yan li</cp:lastModifiedBy>
  <cp:revision>27</cp:revision>
  <dcterms:created xsi:type="dcterms:W3CDTF">2019-04-27T07:08:06Z</dcterms:created>
  <dcterms:modified xsi:type="dcterms:W3CDTF">2021-04-03T01:53:31Z</dcterms:modified>
</cp:coreProperties>
</file>