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1" r:id="rId4"/>
    <p:sldId id="412" r:id="rId6"/>
    <p:sldId id="413" r:id="rId7"/>
    <p:sldId id="414" r:id="rId8"/>
    <p:sldId id="418" r:id="rId9"/>
    <p:sldId id="419" r:id="rId10"/>
    <p:sldId id="426" r:id="rId11"/>
    <p:sldId id="417" r:id="rId12"/>
    <p:sldId id="415" r:id="rId13"/>
    <p:sldId id="416" r:id="rId14"/>
    <p:sldId id="424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2921000" y="3916044"/>
            <a:ext cx="6350051" cy="647693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921000" y="2294255"/>
            <a:ext cx="6349416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2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3235350" cy="3235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234440"/>
            <a:ext cx="4389120" cy="4389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075" y="1350645"/>
            <a:ext cx="10442575" cy="1993265"/>
          </a:xfrm>
        </p:spPr>
        <p:txBody>
          <a:bodyPr>
            <a:normAutofit fontScale="90000"/>
          </a:bodyPr>
          <a:p>
            <a:pPr algn="ctr"/>
            <a:r>
              <a:rPr lang="en-US" altLang="zh-CN" sz="4800" b="0"/>
              <a:t>High Frequency Prediction Using Temporal Fusion Transformer (TFT), Xgboost and MLP</a:t>
            </a:r>
            <a:endParaRPr lang="en-US" altLang="zh-CN" sz="48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0075" y="720725"/>
            <a:ext cx="5177790" cy="62992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FE5225 Group project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3540" y="4377055"/>
            <a:ext cx="34207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Group 10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Cheng Tuoyuan    A0215646A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Wang Duyue         A0215648Y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Wang Wenbo        A0215659W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Zheng Zhongyi      A0215673A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2925" y="3442970"/>
            <a:ext cx="4057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sym typeface="+mn-ea"/>
              </a:rPr>
              <a:t>—— A comparison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TFT 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8448040" cy="5388610"/>
          </a:xfrm>
        </p:spPr>
        <p:txBody>
          <a:bodyPr vert="horz" wrap="square" lIns="90170" tIns="46990" rIns="90170" bIns="46990" rtlCol="0">
            <a:normAutofit lnSpcReduction="10000"/>
          </a:bodyPr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8170" y="0"/>
            <a:ext cx="143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pic>
        <p:nvPicPr>
          <p:cNvPr id="4" name="图片 3" descr="Figur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1073150"/>
            <a:ext cx="10413365" cy="5135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Xgboost and MLP Result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58170" y="0"/>
            <a:ext cx="143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85910" y="1563370"/>
            <a:ext cx="27927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MLP overfit and connot easily solved by tuning hyperparamaters base on Cross-validation.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Maybe should try LSTM, Bi-LSTM or GRU.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XGBoost caputure some pattern and show some generalization on out-of-sample prediction.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395095"/>
            <a:ext cx="8616315" cy="4305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short term prediction based on high frequency data.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MLP too easily to overfit so may not be good option for this task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XGBoost still show that gradient boosting descision is still a very powerful model as it's show great genenization but not so stable.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Temporal Fusion Transformers</a:t>
            </a:r>
            <a:r>
              <a:rPr lang="en-US" altLang="zh-CN"/>
              <a:t> show stable result and could realize shot term trend, but the problems is that it do not provide us with precised direction signal.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Comparison between methods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58170" y="0"/>
            <a:ext cx="143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just"/>
            <a:r>
              <a:rPr lang="en-US" altLang="zh-CN">
                <a:solidFill>
                  <a:schemeClr val="lt1"/>
                </a:solidFill>
              </a:rPr>
              <a:t>Thanks !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5369601" y="421554"/>
            <a:ext cx="5943638" cy="92600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36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Content</a:t>
            </a:r>
            <a:endParaRPr lang="en-US" altLang="zh-CN" sz="3600" b="1" spc="6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6238300" y="2108142"/>
            <a:ext cx="298761" cy="298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87540" y="2995295"/>
            <a:ext cx="2722880" cy="725170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nplementation</a:t>
            </a:r>
            <a:endParaRPr lang="en-US" altLang="zh-CN" sz="28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6238470" y="3118093"/>
            <a:ext cx="298761" cy="2987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997700" y="2010410"/>
            <a:ext cx="1909445" cy="518160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Methods</a:t>
            </a:r>
            <a:endParaRPr lang="en-US" altLang="zh-CN" sz="28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6238300" y="4140864"/>
            <a:ext cx="298761" cy="29876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997858" y="4030175"/>
            <a:ext cx="1909189" cy="808207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28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Result</a:t>
            </a:r>
            <a:endParaRPr lang="en-US" altLang="zh-CN" sz="28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Temporal Fusion Transformers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115" y="1299845"/>
            <a:ext cx="5810885" cy="5388610"/>
          </a:xfrm>
        </p:spPr>
        <p:txBody>
          <a:bodyPr/>
          <a:p>
            <a:r>
              <a:rPr lang="zh-CN" altLang="en-US"/>
              <a:t>Multi-horizon forecasting often contains a complex mix of inputs – including</a:t>
            </a:r>
            <a:r>
              <a:rPr lang="en-US" altLang="zh-CN"/>
              <a:t>, </a:t>
            </a:r>
            <a:r>
              <a:rPr lang="zh-CN" altLang="en-US"/>
              <a:t>static (i.e. time-invariant) covariates, known future inputs, and other exogenous</a:t>
            </a:r>
            <a:r>
              <a:rPr lang="en-US" altLang="zh-CN"/>
              <a:t>, </a:t>
            </a:r>
            <a:r>
              <a:rPr lang="zh-CN" altLang="en-US"/>
              <a:t>time series that are only observed in the past – without any prior information</a:t>
            </a:r>
            <a:r>
              <a:rPr lang="en-US" altLang="zh-CN"/>
              <a:t> </a:t>
            </a:r>
            <a:r>
              <a:rPr lang="zh-CN" altLang="en-US"/>
              <a:t>on how they interact with the target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Several deep learning methods have been proposed, but they are typically ‘black-box’ models which do not shed light on how they use the full range of inputs present in practical scenarios.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1235075"/>
            <a:ext cx="5518150" cy="4329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735" y="5564505"/>
            <a:ext cx="558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 Illustration of multi-horizon forecasting with static covariates, past-observed andapriori-known future time-dependent inputs.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Temporal Fusion Transformers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0375" y="789940"/>
            <a:ext cx="3980180" cy="5388610"/>
          </a:xfrm>
        </p:spPr>
        <p:txBody>
          <a:bodyPr vert="horz" wrap="square" lIns="90170" tIns="46990" rIns="90170" bIns="46990" rtlCol="0">
            <a:normAutofit fontScale="90000"/>
          </a:bodyPr>
          <a:p>
            <a:pPr lvl="0" algn="l">
              <a:buClrTx/>
              <a:buSzTx/>
            </a:pPr>
            <a:r>
              <a:rPr>
                <a:sym typeface="+mn-ea"/>
              </a:rPr>
              <a:t>Temporal Fusion Transformer (TFT) is a novel attentionbased architecture which combines high-performance multi-horizon forecasting with interpretable insights into temporal dynamics.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To learn temporal relationships at different scales, TFT uses recurrent layers for local rocessing andinterpretable self-attention layers for long-term dependencies. TFT utilizes specialized components to select relevant features and a series of gating layers to suppress unnecessary components, enabling high performance in a wide range of scenarios.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942340"/>
            <a:ext cx="7969885" cy="4324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810" y="5266690"/>
            <a:ext cx="78822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TFT architecture. TFT inputs static metadata, time-varying past inputs and time_x0002_varying a priori known future inputs. Variable Selection is used for judicious selection of</a:t>
            </a:r>
            <a:r>
              <a:rPr lang="en-US" altLang="zh-CN" sz="1000"/>
              <a:t> </a:t>
            </a:r>
            <a:r>
              <a:rPr lang="zh-CN" altLang="en-US" sz="1000"/>
              <a:t>the most salient features based on the input. Gated Residual Network blocks enable efficient</a:t>
            </a:r>
            <a:r>
              <a:rPr lang="en-US" altLang="zh-CN" sz="1000"/>
              <a:t> </a:t>
            </a:r>
            <a:r>
              <a:rPr lang="zh-CN" altLang="en-US" sz="1000"/>
              <a:t>information flow with skip connections and gating layers. Time-dependent processing is based</a:t>
            </a:r>
            <a:r>
              <a:rPr lang="en-US" altLang="zh-CN" sz="1000"/>
              <a:t> </a:t>
            </a:r>
            <a:r>
              <a:rPr lang="zh-CN" altLang="en-US" sz="1000"/>
              <a:t>on LSTMs for local</a:t>
            </a:r>
            <a:r>
              <a:rPr lang="en-US" altLang="zh-CN" sz="1000"/>
              <a:t> </a:t>
            </a:r>
            <a:r>
              <a:rPr lang="zh-CN" altLang="en-US" sz="1000"/>
              <a:t>processing, and multi-head attention for integrating information from any</a:t>
            </a:r>
            <a:r>
              <a:rPr lang="en-US" altLang="zh-CN" sz="1000"/>
              <a:t> </a:t>
            </a:r>
            <a:r>
              <a:rPr lang="zh-CN" altLang="en-US" sz="1000"/>
              <a:t>time step.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Xgboost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8448040" cy="5388610"/>
          </a:xfrm>
        </p:spPr>
        <p:txBody>
          <a:bodyPr vert="horz" wrap="square" lIns="90170" tIns="46990" rIns="90170" bIns="46990" rtlCol="0">
            <a:normAutofit lnSpcReduction="10000"/>
          </a:bodyPr>
          <a:p>
            <a:pPr lvl="0" algn="l">
              <a:buClrTx/>
              <a:buSzTx/>
            </a:pPr>
            <a:r>
              <a:rPr>
                <a:sym typeface="+mn-ea"/>
              </a:rPr>
              <a:t>XGBoost is an optimized distributed gradient boosting library designed to be highly efficient, flexible and portable.</a:t>
            </a:r>
            <a:endParaRPr>
              <a:sym typeface="+mn-ea"/>
            </a:endParaRPr>
          </a:p>
          <a:p>
            <a:pPr lvl="0" algn="l">
              <a:buClrTx/>
              <a:buSzTx/>
            </a:pPr>
            <a:r>
              <a:rPr>
                <a:sym typeface="+mn-ea"/>
              </a:rPr>
              <a:t>XGBoost can also be used for time series forecasting, although it requires that the time series dataset be transformed into a supervised learning problem first.</a:t>
            </a:r>
            <a:endParaRPr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6900" y="0"/>
            <a:ext cx="175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Method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69882" y="313436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Neural Network-MLP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>
                <a:sym typeface="+mn-ea"/>
              </a:rPr>
              <a:t>Multi-layer Perceptron (MLP) is a supervised learning algorithm that learns a function </a:t>
            </a:r>
            <a:r>
              <a:rPr lang="en-US" altLang="zh-CN">
                <a:sym typeface="+mn-ea"/>
              </a:rPr>
              <a:t>f(·): R</a:t>
            </a:r>
            <a:r>
              <a:rPr lang="en-US" altLang="zh-CN" i="1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→R</a:t>
            </a:r>
            <a:r>
              <a:rPr lang="en-US" altLang="zh-CN" i="1" baseline="30000">
                <a:sym typeface="+mn-ea"/>
              </a:rPr>
              <a:t>o</a:t>
            </a:r>
            <a:r>
              <a:rPr>
                <a:sym typeface="+mn-ea"/>
              </a:rPr>
              <a:t>by training on a dataset, where </a:t>
            </a:r>
            <a:r>
              <a:rPr lang="en-US" altLang="zh-CN" i="1">
                <a:sym typeface="+mn-ea"/>
              </a:rPr>
              <a:t>m</a:t>
            </a:r>
            <a:r>
              <a:rPr>
                <a:sym typeface="+mn-ea"/>
              </a:rPr>
              <a:t> is the number of dimensions for input and </a:t>
            </a:r>
            <a:r>
              <a:rPr lang="en-US" altLang="zh-CN" i="1">
                <a:sym typeface="+mn-ea"/>
              </a:rPr>
              <a:t>o</a:t>
            </a:r>
            <a:r>
              <a:rPr>
                <a:sym typeface="+mn-ea"/>
              </a:rPr>
              <a:t> is the number of dimensions for output. </a:t>
            </a:r>
            <a:r>
              <a:rPr lang="en-US" altLang="zh-CN">
                <a:sym typeface="+mn-ea"/>
              </a:rPr>
              <a:t>It can be applied to time series forecasting.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Data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11154410" cy="5260340"/>
          </a:xfrm>
        </p:spPr>
        <p:txBody>
          <a:bodyPr vert="horz" wrap="square" lIns="90170" tIns="46990" rIns="90170" bIns="46990" rtlCol="0">
            <a:noAutofit/>
          </a:bodyPr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The data we used is 500ms aggregate "high" frequency order book data of a</a:t>
            </a:r>
            <a:r>
              <a:rPr lang="en-US" altLang="zh-CN">
                <a:sym typeface="+mn-ea"/>
              </a:rPr>
              <a:t>n </a:t>
            </a:r>
            <a:r>
              <a:rPr lang="en-US" altLang="zh-CN">
                <a:sym typeface="+mn-ea"/>
              </a:rPr>
              <a:t>index future contract.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(available from https://www.kaggle.com/c/caltech-cs155-2020)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train.csv - the data set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Data size 592380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Training size </a:t>
            </a:r>
            <a:r>
              <a:rPr lang="en-US" altLang="zh-CN">
                <a:sym typeface="+mn-ea"/>
              </a:rPr>
              <a:t>473940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Validation size 118476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Time series train test split by 2:8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0920" y="0"/>
            <a:ext cx="261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Inplementation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Data Fields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00920" y="0"/>
            <a:ext cx="261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Inplementation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32890" y="1501140"/>
          <a:ext cx="9126220" cy="385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035"/>
                <a:gridCol w="6941185"/>
              </a:tblGrid>
              <a:tr h="4184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Feature 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Meaning</a:t>
                      </a:r>
                      <a:endParaRPr lang="en-US" altLang="zh-CN" sz="1600"/>
                    </a:p>
                  </a:txBody>
                  <a:tcPr/>
                </a:tc>
              </a:tr>
              <a:tr h="3416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id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The timestep ID of the order book features.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last_price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the price at which the most recent order fill occurred.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mid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the "mid" price, which is the average of the best bid (bid1) and the best ask (ask1) prices.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2374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opened_position_qty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In the past 500ms, how many buy orders were filled?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2470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closed_position_qty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In the past 500ms, how many sell orders were filled?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transacted_qty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In the past 500ms, how many buy+sell orders were filled?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416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d_open_interest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 In the past 500ms, what is (#buy orders filled)- (#sell orders fil</a:t>
                      </a:r>
                      <a:endParaRPr lang="zh-CN" altLang="en-US" sz="16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y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 What is the change in the mid price from now to 2 timesteps (approx. 1 second) in the future? "1" means this change is strictly positive, and "0" means the change is 0 or negative.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Data Fields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00920" y="0"/>
            <a:ext cx="261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Inplementation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573530" y="1781175"/>
          <a:ext cx="904494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620"/>
                <a:gridCol w="7259320"/>
              </a:tblGrid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Feature name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Meaning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bid1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1st bid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bid[2,3,4,5]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[2nd, 3rd, 4th, 5th] best/highest bid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ask1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1st ask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ask[2,3,4,5]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[2nd, 3rd, 4th, 5th] best/lowest/cheapest ask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bid1vol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[2nd, 3rd, 4th, 5th] best/lowest/cheapest ask price?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bid[2,3,4,5]vol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[2,3,4,5]th bid price ?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ask1vol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1st ask price ?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ask[2,3,4,5]vol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What is the quantity of contracts in the order book at the [2,3,4,5]th ask price</a:t>
                      </a:r>
                      <a:r>
                        <a:rPr lang="en-US" altLang="zh-CN" sz="1600">
                          <a:sym typeface="+mn-ea"/>
                        </a:rPr>
                        <a:t>?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99444"/>
            <a:ext cx="10852237" cy="441964"/>
          </a:xfrm>
        </p:spPr>
        <p:txBody>
          <a:bodyPr/>
          <a:p>
            <a:r>
              <a:rPr lang="en-US" altLang="zh-CN"/>
              <a:t>Training process detail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80465"/>
            <a:ext cx="8448040" cy="3495040"/>
          </a:xfrm>
        </p:spPr>
        <p:txBody>
          <a:bodyPr vert="horz" wrap="square" lIns="90170" tIns="46990" rIns="90170" bIns="46990" rtlCol="0">
            <a:normAutofit/>
          </a:bodyPr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The code is run on google’s colab and local IDE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Train on test dataset, pred</a:t>
            </a:r>
            <a:r>
              <a:rPr lang="en-US" altLang="zh-CN">
                <a:sym typeface="+mn-ea"/>
              </a:rPr>
              <a:t>iction on the next 15 observation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Training time 1.5h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ym typeface="+mn-ea"/>
              </a:rPr>
              <a:t>Manually tuning hyperparameters base on validation MSE loss</a:t>
            </a:r>
            <a:endParaRPr lang="en-US" altLang="zh-CN"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0920" y="0"/>
            <a:ext cx="261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Inplementation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75335" y="3705225"/>
            <a:ext cx="8448040" cy="156083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>
              <a:sym typeface="+mn-ea"/>
            </a:endParaRPr>
          </a:p>
          <a:p>
            <a:pPr lvl="0" algn="l">
              <a:buClrTx/>
              <a:buSzTx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368_1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6"/>
  <p:tag name="KSO_WM_UNIT_DEC_AREA_ID" val="7624a03919ac4ad892bfa249a615a7f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6305440b0bd411ca0138e0a16847721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68_1*b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385bc8287d4d49bc8417c410af8e3b0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0f03bcb84e84e139182623c5e8a2b48"/>
  <p:tag name="KSO_WM_UNIT_TEXT_FILL_FORE_SCHEMECOLOR_INDEX_BRIGHTNESS" val="0.35"/>
  <p:tag name="KSO_WM_UNIT_TEXT_FILL_FORE_SCHEMECOLOR_INDEX" val="13"/>
  <p:tag name="KSO_WM_UNIT_TEXT_FILL_TYPE" val="1"/>
  <p:tag name="KSO_WM_TEMPLATE_ASSEMBLE_XID" val="5f9a2749e01a7e847d6fe617"/>
  <p:tag name="KSO_WM_TEMPLATE_ASSEMBLE_GROUPID" val="5f8cf1efa61ec3b55284a6f5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4.xml><?xml version="1.0" encoding="utf-8"?>
<p:tagLst xmlns:p="http://schemas.openxmlformats.org/presentationml/2006/main">
  <p:tag name="KSO_WM_UNIT_TABLE_BEAUTIFY" val="smartTable{c83e2d88-77d0-4b9a-8770-87a77372c203}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6.xml><?xml version="1.0" encoding="utf-8"?>
<p:tagLst xmlns:p="http://schemas.openxmlformats.org/presentationml/2006/main">
  <p:tag name="KSO_WM_UNIT_TABLE_BEAUTIFY" val="smartTable{c83e2d88-77d0-4b9a-8770-87a77372c203}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50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48a15f4feaa54529b59408cb20df036b"/>
  <p:tag name="KSO_WM_CHIP_GROUPID" val="5ebdf6880ac41c4a0a525522"/>
  <p:tag name="KSO_WM_CHIP_XID" val="5ebdf6880ac41c4a0a525523"/>
  <p:tag name="KSO_WM_CHIP_FILLAREA_FILL_RULE" val="{&quot;fill_align&quot;:&quot;cm&quot;,&quot;fill_mode&quot;:&quot;adaptive&quot;,&quot;sacle_strategy&quot;:&quot;smart&quot;}"/>
  <p:tag name="KSO_WM_ASSEMBLE_CHIP_INDEX" val="6cacbcf299e241b0beb6939dfb082bd1"/>
  <p:tag name="KSO_WM_UNIT_TEXT_FILL_FORE_SCHEMECOLOR_INDEX_BRIGHTNESS" val="0.15"/>
  <p:tag name="KSO_WM_UNIT_TEXT_FILL_FORE_SCHEMECOLOR_INDEX" val="13"/>
  <p:tag name="KSO_WM_UNIT_TEXT_FILL_TYPE" val="1"/>
  <p:tag name="KSO_WM_UNIT_VALUE" val="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8"/>
  <p:tag name="KSO_WM_CHIP_INFOS" val="{&quot;layout_type&quot;:&quot;formiddle&quot;,&quot;slide_type&quot;:[&quot;endPage&quot;],&quot;aspect_ratio&quot;:&quot;16:9&quot;}"/>
  <p:tag name="KSO_WM_CHIP_XID" val="5ec34a930ac41c4a0a525d3c"/>
  <p:tag name="KSO_WM_CHIP_FILLPROP" val="[[{&quot;fill_id&quot;:&quot;ec905e4ba1574a7a8cf2c58eed8cd40d&quot;,&quot;fill_align&quot;:&quot;cm&quot;,&quot;text_align&quot;:&quot;cm&quot;,&quot;text_direction&quot;:&quot;horizontal&quot;,&quot;chip_types&quot;:[&quot;text&quot;,&quot;header&quot;]}]]"/>
  <p:tag name="KSO_WM_SLIDE_ID" val="custom20204368_50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50"/>
  <p:tag name="KSO_WM_SLIDE_SIZE" val="500*460"/>
  <p:tag name="KSO_WM_SLIDE_POSITION" val="230*3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0-29T10:23:06&quot;,&quot;maxSize&quot;:{&quot;size1&quot;:63.32345626265915},&quot;minSize&quot;:{&quot;size1&quot;:45.923456262659144},&quot;normalSize&quot;:{&quot;size1&quot;:55.923456262659144},&quot;subLayout&quot;:[{&quot;id&quot;:&quot;2020-10-29T10:23:06&quot;,&quot;margin&quot;:{&quot;bottom&quot;:0.98025315999984741,&quot;left&quot;:8.1138887405395508,&quot;right&quot;:8.1137475967407227,&quot;top&quot;:6.3729290962219238},&quot;type&quot;:0},{&quot;id&quot;:&quot;2020-10-29T10:23:06&quot;,&quot;margin&quot;:{&quot;bottom&quot;:6.3729515075683594,&quot;left&quot;:8.1138887405395508,&quot;right&quot;:8.1137475967407227,&quot;top&quot;:0.22448289394378662},&quot;type&quot;:0}],&quot;type&quot;:0}"/>
  <p:tag name="KSO_WM_SLIDE_BK_DARK_LIGHT" val="2"/>
  <p:tag name="KSO_WM_SLIDE_BACKGROUND_TYPE" val="general"/>
  <p:tag name="KSO_WM_SLIDE_SUPPORT_FEATURE_TYPE" val="0"/>
  <p:tag name="KSO_WM_TEMPLATE_ASSEMBLE_XID" val="5f9a2749e01a7e847d6fe6d0"/>
  <p:tag name="KSO_WM_TEMPLATE_ASSEMBLE_GROUPID" val="5f8cf1efa61ec3b55284a6f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368_2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7"/>
  <p:tag name="KSO_WM_UNIT_DEC_AREA_ID" val="780580d547ef4f098f081bf467c1d00d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4b0f4d9afc84f6c851988fe6a64fed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f1b0e5dccef64402838264fbfd31570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eeb7b5d7d84a08b62cd13dd5a81c9b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68_1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客户答谢会暨产品推介会"/>
  <p:tag name="KSO_WM_UNIT_BLOCK" val="0"/>
  <p:tag name="KSO_WM_UNIT_DEC_AREA_ID" val="27982a83a5164729b92173da0dd26b41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c7d6428d55b44548d3a376fe95a5137"/>
  <p:tag name="KSO_WM_UNIT_TEXT_FILL_FORE_SCHEMECOLOR_INDEX_BRIGHTNESS" val="0.15"/>
  <p:tag name="KSO_WM_UNIT_TEXT_FILL_FORE_SCHEMECOLOR_INDEX" val="13"/>
  <p:tag name="KSO_WM_UNIT_TEXT_FILL_TYPE" val="1"/>
  <p:tag name="KSO_WM_TEMPLATE_ASSEMBLE_XID" val="5f9a2749e01a7e847d6fe624"/>
  <p:tag name="KSO_WM_TEMPLATE_ASSEMBLE_GROUPID" val="5f8cf1efa61ec3b55284a6f5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368_1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6"/>
  <p:tag name="KSO_WM_UNIT_DEC_AREA_ID" val="44bfbf668cc64ceba7acb6a335d76bbf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5163040fd540c3877f999c0269b2e4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68_1*b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eab5d0c14bb645ff8f68d32c9ec515b5"/>
  <p:tag name="KSO_WM_CHIP_GROUPID" val="5ebdf6880ac41c4a0a525522"/>
  <p:tag name="KSO_WM_CHIP_XID" val="5ebdf6880ac41c4a0a525523"/>
  <p:tag name="KSO_WM_CHIP_FILLAREA_FILL_RULE" val="{&quot;fill_align&quot;:&quot;cm&quot;,&quot;fill_mode&quot;:&quot;adaptive&quot;,&quot;sacle_strategy&quot;:&quot;smart&quot;}"/>
  <p:tag name="KSO_WM_ASSEMBLE_CHIP_INDEX" val="6cacbcf299e241b0beb6939dfb082bd1"/>
  <p:tag name="KSO_WM_UNIT_TEXT_FILL_FORE_SCHEMECOLOR_INDEX_BRIGHTNESS" val="0.35"/>
  <p:tag name="KSO_WM_UNIT_TEXT_FILL_FORE_SCHEMECOLOR_INDEX" val="13"/>
  <p:tag name="KSO_WM_UNIT_TEXT_FILL_TYPE" val="1"/>
  <p:tag name="KSO_WM_TEMPLATE_ASSEMBLE_XID" val="5f9a2749e01a7e847d6fe6d0"/>
  <p:tag name="KSO_WM_TEMPLATE_ASSEMBLE_GROUPID" val="5f8cf1efa61ec3b55284a6f5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1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48a15f4feaa54529b59408cb20df036b"/>
  <p:tag name="KSO_WM_CHIP_GROUPID" val="5ebdf6880ac41c4a0a525522"/>
  <p:tag name="KSO_WM_CHIP_XID" val="5ebdf6880ac41c4a0a525523"/>
  <p:tag name="KSO_WM_CHIP_FILLAREA_FILL_RULE" val="{&quot;fill_align&quot;:&quot;cm&quot;,&quot;fill_mode&quot;:&quot;adaptive&quot;,&quot;sacle_strategy&quot;:&quot;smart&quot;}"/>
  <p:tag name="KSO_WM_ASSEMBLE_CHIP_INDEX" val="6cacbcf299e241b0beb6939dfb082bd1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9a2749e01a7e847d6fe6d0"/>
  <p:tag name="KSO_WM_TEMPLATE_ASSEMBLE_GROUPID" val="5f8cf1efa61ec3b55284a6f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68_1*b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388c8cdacc33450cb4b3b661f350109e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c7d6428d55b44548d3a376fe95a5137"/>
  <p:tag name="KSO_WM_UNIT_TEXT_FILL_FORE_SCHEMECOLOR_INDEX_BRIGHTNESS" val="0.35"/>
  <p:tag name="KSO_WM_UNIT_TEXT_FILL_FORE_SCHEMECOLOR_INDEX" val="13"/>
  <p:tag name="KSO_WM_UNIT_TEXT_FILL_TYPE" val="1"/>
  <p:tag name="KSO_WM_TEMPLATE_ASSEMBLE_XID" val="5f9a2749e01a7e847d6fe624"/>
  <p:tag name="KSO_WM_TEMPLATE_ASSEMBLE_GROUPID" val="5f8cf1efa61ec3b55284a6f5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ddb7c5c088f6413db0c045941a35d2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a78c4e89ef245dc9bd9a6ce3d9204e4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7aa0ae1d57d84e4ba8eb612b72d949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2cffd829054a73a489fa846e13487b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321475c797cb4588b3572ed7ae90c5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0ac8defdddc45598dd56f263f675e03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3cf356293c904db9b702274e7d65b36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aa14d87c4e421397bad42fe220e65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fd95ecae1db640ff9ed241bac8d7223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b4a7c6cff644109beb0e4fd20ca02e0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258ef462906c41c5945da038d3f262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f457b747d640228d6fde755de0180b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d5e7c57f08b64f73b5af57dcf27c3a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e4dd8386d14fbe86a9cb354b8eaf19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59c4c9d5f7c746b9ab20c2d04f1d57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45d431d788462da99052a8f261f37e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95a8e35f8c824467b6a02632cc6dc1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1591607cfda43c98bfc66a6ed21ae2e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b9ecc995af0e4daf890bc5d80fc2af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e930dfa0424f9c9ef610350c9944a9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a67f2f7f1a234f65a2ec54cf29202a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a00403b723648dea24fb120a713720c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28bccc3e2e2f4f23a7c3abd7a2fa4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5d3c3bab8449b0a7bb6ad8f34c128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90f9f620e67c41d5b7835d41e95bbab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85389af9694080888144449e214f3f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368_2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7"/>
  <p:tag name="KSO_WM_UNIT_DEC_AREA_ID" val="a8558319f2644676afe835ecee481c5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10848bd71a14022a2698a5ef0e1dcd8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d9956b9c48344a278a14b1c0aa67518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772d24786594af19f7a3755c243874e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c287d15e9fa44c9294a150db5f5a604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9e8eb71771f4842848e9460900378fe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98dbe974af864ec8a8648e3cee0c871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123cbc2c7542899271ca0d8080024e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3f0ed69e206a4ff7abbc21a3d906ed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ca41c3cb1d64163b9716f2740eac315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c859a27e3df848d5ba25b5989381b06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e752a65558c4758b5c03c0548cbcc25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368_5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a"/>
  <p:tag name="KSO_WM_UNIT_DEC_AREA_ID" val="ea541bfbcc4a4528b48b868069cd6b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b0e7730b3ae48d396a389ee4e435089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3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8"/>
  <p:tag name="KSO_WM_UNIT_DEC_AREA_ID" val="93bd35ec8d064b93912cf08cc2f501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d3df3bdc24412be9a1783af4632bb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6e14a7c5443f4cb4925221322b3cdc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9e6f486755f42aeb7125232dc5a52d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368_4*i*1"/>
  <p:tag name="KSO_WM_TEMPLATE_CATEGORY" val="chip"/>
  <p:tag name="KSO_WM_TEMPLATE_INDEX" val="20204368"/>
  <p:tag name="KSO_WM_UNIT_LAYERLEVEL" val="1"/>
  <p:tag name="KSO_WM_TAG_VERSION" val="1.0"/>
  <p:tag name="KSO_WM_BEAUTIFY_FLAG" val="#wm#"/>
  <p:tag name="KSO_WM_CHIP_GROUPID" val="5f8cf1efa61ec3b55284a6f5"/>
  <p:tag name="KSO_WM_CHIP_XID" val="5f8cf1efa61ec3b55284a6f9"/>
  <p:tag name="KSO_WM_UNIT_DEC_AREA_ID" val="eab3a9dc60364d5282ab7265b0db3d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72f2cbad9c4fa3b7d963994c617cee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4368"/>
</p:tagLst>
</file>

<file path=ppt/tags/tag87.xml><?xml version="1.0" encoding="utf-8"?>
<p:tagLst xmlns:p="http://schemas.openxmlformats.org/presentationml/2006/main">
  <p:tag name="KSO_WM_TEMPLATE_CATEGORY" val="custom"/>
  <p:tag name="KSO_WM_TEMPLATE_INDEX" val="20204368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368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1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9fd65c9eb426442f9e2c9a7cbfc8ef4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0f03bcb84e84e139182623c5e8a2b48"/>
  <p:tag name="KSO_WM_UNIT_TEXT_FILL_FORE_SCHEMECOLOR_INDEX_BRIGHTNESS" val="0.15"/>
  <p:tag name="KSO_WM_UNIT_TEXT_FILL_FORE_SCHEMECOLOR_INDEX" val="13"/>
  <p:tag name="KSO_WM_UNIT_TEXT_FILL_TYPE" val="1"/>
  <p:tag name="KSO_WM_TEMPLATE_ASSEMBLE_XID" val="5f9a2749e01a7e847d6fe617"/>
  <p:tag name="KSO_WM_TEMPLATE_ASSEMBLE_GROUPID" val="5f8cf1efa61ec3b55284a6f5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68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68_4*a*1"/>
  <p:tag name="KSO_WM_TEMPLATE_CATEGORY" val="custom"/>
  <p:tag name="KSO_WM_TEMPLATE_INDEX" val="20204368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0b19a383a0a840e58ec2d08fa54c55aa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27145dcc2bfc49758e731d16a71925bd"/>
  <p:tag name="KSO_WM_UNIT_TEXT_FILL_FORE_SCHEMECOLOR_INDEX_BRIGHTNESS" val="0"/>
  <p:tag name="KSO_WM_UNIT_TEXT_FILL_FORE_SCHEMECOLOR_INDEX" val="5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368_4*l_h_i*1_1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c973da6076b54fc095b5bc6800ad2486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368_4*l_h_f*1_1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0cf67ae42743449d83cedff1981adce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368_4*l_h_i*1_2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358043f7b49e42eab0912a34c1880161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368_4*l_h_f*1_2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3e32a3b9cba44cc2bf38103a0534792f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368_4*l_h_i*1_3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dfbb42f0f64640d5a5ddb6b14c1dfaa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UNIT_USESOURCEFORMAT_APPLY" val="1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368_4*l_h_f*1_3_1"/>
  <p:tag name="KSO_WM_TEMPLATE_CATEGORY" val="custom"/>
  <p:tag name="KSO_WM_TEMPLATE_INDEX" val="20204368"/>
  <p:tag name="KSO_WM_UNIT_LAYERLEVEL" val="1_1_1"/>
  <p:tag name="KSO_WM_TAG_VERSION" val="1.0"/>
  <p:tag name="KSO_WM_BEAUTIFY_FLAG" val="#wm#"/>
  <p:tag name="KSO_WM_CHIP_GROUPID" val="5f707df00ff15d9a40ebae87"/>
  <p:tag name="KSO_WM_CHIP_XID" val="5f707df00ff15d9a40ebae8a"/>
  <p:tag name="KSO_WM_UNIT_DEC_AREA_ID" val="80424650dd494928822ff412cfdb97f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652cb7040cc145afa3e21bc1524abe48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CHIP_INFOS" val="{&quot;layout_type&quot;:&quot;forright1&quot;,&quot;slide_type&quot;:[&quot;contents&quot;],&quot;aspect_ratio&quot;:&quot;16:9&quot;}"/>
  <p:tag name="KSO_WM_CHIP_XID" val="5ebe041a0ac41c4a0a525582"/>
  <p:tag name="KSO_WM_CHIP_FILLPROP" val="[[{&quot;fill_id&quot;:&quot;dfc69a30630540528897bf74acf33a16&quot;,&quot;fill_align&quot;:&quot;lm&quot;,&quot;text_align&quot;:&quot;l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cm&quot;,&quot;text_align&quot;:&quot;lm&quot;,&quot;text_direction&quot;:&quot;horizontal&quot;,&quot;chip_types&quot;:[&quot;diagram&quot;]}]]"/>
  <p:tag name="KSO_WM_SLIDE_ID" val="custom20204368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442*36"/>
  <p:tag name="KSO_WM_TAG_VERSION" val="1.0"/>
  <p:tag name="KSO_WM_BEAUTIFY_FLAG" val="#wm#"/>
  <p:tag name="KSO_WM_TEMPLATE_CATEGORY" val="custom"/>
  <p:tag name="KSO_WM_TEMPLATE_INDEX" val="20204368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a2749e01a7e847d6fe6e8"/>
  <p:tag name="KSO_WM_TEMPLATE_ASSEMBLE_GROUPID" val="5f8cf1efa61ec3b55284a6f5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4A4749"/>
      </a:accent1>
      <a:accent2>
        <a:srgbClr val="47474A"/>
      </a:accent2>
      <a:accent3>
        <a:srgbClr val="45484A"/>
      </a:accent3>
      <a:accent4>
        <a:srgbClr val="444949"/>
      </a:accent4>
      <a:accent5>
        <a:srgbClr val="454947"/>
      </a:accent5>
      <a:accent6>
        <a:srgbClr val="47494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5051</Words>
  <Application>WPS 演示</Application>
  <PresentationFormat>宽屏</PresentationFormat>
  <Paragraphs>199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High Frequency Prediction Using Temporal Fusion Transformer (TFT), Xgboost and MLP</vt:lpstr>
      <vt:lpstr>PowerPoint 演示文稿</vt:lpstr>
      <vt:lpstr>Temporal Fusion Transformers</vt:lpstr>
      <vt:lpstr>Temporal Fusion Transformers</vt:lpstr>
      <vt:lpstr>Xgboost</vt:lpstr>
      <vt:lpstr>Data </vt:lpstr>
      <vt:lpstr>Data Fields </vt:lpstr>
      <vt:lpstr>Data Fields </vt:lpstr>
      <vt:lpstr>Training process detail </vt:lpstr>
      <vt:lpstr>TFT Result</vt:lpstr>
      <vt:lpstr>Xgboost and MLP Result</vt:lpstr>
      <vt:lpstr>Comparison between methods</vt:lpstr>
      <vt:lpstr>Thanks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Wdy</cp:lastModifiedBy>
  <cp:revision>192</cp:revision>
  <dcterms:created xsi:type="dcterms:W3CDTF">2021-03-26T14:49:00Z</dcterms:created>
  <dcterms:modified xsi:type="dcterms:W3CDTF">2021-03-26T15:15:29Z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2C1C2152FE8A47C99817E42017C8BE59</vt:lpwstr>
  </property>
</Properties>
</file>