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E5059C3-6A89-4494-99FF-5A4D6FFD50EB}" type="datetimeFigureOut">
              <a:rPr lang="en-US" dirty="0"/>
              <a:t>3/24/2021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9285" y="2851331"/>
            <a:ext cx="3893623"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66635" y="2851331"/>
            <a:ext cx="3899798"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3/24/2021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3/24/2021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3/24/2021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7D525BB-DA17-4BA0-B3C8-3AC3ABC827E6}" type="datetimeFigureOut">
              <a:rPr lang="en-US" dirty="0"/>
              <a:t>3/24/2021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C4C9A-3960-41CF-A4E9-2A8FB932454B}" type="datetimeFigureOut">
              <a:rPr lang="en-US" dirty="0"/>
              <a:t>3/24/2021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3/24/2021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greeklegendsandmyths.com/gaia.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A5CDA-EF87-428D-B06D-2D5EB1697C53}"/>
              </a:ext>
            </a:extLst>
          </p:cNvPr>
          <p:cNvSpPr>
            <a:spLocks noGrp="1"/>
          </p:cNvSpPr>
          <p:nvPr>
            <p:ph type="ctrTitle"/>
          </p:nvPr>
        </p:nvSpPr>
        <p:spPr>
          <a:xfrm>
            <a:off x="9260541" y="574301"/>
            <a:ext cx="2689412" cy="4607299"/>
          </a:xfrm>
        </p:spPr>
        <p:txBody>
          <a:bodyPr>
            <a:noAutofit/>
          </a:bodyPr>
          <a:lstStyle/>
          <a:p>
            <a:pPr algn="l"/>
            <a:r>
              <a:rPr lang="en-US" altLang="zh-SG" sz="4000" b="0" u="none" strike="noStrike" dirty="0">
                <a:solidFill>
                  <a:schemeClr val="bg1"/>
                </a:solidFill>
                <a:effectLst/>
                <a:latin typeface="Roboto"/>
              </a:rPr>
              <a:t>The Python in Greek Mythology - Greek Legends and Myths</a:t>
            </a:r>
            <a:br>
              <a:rPr lang="en-US" altLang="zh-SG" sz="4000" b="0" i="0" dirty="0">
                <a:solidFill>
                  <a:srgbClr val="FF0000"/>
                </a:solidFill>
                <a:effectLst/>
                <a:latin typeface="Roboto"/>
              </a:rPr>
            </a:br>
            <a:endParaRPr lang="zh-SG" altLang="en-US" sz="4000" dirty="0">
              <a:solidFill>
                <a:srgbClr val="FF0000"/>
              </a:solidFill>
            </a:endParaRPr>
          </a:p>
        </p:txBody>
      </p:sp>
      <p:pic>
        <p:nvPicPr>
          <p:cNvPr id="5" name="图片 4" descr="卡通人物&#10;&#10;中度可信度描述已自动生成">
            <a:extLst>
              <a:ext uri="{FF2B5EF4-FFF2-40B4-BE49-F238E27FC236}">
                <a16:creationId xmlns:a16="http://schemas.microsoft.com/office/drawing/2014/main" id="{8133D2E6-B9D2-40B1-9DE9-F104E2C9F950}"/>
              </a:ext>
            </a:extLst>
          </p:cNvPr>
          <p:cNvPicPr>
            <a:picLocks noChangeAspect="1"/>
          </p:cNvPicPr>
          <p:nvPr/>
        </p:nvPicPr>
        <p:blipFill>
          <a:blip r:embed="rId2"/>
          <a:stretch>
            <a:fillRect/>
          </a:stretch>
        </p:blipFill>
        <p:spPr>
          <a:xfrm>
            <a:off x="996452" y="340659"/>
            <a:ext cx="6863942" cy="5124450"/>
          </a:xfrm>
          <a:prstGeom prst="rect">
            <a:avLst/>
          </a:prstGeom>
        </p:spPr>
      </p:pic>
    </p:spTree>
    <p:extLst>
      <p:ext uri="{BB962C8B-B14F-4D97-AF65-F5344CB8AC3E}">
        <p14:creationId xmlns:p14="http://schemas.microsoft.com/office/powerpoint/2010/main" val="158476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1FA2E-E60C-4A50-A822-622585CB1065}"/>
              </a:ext>
            </a:extLst>
          </p:cNvPr>
          <p:cNvSpPr>
            <a:spLocks noGrp="1"/>
          </p:cNvSpPr>
          <p:nvPr>
            <p:ph type="title"/>
          </p:nvPr>
        </p:nvSpPr>
        <p:spPr>
          <a:xfrm>
            <a:off x="2890140" y="700479"/>
            <a:ext cx="7958331" cy="1077229"/>
          </a:xfrm>
        </p:spPr>
        <p:txBody>
          <a:bodyPr/>
          <a:lstStyle/>
          <a:p>
            <a:pPr algn="l"/>
            <a:r>
              <a:rPr lang="en-US" altLang="zh-SG" i="0" cap="all" dirty="0">
                <a:effectLst/>
                <a:latin typeface="Lato"/>
              </a:rPr>
              <a:t>THE PYTHON CHILD OF GAIA</a:t>
            </a:r>
            <a:br>
              <a:rPr lang="en-US" altLang="zh-SG" i="0" cap="all" dirty="0">
                <a:effectLst/>
                <a:latin typeface="Lato"/>
              </a:rPr>
            </a:br>
            <a:endParaRPr lang="zh-SG" altLang="en-US" dirty="0"/>
          </a:p>
        </p:txBody>
      </p:sp>
      <p:sp>
        <p:nvSpPr>
          <p:cNvPr id="3" name="内容占位符 2">
            <a:extLst>
              <a:ext uri="{FF2B5EF4-FFF2-40B4-BE49-F238E27FC236}">
                <a16:creationId xmlns:a16="http://schemas.microsoft.com/office/drawing/2014/main" id="{7F755ED0-A924-49F9-9DE8-875CB6048400}"/>
              </a:ext>
            </a:extLst>
          </p:cNvPr>
          <p:cNvSpPr>
            <a:spLocks noGrp="1"/>
          </p:cNvSpPr>
          <p:nvPr>
            <p:ph idx="1"/>
          </p:nvPr>
        </p:nvSpPr>
        <p:spPr>
          <a:xfrm>
            <a:off x="2197730" y="1989363"/>
            <a:ext cx="7796540" cy="3997828"/>
          </a:xfrm>
        </p:spPr>
        <p:txBody>
          <a:bodyPr>
            <a:normAutofit lnSpcReduction="10000"/>
          </a:bodyPr>
          <a:lstStyle/>
          <a:p>
            <a:pPr marL="0" indent="0">
              <a:buNone/>
            </a:pPr>
            <a:r>
              <a:rPr lang="en-US" altLang="zh-SG" b="0" i="0" dirty="0">
                <a:effectLst/>
                <a:latin typeface="Arial" panose="020B0604020202020204" pitchFamily="34" charset="0"/>
              </a:rPr>
              <a:t>The Python was a giant serpent-dragon born to </a:t>
            </a:r>
            <a:r>
              <a:rPr lang="en-US" altLang="zh-SG" b="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Gaia</a:t>
            </a:r>
            <a:r>
              <a:rPr lang="en-US" altLang="zh-SG" b="0" i="0" dirty="0">
                <a:effectLst/>
                <a:latin typeface="Arial" panose="020B0604020202020204" pitchFamily="34" charset="0"/>
              </a:rPr>
              <a:t>, the Greek goddess of the Earth; and most sources tell of the birth of the Python from the mud left behind when one of prehistory’s great floods receded.</a:t>
            </a:r>
            <a:br>
              <a:rPr lang="en-US" altLang="zh-SG" dirty="0"/>
            </a:br>
            <a:r>
              <a:rPr lang="en-US" altLang="zh-SG" b="0" i="0" dirty="0">
                <a:effectLst/>
                <a:latin typeface="Arial" panose="020B0604020202020204" pitchFamily="34" charset="0"/>
              </a:rPr>
              <a:t> </a:t>
            </a:r>
            <a:br>
              <a:rPr lang="en-US" altLang="zh-SG" dirty="0"/>
            </a:br>
            <a:r>
              <a:rPr lang="en-US" altLang="zh-SG" b="0" i="0" dirty="0">
                <a:effectLst/>
                <a:latin typeface="Arial" panose="020B0604020202020204" pitchFamily="34" charset="0"/>
              </a:rPr>
              <a:t>The home of the Python would become a cave upon Mount Parnassus, for nearby was sited the navel of the earth, the </a:t>
            </a:r>
            <a:r>
              <a:rPr lang="en-US" altLang="zh-SG" b="0" i="0" dirty="0" err="1">
                <a:effectLst/>
                <a:latin typeface="Arial" panose="020B0604020202020204" pitchFamily="34" charset="0"/>
              </a:rPr>
              <a:t>centre</a:t>
            </a:r>
            <a:r>
              <a:rPr lang="en-US" altLang="zh-SG" b="0" i="0" dirty="0">
                <a:effectLst/>
                <a:latin typeface="Arial" panose="020B0604020202020204" pitchFamily="34" charset="0"/>
              </a:rPr>
              <a:t> of the known world, and here was to be found an important prophetic stone. This place was of course called Delphi, the most important oracular site in the ancient world, and because of its link to Delphi, the Python was sometimes named </a:t>
            </a:r>
            <a:r>
              <a:rPr lang="en-US" altLang="zh-SG" b="0" i="0" dirty="0" err="1">
                <a:effectLst/>
                <a:latin typeface="Arial" panose="020B0604020202020204" pitchFamily="34" charset="0"/>
              </a:rPr>
              <a:t>Delphyne</a:t>
            </a:r>
            <a:r>
              <a:rPr lang="en-US" altLang="zh-SG" b="0" i="0" dirty="0">
                <a:effectLst/>
                <a:latin typeface="Arial" panose="020B0604020202020204" pitchFamily="34" charset="0"/>
              </a:rPr>
              <a:t>. </a:t>
            </a:r>
            <a:endParaRPr lang="zh-SG" altLang="en-US" dirty="0"/>
          </a:p>
        </p:txBody>
      </p:sp>
    </p:spTree>
    <p:extLst>
      <p:ext uri="{BB962C8B-B14F-4D97-AF65-F5344CB8AC3E}">
        <p14:creationId xmlns:p14="http://schemas.microsoft.com/office/powerpoint/2010/main" val="404653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1FA2E-E60C-4A50-A822-622585CB1065}"/>
              </a:ext>
            </a:extLst>
          </p:cNvPr>
          <p:cNvSpPr>
            <a:spLocks noGrp="1"/>
          </p:cNvSpPr>
          <p:nvPr>
            <p:ph type="title"/>
          </p:nvPr>
        </p:nvSpPr>
        <p:spPr>
          <a:xfrm>
            <a:off x="2890140" y="700479"/>
            <a:ext cx="7958331" cy="1077229"/>
          </a:xfrm>
        </p:spPr>
        <p:txBody>
          <a:bodyPr/>
          <a:lstStyle/>
          <a:p>
            <a:pPr algn="l"/>
            <a:r>
              <a:rPr lang="en-US" altLang="zh-SG" i="0" cap="all" dirty="0">
                <a:effectLst/>
                <a:latin typeface="Lato"/>
              </a:rPr>
              <a:t>THE PYTHON PROTECTOR OF DELPHI</a:t>
            </a:r>
          </a:p>
        </p:txBody>
      </p:sp>
      <p:sp>
        <p:nvSpPr>
          <p:cNvPr id="3" name="内容占位符 2">
            <a:extLst>
              <a:ext uri="{FF2B5EF4-FFF2-40B4-BE49-F238E27FC236}">
                <a16:creationId xmlns:a16="http://schemas.microsoft.com/office/drawing/2014/main" id="{7F755ED0-A924-49F9-9DE8-875CB6048400}"/>
              </a:ext>
            </a:extLst>
          </p:cNvPr>
          <p:cNvSpPr>
            <a:spLocks noGrp="1"/>
          </p:cNvSpPr>
          <p:nvPr>
            <p:ph idx="1"/>
          </p:nvPr>
        </p:nvSpPr>
        <p:spPr>
          <a:xfrm>
            <a:off x="2197730" y="1989363"/>
            <a:ext cx="7796540" cy="3997828"/>
          </a:xfrm>
        </p:spPr>
        <p:txBody>
          <a:bodyPr>
            <a:normAutofit/>
          </a:bodyPr>
          <a:lstStyle/>
          <a:p>
            <a:pPr marL="0" indent="0">
              <a:buNone/>
            </a:pPr>
            <a:r>
              <a:rPr lang="en-US" altLang="zh-SG" dirty="0"/>
              <a:t>The primary role of the Python was as protector of the oracular stone, and the Oracle of Delphi that was established there. Thus, the Python was originally a tool of its mother, for the earliest temples and priestess at Delphi were devotees of Gaia, although in Greek mythology ownership of the Oracle of Delphi was then passed onto Themis and Phoebe. </a:t>
            </a:r>
          </a:p>
          <a:p>
            <a:pPr marL="0" indent="0">
              <a:buNone/>
            </a:pPr>
            <a:endParaRPr lang="zh-SG" altLang="en-US" dirty="0"/>
          </a:p>
        </p:txBody>
      </p:sp>
    </p:spTree>
    <p:extLst>
      <p:ext uri="{BB962C8B-B14F-4D97-AF65-F5344CB8AC3E}">
        <p14:creationId xmlns:p14="http://schemas.microsoft.com/office/powerpoint/2010/main" val="316364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1FA2E-E60C-4A50-A822-622585CB1065}"/>
              </a:ext>
            </a:extLst>
          </p:cNvPr>
          <p:cNvSpPr>
            <a:spLocks noGrp="1"/>
          </p:cNvSpPr>
          <p:nvPr>
            <p:ph type="title"/>
          </p:nvPr>
        </p:nvSpPr>
        <p:spPr>
          <a:xfrm>
            <a:off x="2890140" y="700479"/>
            <a:ext cx="7958331" cy="1077229"/>
          </a:xfrm>
        </p:spPr>
        <p:txBody>
          <a:bodyPr/>
          <a:lstStyle/>
          <a:p>
            <a:pPr algn="l"/>
            <a:r>
              <a:rPr lang="en-US" altLang="zh-SG" i="0" cap="all" dirty="0">
                <a:effectLst/>
                <a:latin typeface="Lato"/>
              </a:rPr>
              <a:t>APOLLO COMES TO DELPHI</a:t>
            </a:r>
          </a:p>
        </p:txBody>
      </p:sp>
      <p:sp>
        <p:nvSpPr>
          <p:cNvPr id="3" name="内容占位符 2">
            <a:extLst>
              <a:ext uri="{FF2B5EF4-FFF2-40B4-BE49-F238E27FC236}">
                <a16:creationId xmlns:a16="http://schemas.microsoft.com/office/drawing/2014/main" id="{7F755ED0-A924-49F9-9DE8-875CB6048400}"/>
              </a:ext>
            </a:extLst>
          </p:cNvPr>
          <p:cNvSpPr>
            <a:spLocks noGrp="1"/>
          </p:cNvSpPr>
          <p:nvPr>
            <p:ph idx="1"/>
          </p:nvPr>
        </p:nvSpPr>
        <p:spPr>
          <a:xfrm>
            <a:off x="2197730" y="1777708"/>
            <a:ext cx="7796540" cy="3997828"/>
          </a:xfrm>
        </p:spPr>
        <p:txBody>
          <a:bodyPr>
            <a:normAutofit/>
          </a:bodyPr>
          <a:lstStyle/>
          <a:p>
            <a:pPr marL="0" indent="0">
              <a:buNone/>
            </a:pPr>
            <a:r>
              <a:rPr lang="en-US" altLang="zh-SG" b="0" i="0" dirty="0">
                <a:effectLst/>
                <a:latin typeface="Arial" panose="020B0604020202020204" pitchFamily="34" charset="0"/>
              </a:rPr>
              <a:t>In the simplest stories about the Python, Apollo would come to Delphi seeking to take control of the oracular site. In its role as protector the Python would oppose the coming of the new god, but ultimately, the giant serpent was struck down by the arrows of Apollo, and so the Olympian god took charge of the prophetic elements of Ancient Greece. </a:t>
            </a:r>
            <a:endParaRPr lang="zh-SG" altLang="en-US" dirty="0"/>
          </a:p>
        </p:txBody>
      </p:sp>
    </p:spTree>
    <p:extLst>
      <p:ext uri="{BB962C8B-B14F-4D97-AF65-F5344CB8AC3E}">
        <p14:creationId xmlns:p14="http://schemas.microsoft.com/office/powerpoint/2010/main" val="325522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1FA2E-E60C-4A50-A822-622585CB1065}"/>
              </a:ext>
            </a:extLst>
          </p:cNvPr>
          <p:cNvSpPr>
            <a:spLocks noGrp="1"/>
          </p:cNvSpPr>
          <p:nvPr>
            <p:ph type="title"/>
          </p:nvPr>
        </p:nvSpPr>
        <p:spPr>
          <a:xfrm>
            <a:off x="2890140" y="700479"/>
            <a:ext cx="7958331" cy="1077229"/>
          </a:xfrm>
        </p:spPr>
        <p:txBody>
          <a:bodyPr/>
          <a:lstStyle/>
          <a:p>
            <a:pPr algn="l"/>
            <a:r>
              <a:rPr lang="en-US" altLang="zh-SG" i="0" cap="all" dirty="0">
                <a:effectLst/>
                <a:latin typeface="Lato"/>
              </a:rPr>
              <a:t>THE PYTHON THE TORMENTOR</a:t>
            </a:r>
          </a:p>
        </p:txBody>
      </p:sp>
      <p:sp>
        <p:nvSpPr>
          <p:cNvPr id="3" name="内容占位符 2">
            <a:extLst>
              <a:ext uri="{FF2B5EF4-FFF2-40B4-BE49-F238E27FC236}">
                <a16:creationId xmlns:a16="http://schemas.microsoft.com/office/drawing/2014/main" id="{7F755ED0-A924-49F9-9DE8-875CB6048400}"/>
              </a:ext>
            </a:extLst>
          </p:cNvPr>
          <p:cNvSpPr>
            <a:spLocks noGrp="1"/>
          </p:cNvSpPr>
          <p:nvPr>
            <p:ph idx="1"/>
          </p:nvPr>
        </p:nvSpPr>
        <p:spPr>
          <a:xfrm>
            <a:off x="2197730" y="1777708"/>
            <a:ext cx="7796540" cy="3997828"/>
          </a:xfrm>
        </p:spPr>
        <p:txBody>
          <a:bodyPr>
            <a:normAutofit fontScale="92500" lnSpcReduction="20000"/>
          </a:bodyPr>
          <a:lstStyle/>
          <a:p>
            <a:pPr marL="0" indent="0">
              <a:buNone/>
            </a:pPr>
            <a:r>
              <a:rPr lang="en-US" altLang="zh-SG" dirty="0"/>
              <a:t>There is though a much more prosaic story in Greek mythology about the Python, and it has to do with the love life of Zeus. Zeus was having an affair with the daughter of Phoebe, Leto, and Leto had become pregnant by the god. Hera, the wife of Zeus, had found out about the affair, and had forbidden any place on land from </a:t>
            </a:r>
            <a:r>
              <a:rPr lang="en-US" altLang="zh-SG" dirty="0" err="1"/>
              <a:t>harbouring</a:t>
            </a:r>
            <a:r>
              <a:rPr lang="en-US" altLang="zh-SG" dirty="0"/>
              <a:t> Leto and allowing her to give birth.</a:t>
            </a:r>
          </a:p>
          <a:p>
            <a:pPr marL="0" indent="0">
              <a:buNone/>
            </a:pPr>
            <a:r>
              <a:rPr lang="en-US" altLang="zh-SG" dirty="0"/>
              <a:t>Some sources state how Hera also employed the Python to harass Leto so that she could not give birth. Other sources claim that the Python was not employed but acted on its own free will for it had seen its own future, a future where it would be killed by the son of Leto.</a:t>
            </a:r>
          </a:p>
          <a:p>
            <a:pPr marL="0" indent="0">
              <a:buNone/>
            </a:pPr>
            <a:r>
              <a:rPr lang="en-US" altLang="zh-SG" dirty="0"/>
              <a:t>Leto though found sanctuary upon the island of Ortygia, and there successfully gave birth to a daughter, Artemis, and a son, Apollo. </a:t>
            </a:r>
            <a:endParaRPr lang="zh-SG" altLang="en-US" dirty="0"/>
          </a:p>
        </p:txBody>
      </p:sp>
    </p:spTree>
    <p:extLst>
      <p:ext uri="{BB962C8B-B14F-4D97-AF65-F5344CB8AC3E}">
        <p14:creationId xmlns:p14="http://schemas.microsoft.com/office/powerpoint/2010/main" val="177628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1FA2E-E60C-4A50-A822-622585CB1065}"/>
              </a:ext>
            </a:extLst>
          </p:cNvPr>
          <p:cNvSpPr>
            <a:spLocks noGrp="1"/>
          </p:cNvSpPr>
          <p:nvPr>
            <p:ph type="title"/>
          </p:nvPr>
        </p:nvSpPr>
        <p:spPr>
          <a:xfrm>
            <a:off x="2890140" y="700479"/>
            <a:ext cx="7958331" cy="1077229"/>
          </a:xfrm>
        </p:spPr>
        <p:txBody>
          <a:bodyPr/>
          <a:lstStyle/>
          <a:p>
            <a:pPr algn="l"/>
            <a:r>
              <a:rPr lang="en-US" altLang="zh-SG" i="0" cap="all" dirty="0">
                <a:effectLst/>
                <a:latin typeface="Lato"/>
              </a:rPr>
              <a:t>THE DEATH OF THE PYTHON</a:t>
            </a:r>
            <a:br>
              <a:rPr lang="en-US" altLang="zh-SG" i="0" cap="all" dirty="0">
                <a:effectLst/>
                <a:latin typeface="Lato"/>
              </a:rPr>
            </a:br>
            <a:endParaRPr lang="en-US" altLang="zh-SG" i="0" cap="all" dirty="0">
              <a:effectLst/>
              <a:latin typeface="Lato"/>
            </a:endParaRPr>
          </a:p>
        </p:txBody>
      </p:sp>
      <p:sp>
        <p:nvSpPr>
          <p:cNvPr id="3" name="内容占位符 2">
            <a:extLst>
              <a:ext uri="{FF2B5EF4-FFF2-40B4-BE49-F238E27FC236}">
                <a16:creationId xmlns:a16="http://schemas.microsoft.com/office/drawing/2014/main" id="{7F755ED0-A924-49F9-9DE8-875CB6048400}"/>
              </a:ext>
            </a:extLst>
          </p:cNvPr>
          <p:cNvSpPr>
            <a:spLocks noGrp="1"/>
          </p:cNvSpPr>
          <p:nvPr>
            <p:ph idx="1"/>
          </p:nvPr>
        </p:nvSpPr>
        <p:spPr>
          <a:xfrm>
            <a:off x="2197730" y="1409699"/>
            <a:ext cx="7958330" cy="4747821"/>
          </a:xfrm>
        </p:spPr>
        <p:txBody>
          <a:bodyPr>
            <a:normAutofit fontScale="92500" lnSpcReduction="20000"/>
          </a:bodyPr>
          <a:lstStyle/>
          <a:p>
            <a:pPr marL="0" indent="0">
              <a:buNone/>
            </a:pPr>
            <a:r>
              <a:rPr lang="en-US" altLang="zh-SG" dirty="0"/>
              <a:t>When Apollo was just four days old, he would leave his mother’s side, and make his way to the workshop of the metalworking god, Hephaestus, who presented Apollo with a bow and arrow. Now armed, Apollo would seek out the monster who had harassed his mother.</a:t>
            </a:r>
          </a:p>
          <a:p>
            <a:pPr marL="0" indent="0">
              <a:buNone/>
            </a:pPr>
            <a:r>
              <a:rPr lang="en-US" altLang="zh-SG" dirty="0"/>
              <a:t>Apollo would track the Python to its cave upon Parnassus, and then fight ensued between god and serpent. The Python was not an easy opponent for Apollo to overcome, but by shooting off a hundred arrows, eventually the Python was killed.</a:t>
            </a:r>
          </a:p>
          <a:p>
            <a:pPr marL="0" indent="0">
              <a:buNone/>
            </a:pPr>
            <a:r>
              <a:rPr lang="en-US" altLang="zh-SG" dirty="0"/>
              <a:t>The corpse of the Python was left outside of the main Delphic temple, and so the temple and oracle were sometimes referred to as the </a:t>
            </a:r>
            <a:r>
              <a:rPr lang="en-US" altLang="zh-SG" dirty="0" err="1"/>
              <a:t>Pytho</a:t>
            </a:r>
            <a:r>
              <a:rPr lang="en-US" altLang="zh-SG" dirty="0"/>
              <a:t>; and likewise the priestess of the Oracle at Delphi was known as Pythia.</a:t>
            </a:r>
          </a:p>
          <a:p>
            <a:pPr marL="0" indent="0">
              <a:buNone/>
            </a:pPr>
            <a:r>
              <a:rPr lang="en-US" altLang="zh-SG" dirty="0"/>
              <a:t>With the killing of the Python, a symbolic ownership of the temples and oracles would pass from the old order to the new order of Apollo. </a:t>
            </a:r>
            <a:endParaRPr lang="zh-SG" altLang="en-US" dirty="0"/>
          </a:p>
        </p:txBody>
      </p:sp>
    </p:spTree>
    <p:extLst>
      <p:ext uri="{BB962C8B-B14F-4D97-AF65-F5344CB8AC3E}">
        <p14:creationId xmlns:p14="http://schemas.microsoft.com/office/powerpoint/2010/main" val="392878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1FA2E-E60C-4A50-A822-622585CB1065}"/>
              </a:ext>
            </a:extLst>
          </p:cNvPr>
          <p:cNvSpPr>
            <a:spLocks noGrp="1"/>
          </p:cNvSpPr>
          <p:nvPr>
            <p:ph type="title"/>
          </p:nvPr>
        </p:nvSpPr>
        <p:spPr>
          <a:xfrm>
            <a:off x="2890140" y="700479"/>
            <a:ext cx="7958331" cy="1077229"/>
          </a:xfrm>
        </p:spPr>
        <p:txBody>
          <a:bodyPr/>
          <a:lstStyle/>
          <a:p>
            <a:pPr algn="l"/>
            <a:r>
              <a:rPr lang="en-US" altLang="zh-SG" i="0" cap="all" dirty="0">
                <a:effectLst/>
                <a:latin typeface="Lato"/>
              </a:rPr>
              <a:t>THE NAME OF THE PYTHON LIVES ON</a:t>
            </a:r>
          </a:p>
        </p:txBody>
      </p:sp>
      <p:sp>
        <p:nvSpPr>
          <p:cNvPr id="3" name="内容占位符 2">
            <a:extLst>
              <a:ext uri="{FF2B5EF4-FFF2-40B4-BE49-F238E27FC236}">
                <a16:creationId xmlns:a16="http://schemas.microsoft.com/office/drawing/2014/main" id="{7F755ED0-A924-49F9-9DE8-875CB6048400}"/>
              </a:ext>
            </a:extLst>
          </p:cNvPr>
          <p:cNvSpPr>
            <a:spLocks noGrp="1"/>
          </p:cNvSpPr>
          <p:nvPr>
            <p:ph idx="1"/>
          </p:nvPr>
        </p:nvSpPr>
        <p:spPr>
          <a:xfrm>
            <a:off x="2197730" y="1409699"/>
            <a:ext cx="7958330" cy="4747821"/>
          </a:xfrm>
        </p:spPr>
        <p:txBody>
          <a:bodyPr>
            <a:normAutofit lnSpcReduction="10000"/>
          </a:bodyPr>
          <a:lstStyle/>
          <a:p>
            <a:pPr marL="0" indent="0">
              <a:buNone/>
            </a:pPr>
            <a:r>
              <a:rPr lang="en-US" altLang="zh-SG" dirty="0"/>
              <a:t>Some sources tell of Apollo having to undertake a period of eight years servitude following the killing of Gaia’s child, and it might be that Apollo established the Pythian Games as an act of penance for the slaying of the Python, although equally the god might have enacted the game as a celebration of his victory.</a:t>
            </a:r>
          </a:p>
          <a:p>
            <a:pPr marL="0" indent="0">
              <a:buNone/>
            </a:pPr>
            <a:r>
              <a:rPr lang="en-US" altLang="zh-SG" dirty="0"/>
              <a:t>In either case, the Pythian Games were the second major Panhellenic games, after the Olympic Games.</a:t>
            </a:r>
          </a:p>
          <a:p>
            <a:pPr marL="0" indent="0">
              <a:buNone/>
            </a:pPr>
            <a:r>
              <a:rPr lang="en-US" altLang="zh-SG" dirty="0"/>
              <a:t>Some ancient sources would claim that the Python was simply another name for Echidna the mate of Typhon, but it is generally considered that the Python and Echidna were two different monstrous offspring of Gaia, and Echidna was said to have been killed by Argos </a:t>
            </a:r>
            <a:r>
              <a:rPr lang="en-US" altLang="zh-SG" dirty="0" err="1"/>
              <a:t>Panoptes</a:t>
            </a:r>
            <a:r>
              <a:rPr lang="en-US" altLang="zh-SG" dirty="0"/>
              <a:t>, if she was ever killed. </a:t>
            </a:r>
            <a:endParaRPr lang="zh-SG" altLang="en-US" dirty="0"/>
          </a:p>
        </p:txBody>
      </p:sp>
    </p:spTree>
    <p:extLst>
      <p:ext uri="{BB962C8B-B14F-4D97-AF65-F5344CB8AC3E}">
        <p14:creationId xmlns:p14="http://schemas.microsoft.com/office/powerpoint/2010/main" val="2028801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麦迪逊">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TM16401375[[fn=麦迪逊]]</Template>
  <TotalTime>10</TotalTime>
  <Words>761</Words>
  <Application>Microsoft Office PowerPoint</Application>
  <PresentationFormat>宽屏</PresentationFormat>
  <Paragraphs>20</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Lato</vt:lpstr>
      <vt:lpstr>Roboto</vt:lpstr>
      <vt:lpstr>Arial</vt:lpstr>
      <vt:lpstr>MS Shell Dlg 2</vt:lpstr>
      <vt:lpstr>Wingdings</vt:lpstr>
      <vt:lpstr>Wingdings 3</vt:lpstr>
      <vt:lpstr>麦迪逊</vt:lpstr>
      <vt:lpstr>The Python in Greek Mythology - Greek Legends and Myths </vt:lpstr>
      <vt:lpstr>THE PYTHON CHILD OF GAIA </vt:lpstr>
      <vt:lpstr>THE PYTHON PROTECTOR OF DELPHI</vt:lpstr>
      <vt:lpstr>APOLLO COMES TO DELPHI</vt:lpstr>
      <vt:lpstr>THE PYTHON THE TORMENTOR</vt:lpstr>
      <vt:lpstr>THE DEATH OF THE PYTHON </vt:lpstr>
      <vt:lpstr>THE NAME OF THE PYTHON LIVES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Python in Greek Mythology - Greek Legends and Myths</dc:title>
  <dc:creator>Wang Wenbo</dc:creator>
  <cp:lastModifiedBy>Wang Wenbo</cp:lastModifiedBy>
  <cp:revision>2</cp:revision>
  <dcterms:created xsi:type="dcterms:W3CDTF">2021-03-24T07:23:22Z</dcterms:created>
  <dcterms:modified xsi:type="dcterms:W3CDTF">2021-03-24T07:33:33Z</dcterms:modified>
</cp:coreProperties>
</file>