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notesSlides/notesSlide27.xml" ContentType="application/vnd.openxmlformats-officedocument.presentationml.notesSlide+xml"/>
  <Override PartName="/ppt/charts/chart3.xml" ContentType="application/vnd.openxmlformats-officedocument.drawingml.chart+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86"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5" r:id="rId3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381" autoAdjust="0"/>
  </p:normalViewPr>
  <p:slideViewPr>
    <p:cSldViewPr>
      <p:cViewPr varScale="1">
        <p:scale>
          <a:sx n="40" d="100"/>
          <a:sy n="40" d="100"/>
        </p:scale>
        <p:origin x="-20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numRef>
              <c:f>Sheet1!$F$1:$F$14</c:f>
              <c:numCache>
                <c:formatCode>0</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Sheet1!$G$1:$G$14</c:f>
              <c:numCache>
                <c:formatCode>General</c:formatCode>
                <c:ptCount val="14"/>
                <c:pt idx="0">
                  <c:v>0</c:v>
                </c:pt>
                <c:pt idx="1">
                  <c:v>0</c:v>
                </c:pt>
                <c:pt idx="2">
                  <c:v>28</c:v>
                </c:pt>
                <c:pt idx="3">
                  <c:v>65</c:v>
                </c:pt>
                <c:pt idx="4">
                  <c:v>97</c:v>
                </c:pt>
                <c:pt idx="5">
                  <c:v>100</c:v>
                </c:pt>
                <c:pt idx="6">
                  <c:v>139</c:v>
                </c:pt>
                <c:pt idx="7">
                  <c:v>171</c:v>
                </c:pt>
                <c:pt idx="8">
                  <c:v>132</c:v>
                </c:pt>
                <c:pt idx="9">
                  <c:v>104</c:v>
                </c:pt>
                <c:pt idx="10">
                  <c:v>85</c:v>
                </c:pt>
                <c:pt idx="11">
                  <c:v>58</c:v>
                </c:pt>
                <c:pt idx="12">
                  <c:v>21</c:v>
                </c:pt>
              </c:numCache>
            </c:numRef>
          </c:val>
        </c:ser>
        <c:dLbls>
          <c:showLegendKey val="0"/>
          <c:showVal val="0"/>
          <c:showCatName val="0"/>
          <c:showSerName val="0"/>
          <c:showPercent val="0"/>
          <c:showBubbleSize val="0"/>
        </c:dLbls>
        <c:gapWidth val="150"/>
        <c:axId val="106707200"/>
        <c:axId val="109102208"/>
      </c:barChart>
      <c:catAx>
        <c:axId val="106707200"/>
        <c:scaling>
          <c:orientation val="minMax"/>
        </c:scaling>
        <c:delete val="0"/>
        <c:axPos val="b"/>
        <c:title>
          <c:tx>
            <c:rich>
              <a:bodyPr/>
              <a:lstStyle/>
              <a:p>
                <a:pPr>
                  <a:defRPr/>
                </a:pPr>
                <a:r>
                  <a:rPr lang="en-NZ"/>
                  <a:t>Minutes</a:t>
                </a:r>
                <a:r>
                  <a:rPr lang="en-NZ" baseline="0"/>
                  <a:t> to Process</a:t>
                </a:r>
                <a:endParaRPr lang="en-NZ"/>
              </a:p>
            </c:rich>
          </c:tx>
          <c:layout/>
          <c:overlay val="0"/>
        </c:title>
        <c:numFmt formatCode="0" sourceLinked="1"/>
        <c:majorTickMark val="out"/>
        <c:minorTickMark val="none"/>
        <c:tickLblPos val="nextTo"/>
        <c:crossAx val="109102208"/>
        <c:crosses val="autoZero"/>
        <c:auto val="1"/>
        <c:lblAlgn val="ctr"/>
        <c:lblOffset val="100"/>
        <c:noMultiLvlLbl val="0"/>
      </c:catAx>
      <c:valAx>
        <c:axId val="109102208"/>
        <c:scaling>
          <c:orientation val="minMax"/>
        </c:scaling>
        <c:delete val="0"/>
        <c:axPos val="l"/>
        <c:majorGridlines/>
        <c:numFmt formatCode="General" sourceLinked="1"/>
        <c:majorTickMark val="out"/>
        <c:minorTickMark val="none"/>
        <c:tickLblPos val="nextTo"/>
        <c:crossAx val="1067072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invertIfNegative val="0"/>
          <c:cat>
            <c:numRef>
              <c:f>Sheet1!$F$1:$F$14</c:f>
              <c:numCache>
                <c:formatCode>0</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Sheet1!$G$1:$G$14</c:f>
              <c:numCache>
                <c:formatCode>General</c:formatCode>
                <c:ptCount val="14"/>
                <c:pt idx="0">
                  <c:v>0</c:v>
                </c:pt>
                <c:pt idx="1">
                  <c:v>0</c:v>
                </c:pt>
                <c:pt idx="2">
                  <c:v>28</c:v>
                </c:pt>
                <c:pt idx="3">
                  <c:v>65</c:v>
                </c:pt>
                <c:pt idx="4">
                  <c:v>97</c:v>
                </c:pt>
                <c:pt idx="5">
                  <c:v>100</c:v>
                </c:pt>
                <c:pt idx="6">
                  <c:v>139</c:v>
                </c:pt>
                <c:pt idx="7">
                  <c:v>171</c:v>
                </c:pt>
                <c:pt idx="8">
                  <c:v>132</c:v>
                </c:pt>
                <c:pt idx="9">
                  <c:v>104</c:v>
                </c:pt>
                <c:pt idx="10">
                  <c:v>85</c:v>
                </c:pt>
                <c:pt idx="11">
                  <c:v>58</c:v>
                </c:pt>
                <c:pt idx="12">
                  <c:v>21</c:v>
                </c:pt>
              </c:numCache>
            </c:numRef>
          </c:val>
        </c:ser>
        <c:dLbls>
          <c:showLegendKey val="0"/>
          <c:showVal val="0"/>
          <c:showCatName val="0"/>
          <c:showSerName val="0"/>
          <c:showPercent val="0"/>
          <c:showBubbleSize val="0"/>
        </c:dLbls>
        <c:gapWidth val="150"/>
        <c:axId val="109787776"/>
        <c:axId val="109830912"/>
      </c:barChart>
      <c:catAx>
        <c:axId val="109787776"/>
        <c:scaling>
          <c:orientation val="minMax"/>
        </c:scaling>
        <c:delete val="0"/>
        <c:axPos val="b"/>
        <c:title>
          <c:tx>
            <c:rich>
              <a:bodyPr/>
              <a:lstStyle/>
              <a:p>
                <a:pPr>
                  <a:defRPr/>
                </a:pPr>
                <a:r>
                  <a:rPr lang="en-NZ"/>
                  <a:t>Minutes to Process</a:t>
                </a:r>
              </a:p>
            </c:rich>
          </c:tx>
          <c:layout/>
          <c:overlay val="0"/>
        </c:title>
        <c:numFmt formatCode="0" sourceLinked="1"/>
        <c:majorTickMark val="out"/>
        <c:minorTickMark val="none"/>
        <c:tickLblPos val="nextTo"/>
        <c:crossAx val="109830912"/>
        <c:crosses val="autoZero"/>
        <c:auto val="1"/>
        <c:lblAlgn val="ctr"/>
        <c:lblOffset val="100"/>
        <c:noMultiLvlLbl val="0"/>
      </c:catAx>
      <c:valAx>
        <c:axId val="109830912"/>
        <c:scaling>
          <c:orientation val="minMax"/>
        </c:scaling>
        <c:delete val="0"/>
        <c:axPos val="l"/>
        <c:majorGridlines/>
        <c:numFmt formatCode="General" sourceLinked="1"/>
        <c:majorTickMark val="out"/>
        <c:minorTickMark val="none"/>
        <c:tickLblPos val="nextTo"/>
        <c:crossAx val="1097877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invertIfNegative val="0"/>
          <c:cat>
            <c:numRef>
              <c:f>Sheet1!$F$1:$F$14</c:f>
              <c:numCache>
                <c:formatCode>0</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Sheet1!$G$1:$G$14</c:f>
              <c:numCache>
                <c:formatCode>General</c:formatCode>
                <c:ptCount val="14"/>
                <c:pt idx="0">
                  <c:v>0</c:v>
                </c:pt>
                <c:pt idx="1">
                  <c:v>0</c:v>
                </c:pt>
                <c:pt idx="2">
                  <c:v>28</c:v>
                </c:pt>
                <c:pt idx="3">
                  <c:v>65</c:v>
                </c:pt>
                <c:pt idx="4">
                  <c:v>97</c:v>
                </c:pt>
                <c:pt idx="5">
                  <c:v>100</c:v>
                </c:pt>
                <c:pt idx="6">
                  <c:v>139</c:v>
                </c:pt>
                <c:pt idx="7">
                  <c:v>171</c:v>
                </c:pt>
                <c:pt idx="8">
                  <c:v>132</c:v>
                </c:pt>
                <c:pt idx="9">
                  <c:v>104</c:v>
                </c:pt>
                <c:pt idx="10">
                  <c:v>85</c:v>
                </c:pt>
                <c:pt idx="11">
                  <c:v>58</c:v>
                </c:pt>
                <c:pt idx="12">
                  <c:v>21</c:v>
                </c:pt>
              </c:numCache>
            </c:numRef>
          </c:val>
        </c:ser>
        <c:dLbls>
          <c:showLegendKey val="0"/>
          <c:showVal val="0"/>
          <c:showCatName val="0"/>
          <c:showSerName val="0"/>
          <c:showPercent val="0"/>
          <c:showBubbleSize val="0"/>
        </c:dLbls>
        <c:gapWidth val="150"/>
        <c:axId val="109861120"/>
        <c:axId val="109867392"/>
      </c:barChart>
      <c:catAx>
        <c:axId val="109861120"/>
        <c:scaling>
          <c:orientation val="minMax"/>
        </c:scaling>
        <c:delete val="0"/>
        <c:axPos val="b"/>
        <c:title>
          <c:tx>
            <c:rich>
              <a:bodyPr/>
              <a:lstStyle/>
              <a:p>
                <a:pPr>
                  <a:defRPr/>
                </a:pPr>
                <a:r>
                  <a:rPr lang="en-NZ"/>
                  <a:t>Minutes to Process</a:t>
                </a:r>
              </a:p>
            </c:rich>
          </c:tx>
          <c:layout/>
          <c:overlay val="0"/>
        </c:title>
        <c:numFmt formatCode="0" sourceLinked="1"/>
        <c:majorTickMark val="out"/>
        <c:minorTickMark val="none"/>
        <c:tickLblPos val="nextTo"/>
        <c:crossAx val="109867392"/>
        <c:crosses val="autoZero"/>
        <c:auto val="1"/>
        <c:lblAlgn val="ctr"/>
        <c:lblOffset val="100"/>
        <c:noMultiLvlLbl val="0"/>
      </c:catAx>
      <c:valAx>
        <c:axId val="109867392"/>
        <c:scaling>
          <c:orientation val="minMax"/>
        </c:scaling>
        <c:delete val="0"/>
        <c:axPos val="l"/>
        <c:majorGridlines/>
        <c:numFmt formatCode="General" sourceLinked="1"/>
        <c:majorTickMark val="out"/>
        <c:minorTickMark val="none"/>
        <c:tickLblPos val="nextTo"/>
        <c:crossAx val="1098611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D280D97-7C55-42E6-9E92-AF61689C293B}" type="datetimeFigureOut">
              <a:rPr lang="en-US" smtClean="0"/>
              <a:pPr/>
              <a:t>5/22/2013</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A9FD535-1CEF-47E3-ABF4-B457944AD28F}" type="slidenum">
              <a:rPr lang="en-NZ" smtClean="0"/>
              <a:pPr/>
              <a:t>‹#›</a:t>
            </a:fld>
            <a:endParaRPr lang="en-NZ"/>
          </a:p>
        </p:txBody>
      </p:sp>
    </p:spTree>
    <p:extLst>
      <p:ext uri="{BB962C8B-B14F-4D97-AF65-F5344CB8AC3E}">
        <p14:creationId xmlns:p14="http://schemas.microsoft.com/office/powerpoint/2010/main" val="230478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Modelled</a:t>
            </a:r>
            <a:r>
              <a:rPr lang="en-NZ" baseline="0" dirty="0" smtClean="0"/>
              <a:t> as “roll of two dice”. What’s the algorithm? (rand(6) +1 + rand(6) + 1)</a:t>
            </a:r>
            <a:endParaRPr lang="en-NZ" dirty="0" smtClean="0"/>
          </a:p>
          <a:p>
            <a:pPr>
              <a:buFont typeface="Arial" pitchFamily="34" charset="0"/>
              <a:buChar char="•"/>
            </a:pPr>
            <a:r>
              <a:rPr lang="en-NZ" dirty="0" smtClean="0"/>
              <a:t>These values</a:t>
            </a:r>
            <a:r>
              <a:rPr lang="en-NZ" baseline="0" dirty="0" smtClean="0"/>
              <a:t> are all probabilistic. </a:t>
            </a:r>
          </a:p>
          <a:p>
            <a:pPr>
              <a:buFont typeface="Arial" pitchFamily="34" charset="0"/>
              <a:buChar char="•"/>
            </a:pPr>
            <a:r>
              <a:rPr lang="en-NZ" baseline="0" dirty="0" smtClean="0"/>
              <a:t>That is, they have an element of random variation, just like they would in the real world</a:t>
            </a:r>
          </a:p>
          <a:p>
            <a:pPr>
              <a:buFont typeface="Arial" pitchFamily="34" charset="0"/>
              <a:buChar char="•"/>
            </a:pPr>
            <a:r>
              <a:rPr lang="en-NZ" baseline="0" dirty="0" smtClean="0"/>
              <a:t>So, we don’t say: “It takes exactly 3 minutes to process a call”. </a:t>
            </a:r>
          </a:p>
          <a:p>
            <a:pPr>
              <a:buFont typeface="Arial" pitchFamily="34" charset="0"/>
              <a:buChar char="•"/>
            </a:pPr>
            <a:r>
              <a:rPr lang="en-NZ" baseline="0" dirty="0" smtClean="0"/>
              <a:t>That would not be realistic</a:t>
            </a:r>
          </a:p>
          <a:p>
            <a:pPr>
              <a:buFont typeface="Arial" pitchFamily="34" charset="0"/>
              <a:buChar char="•"/>
            </a:pPr>
            <a:r>
              <a:rPr lang="en-NZ" baseline="0" dirty="0" smtClean="0"/>
              <a:t>Instead, we make a distribution of process times, that is like the real world</a:t>
            </a:r>
          </a:p>
          <a:p>
            <a:pPr>
              <a:buFont typeface="Arial" pitchFamily="34" charset="0"/>
              <a:buChar char="•"/>
            </a:pPr>
            <a:r>
              <a:rPr lang="en-NZ" baseline="0" dirty="0" smtClean="0"/>
              <a:t>For this project, we are using a “normal” distribution, like this one</a:t>
            </a:r>
          </a:p>
          <a:p>
            <a:pPr>
              <a:buFont typeface="Arial" pitchFamily="34" charset="0"/>
              <a:buChar char="•"/>
            </a:pPr>
            <a:r>
              <a:rPr lang="en-NZ" baseline="0" dirty="0" smtClean="0"/>
              <a:t>Each time we want to decide how long it takes to process the current call, we essentially randomly select a number from this distribution</a:t>
            </a:r>
          </a:p>
          <a:p>
            <a:pPr>
              <a:buFont typeface="Arial" pitchFamily="34" charset="0"/>
              <a:buChar char="•"/>
            </a:pPr>
            <a:r>
              <a:rPr lang="en-NZ" baseline="0" dirty="0" smtClean="0"/>
              <a:t>Most of the time, we will get something around 6 or 7 minutes, but occasionally, we will get 11, or 2. This is quite realistic</a:t>
            </a:r>
          </a:p>
          <a:p>
            <a:pPr>
              <a:buFont typeface="Arial" pitchFamily="34" charset="0"/>
              <a:buChar char="•"/>
            </a:pPr>
            <a:r>
              <a:rPr lang="en-NZ" baseline="0" dirty="0" smtClean="0"/>
              <a:t>Using this technique, we can make a very realistic model of reality.</a:t>
            </a:r>
          </a:p>
          <a:p>
            <a:pPr>
              <a:buFont typeface="Arial" pitchFamily="34" charset="0"/>
              <a:buChar char="•"/>
            </a:pPr>
            <a:r>
              <a:rPr lang="en-NZ" baseline="0" dirty="0" smtClean="0"/>
              <a:t>For example, what if the above is realistic for the Other product queue, but we know that the car stereo calls always take longer. We just use a different distribution to assign processing times to the two kinds of calls. </a:t>
            </a:r>
          </a:p>
          <a:p>
            <a:pPr>
              <a:buFont typeface="Arial" pitchFamily="34" charset="0"/>
              <a:buChar char="•"/>
            </a:pPr>
            <a:r>
              <a:rPr lang="en-NZ" baseline="0" dirty="0" smtClean="0"/>
              <a:t>Like this:</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are all the system parameters</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These can be whatever will help you find out what you want to know about your system</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These can be whatever will help you find out what you want to know about your system</a:t>
            </a:r>
          </a:p>
          <a:p>
            <a:pPr>
              <a:buFont typeface="Arial" pitchFamily="34" charset="0"/>
              <a:buChar char="•"/>
            </a:pPr>
            <a:r>
              <a:rPr lang="en-NZ" dirty="0" smtClean="0"/>
              <a:t>As described in</a:t>
            </a:r>
            <a:r>
              <a:rPr lang="en-NZ" baseline="0" dirty="0" smtClean="0"/>
              <a:t> the paper, these are the values we will collect and compute</a:t>
            </a:r>
          </a:p>
          <a:p>
            <a:pPr>
              <a:buFont typeface="Arial" pitchFamily="34" charset="0"/>
              <a:buChar char="•"/>
            </a:pPr>
            <a:r>
              <a:rPr lang="en-NZ" baseline="0" dirty="0" smtClean="0"/>
              <a:t>Your client wants to know how many reps are needed to avoid lots of hang ups and long waits, so we need to determine these things</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NZ" dirty="0" smtClean="0"/>
              <a:t>Changes the state of the entity</a:t>
            </a:r>
          </a:p>
          <a:p>
            <a:pPr lvl="1">
              <a:buFont typeface="Arial" pitchFamily="34" charset="0"/>
              <a:buChar char="•"/>
            </a:pPr>
            <a:r>
              <a:rPr lang="en-NZ" dirty="0" smtClean="0"/>
              <a:t>For example, the event might be “finishing at the switchboard”. This would change</a:t>
            </a:r>
            <a:r>
              <a:rPr lang="en-NZ" baseline="0" dirty="0" smtClean="0"/>
              <a:t> the state of the entity to being in a queue or talking to a sales rep</a:t>
            </a:r>
            <a:endParaRPr lang="en-NZ" dirty="0" smtClean="0"/>
          </a:p>
          <a:p>
            <a:pPr lvl="0">
              <a:buFont typeface="Arial" pitchFamily="34" charset="0"/>
              <a:buChar char="•"/>
            </a:pPr>
            <a:r>
              <a:rPr lang="en-NZ" dirty="0" smtClean="0"/>
              <a:t>Changes the state of the system</a:t>
            </a:r>
          </a:p>
          <a:p>
            <a:pPr lvl="1">
              <a:buFont typeface="Arial" pitchFamily="34" charset="0"/>
              <a:buChar char="•"/>
            </a:pPr>
            <a:r>
              <a:rPr lang="en-NZ" dirty="0" smtClean="0"/>
              <a:t>For example, moving</a:t>
            </a:r>
            <a:r>
              <a:rPr lang="en-NZ" baseline="0" dirty="0" smtClean="0"/>
              <a:t> an entity into a queue changes the length of the queue</a:t>
            </a:r>
            <a:endParaRPr lang="en-NZ" dirty="0" smtClean="0"/>
          </a:p>
          <a:p>
            <a:pPr lvl="0">
              <a:buFont typeface="Arial" pitchFamily="34" charset="0"/>
              <a:buChar char="•"/>
            </a:pPr>
            <a:r>
              <a:rPr lang="en-NZ" dirty="0" smtClean="0"/>
              <a:t>Spawns new events for the calendar</a:t>
            </a:r>
          </a:p>
          <a:p>
            <a:pPr lvl="1">
              <a:buFont typeface="Arial" pitchFamily="34" charset="0"/>
              <a:buChar char="•"/>
            </a:pPr>
            <a:r>
              <a:rPr lang="en-NZ" dirty="0" smtClean="0"/>
              <a:t>Moving</a:t>
            </a:r>
            <a:r>
              <a:rPr lang="en-NZ" baseline="0" dirty="0" smtClean="0"/>
              <a:t> an entity to a sales rep spawns a “finishes talking to rep” event in the future</a:t>
            </a:r>
          </a:p>
          <a:p>
            <a:pPr lvl="1">
              <a:buFont typeface="Arial" pitchFamily="34" charset="0"/>
              <a:buChar char="•"/>
            </a:pPr>
            <a:r>
              <a:rPr lang="en-NZ" baseline="0" dirty="0" smtClean="0"/>
              <a:t>Generating a new call adds an “incoming call” event in the future</a:t>
            </a:r>
            <a:endParaRPr lang="en-NZ" dirty="0" smtClean="0"/>
          </a:p>
          <a:p>
            <a:pPr lvl="0">
              <a:buFont typeface="Arial" pitchFamily="34" charset="0"/>
              <a:buChar char="•"/>
            </a:pPr>
            <a:r>
              <a:rPr lang="en-NZ" dirty="0" smtClean="0"/>
              <a:t>May spawn one or more new entities</a:t>
            </a:r>
          </a:p>
          <a:p>
            <a:pPr lvl="1">
              <a:buFont typeface="Arial" pitchFamily="34" charset="0"/>
              <a:buChar char="•"/>
            </a:pPr>
            <a:r>
              <a:rPr lang="en-NZ" dirty="0" smtClean="0"/>
              <a:t>When a new call arrival event is put</a:t>
            </a:r>
            <a:r>
              <a:rPr lang="en-NZ" baseline="0" dirty="0" smtClean="0"/>
              <a:t> into the calendar</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Logically, the system</a:t>
            </a:r>
            <a:r>
              <a:rPr lang="en-NZ" baseline="0" dirty="0" smtClean="0"/>
              <a:t> works like this (talk through)</a:t>
            </a:r>
          </a:p>
          <a:p>
            <a:pPr>
              <a:buFont typeface="Arial" pitchFamily="34" charset="0"/>
              <a:buChar char="•"/>
            </a:pPr>
            <a:r>
              <a:rPr lang="en-NZ" baseline="0" dirty="0" smtClean="0"/>
              <a:t>Note that as the problem is defined, we don’t need a queue for the IVR (the switchboard)</a:t>
            </a:r>
          </a:p>
          <a:p>
            <a:pPr>
              <a:buFont typeface="Arial" pitchFamily="34" charset="0"/>
              <a:buChar char="•"/>
            </a:pPr>
            <a:r>
              <a:rPr lang="en-NZ" baseline="0" dirty="0" smtClean="0"/>
              <a:t>When you get to the switchboard, it takes some normally distributed amount of time to get your call routed, but the switchboard handles an infinite number of calls at the same time.</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17</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Graphically,</a:t>
            </a:r>
            <a:r>
              <a:rPr lang="en-NZ" baseline="0" dirty="0" smtClean="0"/>
              <a:t> we envision the system state like this.</a:t>
            </a:r>
          </a:p>
          <a:p>
            <a:pPr>
              <a:buFont typeface="Arial" pitchFamily="34" charset="0"/>
              <a:buChar char="•"/>
            </a:pPr>
            <a:r>
              <a:rPr lang="en-NZ" baseline="0" dirty="0" smtClean="0"/>
              <a:t>And for your project, you will need to make a graphical representation of some kind</a:t>
            </a:r>
            <a:endParaRPr lang="en-NZ" dirty="0" smtClean="0"/>
          </a:p>
          <a:p>
            <a:pPr>
              <a:buFont typeface="Arial" pitchFamily="34" charset="0"/>
              <a:buChar char="•"/>
            </a:pPr>
            <a:r>
              <a:rPr lang="en-NZ" dirty="0" smtClean="0"/>
              <a:t>But computationally,</a:t>
            </a:r>
            <a:r>
              <a:rPr lang="en-NZ" baseline="0" dirty="0" smtClean="0"/>
              <a:t> t</a:t>
            </a:r>
            <a:r>
              <a:rPr lang="en-NZ" dirty="0" smtClean="0"/>
              <a:t>o</a:t>
            </a:r>
            <a:r>
              <a:rPr lang="en-NZ" baseline="0" dirty="0" smtClean="0"/>
              <a:t> perform the simulation, you keep track of the state of the calendar and of the two queues</a:t>
            </a:r>
          </a:p>
          <a:p>
            <a:pPr>
              <a:buFont typeface="Arial" pitchFamily="34" charset="0"/>
              <a:buChar char="•"/>
            </a:pPr>
            <a:r>
              <a:rPr lang="en-NZ" baseline="0" dirty="0" smtClean="0"/>
              <a:t>Each cycle is the fetching and dealing with of the top event on the calendar</a:t>
            </a:r>
          </a:p>
          <a:p>
            <a:pPr>
              <a:buFont typeface="Arial" pitchFamily="34" charset="0"/>
              <a:buChar char="•"/>
            </a:pPr>
            <a:r>
              <a:rPr lang="en-NZ" baseline="0" dirty="0" smtClean="0"/>
              <a:t>Let’s step through a couple of cycles</a:t>
            </a:r>
          </a:p>
          <a:p>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18</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the example from the article</a:t>
            </a:r>
          </a:p>
          <a:p>
            <a:pPr>
              <a:buFont typeface="Arial" pitchFamily="34" charset="0"/>
              <a:buChar char="•"/>
            </a:pPr>
            <a:r>
              <a:rPr lang="en-NZ" dirty="0" smtClean="0"/>
              <a:t>This shows the calendar and queues</a:t>
            </a:r>
            <a:r>
              <a:rPr lang="en-NZ" baseline="0" dirty="0" smtClean="0"/>
              <a:t> corresponding to the graphical representation on the previous slide</a:t>
            </a:r>
          </a:p>
          <a:p>
            <a:pPr>
              <a:buFont typeface="Arial" pitchFamily="34" charset="0"/>
              <a:buChar char="•"/>
            </a:pPr>
            <a:r>
              <a:rPr lang="en-NZ" baseline="0" dirty="0" smtClean="0"/>
              <a:t>Let’s consider what happens next:</a:t>
            </a:r>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19</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We’re not talking here about purely visual simulations – “artists</a:t>
            </a:r>
            <a:r>
              <a:rPr lang="en-NZ" baseline="0" dirty="0" smtClean="0"/>
              <a:t> conception of the new stadium”. We’re talking about computational simulations, where the dynamics and behaviour of a complex system is represented as a set of computations by the machine.</a:t>
            </a:r>
          </a:p>
          <a:p>
            <a:pPr>
              <a:buFont typeface="Arial" pitchFamily="34" charset="0"/>
              <a:buChar char="•"/>
            </a:pPr>
            <a:r>
              <a:rPr lang="en-NZ" baseline="0" dirty="0" smtClean="0"/>
              <a:t>By modifying the parameters of those computations, we can explore various “what if” scenarios about the behaviour/performance of the represented system.</a:t>
            </a:r>
          </a:p>
          <a:p>
            <a:pPr>
              <a:buFont typeface="Arial" pitchFamily="34" charset="0"/>
              <a:buChar char="•"/>
            </a:pPr>
            <a:r>
              <a:rPr lang="en-NZ" baseline="0" dirty="0" smtClean="0"/>
              <a:t>We are going to build one of the most straightforward kinds of simulators – a discrete event simulator</a:t>
            </a:r>
          </a:p>
          <a:p>
            <a:pPr>
              <a:buFont typeface="Arial" pitchFamily="34" charset="0"/>
              <a:buChar char="•"/>
            </a:pPr>
            <a:r>
              <a:rPr lang="en-NZ" baseline="0" dirty="0" smtClean="0"/>
              <a:t>In these systems there is no heavy maths, simply a description of the behaviour of an event-driven system</a:t>
            </a:r>
          </a:p>
          <a:p>
            <a:pPr>
              <a:buFont typeface="Arial" pitchFamily="34" charset="0"/>
              <a:buChar char="•"/>
            </a:pPr>
            <a:r>
              <a:rPr lang="en-NZ" baseline="0" dirty="0" smtClean="0"/>
              <a:t>We model the system and observe its state (using whatever measures we care about) over time</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NZ" dirty="0" smtClean="0"/>
              <a:t>The cycle begins with the fetching (and removal)</a:t>
            </a:r>
            <a:r>
              <a:rPr lang="en-NZ" baseline="0" dirty="0" smtClean="0"/>
              <a:t> of the next scheduled event</a:t>
            </a:r>
          </a:p>
          <a:p>
            <a:pPr marL="228600" indent="-228600">
              <a:buFont typeface="+mj-lt"/>
              <a:buAutoNum type="arabicPeriod"/>
            </a:pPr>
            <a:r>
              <a:rPr lang="en-NZ" baseline="0" dirty="0" smtClean="0"/>
              <a:t>We handle the event. </a:t>
            </a:r>
          </a:p>
          <a:p>
            <a:pPr marL="685800" lvl="1" indent="-228600">
              <a:buFont typeface="+mj-lt"/>
              <a:buAutoNum type="arabicPeriod"/>
            </a:pPr>
            <a:r>
              <a:rPr lang="en-NZ" baseline="0" dirty="0" smtClean="0"/>
              <a:t>Update the clock. Note that the </a:t>
            </a:r>
            <a:r>
              <a:rPr lang="en-NZ" baseline="0" dirty="0" err="1" smtClean="0"/>
              <a:t>hours:minutes</a:t>
            </a:r>
            <a:r>
              <a:rPr lang="en-NZ" baseline="0" dirty="0" smtClean="0"/>
              <a:t> thing is unnecessary. Just count the minutes is fine</a:t>
            </a:r>
          </a:p>
          <a:p>
            <a:pPr marL="685800" lvl="1" indent="-228600">
              <a:buFont typeface="+mj-lt"/>
              <a:buAutoNum type="arabicPeriod"/>
            </a:pPr>
            <a:r>
              <a:rPr lang="en-NZ" baseline="0" dirty="0" smtClean="0"/>
              <a:t> Set its start time – the time it entered the system, which is now</a:t>
            </a:r>
          </a:p>
          <a:p>
            <a:pPr marL="685800" lvl="1" indent="-228600">
              <a:buFont typeface="+mj-lt"/>
              <a:buAutoNum type="arabicPeriod"/>
            </a:pPr>
            <a:r>
              <a:rPr lang="en-NZ" baseline="0" dirty="0" smtClean="0"/>
              <a:t>In the paper, they set the type at this time as well. In my solution, I set the type when I create the event and put it in the calendar queue. That is an implementation you will need to think through.</a:t>
            </a:r>
          </a:p>
          <a:p>
            <a:pPr marL="685800" lvl="1" indent="-228600">
              <a:buFont typeface="+mj-lt"/>
              <a:buAutoNum type="arabicPeriod"/>
            </a:pPr>
            <a:r>
              <a:rPr lang="en-NZ" baseline="0" dirty="0" smtClean="0"/>
              <a:t>If you hang up, just do nothing. The entity is done</a:t>
            </a:r>
          </a:p>
          <a:p>
            <a:pPr marL="685800" lvl="1" indent="-228600">
              <a:buFont typeface="+mj-lt"/>
              <a:buAutoNum type="arabicPeriod"/>
            </a:pPr>
            <a:r>
              <a:rPr lang="en-NZ" baseline="0" dirty="0" smtClean="0"/>
              <a:t>Otherwise, you are going to pass this entity onto the switch. So compute the time for that to happen and put a new event on the calendar.</a:t>
            </a:r>
          </a:p>
          <a:p>
            <a:pPr marL="228600" lvl="0" indent="-228600">
              <a:buFont typeface="+mj-lt"/>
              <a:buAutoNum type="arabicPeriod"/>
            </a:pPr>
            <a:r>
              <a:rPr lang="en-NZ" baseline="0" dirty="0" smtClean="0"/>
              <a:t>The two new events generated : </a:t>
            </a:r>
            <a:r>
              <a:rPr lang="en-NZ" baseline="0" dirty="0" err="1" smtClean="0"/>
              <a:t>ArriveAtCallCenter</a:t>
            </a:r>
            <a:r>
              <a:rPr lang="en-NZ" baseline="0" dirty="0" smtClean="0"/>
              <a:t> for entity 35, and </a:t>
            </a:r>
            <a:r>
              <a:rPr lang="en-NZ" baseline="0" dirty="0" err="1" smtClean="0"/>
              <a:t>CompleteSwitchboard</a:t>
            </a:r>
            <a:r>
              <a:rPr lang="en-NZ" baseline="0" dirty="0" smtClean="0"/>
              <a:t> for entity 34 can go anywhere in the calendar. It depends on the times computed for them. If 34 rolled a long wait at the switch, he can move well down the event list; if 35 rolled a long interval, he can be after events already in the queue</a:t>
            </a:r>
          </a:p>
        </p:txBody>
      </p:sp>
      <p:sp>
        <p:nvSpPr>
          <p:cNvPr id="4" name="Slide Number Placeholder 3"/>
          <p:cNvSpPr>
            <a:spLocks noGrp="1"/>
          </p:cNvSpPr>
          <p:nvPr>
            <p:ph type="sldNum" sz="quarter" idx="10"/>
          </p:nvPr>
        </p:nvSpPr>
        <p:spPr/>
        <p:txBody>
          <a:bodyPr/>
          <a:lstStyle/>
          <a:p>
            <a:fld id="{2A9FD535-1CEF-47E3-ABF4-B457944AD28F}" type="slidenum">
              <a:rPr lang="en-NZ" smtClean="0"/>
              <a:pPr/>
              <a:t>20</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In the example in the paper, 34’s completion time turns out to be 12:03:10, and 35’s arrival time 12:03:00. Both of those are later than the guy currently sitting at the head of the event queue (entity 33, who will complete switchboard at 12:02:40), so the resulting state of the queue is this.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Observe that you will need sorting….</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So next, we process the complete switchboard event for 33</a:t>
            </a:r>
            <a:endParaRPr lang="en-NZ" dirty="0" smtClean="0"/>
          </a:p>
          <a:p>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21</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In the example in the paper, 34’s completion time turns out to be 12:03:10, and 35’s arrival time 12:03:00. Both of those are later than the guy currently sitting at the head of the event queue (entity 33, who will complete switchboard at 12:02:40), so the resulting state of the queue is this.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So next, we process the complete switchboard event for 33</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And so on.</a:t>
            </a:r>
            <a:endParaRPr lang="en-NZ" dirty="0" smtClean="0"/>
          </a:p>
          <a:p>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22</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Recall that when an entity finishes</a:t>
            </a:r>
            <a:r>
              <a:rPr lang="en-NZ" baseline="0" dirty="0" smtClean="0"/>
              <a:t> at the switchboard, we check to see if all his reps are busy, so we must save that state</a:t>
            </a:r>
          </a:p>
          <a:p>
            <a:pPr>
              <a:buFont typeface="Arial" pitchFamily="34" charset="0"/>
              <a:buChar char="•"/>
            </a:pPr>
            <a:r>
              <a:rPr lang="en-NZ" baseline="0" dirty="0" smtClean="0"/>
              <a:t>And so on. </a:t>
            </a:r>
          </a:p>
          <a:p>
            <a:pPr>
              <a:buFont typeface="Arial" pitchFamily="34" charset="0"/>
              <a:buChar char="•"/>
            </a:pPr>
            <a:r>
              <a:rPr lang="en-NZ" b="1" baseline="0" dirty="0" smtClean="0"/>
              <a:t>You need to work out the actions to take for each kind of event, and handle them. </a:t>
            </a:r>
          </a:p>
          <a:p>
            <a:pPr>
              <a:buFont typeface="Arial" pitchFamily="34" charset="0"/>
              <a:buNone/>
            </a:pP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23</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you were to look at my solution, you would</a:t>
            </a:r>
            <a:r>
              <a:rPr lang="en-NZ" baseline="0" dirty="0" smtClean="0"/>
              <a:t> see this class...</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24</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And if you looked at that run method, it would look like this...</a:t>
            </a:r>
          </a:p>
          <a:p>
            <a:pPr marL="171450" indent="-171450">
              <a:buFont typeface="Arial" pitchFamily="34" charset="0"/>
              <a:buChar char="•"/>
            </a:pPr>
            <a:r>
              <a:rPr lang="en-NZ" dirty="0" smtClean="0"/>
              <a:t>The ellipses are lots of lines of code, but the global</a:t>
            </a:r>
            <a:r>
              <a:rPr lang="en-NZ" baseline="0" dirty="0" smtClean="0"/>
              <a:t> structure is very simple</a:t>
            </a:r>
          </a:p>
          <a:p>
            <a:pPr marL="171450" indent="-171450">
              <a:buFont typeface="Arial" pitchFamily="34" charset="0"/>
              <a:buChar char="•"/>
            </a:pPr>
            <a:r>
              <a:rPr lang="en-NZ" baseline="0" dirty="0" smtClean="0"/>
              <a:t>What is the “is” operator doing? =&gt; checking for the </a:t>
            </a:r>
            <a:r>
              <a:rPr lang="en-NZ" b="1" i="1" baseline="0" dirty="0" smtClean="0"/>
              <a:t>type</a:t>
            </a:r>
            <a:r>
              <a:rPr lang="en-NZ" b="0" i="0" baseline="0" dirty="0" smtClean="0"/>
              <a:t> of the </a:t>
            </a:r>
            <a:r>
              <a:rPr lang="en-NZ" b="0" i="0" baseline="0" dirty="0" err="1" smtClean="0"/>
              <a:t>activeEvent</a:t>
            </a:r>
            <a:r>
              <a:rPr lang="en-NZ" b="0" i="0" baseline="0" dirty="0" smtClean="0"/>
              <a:t> object.</a:t>
            </a:r>
          </a:p>
          <a:p>
            <a:pPr marL="171450" indent="-171450">
              <a:buFont typeface="Arial" pitchFamily="34" charset="0"/>
              <a:buChar char="•"/>
            </a:pPr>
            <a:r>
              <a:rPr lang="en-NZ" b="0" i="0" baseline="0" dirty="0" smtClean="0"/>
              <a:t>So </a:t>
            </a:r>
            <a:r>
              <a:rPr lang="en-NZ" b="0" i="0" baseline="0" dirty="0" err="1" smtClean="0"/>
              <a:t>CallArriveEvent</a:t>
            </a:r>
            <a:r>
              <a:rPr lang="en-NZ" b="0" i="0" baseline="0" dirty="0" smtClean="0"/>
              <a:t>, </a:t>
            </a:r>
            <a:r>
              <a:rPr lang="en-NZ" b="0" i="0" baseline="0" dirty="0" err="1" smtClean="0"/>
              <a:t>SwitchCompleteEvent</a:t>
            </a:r>
            <a:r>
              <a:rPr lang="en-NZ" b="0" i="0" baseline="0" dirty="0" smtClean="0"/>
              <a:t>, etc. must be types.</a:t>
            </a:r>
          </a:p>
          <a:p>
            <a:pPr marL="171450" indent="-171450">
              <a:buFont typeface="Arial" pitchFamily="34" charset="0"/>
              <a:buChar char="•"/>
            </a:pPr>
            <a:r>
              <a:rPr lang="en-NZ" b="0" i="0" baseline="0" dirty="0" smtClean="0"/>
              <a:t>What do you think these types all have in common? </a:t>
            </a:r>
            <a:r>
              <a:rPr lang="en-NZ" b="0" i="0" baseline="0" dirty="0" smtClean="0">
                <a:sym typeface="Wingdings" pitchFamily="2" charset="2"/>
              </a:rPr>
              <a:t> They are all descended from the base type Event.</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25</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 this?</a:t>
            </a:r>
          </a:p>
          <a:p>
            <a:pPr>
              <a:buFont typeface="Arial" pitchFamily="34" charset="0"/>
              <a:buChar char="•"/>
            </a:pPr>
            <a:r>
              <a:rPr lang="en-NZ" baseline="0" dirty="0" smtClean="0"/>
              <a:t>This describes the probability distribution for rolling two dice…</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26</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agreed that we could easily</a:t>
            </a:r>
            <a:r>
              <a:rPr lang="en-NZ" baseline="0" dirty="0" smtClean="0"/>
              <a:t> code it up like this.</a:t>
            </a:r>
          </a:p>
          <a:p>
            <a:pPr>
              <a:buFont typeface="Arial" pitchFamily="34" charset="0"/>
              <a:buChar char="•"/>
            </a:pPr>
            <a:r>
              <a:rPr lang="en-NZ" baseline="0" dirty="0" smtClean="0"/>
              <a:t>So…</a:t>
            </a:r>
          </a:p>
          <a:p>
            <a:pPr>
              <a:buFont typeface="Arial" pitchFamily="34" charset="0"/>
              <a:buChar char="•"/>
            </a:pPr>
            <a:endParaRPr lang="en-NZ" dirty="0" smtClean="0"/>
          </a:p>
          <a:p>
            <a:pPr>
              <a:buFont typeface="Arial" pitchFamily="34" charset="0"/>
              <a:buChar char="•"/>
            </a:pPr>
            <a:r>
              <a:rPr lang="en-NZ" dirty="0" smtClean="0"/>
              <a:t>How then would you produce the </a:t>
            </a:r>
            <a:r>
              <a:rPr lang="en-NZ" dirty="0" err="1" smtClean="0"/>
              <a:t>CarStereo</a:t>
            </a:r>
            <a:r>
              <a:rPr lang="en-NZ" baseline="0" dirty="0" smtClean="0"/>
              <a:t> distribution, which was the same shape, but distributed from 4 to 24?</a:t>
            </a:r>
          </a:p>
          <a:p>
            <a:pPr lvl="1"/>
            <a:r>
              <a:rPr lang="en-NZ" baseline="0" dirty="0" smtClean="0"/>
              <a:t>roll() * 2</a:t>
            </a:r>
          </a:p>
          <a:p>
            <a:pPr lvl="1"/>
            <a:endParaRPr lang="en-NZ" baseline="0" dirty="0" smtClean="0"/>
          </a:p>
          <a:p>
            <a:pPr lvl="0">
              <a:buFont typeface="Arial" pitchFamily="34" charset="0"/>
              <a:buChar char="•"/>
            </a:pPr>
            <a:r>
              <a:rPr lang="en-NZ" baseline="0" dirty="0" smtClean="0"/>
              <a:t>The call interval in the paper is normally distributed between 2/3 of a minute and 4 minutes. How do you compute that?</a:t>
            </a:r>
          </a:p>
          <a:p>
            <a:pPr lvl="1">
              <a:buFont typeface="Arial" pitchFamily="34" charset="0"/>
              <a:buChar char="•"/>
            </a:pPr>
            <a:r>
              <a:rPr lang="en-NZ" baseline="0" dirty="0" smtClean="0"/>
              <a:t>roll() * .33</a:t>
            </a:r>
          </a:p>
          <a:p>
            <a:pPr lvl="1">
              <a:buFont typeface="Arial" pitchFamily="34" charset="0"/>
              <a:buChar char="•"/>
            </a:pPr>
            <a:endParaRPr lang="en-NZ" baseline="0" dirty="0" smtClean="0"/>
          </a:p>
          <a:p>
            <a:pPr lvl="0">
              <a:buFont typeface="Arial" pitchFamily="34" charset="0"/>
              <a:buChar char="•"/>
            </a:pPr>
            <a:r>
              <a:rPr lang="en-NZ" baseline="0" dirty="0" smtClean="0"/>
              <a:t>And so on</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27</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9FD535-1CEF-47E3-ABF4-B457944AD28F}" type="slidenum">
              <a:rPr lang="en-NZ" smtClean="0"/>
              <a:pPr/>
              <a:t>29</a:t>
            </a:fld>
            <a:endParaRPr lang="en-NZ"/>
          </a:p>
        </p:txBody>
      </p:sp>
    </p:spTree>
    <p:extLst>
      <p:ext uri="{BB962C8B-B14F-4D97-AF65-F5344CB8AC3E}">
        <p14:creationId xmlns:p14="http://schemas.microsoft.com/office/powerpoint/2010/main" val="2780825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We will present</a:t>
            </a:r>
            <a:r>
              <a:rPr lang="en-NZ" baseline="0" dirty="0" smtClean="0"/>
              <a:t> first general examples, and then specifically from the call centre.</a:t>
            </a:r>
            <a:endParaRPr lang="en-US"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3</a:t>
            </a:fld>
            <a:endParaRPr lang="en-NZ"/>
          </a:p>
        </p:txBody>
      </p:sp>
    </p:spTree>
    <p:extLst>
      <p:ext uri="{BB962C8B-B14F-4D97-AF65-F5344CB8AC3E}">
        <p14:creationId xmlns:p14="http://schemas.microsoft.com/office/powerpoint/2010/main" val="9311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Since we are writing OO,</a:t>
            </a:r>
            <a:r>
              <a:rPr lang="en-NZ" baseline="0" dirty="0" smtClean="0"/>
              <a:t> we will of course be modelling entities as objects</a:t>
            </a:r>
          </a:p>
          <a:p>
            <a:pPr>
              <a:buFont typeface="Arial" pitchFamily="34" charset="0"/>
              <a:buChar char="•"/>
            </a:pPr>
            <a:r>
              <a:rPr lang="en-NZ" baseline="0" dirty="0" smtClean="0"/>
              <a:t>In our specific system, our entities will be calls to a call centre</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Again, since we are writing OO, we will be modelling attributes</a:t>
            </a:r>
            <a:r>
              <a:rPr lang="en-NZ" baseline="0" dirty="0" smtClean="0"/>
              <a:t> as object data members and properties</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Events </a:t>
            </a:r>
            <a:r>
              <a:rPr lang="en-NZ" dirty="0" err="1" smtClean="0"/>
              <a:t>vs</a:t>
            </a:r>
            <a:r>
              <a:rPr lang="en-NZ" dirty="0" smtClean="0"/>
              <a:t> Activities can be confusing. Basically, events are things that happen and activities are things that consume time. So an Event can usually be seen as the start of </a:t>
            </a:r>
            <a:r>
              <a:rPr lang="en-NZ" baseline="0" dirty="0" smtClean="0"/>
              <a:t>an activity.</a:t>
            </a:r>
            <a:endParaRPr lang="en-NZ" dirty="0" smtClean="0"/>
          </a:p>
          <a:p>
            <a:pPr>
              <a:buFont typeface="Arial" pitchFamily="34" charset="0"/>
              <a:buChar char="•"/>
            </a:pPr>
            <a:r>
              <a:rPr lang="en-NZ" dirty="0" smtClean="0"/>
              <a:t>Note</a:t>
            </a:r>
            <a:r>
              <a:rPr lang="en-NZ" baseline="0" dirty="0" smtClean="0"/>
              <a:t> the difference between delay events – things that just take some nonzero amount of time – and queue events – things that depend on competition for a resource.</a:t>
            </a:r>
          </a:p>
          <a:p>
            <a:pPr>
              <a:buFont typeface="Arial" pitchFamily="34" charset="0"/>
              <a:buChar char="•"/>
            </a:pPr>
            <a:r>
              <a:rPr lang="en-NZ" baseline="0" dirty="0" smtClean="0"/>
              <a:t>These two kinds of events are modelled differently</a:t>
            </a:r>
          </a:p>
          <a:p>
            <a:pPr>
              <a:buFont typeface="Arial" pitchFamily="34" charset="0"/>
              <a:buChar char="•"/>
            </a:pPr>
            <a:r>
              <a:rPr lang="en-NZ" baseline="0" dirty="0" smtClean="0"/>
              <a:t>A delay event just lasts for some probabilistically determined amount of time; the time for a queue event depends on the amount of competition for the resource at that moment.</a:t>
            </a:r>
          </a:p>
          <a:p>
            <a:pPr>
              <a:buFont typeface="Arial" pitchFamily="34" charset="0"/>
              <a:buChar char="•"/>
            </a:pPr>
            <a:r>
              <a:rPr lang="en-NZ" baseline="0" dirty="0" smtClean="0"/>
              <a:t>We will also be modelling events as objects.</a:t>
            </a:r>
          </a:p>
          <a:p>
            <a:pPr>
              <a:buFont typeface="Arial" pitchFamily="34" charset="0"/>
              <a:buChar char="•"/>
            </a:pPr>
            <a:r>
              <a:rPr lang="en-NZ" baseline="0" dirty="0" smtClean="0"/>
              <a:t>We will have a “calendar” which is a collection of future events each storing the time they are going to occur</a:t>
            </a:r>
          </a:p>
          <a:p>
            <a:pPr>
              <a:buFont typeface="Arial" pitchFamily="34" charset="0"/>
              <a:buChar char="•"/>
            </a:pPr>
            <a:r>
              <a:rPr lang="en-NZ" baseline="0" dirty="0" smtClean="0"/>
              <a:t>We work through the calendar, processing each event by observing/computing/displaying its impact on all the entities in the system</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of course, we will model resources as objects</a:t>
            </a:r>
          </a:p>
          <a:p>
            <a:pPr>
              <a:buFont typeface="Arial" pitchFamily="34" charset="0"/>
              <a:buChar char="•"/>
            </a:pPr>
            <a:r>
              <a:rPr lang="en-NZ" dirty="0" smtClean="0"/>
              <a:t>You can envision one instance for each representative</a:t>
            </a:r>
            <a:r>
              <a:rPr lang="en-NZ" baseline="0" dirty="0" smtClean="0"/>
              <a:t> in our model system.</a:t>
            </a:r>
          </a:p>
          <a:p>
            <a:pPr>
              <a:buFont typeface="Arial" pitchFamily="34" charset="0"/>
              <a:buChar char="•"/>
            </a:pPr>
            <a:r>
              <a:rPr lang="en-NZ" baseline="0" dirty="0" smtClean="0"/>
              <a:t>We will have to think carefully about the different way we model entities, which are basically passive things that sit around waiting for events to happen to them, and the way we model resources, which are more active, being part of what determines when events occur</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kinds</a:t>
            </a:r>
            <a:endParaRPr lang="en-NZ" dirty="0"/>
          </a:p>
        </p:txBody>
      </p:sp>
      <p:sp>
        <p:nvSpPr>
          <p:cNvPr id="4" name="Slide Number Placeholder 3"/>
          <p:cNvSpPr>
            <a:spLocks noGrp="1"/>
          </p:cNvSpPr>
          <p:nvPr>
            <p:ph type="sldNum" sz="quarter" idx="10"/>
          </p:nvPr>
        </p:nvSpPr>
        <p:spPr/>
        <p:txBody>
          <a:bodyPr/>
          <a:lstStyle/>
          <a:p>
            <a:fld id="{2A9FD535-1CEF-47E3-ABF4-B457944AD28F}" type="slidenum">
              <a:rPr lang="en-NZ" smtClean="0"/>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Two kinds</a:t>
            </a:r>
            <a:endParaRPr lang="en-NZ"/>
          </a:p>
        </p:txBody>
      </p:sp>
      <p:sp>
        <p:nvSpPr>
          <p:cNvPr id="4" name="Slide Number Placeholder 3"/>
          <p:cNvSpPr>
            <a:spLocks noGrp="1"/>
          </p:cNvSpPr>
          <p:nvPr>
            <p:ph type="sldNum" sz="quarter" idx="10"/>
          </p:nvPr>
        </p:nvSpPr>
        <p:spPr/>
        <p:txBody>
          <a:bodyPr/>
          <a:lstStyle/>
          <a:p>
            <a:fld id="{2A9FD535-1CEF-47E3-ABF4-B457944AD28F}"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5/22/2013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Discrete Event Simulator</a:t>
            </a:r>
            <a:endParaRPr lang="en-NZ" dirty="0"/>
          </a:p>
        </p:txBody>
      </p:sp>
      <p:sp>
        <p:nvSpPr>
          <p:cNvPr id="3" name="Subtitle 2"/>
          <p:cNvSpPr>
            <a:spLocks noGrp="1"/>
          </p:cNvSpPr>
          <p:nvPr>
            <p:ph type="subTitle" idx="1"/>
          </p:nvPr>
        </p:nvSpPr>
        <p:spPr/>
        <p:txBody>
          <a:bodyPr/>
          <a:lstStyle/>
          <a:p>
            <a:r>
              <a:rPr lang="en-NZ" dirty="0" smtClean="0"/>
              <a:t>IN710 OOSD 2013 </a:t>
            </a:r>
          </a:p>
          <a:p>
            <a:r>
              <a:rPr lang="en-NZ" dirty="0" smtClean="0"/>
              <a:t>Major Project</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Parameters</a:t>
            </a:r>
            <a:endParaRPr lang="en-NZ" dirty="0"/>
          </a:p>
        </p:txBody>
      </p:sp>
      <p:sp>
        <p:nvSpPr>
          <p:cNvPr id="3" name="Content Placeholder 2"/>
          <p:cNvSpPr>
            <a:spLocks noGrp="1"/>
          </p:cNvSpPr>
          <p:nvPr>
            <p:ph idx="1"/>
          </p:nvPr>
        </p:nvSpPr>
        <p:spPr/>
        <p:txBody>
          <a:bodyPr>
            <a:normAutofit/>
          </a:bodyPr>
          <a:lstStyle/>
          <a:p>
            <a:r>
              <a:rPr lang="en-NZ" sz="2800" dirty="0" smtClean="0"/>
              <a:t>Values (usually probabilistic)  that determine the dynamic behaviour of the system</a:t>
            </a:r>
          </a:p>
          <a:p>
            <a:pPr lvl="1"/>
            <a:r>
              <a:rPr lang="en-NZ" sz="2400" dirty="0" smtClean="0"/>
              <a:t>Rate of customer arrival</a:t>
            </a:r>
          </a:p>
          <a:p>
            <a:pPr lvl="1"/>
            <a:r>
              <a:rPr lang="en-NZ" sz="2400" dirty="0" smtClean="0"/>
              <a:t>Probability of animal reproduction</a:t>
            </a:r>
          </a:p>
          <a:p>
            <a:pPr lvl="1"/>
            <a:r>
              <a:rPr lang="en-NZ" sz="2400" dirty="0" smtClean="0"/>
              <a:t>Distribution of assembly time</a:t>
            </a:r>
          </a:p>
          <a:p>
            <a:pPr lvl="1"/>
            <a:endParaRPr lang="en-NZ" sz="2400" dirty="0"/>
          </a:p>
          <a:p>
            <a:r>
              <a:rPr lang="en-NZ" sz="2800" dirty="0" smtClean="0"/>
              <a:t>Call centre: Time to process a call.</a:t>
            </a:r>
          </a:p>
          <a:p>
            <a:pPr lvl="1"/>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Parameters</a:t>
            </a:r>
            <a:endParaRPr lang="en-NZ" dirty="0"/>
          </a:p>
        </p:txBody>
      </p:sp>
      <p:sp>
        <p:nvSpPr>
          <p:cNvPr id="3" name="Content Placeholder 2"/>
          <p:cNvSpPr>
            <a:spLocks noGrp="1"/>
          </p:cNvSpPr>
          <p:nvPr>
            <p:ph idx="1"/>
          </p:nvPr>
        </p:nvSpPr>
        <p:spPr/>
        <p:txBody>
          <a:bodyPr>
            <a:normAutofit/>
          </a:bodyPr>
          <a:lstStyle/>
          <a:p>
            <a:r>
              <a:rPr lang="en-NZ" sz="3200" dirty="0" smtClean="0"/>
              <a:t>Call Centre</a:t>
            </a:r>
          </a:p>
          <a:p>
            <a:pPr lvl="1"/>
            <a:r>
              <a:rPr lang="en-NZ" sz="2800" dirty="0" smtClean="0"/>
              <a:t>Time required for a representative to process a call</a:t>
            </a:r>
          </a:p>
          <a:p>
            <a:pPr lvl="1"/>
            <a:endParaRPr lang="en-NZ" dirty="0" smtClean="0"/>
          </a:p>
          <a:p>
            <a:pPr lvl="1"/>
            <a:endParaRPr lang="en-NZ" dirty="0" smtClean="0"/>
          </a:p>
          <a:p>
            <a:pPr lvl="1"/>
            <a:endParaRPr lang="en-NZ" dirty="0"/>
          </a:p>
        </p:txBody>
      </p:sp>
      <p:graphicFrame>
        <p:nvGraphicFramePr>
          <p:cNvPr id="5" name="Chart 4"/>
          <p:cNvGraphicFramePr/>
          <p:nvPr/>
        </p:nvGraphicFramePr>
        <p:xfrm>
          <a:off x="2209800" y="3581400"/>
          <a:ext cx="48006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Parameters</a:t>
            </a:r>
            <a:endParaRPr lang="en-NZ" dirty="0"/>
          </a:p>
        </p:txBody>
      </p:sp>
      <p:sp>
        <p:nvSpPr>
          <p:cNvPr id="3" name="Content Placeholder 2"/>
          <p:cNvSpPr>
            <a:spLocks noGrp="1"/>
          </p:cNvSpPr>
          <p:nvPr>
            <p:ph idx="1"/>
          </p:nvPr>
        </p:nvSpPr>
        <p:spPr>
          <a:xfrm>
            <a:off x="914400" y="1783560"/>
            <a:ext cx="8001000" cy="4572000"/>
          </a:xfrm>
        </p:spPr>
        <p:txBody>
          <a:bodyPr>
            <a:normAutofit/>
          </a:bodyPr>
          <a:lstStyle/>
          <a:p>
            <a:r>
              <a:rPr lang="en-NZ" sz="2800" dirty="0" smtClean="0"/>
              <a:t>Call Centre</a:t>
            </a:r>
          </a:p>
          <a:p>
            <a:pPr lvl="1"/>
            <a:r>
              <a:rPr lang="en-NZ" sz="2400" dirty="0" smtClean="0"/>
              <a:t>Time required for a car stereo representative to process a call</a:t>
            </a:r>
          </a:p>
          <a:p>
            <a:pPr lvl="1"/>
            <a:r>
              <a:rPr lang="en-NZ" sz="2400" dirty="0" smtClean="0"/>
              <a:t>Time required for an “other product” representative to process a call</a:t>
            </a:r>
          </a:p>
          <a:p>
            <a:pPr lvl="1"/>
            <a:r>
              <a:rPr lang="en-NZ" sz="2400" dirty="0" smtClean="0"/>
              <a:t>Interval between incoming calls</a:t>
            </a:r>
          </a:p>
          <a:p>
            <a:pPr lvl="1"/>
            <a:r>
              <a:rPr lang="en-NZ" sz="2400" dirty="0" smtClean="0"/>
              <a:t>Delay time at the switchboard</a:t>
            </a:r>
          </a:p>
          <a:p>
            <a:pPr lvl="1"/>
            <a:r>
              <a:rPr lang="en-NZ" sz="2400" dirty="0" smtClean="0"/>
              <a:t>Distribution of call type (car stereo vs. other)</a:t>
            </a:r>
          </a:p>
          <a:p>
            <a:pPr lvl="1"/>
            <a:endParaRPr lang="en-NZ" dirty="0" smtClean="0"/>
          </a:p>
          <a:p>
            <a:pPr lvl="1"/>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Statistics</a:t>
            </a:r>
            <a:endParaRPr lang="en-NZ" dirty="0"/>
          </a:p>
        </p:txBody>
      </p:sp>
      <p:sp>
        <p:nvSpPr>
          <p:cNvPr id="3" name="Content Placeholder 2"/>
          <p:cNvSpPr>
            <a:spLocks noGrp="1"/>
          </p:cNvSpPr>
          <p:nvPr>
            <p:ph idx="1"/>
          </p:nvPr>
        </p:nvSpPr>
        <p:spPr/>
        <p:txBody>
          <a:bodyPr>
            <a:normAutofit/>
          </a:bodyPr>
          <a:lstStyle/>
          <a:p>
            <a:r>
              <a:rPr lang="en-NZ" sz="2800" dirty="0" smtClean="0"/>
              <a:t>Values collected during a simulation to describe the behaviour/performance of the system</a:t>
            </a:r>
          </a:p>
          <a:p>
            <a:pPr lvl="1"/>
            <a:r>
              <a:rPr lang="en-NZ" sz="2400" dirty="0" smtClean="0"/>
              <a:t>Total animal population</a:t>
            </a:r>
          </a:p>
          <a:p>
            <a:pPr lvl="1"/>
            <a:r>
              <a:rPr lang="en-NZ" sz="2400" dirty="0" smtClean="0"/>
              <a:t>Time for packet to reach destination</a:t>
            </a:r>
          </a:p>
          <a:p>
            <a:pPr lvl="1"/>
            <a:r>
              <a:rPr lang="en-NZ" sz="2400" dirty="0" smtClean="0"/>
              <a:t>Number of products assembled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Statistics</a:t>
            </a:r>
            <a:endParaRPr lang="en-NZ" dirty="0"/>
          </a:p>
        </p:txBody>
      </p:sp>
      <p:sp>
        <p:nvSpPr>
          <p:cNvPr id="3" name="Content Placeholder 2"/>
          <p:cNvSpPr>
            <a:spLocks noGrp="1"/>
          </p:cNvSpPr>
          <p:nvPr>
            <p:ph idx="1"/>
          </p:nvPr>
        </p:nvSpPr>
        <p:spPr/>
        <p:txBody>
          <a:bodyPr/>
          <a:lstStyle/>
          <a:p>
            <a:r>
              <a:rPr lang="en-NZ" dirty="0" smtClean="0"/>
              <a:t>Call Centre</a:t>
            </a:r>
          </a:p>
        </p:txBody>
      </p:sp>
      <p:pic>
        <p:nvPicPr>
          <p:cNvPr id="2050" name="Picture 2"/>
          <p:cNvPicPr>
            <a:picLocks noChangeAspect="1" noChangeArrowheads="1"/>
          </p:cNvPicPr>
          <p:nvPr/>
        </p:nvPicPr>
        <p:blipFill>
          <a:blip r:embed="rId3" cstate="print"/>
          <a:srcRect/>
          <a:stretch>
            <a:fillRect/>
          </a:stretch>
        </p:blipFill>
        <p:spPr bwMode="auto">
          <a:xfrm>
            <a:off x="2209800" y="2481029"/>
            <a:ext cx="5233987" cy="39959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Calendar</a:t>
            </a:r>
            <a:endParaRPr lang="en-NZ" dirty="0"/>
          </a:p>
        </p:txBody>
      </p:sp>
      <p:sp>
        <p:nvSpPr>
          <p:cNvPr id="3" name="Content Placeholder 2"/>
          <p:cNvSpPr>
            <a:spLocks noGrp="1"/>
          </p:cNvSpPr>
          <p:nvPr>
            <p:ph idx="1"/>
          </p:nvPr>
        </p:nvSpPr>
        <p:spPr/>
        <p:txBody>
          <a:bodyPr>
            <a:normAutofit/>
          </a:bodyPr>
          <a:lstStyle/>
          <a:p>
            <a:r>
              <a:rPr lang="en-NZ" sz="3200" dirty="0" smtClean="0"/>
              <a:t>A list of all events that are scheduled in the future</a:t>
            </a:r>
          </a:p>
          <a:p>
            <a:r>
              <a:rPr lang="en-NZ" sz="3200" dirty="0" smtClean="0"/>
              <a:t>Stored in order of time of execution</a:t>
            </a:r>
          </a:p>
          <a:p>
            <a:r>
              <a:rPr lang="en-NZ" sz="3200" dirty="0" smtClean="0"/>
              <a:t>At each cycle, the system:</a:t>
            </a:r>
          </a:p>
          <a:p>
            <a:pPr lvl="1"/>
            <a:r>
              <a:rPr lang="en-NZ" sz="2800" dirty="0" smtClean="0"/>
              <a:t>Removes the first event in the calendar</a:t>
            </a:r>
          </a:p>
          <a:p>
            <a:pPr lvl="1"/>
            <a:r>
              <a:rPr lang="en-NZ" sz="2800" dirty="0" smtClean="0"/>
              <a:t>Updates the global “clock” to that event’s execution time</a:t>
            </a:r>
          </a:p>
          <a:p>
            <a:pPr lvl="1"/>
            <a:r>
              <a:rPr lang="en-NZ" sz="2800" dirty="0" smtClean="0"/>
              <a:t>Processes the event</a:t>
            </a:r>
          </a:p>
          <a:p>
            <a:pPr lvl="1"/>
            <a:r>
              <a:rPr lang="en-NZ" sz="2800" dirty="0" smtClean="0"/>
              <a:t>Updates system stats if required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Calendar</a:t>
            </a:r>
            <a:endParaRPr lang="en-NZ" dirty="0"/>
          </a:p>
        </p:txBody>
      </p:sp>
      <p:sp>
        <p:nvSpPr>
          <p:cNvPr id="3" name="Content Placeholder 2"/>
          <p:cNvSpPr>
            <a:spLocks noGrp="1"/>
          </p:cNvSpPr>
          <p:nvPr>
            <p:ph idx="1"/>
          </p:nvPr>
        </p:nvSpPr>
        <p:spPr/>
        <p:txBody>
          <a:bodyPr>
            <a:normAutofit/>
          </a:bodyPr>
          <a:lstStyle/>
          <a:p>
            <a:r>
              <a:rPr lang="en-NZ" sz="3200" dirty="0" smtClean="0"/>
              <a:t>Processing an event usually:</a:t>
            </a:r>
          </a:p>
          <a:p>
            <a:pPr lvl="1"/>
            <a:r>
              <a:rPr lang="en-NZ" sz="2800" dirty="0" smtClean="0"/>
              <a:t>Changes the state of the entity</a:t>
            </a:r>
          </a:p>
          <a:p>
            <a:pPr lvl="1"/>
            <a:r>
              <a:rPr lang="en-NZ" sz="2800" dirty="0" smtClean="0"/>
              <a:t>Changes the state of the system</a:t>
            </a:r>
          </a:p>
          <a:p>
            <a:pPr lvl="1"/>
            <a:r>
              <a:rPr lang="en-NZ" sz="2800" dirty="0" smtClean="0"/>
              <a:t>May spawn new event(s) for the calendar</a:t>
            </a:r>
          </a:p>
          <a:p>
            <a:pPr lvl="1"/>
            <a:r>
              <a:rPr lang="en-NZ" sz="2800" dirty="0" smtClean="0"/>
              <a:t>May spawn a new entity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Call Centre</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1262063" y="1638300"/>
            <a:ext cx="6619875" cy="453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Simulation Process</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316262" y="2305050"/>
            <a:ext cx="8599138"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Simulation Process</a:t>
            </a:r>
            <a:endParaRPr lang="en-NZ" dirty="0"/>
          </a:p>
        </p:txBody>
      </p:sp>
      <p:sp>
        <p:nvSpPr>
          <p:cNvPr id="3" name="Content Placeholder 2"/>
          <p:cNvSpPr>
            <a:spLocks noGrp="1"/>
          </p:cNvSpPr>
          <p:nvPr>
            <p:ph idx="1"/>
          </p:nvPr>
        </p:nvSpPr>
        <p:spPr/>
        <p:txBody>
          <a:bodyPr/>
          <a:lstStyle/>
          <a:p>
            <a:endParaRPr lang="en-NZ"/>
          </a:p>
        </p:txBody>
      </p:sp>
      <p:pic>
        <p:nvPicPr>
          <p:cNvPr id="5123" name="Picture 3"/>
          <p:cNvPicPr>
            <a:picLocks noChangeAspect="1" noChangeArrowheads="1"/>
          </p:cNvPicPr>
          <p:nvPr/>
        </p:nvPicPr>
        <p:blipFill>
          <a:blip r:embed="rId3" cstate="print"/>
          <a:srcRect/>
          <a:stretch>
            <a:fillRect/>
          </a:stretch>
        </p:blipFill>
        <p:spPr bwMode="auto">
          <a:xfrm>
            <a:off x="221491" y="1905000"/>
            <a:ext cx="8922509" cy="42439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Simulation</a:t>
            </a:r>
            <a:endParaRPr lang="en-NZ"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2438400" y="1619250"/>
            <a:ext cx="2032000" cy="15240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381000" y="1619250"/>
            <a:ext cx="1600200" cy="1600200"/>
          </a:xfrm>
          <a:prstGeom prst="rect">
            <a:avLst/>
          </a:prstGeom>
          <a:noFill/>
          <a:ln w="9525">
            <a:noFill/>
            <a:miter lim="800000"/>
            <a:headEnd/>
            <a:tailEnd/>
          </a:ln>
        </p:spPr>
      </p:pic>
      <p:sp>
        <p:nvSpPr>
          <p:cNvPr id="5" name="TextBox 4"/>
          <p:cNvSpPr txBox="1"/>
          <p:nvPr/>
        </p:nvSpPr>
        <p:spPr>
          <a:xfrm>
            <a:off x="425787" y="3288268"/>
            <a:ext cx="1403013" cy="369332"/>
          </a:xfrm>
          <a:prstGeom prst="rect">
            <a:avLst/>
          </a:prstGeom>
          <a:noFill/>
        </p:spPr>
        <p:txBody>
          <a:bodyPr wrap="none" rtlCol="0">
            <a:spAutoFit/>
          </a:bodyPr>
          <a:lstStyle/>
          <a:p>
            <a:r>
              <a:rPr lang="en-NZ" dirty="0" smtClean="0"/>
              <a:t>Crash impact</a:t>
            </a:r>
            <a:endParaRPr lang="en-NZ" dirty="0"/>
          </a:p>
        </p:txBody>
      </p:sp>
      <p:sp>
        <p:nvSpPr>
          <p:cNvPr id="7" name="TextBox 6"/>
          <p:cNvSpPr txBox="1"/>
          <p:nvPr/>
        </p:nvSpPr>
        <p:spPr>
          <a:xfrm>
            <a:off x="2667000" y="3200400"/>
            <a:ext cx="1553182" cy="369332"/>
          </a:xfrm>
          <a:prstGeom prst="rect">
            <a:avLst/>
          </a:prstGeom>
          <a:noFill/>
        </p:spPr>
        <p:txBody>
          <a:bodyPr wrap="none" rtlCol="0">
            <a:spAutoFit/>
          </a:bodyPr>
          <a:lstStyle/>
          <a:p>
            <a:r>
              <a:rPr lang="en-NZ" dirty="0" smtClean="0"/>
              <a:t>Driver Training</a:t>
            </a:r>
            <a:endParaRPr lang="en-NZ" dirty="0"/>
          </a:p>
        </p:txBody>
      </p:sp>
      <p:pic>
        <p:nvPicPr>
          <p:cNvPr id="1028" name="Picture 4"/>
          <p:cNvPicPr>
            <a:picLocks noChangeAspect="1" noChangeArrowheads="1"/>
          </p:cNvPicPr>
          <p:nvPr/>
        </p:nvPicPr>
        <p:blipFill>
          <a:blip r:embed="rId5" cstate="print"/>
          <a:srcRect/>
          <a:stretch>
            <a:fillRect/>
          </a:stretch>
        </p:blipFill>
        <p:spPr bwMode="auto">
          <a:xfrm>
            <a:off x="7239000" y="1619250"/>
            <a:ext cx="1714500" cy="1885950"/>
          </a:xfrm>
          <a:prstGeom prst="rect">
            <a:avLst/>
          </a:prstGeom>
          <a:noFill/>
          <a:ln w="9525">
            <a:noFill/>
            <a:miter lim="800000"/>
            <a:headEnd/>
            <a:tailEnd/>
          </a:ln>
        </p:spPr>
      </p:pic>
      <p:sp>
        <p:nvSpPr>
          <p:cNvPr id="9" name="TextBox 8"/>
          <p:cNvSpPr txBox="1"/>
          <p:nvPr/>
        </p:nvSpPr>
        <p:spPr>
          <a:xfrm>
            <a:off x="7315200" y="3511117"/>
            <a:ext cx="1676399" cy="646331"/>
          </a:xfrm>
          <a:prstGeom prst="rect">
            <a:avLst/>
          </a:prstGeom>
          <a:noFill/>
        </p:spPr>
        <p:txBody>
          <a:bodyPr wrap="square" rtlCol="0">
            <a:spAutoFit/>
          </a:bodyPr>
          <a:lstStyle/>
          <a:p>
            <a:r>
              <a:rPr lang="en-NZ" dirty="0" smtClean="0"/>
              <a:t>Supernova fluid dynamics</a:t>
            </a:r>
            <a:endParaRPr lang="en-NZ" dirty="0"/>
          </a:p>
        </p:txBody>
      </p:sp>
      <p:pic>
        <p:nvPicPr>
          <p:cNvPr id="1029" name="Picture 5"/>
          <p:cNvPicPr>
            <a:picLocks noChangeAspect="1" noChangeArrowheads="1"/>
          </p:cNvPicPr>
          <p:nvPr/>
        </p:nvPicPr>
        <p:blipFill>
          <a:blip r:embed="rId6" cstate="print"/>
          <a:srcRect/>
          <a:stretch>
            <a:fillRect/>
          </a:stretch>
        </p:blipFill>
        <p:spPr bwMode="auto">
          <a:xfrm>
            <a:off x="2971800" y="4419600"/>
            <a:ext cx="2057400" cy="1918525"/>
          </a:xfrm>
          <a:prstGeom prst="rect">
            <a:avLst/>
          </a:prstGeom>
          <a:noFill/>
          <a:ln w="9525">
            <a:noFill/>
            <a:miter lim="800000"/>
            <a:headEnd/>
            <a:tailEnd/>
          </a:ln>
        </p:spPr>
      </p:pic>
      <p:sp>
        <p:nvSpPr>
          <p:cNvPr id="11" name="TextBox 10"/>
          <p:cNvSpPr txBox="1"/>
          <p:nvPr/>
        </p:nvSpPr>
        <p:spPr>
          <a:xfrm>
            <a:off x="3048000" y="6287869"/>
            <a:ext cx="1981200" cy="646331"/>
          </a:xfrm>
          <a:prstGeom prst="rect">
            <a:avLst/>
          </a:prstGeom>
          <a:noFill/>
        </p:spPr>
        <p:txBody>
          <a:bodyPr wrap="square" rtlCol="0">
            <a:spAutoFit/>
          </a:bodyPr>
          <a:lstStyle/>
          <a:p>
            <a:r>
              <a:rPr lang="en-NZ" dirty="0" smtClean="0"/>
              <a:t>Stress corrosion in nuclear reactor</a:t>
            </a:r>
            <a:endParaRPr lang="en-NZ" dirty="0"/>
          </a:p>
        </p:txBody>
      </p:sp>
      <p:pic>
        <p:nvPicPr>
          <p:cNvPr id="1030" name="Picture 6"/>
          <p:cNvPicPr>
            <a:picLocks noChangeAspect="1" noChangeArrowheads="1"/>
          </p:cNvPicPr>
          <p:nvPr/>
        </p:nvPicPr>
        <p:blipFill>
          <a:blip r:embed="rId7" cstate="print"/>
          <a:srcRect/>
          <a:stretch>
            <a:fillRect/>
          </a:stretch>
        </p:blipFill>
        <p:spPr bwMode="auto">
          <a:xfrm>
            <a:off x="304800" y="4419600"/>
            <a:ext cx="1752600" cy="1746758"/>
          </a:xfrm>
          <a:prstGeom prst="rect">
            <a:avLst/>
          </a:prstGeom>
          <a:noFill/>
          <a:ln w="9525">
            <a:noFill/>
            <a:miter lim="800000"/>
            <a:headEnd/>
            <a:tailEnd/>
          </a:ln>
        </p:spPr>
      </p:pic>
      <p:sp>
        <p:nvSpPr>
          <p:cNvPr id="13" name="TextBox 12"/>
          <p:cNvSpPr txBox="1"/>
          <p:nvPr/>
        </p:nvSpPr>
        <p:spPr>
          <a:xfrm>
            <a:off x="609600" y="6324600"/>
            <a:ext cx="960904" cy="369332"/>
          </a:xfrm>
          <a:prstGeom prst="rect">
            <a:avLst/>
          </a:prstGeom>
          <a:noFill/>
        </p:spPr>
        <p:txBody>
          <a:bodyPr wrap="none" rtlCol="0">
            <a:spAutoFit/>
          </a:bodyPr>
          <a:lstStyle/>
          <a:p>
            <a:r>
              <a:rPr lang="en-NZ" dirty="0" smtClean="0"/>
              <a:t>Tsunami</a:t>
            </a:r>
            <a:endParaRPr lang="en-NZ" dirty="0"/>
          </a:p>
        </p:txBody>
      </p:sp>
      <p:pic>
        <p:nvPicPr>
          <p:cNvPr id="1031" name="Picture 7"/>
          <p:cNvPicPr>
            <a:picLocks noChangeAspect="1" noChangeArrowheads="1"/>
          </p:cNvPicPr>
          <p:nvPr/>
        </p:nvPicPr>
        <p:blipFill>
          <a:blip r:embed="rId8" cstate="print"/>
          <a:srcRect/>
          <a:stretch>
            <a:fillRect/>
          </a:stretch>
        </p:blipFill>
        <p:spPr bwMode="auto">
          <a:xfrm>
            <a:off x="6096000" y="4419600"/>
            <a:ext cx="2045173" cy="1647825"/>
          </a:xfrm>
          <a:prstGeom prst="rect">
            <a:avLst/>
          </a:prstGeom>
          <a:noFill/>
          <a:ln w="9525">
            <a:noFill/>
            <a:miter lim="800000"/>
            <a:headEnd/>
            <a:tailEnd/>
          </a:ln>
        </p:spPr>
      </p:pic>
      <p:sp>
        <p:nvSpPr>
          <p:cNvPr id="15" name="TextBox 14"/>
          <p:cNvSpPr txBox="1"/>
          <p:nvPr/>
        </p:nvSpPr>
        <p:spPr>
          <a:xfrm>
            <a:off x="6518018" y="6336268"/>
            <a:ext cx="1254382" cy="369332"/>
          </a:xfrm>
          <a:prstGeom prst="rect">
            <a:avLst/>
          </a:prstGeom>
          <a:noFill/>
        </p:spPr>
        <p:txBody>
          <a:bodyPr wrap="none" rtlCol="0">
            <a:spAutoFit/>
          </a:bodyPr>
          <a:lstStyle/>
          <a:p>
            <a:r>
              <a:rPr lang="en-NZ" dirty="0" smtClean="0"/>
              <a:t>Traffic Flow</a:t>
            </a:r>
          </a:p>
        </p:txBody>
      </p:sp>
      <p:pic>
        <p:nvPicPr>
          <p:cNvPr id="1032" name="Picture 8"/>
          <p:cNvPicPr>
            <a:picLocks noChangeAspect="1" noChangeArrowheads="1"/>
          </p:cNvPicPr>
          <p:nvPr/>
        </p:nvPicPr>
        <p:blipFill>
          <a:blip r:embed="rId9" cstate="print"/>
          <a:srcRect/>
          <a:stretch>
            <a:fillRect/>
          </a:stretch>
        </p:blipFill>
        <p:spPr bwMode="auto">
          <a:xfrm>
            <a:off x="4800600" y="1619250"/>
            <a:ext cx="2153337" cy="1576388"/>
          </a:xfrm>
          <a:prstGeom prst="rect">
            <a:avLst/>
          </a:prstGeom>
          <a:noFill/>
          <a:ln w="9525">
            <a:noFill/>
            <a:miter lim="800000"/>
            <a:headEnd/>
            <a:tailEnd/>
          </a:ln>
        </p:spPr>
      </p:pic>
      <p:sp>
        <p:nvSpPr>
          <p:cNvPr id="17" name="TextBox 16"/>
          <p:cNvSpPr txBox="1"/>
          <p:nvPr/>
        </p:nvSpPr>
        <p:spPr>
          <a:xfrm>
            <a:off x="5252770" y="3333805"/>
            <a:ext cx="1248996" cy="369332"/>
          </a:xfrm>
          <a:prstGeom prst="rect">
            <a:avLst/>
          </a:prstGeom>
          <a:noFill/>
        </p:spPr>
        <p:txBody>
          <a:bodyPr wrap="none" rtlCol="0">
            <a:spAutoFit/>
          </a:bodyPr>
          <a:lstStyle/>
          <a:p>
            <a:r>
              <a:rPr lang="en-NZ" dirty="0" smtClean="0"/>
              <a:t>Earthquake</a:t>
            </a:r>
            <a:endParaRPr lang="en-NZ"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Simulation Process</a:t>
            </a:r>
            <a:endParaRPr lang="en-NZ" dirty="0"/>
          </a:p>
        </p:txBody>
      </p:sp>
      <p:sp>
        <p:nvSpPr>
          <p:cNvPr id="3" name="Content Placeholder 2"/>
          <p:cNvSpPr>
            <a:spLocks noGrp="1"/>
          </p:cNvSpPr>
          <p:nvPr>
            <p:ph idx="1"/>
          </p:nvPr>
        </p:nvSpPr>
        <p:spPr>
          <a:xfrm>
            <a:off x="609600" y="1524000"/>
            <a:ext cx="7772400" cy="4953000"/>
          </a:xfrm>
        </p:spPr>
        <p:txBody>
          <a:bodyPr>
            <a:normAutofit lnSpcReduction="10000"/>
          </a:bodyPr>
          <a:lstStyle/>
          <a:p>
            <a:r>
              <a:rPr lang="en-NZ" sz="2800" dirty="0" smtClean="0"/>
              <a:t>To process the </a:t>
            </a:r>
            <a:r>
              <a:rPr lang="en-NZ" sz="2800" i="1" dirty="0" smtClean="0"/>
              <a:t>Arrive at Call Centre</a:t>
            </a:r>
            <a:r>
              <a:rPr lang="en-NZ" sz="2800" dirty="0" smtClean="0"/>
              <a:t> event</a:t>
            </a:r>
          </a:p>
          <a:p>
            <a:pPr lvl="1"/>
            <a:r>
              <a:rPr lang="en-NZ" sz="2400" dirty="0" smtClean="0"/>
              <a:t>Update the clock to 12:01:40</a:t>
            </a:r>
          </a:p>
          <a:p>
            <a:pPr lvl="1"/>
            <a:r>
              <a:rPr lang="en-NZ" sz="2400" dirty="0" smtClean="0"/>
              <a:t>Event 34 becomes the active entity</a:t>
            </a:r>
          </a:p>
          <a:p>
            <a:pPr lvl="1"/>
            <a:r>
              <a:rPr lang="en-NZ" sz="2400" dirty="0" smtClean="0"/>
              <a:t>Set its start time to </a:t>
            </a:r>
            <a:r>
              <a:rPr lang="en-NZ" sz="2400" dirty="0" smtClean="0"/>
              <a:t>12:01:40</a:t>
            </a:r>
          </a:p>
          <a:p>
            <a:pPr lvl="1"/>
            <a:r>
              <a:rPr lang="en-NZ" sz="2400" dirty="0" smtClean="0"/>
              <a:t>Set its </a:t>
            </a:r>
            <a:r>
              <a:rPr lang="en-NZ" sz="2400" dirty="0" err="1" smtClean="0"/>
              <a:t>Product_Type</a:t>
            </a:r>
            <a:r>
              <a:rPr lang="en-NZ" sz="2400" dirty="0" smtClean="0"/>
              <a:t> (stochastically)</a:t>
            </a:r>
            <a:endParaRPr lang="en-NZ" sz="2400" dirty="0" smtClean="0"/>
          </a:p>
          <a:p>
            <a:pPr lvl="1"/>
            <a:r>
              <a:rPr lang="en-NZ" sz="2400" smtClean="0"/>
              <a:t>Count number </a:t>
            </a:r>
            <a:r>
              <a:rPr lang="en-NZ" sz="2400" dirty="0" smtClean="0"/>
              <a:t>waiting in the queues</a:t>
            </a:r>
          </a:p>
          <a:p>
            <a:pPr lvl="2"/>
            <a:r>
              <a:rPr lang="en-NZ" sz="2000" dirty="0" smtClean="0"/>
              <a:t>If too many, “hang up”</a:t>
            </a:r>
          </a:p>
          <a:p>
            <a:pPr lvl="2"/>
            <a:r>
              <a:rPr lang="en-NZ" sz="2000" dirty="0" smtClean="0"/>
              <a:t>If not too many</a:t>
            </a:r>
          </a:p>
          <a:p>
            <a:pPr lvl="3"/>
            <a:r>
              <a:rPr lang="en-NZ" sz="1800" dirty="0" smtClean="0"/>
              <a:t>Compute the wait time at the </a:t>
            </a:r>
            <a:r>
              <a:rPr lang="en-NZ" sz="1800" dirty="0" smtClean="0"/>
              <a:t>switch (stochastically)</a:t>
            </a:r>
            <a:endParaRPr lang="en-NZ" sz="1800" dirty="0" smtClean="0"/>
          </a:p>
          <a:p>
            <a:pPr lvl="3"/>
            <a:r>
              <a:rPr lang="en-NZ" sz="1800" dirty="0" smtClean="0"/>
              <a:t>Return entity 34 to the calendar with a “Complete Switchboard” event</a:t>
            </a:r>
          </a:p>
          <a:p>
            <a:pPr lvl="1"/>
            <a:r>
              <a:rPr lang="en-NZ" sz="2400" dirty="0" smtClean="0"/>
              <a:t>Compute the next arrival interval for entity 35</a:t>
            </a:r>
          </a:p>
          <a:p>
            <a:pPr lvl="1"/>
            <a:r>
              <a:rPr lang="en-NZ" sz="2400" dirty="0" smtClean="0"/>
              <a:t>Add that Arrive at Call Centre event to the calendar</a:t>
            </a:r>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Simulation Process</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228600" y="2666504"/>
            <a:ext cx="8821714" cy="20469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Simulation Process</a:t>
            </a:r>
            <a:endParaRPr lang="en-NZ" dirty="0"/>
          </a:p>
        </p:txBody>
      </p:sp>
      <p:sp>
        <p:nvSpPr>
          <p:cNvPr id="3" name="Content Placeholder 2"/>
          <p:cNvSpPr>
            <a:spLocks noGrp="1"/>
          </p:cNvSpPr>
          <p:nvPr>
            <p:ph idx="1"/>
          </p:nvPr>
        </p:nvSpPr>
        <p:spPr/>
        <p:txBody>
          <a:bodyPr>
            <a:normAutofit lnSpcReduction="10000"/>
          </a:bodyPr>
          <a:lstStyle/>
          <a:p>
            <a:pPr>
              <a:spcAft>
                <a:spcPts val="600"/>
              </a:spcAft>
            </a:pPr>
            <a:r>
              <a:rPr lang="en-NZ" sz="2800" dirty="0" smtClean="0"/>
              <a:t>To process the Complete Switchboard event</a:t>
            </a:r>
          </a:p>
          <a:p>
            <a:pPr lvl="1">
              <a:spcAft>
                <a:spcPts val="600"/>
              </a:spcAft>
            </a:pPr>
            <a:r>
              <a:rPr lang="en-NZ" sz="2400" dirty="0" smtClean="0"/>
              <a:t>Update the clock to  12:02:40</a:t>
            </a:r>
          </a:p>
          <a:p>
            <a:pPr lvl="1">
              <a:spcAft>
                <a:spcPts val="600"/>
              </a:spcAft>
            </a:pPr>
            <a:r>
              <a:rPr lang="en-NZ" sz="2400" dirty="0" smtClean="0"/>
              <a:t>Entity 33 is the Active Entity</a:t>
            </a:r>
          </a:p>
          <a:p>
            <a:pPr lvl="1">
              <a:spcAft>
                <a:spcPts val="600"/>
              </a:spcAft>
            </a:pPr>
            <a:r>
              <a:rPr lang="en-NZ" sz="2400" dirty="0" smtClean="0"/>
              <a:t>Entity 33 is a Car Stereo call</a:t>
            </a:r>
          </a:p>
          <a:p>
            <a:pPr lvl="1">
              <a:spcAft>
                <a:spcPts val="600"/>
              </a:spcAft>
            </a:pPr>
            <a:r>
              <a:rPr lang="en-NZ" sz="2400" dirty="0" smtClean="0"/>
              <a:t>The Car Stereo sales representative is busy so Entity 33 goes into the Car Stereo queue</a:t>
            </a:r>
          </a:p>
          <a:p>
            <a:pPr lvl="1">
              <a:spcAft>
                <a:spcPts val="600"/>
              </a:spcAft>
            </a:pPr>
            <a:r>
              <a:rPr lang="en-NZ" sz="2400" dirty="0" smtClean="0"/>
              <a:t>Entity 33’s </a:t>
            </a:r>
            <a:r>
              <a:rPr lang="en-NZ" sz="2400" dirty="0" err="1" smtClean="0"/>
              <a:t>BeginWaitTime</a:t>
            </a:r>
            <a:r>
              <a:rPr lang="en-NZ" sz="2400" dirty="0" smtClean="0"/>
              <a:t> is set to 12:02:40</a:t>
            </a:r>
          </a:p>
          <a:p>
            <a:pPr lvl="1"/>
            <a:endParaRPr lang="en-NZ" sz="2400" dirty="0" smtClean="0"/>
          </a:p>
          <a:p>
            <a:r>
              <a:rPr lang="en-NZ" sz="2800" dirty="0" smtClean="0"/>
              <a:t>In this case, no new events were added to the calendar</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Simulation Process</a:t>
            </a:r>
            <a:endParaRPr lang="en-NZ" dirty="0"/>
          </a:p>
        </p:txBody>
      </p:sp>
      <p:sp>
        <p:nvSpPr>
          <p:cNvPr id="3" name="Content Placeholder 2"/>
          <p:cNvSpPr>
            <a:spLocks noGrp="1"/>
          </p:cNvSpPr>
          <p:nvPr>
            <p:ph idx="1"/>
          </p:nvPr>
        </p:nvSpPr>
        <p:spPr>
          <a:xfrm>
            <a:off x="381000" y="1524000"/>
            <a:ext cx="8686800" cy="5257800"/>
          </a:xfrm>
        </p:spPr>
        <p:txBody>
          <a:bodyPr>
            <a:noAutofit/>
          </a:bodyPr>
          <a:lstStyle/>
          <a:p>
            <a:r>
              <a:rPr lang="en-NZ" dirty="0" smtClean="0"/>
              <a:t>To process a Complete Service event</a:t>
            </a:r>
          </a:p>
          <a:p>
            <a:pPr lvl="1"/>
            <a:r>
              <a:rPr lang="en-NZ" sz="2400" dirty="0" smtClean="0"/>
              <a:t>Update clock</a:t>
            </a:r>
          </a:p>
          <a:p>
            <a:pPr lvl="1"/>
            <a:r>
              <a:rPr lang="en-NZ" sz="2400" dirty="0" smtClean="0"/>
              <a:t>Update stats, as this entity is leaving the system</a:t>
            </a:r>
          </a:p>
          <a:p>
            <a:pPr lvl="1"/>
            <a:r>
              <a:rPr lang="en-NZ" sz="2400" dirty="0" smtClean="0"/>
              <a:t>The sales rep is now free, so</a:t>
            </a:r>
          </a:p>
          <a:p>
            <a:pPr lvl="2"/>
            <a:r>
              <a:rPr lang="en-NZ" sz="2400" dirty="0" smtClean="0"/>
              <a:t>Look in the corresponding queue</a:t>
            </a:r>
          </a:p>
          <a:p>
            <a:pPr lvl="2"/>
            <a:r>
              <a:rPr lang="en-NZ" sz="2400" dirty="0" smtClean="0"/>
              <a:t>If empty</a:t>
            </a:r>
          </a:p>
          <a:p>
            <a:pPr lvl="3"/>
            <a:r>
              <a:rPr lang="en-NZ" sz="2400" dirty="0" smtClean="0"/>
              <a:t>Set sales rep to not busy</a:t>
            </a:r>
          </a:p>
          <a:p>
            <a:pPr lvl="2"/>
            <a:r>
              <a:rPr lang="en-NZ" sz="2400" dirty="0" smtClean="0"/>
              <a:t>else</a:t>
            </a:r>
          </a:p>
          <a:p>
            <a:pPr lvl="3"/>
            <a:r>
              <a:rPr lang="en-NZ" sz="2400" dirty="0" smtClean="0"/>
              <a:t>Remove entity at head of queue</a:t>
            </a:r>
          </a:p>
          <a:p>
            <a:pPr lvl="3"/>
            <a:r>
              <a:rPr lang="en-NZ" sz="2400" dirty="0" smtClean="0"/>
              <a:t>Compute its time to process</a:t>
            </a:r>
          </a:p>
          <a:p>
            <a:pPr lvl="3"/>
            <a:r>
              <a:rPr lang="en-NZ" sz="2400" dirty="0" smtClean="0"/>
              <a:t>Add a new  Complete Service  event to the calendar at that time, with that entity</a:t>
            </a:r>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Architecture Idea</a:t>
            </a:r>
            <a:endParaRPr lang="en-NZ" dirty="0"/>
          </a:p>
        </p:txBody>
      </p:sp>
      <p:sp>
        <p:nvSpPr>
          <p:cNvPr id="3" name="Content Placeholder 2"/>
          <p:cNvSpPr>
            <a:spLocks noGrp="1"/>
          </p:cNvSpPr>
          <p:nvPr>
            <p:ph idx="1"/>
          </p:nvPr>
        </p:nvSpPr>
        <p:spPr/>
        <p:txBody>
          <a:bodyPr/>
          <a:lstStyle/>
          <a:p>
            <a:endParaRPr lang="en-NZ" dirty="0"/>
          </a:p>
        </p:txBody>
      </p:sp>
      <p:sp>
        <p:nvSpPr>
          <p:cNvPr id="6" name="TextBox 5"/>
          <p:cNvSpPr txBox="1"/>
          <p:nvPr/>
        </p:nvSpPr>
        <p:spPr>
          <a:xfrm>
            <a:off x="2895600" y="1828800"/>
            <a:ext cx="3581400" cy="584775"/>
          </a:xfrm>
          <a:prstGeom prst="rect">
            <a:avLst/>
          </a:prstGeom>
          <a:noFill/>
          <a:ln>
            <a:solidFill>
              <a:schemeClr val="bg1"/>
            </a:solidFill>
          </a:ln>
        </p:spPr>
        <p:txBody>
          <a:bodyPr wrap="square" rtlCol="0">
            <a:spAutoFit/>
          </a:bodyPr>
          <a:lstStyle/>
          <a:p>
            <a:pPr algn="ctr"/>
            <a:r>
              <a:rPr lang="en-NZ" sz="3200" dirty="0" smtClean="0">
                <a:solidFill>
                  <a:schemeClr val="bg1"/>
                </a:solidFill>
              </a:rPr>
              <a:t>Simulator</a:t>
            </a:r>
            <a:endParaRPr lang="en-NZ" dirty="0">
              <a:solidFill>
                <a:schemeClr val="bg1"/>
              </a:solidFill>
            </a:endParaRPr>
          </a:p>
        </p:txBody>
      </p:sp>
      <p:grpSp>
        <p:nvGrpSpPr>
          <p:cNvPr id="5" name="Group 4"/>
          <p:cNvGrpSpPr/>
          <p:nvPr/>
        </p:nvGrpSpPr>
        <p:grpSpPr>
          <a:xfrm>
            <a:off x="2438400" y="1828800"/>
            <a:ext cx="4267200" cy="4648200"/>
            <a:chOff x="2438400" y="1828800"/>
            <a:chExt cx="4267200" cy="4648200"/>
          </a:xfrm>
        </p:grpSpPr>
        <p:sp>
          <p:nvSpPr>
            <p:cNvPr id="4" name="Rectangle 3"/>
            <p:cNvSpPr/>
            <p:nvPr/>
          </p:nvSpPr>
          <p:spPr>
            <a:xfrm>
              <a:off x="2438400" y="1828800"/>
              <a:ext cx="4267200" cy="7239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smtClean="0">
                  <a:solidFill>
                    <a:schemeClr val="tx1"/>
                  </a:solidFill>
                </a:rPr>
                <a:t>Simulator</a:t>
              </a:r>
              <a:endParaRPr lang="en-US" dirty="0">
                <a:solidFill>
                  <a:schemeClr val="tx1"/>
                </a:solidFill>
              </a:endParaRPr>
            </a:p>
          </p:txBody>
        </p:sp>
        <p:sp>
          <p:nvSpPr>
            <p:cNvPr id="7" name="Rectangle 6"/>
            <p:cNvSpPr/>
            <p:nvPr/>
          </p:nvSpPr>
          <p:spPr>
            <a:xfrm>
              <a:off x="2438400" y="2552700"/>
              <a:ext cx="4267200" cy="39243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2400" dirty="0" smtClean="0">
                  <a:solidFill>
                    <a:schemeClr val="tx1"/>
                  </a:solidFill>
                </a:rPr>
                <a:t>Bunch of fields……</a:t>
              </a:r>
            </a:p>
            <a:p>
              <a:r>
                <a:rPr lang="en-NZ" sz="2400" dirty="0" smtClean="0">
                  <a:solidFill>
                    <a:schemeClr val="tx1"/>
                  </a:solidFill>
                </a:rPr>
                <a:t>Bunch of properties…</a:t>
              </a:r>
            </a:p>
            <a:p>
              <a:r>
                <a:rPr lang="en-NZ" sz="2400" dirty="0" smtClean="0">
                  <a:solidFill>
                    <a:schemeClr val="tx1"/>
                  </a:solidFill>
                </a:rPr>
                <a:t>Bunch of methods…..</a:t>
              </a:r>
            </a:p>
            <a:p>
              <a:endParaRPr lang="en-NZ" sz="2400" dirty="0" smtClean="0">
                <a:solidFill>
                  <a:schemeClr val="tx1"/>
                </a:solidFill>
              </a:endParaRPr>
            </a:p>
            <a:p>
              <a:r>
                <a:rPr lang="en-NZ" sz="2400" dirty="0">
                  <a:solidFill>
                    <a:schemeClr val="tx1"/>
                  </a:solidFill>
                </a:rPr>
                <a:t>p</a:t>
              </a:r>
              <a:r>
                <a:rPr lang="en-NZ" sz="2400" dirty="0" smtClean="0">
                  <a:solidFill>
                    <a:schemeClr val="tx1"/>
                  </a:solidFill>
                </a:rPr>
                <a:t>ublic void  </a:t>
              </a:r>
              <a:r>
                <a:rPr lang="en-NZ" sz="2400" dirty="0" err="1" smtClean="0">
                  <a:solidFill>
                    <a:schemeClr val="tx1"/>
                  </a:solidFill>
                </a:rPr>
                <a:t>RunSimulation</a:t>
              </a:r>
              <a:r>
                <a:rPr lang="en-NZ" sz="2400" dirty="0" smtClean="0">
                  <a:solidFill>
                    <a:schemeClr val="tx1"/>
                  </a:solidFill>
                </a:rPr>
                <a:t>()</a:t>
              </a:r>
            </a:p>
            <a:p>
              <a:r>
                <a:rPr lang="en-NZ" sz="2400" dirty="0" smtClean="0">
                  <a:solidFill>
                    <a:schemeClr val="tx1"/>
                  </a:solidFill>
                </a:rPr>
                <a:t>{</a:t>
              </a:r>
              <a:endParaRPr lang="en-US" sz="2400" dirty="0" smtClean="0">
                <a:solidFill>
                  <a:schemeClr val="tx1"/>
                </a:solidFill>
              </a:endParaRPr>
            </a:p>
            <a:p>
              <a:r>
                <a:rPr lang="en-NZ" sz="2400" dirty="0">
                  <a:solidFill>
                    <a:schemeClr val="tx1"/>
                  </a:solidFill>
                </a:rPr>
                <a:t>	</a:t>
              </a:r>
              <a:r>
                <a:rPr lang="en-NZ" sz="2400" dirty="0" smtClean="0">
                  <a:solidFill>
                    <a:schemeClr val="tx1"/>
                  </a:solidFill>
                </a:rPr>
                <a:t>….</a:t>
              </a:r>
            </a:p>
            <a:p>
              <a:r>
                <a:rPr lang="en-NZ" sz="2400" dirty="0">
                  <a:solidFill>
                    <a:schemeClr val="tx1"/>
                  </a:solidFill>
                </a:rPr>
                <a:t>}</a:t>
              </a:r>
              <a:endParaRPr lang="en-NZ" sz="24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Architecture Idea</a:t>
            </a:r>
            <a:endParaRPr lang="en-NZ" dirty="0"/>
          </a:p>
        </p:txBody>
      </p:sp>
      <p:sp>
        <p:nvSpPr>
          <p:cNvPr id="3" name="Content Placeholder 2"/>
          <p:cNvSpPr>
            <a:spLocks noGrp="1"/>
          </p:cNvSpPr>
          <p:nvPr>
            <p:ph idx="1"/>
          </p:nvPr>
        </p:nvSpPr>
        <p:spPr>
          <a:xfrm>
            <a:off x="228600" y="1447800"/>
            <a:ext cx="8458200" cy="4907760"/>
          </a:xfrm>
        </p:spPr>
        <p:txBody>
          <a:bodyPr>
            <a:noAutofit/>
          </a:bodyPr>
          <a:lstStyle/>
          <a:p>
            <a:pPr>
              <a:spcBef>
                <a:spcPts val="0"/>
              </a:spcBef>
              <a:buNone/>
            </a:pPr>
            <a:endParaRPr lang="en-NZ"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434" y="1524000"/>
            <a:ext cx="5960965" cy="4899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Random Number Generation</a:t>
            </a:r>
            <a:endParaRPr lang="en-NZ" dirty="0"/>
          </a:p>
        </p:txBody>
      </p:sp>
      <p:sp>
        <p:nvSpPr>
          <p:cNvPr id="3" name="Content Placeholder 2"/>
          <p:cNvSpPr>
            <a:spLocks noGrp="1"/>
          </p:cNvSpPr>
          <p:nvPr>
            <p:ph idx="1"/>
          </p:nvPr>
        </p:nvSpPr>
        <p:spPr/>
        <p:txBody>
          <a:bodyPr/>
          <a:lstStyle/>
          <a:p>
            <a:endParaRPr lang="en-NZ"/>
          </a:p>
        </p:txBody>
      </p:sp>
      <p:graphicFrame>
        <p:nvGraphicFramePr>
          <p:cNvPr id="4" name="Chart 3"/>
          <p:cNvGraphicFramePr/>
          <p:nvPr>
            <p:extLst>
              <p:ext uri="{D42A27DB-BD31-4B8C-83A1-F6EECF244321}">
                <p14:modId xmlns:p14="http://schemas.microsoft.com/office/powerpoint/2010/main" val="4125675109"/>
              </p:ext>
            </p:extLst>
          </p:nvPr>
        </p:nvGraphicFramePr>
        <p:xfrm>
          <a:off x="914400" y="1828800"/>
          <a:ext cx="7772400" cy="4495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Random Number Generation</a:t>
            </a:r>
            <a:endParaRPr lang="en-NZ" dirty="0"/>
          </a:p>
        </p:txBody>
      </p:sp>
      <p:sp>
        <p:nvSpPr>
          <p:cNvPr id="3" name="Content Placeholder 2"/>
          <p:cNvSpPr>
            <a:spLocks noGrp="1"/>
          </p:cNvSpPr>
          <p:nvPr>
            <p:ph idx="1"/>
          </p:nvPr>
        </p:nvSpPr>
        <p:spPr/>
        <p:txBody>
          <a:bodyPr>
            <a:normAutofit/>
          </a:bodyPr>
          <a:lstStyle/>
          <a:p>
            <a:r>
              <a:rPr lang="en-NZ" dirty="0" smtClean="0"/>
              <a:t>Assume an object with a Random called </a:t>
            </a:r>
            <a:r>
              <a:rPr lang="en-NZ" dirty="0" err="1" smtClean="0"/>
              <a:t>rGen</a:t>
            </a:r>
            <a:endParaRPr lang="en-NZ" dirty="0" smtClean="0"/>
          </a:p>
          <a:p>
            <a:pPr>
              <a:buNone/>
            </a:pPr>
            <a:endParaRPr lang="en-NZ" dirty="0" smtClean="0"/>
          </a:p>
        </p:txBody>
      </p:sp>
      <p:graphicFrame>
        <p:nvGraphicFramePr>
          <p:cNvPr id="4" name="Chart 3"/>
          <p:cNvGraphicFramePr/>
          <p:nvPr>
            <p:extLst>
              <p:ext uri="{D42A27DB-BD31-4B8C-83A1-F6EECF244321}">
                <p14:modId xmlns:p14="http://schemas.microsoft.com/office/powerpoint/2010/main" val="823137451"/>
              </p:ext>
            </p:extLst>
          </p:nvPr>
        </p:nvGraphicFramePr>
        <p:xfrm>
          <a:off x="4038600" y="2819400"/>
          <a:ext cx="44958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95600"/>
            <a:ext cx="3258276"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Next....</a:t>
            </a:r>
            <a:endParaRPr lang="en-NZ" dirty="0"/>
          </a:p>
        </p:txBody>
      </p:sp>
      <p:sp>
        <p:nvSpPr>
          <p:cNvPr id="3" name="Content Placeholder 2"/>
          <p:cNvSpPr>
            <a:spLocks noGrp="1"/>
          </p:cNvSpPr>
          <p:nvPr>
            <p:ph idx="1"/>
          </p:nvPr>
        </p:nvSpPr>
        <p:spPr/>
        <p:txBody>
          <a:bodyPr>
            <a:normAutofit/>
          </a:bodyPr>
          <a:lstStyle/>
          <a:p>
            <a:r>
              <a:rPr lang="en-NZ" sz="2800" dirty="0" smtClean="0"/>
              <a:t>What classes do I need?</a:t>
            </a:r>
          </a:p>
          <a:p>
            <a:r>
              <a:rPr lang="en-NZ" sz="2800" dirty="0" smtClean="0"/>
              <a:t>What data members do they need?</a:t>
            </a:r>
          </a:p>
          <a:p>
            <a:r>
              <a:rPr lang="en-NZ" sz="2800" dirty="0" smtClean="0"/>
              <a:t>What methods do they need?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Next</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NZ" sz="2800" dirty="0"/>
              <a:t>Are any of the Design Patterns useful here?</a:t>
            </a:r>
          </a:p>
          <a:p>
            <a:pPr>
              <a:spcBef>
                <a:spcPts val="1200"/>
              </a:spcBef>
              <a:spcAft>
                <a:spcPts val="1200"/>
              </a:spcAft>
            </a:pPr>
            <a:r>
              <a:rPr lang="en-NZ" sz="2800" dirty="0"/>
              <a:t>Will any of the .NET data structures help me here?</a:t>
            </a:r>
          </a:p>
          <a:p>
            <a:pPr>
              <a:spcBef>
                <a:spcPts val="1200"/>
              </a:spcBef>
              <a:spcAft>
                <a:spcPts val="1200"/>
              </a:spcAft>
            </a:pPr>
            <a:r>
              <a:rPr lang="en-NZ" sz="2800" dirty="0"/>
              <a:t>How about delegates or events?</a:t>
            </a:r>
          </a:p>
          <a:p>
            <a:pPr>
              <a:spcBef>
                <a:spcPts val="1200"/>
              </a:spcBef>
              <a:spcAft>
                <a:spcPts val="1200"/>
              </a:spcAft>
            </a:pPr>
            <a:r>
              <a:rPr lang="en-NZ" sz="2800" dirty="0"/>
              <a:t>Do I need a database?</a:t>
            </a:r>
          </a:p>
          <a:p>
            <a:pPr>
              <a:spcBef>
                <a:spcPts val="1200"/>
              </a:spcBef>
              <a:spcAft>
                <a:spcPts val="1200"/>
              </a:spcAft>
            </a:pPr>
            <a:r>
              <a:rPr lang="en-NZ" sz="2800" dirty="0"/>
              <a:t>How about threads?</a:t>
            </a:r>
          </a:p>
          <a:p>
            <a:endParaRPr lang="en-US" dirty="0"/>
          </a:p>
        </p:txBody>
      </p:sp>
      <p:pic>
        <p:nvPicPr>
          <p:cNvPr id="4" name="Picture 3"/>
          <p:cNvPicPr>
            <a:picLocks noChangeAspect="1" noChangeArrowheads="1"/>
          </p:cNvPicPr>
          <p:nvPr/>
        </p:nvPicPr>
        <p:blipFill>
          <a:blip r:embed="rId3" cstate="print"/>
          <a:srcRect/>
          <a:stretch>
            <a:fillRect/>
          </a:stretch>
        </p:blipFill>
        <p:spPr bwMode="auto">
          <a:xfrm>
            <a:off x="0" y="1524000"/>
            <a:ext cx="581025" cy="553683"/>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0" y="2209800"/>
            <a:ext cx="581025" cy="553683"/>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0" y="3499419"/>
            <a:ext cx="583442" cy="539181"/>
          </a:xfrm>
          <a:prstGeom prst="rect">
            <a:avLst/>
          </a:prstGeom>
          <a:noFill/>
          <a:ln w="9525">
            <a:noFill/>
            <a:miter lim="800000"/>
            <a:headEnd/>
            <a:tailEnd/>
          </a:ln>
        </p:spPr>
      </p:pic>
      <p:pic>
        <p:nvPicPr>
          <p:cNvPr id="7" name="Picture 6"/>
          <p:cNvPicPr>
            <a:picLocks noChangeAspect="1" noChangeArrowheads="1"/>
          </p:cNvPicPr>
          <p:nvPr/>
        </p:nvPicPr>
        <p:blipFill>
          <a:blip r:embed="rId5" cstate="print"/>
          <a:srcRect/>
          <a:stretch>
            <a:fillRect/>
          </a:stretch>
        </p:blipFill>
        <p:spPr bwMode="auto">
          <a:xfrm>
            <a:off x="0" y="4953000"/>
            <a:ext cx="557831" cy="533400"/>
          </a:xfrm>
          <a:prstGeom prst="rect">
            <a:avLst/>
          </a:prstGeom>
          <a:noFill/>
          <a:ln w="9525">
            <a:noFill/>
            <a:miter lim="800000"/>
            <a:headEnd/>
            <a:tailEnd/>
          </a:ln>
        </p:spPr>
      </p:pic>
      <p:pic>
        <p:nvPicPr>
          <p:cNvPr id="8" name="Picture 7"/>
          <p:cNvPicPr>
            <a:picLocks noChangeAspect="1" noChangeArrowheads="1"/>
          </p:cNvPicPr>
          <p:nvPr/>
        </p:nvPicPr>
        <p:blipFill>
          <a:blip r:embed="rId6" cstate="print"/>
          <a:srcRect/>
          <a:stretch>
            <a:fillRect/>
          </a:stretch>
        </p:blipFill>
        <p:spPr bwMode="auto">
          <a:xfrm>
            <a:off x="0" y="4191000"/>
            <a:ext cx="534546" cy="542707"/>
          </a:xfrm>
          <a:prstGeom prst="rect">
            <a:avLst/>
          </a:prstGeom>
          <a:noFill/>
          <a:ln w="9525">
            <a:noFill/>
            <a:miter lim="800000"/>
            <a:headEnd/>
            <a:tailEnd/>
          </a:ln>
        </p:spPr>
      </p:pic>
    </p:spTree>
    <p:extLst>
      <p:ext uri="{BB962C8B-B14F-4D97-AF65-F5344CB8AC3E}">
        <p14:creationId xmlns:p14="http://schemas.microsoft.com/office/powerpoint/2010/main" val="390851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Review of Main Components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82478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Entities</a:t>
            </a:r>
            <a:endParaRPr lang="en-NZ" dirty="0"/>
          </a:p>
        </p:txBody>
      </p:sp>
      <p:sp>
        <p:nvSpPr>
          <p:cNvPr id="3" name="Content Placeholder 2"/>
          <p:cNvSpPr>
            <a:spLocks noGrp="1"/>
          </p:cNvSpPr>
          <p:nvPr>
            <p:ph idx="1"/>
          </p:nvPr>
        </p:nvSpPr>
        <p:spPr/>
        <p:txBody>
          <a:bodyPr>
            <a:normAutofit/>
          </a:bodyPr>
          <a:lstStyle/>
          <a:p>
            <a:r>
              <a:rPr lang="en-NZ" sz="3200" dirty="0" smtClean="0"/>
              <a:t>Actors in the system</a:t>
            </a:r>
          </a:p>
          <a:p>
            <a:pPr lvl="1"/>
            <a:r>
              <a:rPr lang="en-NZ" sz="2800" dirty="0" smtClean="0"/>
              <a:t>Customers at the post office</a:t>
            </a:r>
          </a:p>
          <a:p>
            <a:pPr lvl="1"/>
            <a:r>
              <a:rPr lang="en-NZ" sz="2800" dirty="0" smtClean="0"/>
              <a:t>Animals in simulated habitat</a:t>
            </a:r>
          </a:p>
          <a:p>
            <a:pPr lvl="1"/>
            <a:r>
              <a:rPr lang="en-NZ" sz="2800" dirty="0" smtClean="0"/>
              <a:t>Packets on a network</a:t>
            </a:r>
          </a:p>
          <a:p>
            <a:pPr lvl="1"/>
            <a:r>
              <a:rPr lang="en-NZ" sz="2800" dirty="0" smtClean="0"/>
              <a:t>Products on assembly line</a:t>
            </a:r>
          </a:p>
          <a:p>
            <a:pPr lvl="1"/>
            <a:endParaRPr lang="en-NZ" sz="2800" dirty="0" smtClean="0"/>
          </a:p>
          <a:p>
            <a:r>
              <a:rPr lang="en-NZ" sz="3200" dirty="0" smtClean="0"/>
              <a:t>Calls to a call centre</a:t>
            </a:r>
            <a:endParaRPr lang="en-NZ"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Attributes</a:t>
            </a:r>
            <a:endParaRPr lang="en-NZ" dirty="0"/>
          </a:p>
        </p:txBody>
      </p:sp>
      <p:sp>
        <p:nvSpPr>
          <p:cNvPr id="3" name="Content Placeholder 2"/>
          <p:cNvSpPr>
            <a:spLocks noGrp="1"/>
          </p:cNvSpPr>
          <p:nvPr>
            <p:ph idx="1"/>
          </p:nvPr>
        </p:nvSpPr>
        <p:spPr/>
        <p:txBody>
          <a:bodyPr/>
          <a:lstStyle/>
          <a:p>
            <a:r>
              <a:rPr lang="en-NZ" sz="3200" dirty="0" smtClean="0"/>
              <a:t>Properties of the entities that determine behaviour</a:t>
            </a:r>
          </a:p>
          <a:p>
            <a:pPr lvl="1"/>
            <a:r>
              <a:rPr lang="en-NZ" sz="2800" dirty="0" smtClean="0"/>
              <a:t>Customer’s planned task</a:t>
            </a:r>
          </a:p>
          <a:p>
            <a:pPr lvl="1"/>
            <a:r>
              <a:rPr lang="en-NZ" sz="2800" dirty="0" smtClean="0"/>
              <a:t>Age of animal</a:t>
            </a:r>
          </a:p>
          <a:p>
            <a:pPr lvl="1"/>
            <a:r>
              <a:rPr lang="en-NZ" sz="2800" dirty="0" smtClean="0"/>
              <a:t>Packet destination</a:t>
            </a:r>
          </a:p>
          <a:p>
            <a:pPr lvl="1"/>
            <a:endParaRPr lang="en-NZ" sz="2800" dirty="0" smtClean="0"/>
          </a:p>
          <a:p>
            <a:r>
              <a:rPr lang="en-NZ" sz="3200" dirty="0" smtClean="0"/>
              <a:t>Type of call – car stereo or other</a:t>
            </a:r>
          </a:p>
          <a:p>
            <a:endParaRPr lang="en-NZ" dirty="0" smtClean="0"/>
          </a:p>
          <a:p>
            <a:pPr lvl="1"/>
            <a:endParaRPr lang="en-NZ" dirty="0" smtClean="0"/>
          </a:p>
          <a:p>
            <a:pPr lvl="1"/>
            <a:endParaRPr lang="en-NZ" dirty="0" smtClean="0"/>
          </a:p>
          <a:p>
            <a:pPr lvl="1"/>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Events</a:t>
            </a:r>
            <a:endParaRPr lang="en-NZ" dirty="0"/>
          </a:p>
        </p:txBody>
      </p:sp>
      <p:sp>
        <p:nvSpPr>
          <p:cNvPr id="3" name="Content Placeholder 2"/>
          <p:cNvSpPr>
            <a:spLocks noGrp="1"/>
          </p:cNvSpPr>
          <p:nvPr>
            <p:ph idx="1"/>
          </p:nvPr>
        </p:nvSpPr>
        <p:spPr/>
        <p:txBody>
          <a:bodyPr>
            <a:normAutofit/>
          </a:bodyPr>
          <a:lstStyle/>
          <a:p>
            <a:r>
              <a:rPr lang="en-NZ" dirty="0" smtClean="0"/>
              <a:t>Things that affect entities, and cause a change in the system state</a:t>
            </a:r>
          </a:p>
          <a:p>
            <a:pPr lvl="1"/>
            <a:r>
              <a:rPr lang="en-NZ" dirty="0" smtClean="0"/>
              <a:t>Post office customer gets in line</a:t>
            </a:r>
          </a:p>
          <a:p>
            <a:pPr lvl="1"/>
            <a:r>
              <a:rPr lang="en-NZ" dirty="0" smtClean="0"/>
              <a:t>Animal is born</a:t>
            </a:r>
          </a:p>
          <a:p>
            <a:pPr lvl="1"/>
            <a:r>
              <a:rPr lang="en-NZ" dirty="0" smtClean="0"/>
              <a:t>Product assembly is completed</a:t>
            </a:r>
          </a:p>
          <a:p>
            <a:pPr lvl="1"/>
            <a:endParaRPr lang="en-NZ" dirty="0" smtClean="0"/>
          </a:p>
          <a:p>
            <a:r>
              <a:rPr lang="en-NZ" dirty="0" smtClean="0"/>
              <a:t>Call Centre Events</a:t>
            </a:r>
          </a:p>
          <a:p>
            <a:pPr lvl="1"/>
            <a:r>
              <a:rPr lang="en-NZ" dirty="0" smtClean="0"/>
              <a:t>Call arrives</a:t>
            </a:r>
          </a:p>
          <a:p>
            <a:pPr lvl="1"/>
            <a:r>
              <a:rPr lang="en-NZ" dirty="0" smtClean="0"/>
              <a:t>Call goes to switchboard (delay)</a:t>
            </a:r>
          </a:p>
          <a:p>
            <a:pPr lvl="1"/>
            <a:r>
              <a:rPr lang="en-NZ" dirty="0" smtClean="0"/>
              <a:t>Call put on hold (queue)</a:t>
            </a:r>
          </a:p>
          <a:p>
            <a:pPr lvl="1"/>
            <a:r>
              <a:rPr lang="en-NZ" dirty="0" smtClean="0"/>
              <a:t>Call reaches representative</a:t>
            </a:r>
          </a:p>
          <a:p>
            <a:pPr lvl="1"/>
            <a:r>
              <a:rPr lang="en-NZ" dirty="0" smtClean="0"/>
              <a:t>Call is finished</a:t>
            </a:r>
          </a:p>
          <a:p>
            <a:pPr lvl="1"/>
            <a:endParaRPr lang="en-NZ" dirty="0" smtClean="0"/>
          </a:p>
          <a:p>
            <a:endParaRPr lang="en-NZ" dirty="0" smtClean="0"/>
          </a:p>
          <a:p>
            <a:pPr lvl="1"/>
            <a:endParaRPr lang="en-NZ" dirty="0" smtClean="0"/>
          </a:p>
          <a:p>
            <a:pPr lvl="1"/>
            <a:endParaRPr lang="en-NZ" dirty="0" smtClean="0"/>
          </a:p>
          <a:p>
            <a:pPr lvl="1"/>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Resources</a:t>
            </a:r>
            <a:endParaRPr lang="en-NZ" dirty="0"/>
          </a:p>
        </p:txBody>
      </p:sp>
      <p:sp>
        <p:nvSpPr>
          <p:cNvPr id="3" name="Content Placeholder 2"/>
          <p:cNvSpPr>
            <a:spLocks noGrp="1"/>
          </p:cNvSpPr>
          <p:nvPr>
            <p:ph idx="1"/>
          </p:nvPr>
        </p:nvSpPr>
        <p:spPr/>
        <p:txBody>
          <a:bodyPr>
            <a:normAutofit/>
          </a:bodyPr>
          <a:lstStyle/>
          <a:p>
            <a:r>
              <a:rPr lang="en-NZ" sz="3200" dirty="0" smtClean="0"/>
              <a:t>Anything used/required/needed/desired by entities, that has a limited capacity</a:t>
            </a:r>
          </a:p>
          <a:p>
            <a:pPr lvl="1"/>
            <a:r>
              <a:rPr lang="en-NZ" sz="2800" dirty="0" smtClean="0"/>
              <a:t>Bank tellers</a:t>
            </a:r>
          </a:p>
          <a:p>
            <a:pPr lvl="1"/>
            <a:r>
              <a:rPr lang="en-NZ" sz="2800" dirty="0" smtClean="0"/>
              <a:t>Food</a:t>
            </a:r>
          </a:p>
          <a:p>
            <a:pPr lvl="1"/>
            <a:r>
              <a:rPr lang="en-NZ" sz="2800" dirty="0" smtClean="0"/>
              <a:t>Bandwidth</a:t>
            </a:r>
          </a:p>
          <a:p>
            <a:pPr lvl="1"/>
            <a:endParaRPr lang="en-NZ" sz="2800" dirty="0" smtClean="0"/>
          </a:p>
          <a:p>
            <a:r>
              <a:rPr lang="en-NZ" sz="3200" dirty="0" smtClean="0"/>
              <a:t>Sales Representatives</a:t>
            </a:r>
            <a:endParaRPr lang="en-NZ"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State Variables – 1</a:t>
            </a:r>
            <a:endParaRPr lang="en-NZ" dirty="0"/>
          </a:p>
        </p:txBody>
      </p:sp>
      <p:sp>
        <p:nvSpPr>
          <p:cNvPr id="3" name="Content Placeholder 2"/>
          <p:cNvSpPr>
            <a:spLocks noGrp="1"/>
          </p:cNvSpPr>
          <p:nvPr>
            <p:ph idx="1"/>
          </p:nvPr>
        </p:nvSpPr>
        <p:spPr/>
        <p:txBody>
          <a:bodyPr/>
          <a:lstStyle/>
          <a:p>
            <a:r>
              <a:rPr lang="en-NZ" sz="2800" dirty="0" smtClean="0"/>
              <a:t>Values that represent the fixed configuration of the system</a:t>
            </a:r>
          </a:p>
          <a:p>
            <a:pPr lvl="1"/>
            <a:r>
              <a:rPr lang="en-NZ" sz="2400" dirty="0" smtClean="0"/>
              <a:t>Number of post office workers</a:t>
            </a:r>
          </a:p>
          <a:p>
            <a:pPr lvl="1"/>
            <a:r>
              <a:rPr lang="en-NZ" sz="2400" dirty="0" smtClean="0"/>
              <a:t>Habitat area</a:t>
            </a:r>
          </a:p>
          <a:p>
            <a:pPr lvl="1"/>
            <a:r>
              <a:rPr lang="en-NZ" sz="2400" dirty="0" smtClean="0"/>
              <a:t>Number of lathes</a:t>
            </a:r>
          </a:p>
          <a:p>
            <a:pPr lvl="1"/>
            <a:endParaRPr lang="en-NZ" sz="2400" dirty="0" smtClean="0"/>
          </a:p>
          <a:p>
            <a:r>
              <a:rPr lang="en-NZ" sz="2800" dirty="0" smtClean="0"/>
              <a:t>Call Centre</a:t>
            </a:r>
          </a:p>
          <a:p>
            <a:pPr lvl="1"/>
            <a:r>
              <a:rPr lang="en-NZ" sz="2400" dirty="0" smtClean="0"/>
              <a:t>Number of sales reps</a:t>
            </a:r>
          </a:p>
          <a:p>
            <a:pPr lvl="1"/>
            <a:r>
              <a:rPr lang="en-NZ" sz="2400" dirty="0" smtClean="0"/>
              <a:t>Maximum calls that can be on hold</a:t>
            </a:r>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State Variables – 2</a:t>
            </a:r>
            <a:endParaRPr lang="en-NZ" dirty="0"/>
          </a:p>
        </p:txBody>
      </p:sp>
      <p:sp>
        <p:nvSpPr>
          <p:cNvPr id="3" name="Content Placeholder 2"/>
          <p:cNvSpPr>
            <a:spLocks noGrp="1"/>
          </p:cNvSpPr>
          <p:nvPr>
            <p:ph idx="1"/>
          </p:nvPr>
        </p:nvSpPr>
        <p:spPr/>
        <p:txBody>
          <a:bodyPr>
            <a:normAutofit/>
          </a:bodyPr>
          <a:lstStyle/>
          <a:p>
            <a:r>
              <a:rPr lang="en-NZ" sz="2800" dirty="0" smtClean="0"/>
              <a:t>Values that represent the changing state of the system</a:t>
            </a:r>
          </a:p>
          <a:p>
            <a:pPr lvl="1"/>
            <a:r>
              <a:rPr lang="en-NZ" sz="2400" dirty="0" smtClean="0"/>
              <a:t>Number of customers in line</a:t>
            </a:r>
          </a:p>
          <a:p>
            <a:pPr lvl="1"/>
            <a:r>
              <a:rPr lang="en-NZ" sz="2400" dirty="0" smtClean="0"/>
              <a:t>Distribution of animal ages</a:t>
            </a:r>
          </a:p>
          <a:p>
            <a:pPr lvl="1"/>
            <a:r>
              <a:rPr lang="en-NZ" sz="2400" dirty="0" smtClean="0"/>
              <a:t>Amount of available food</a:t>
            </a:r>
          </a:p>
          <a:p>
            <a:pPr lvl="1"/>
            <a:r>
              <a:rPr lang="en-NZ" sz="2400" dirty="0" smtClean="0"/>
              <a:t>Number of partially assembled products</a:t>
            </a:r>
          </a:p>
          <a:p>
            <a:pPr lvl="1"/>
            <a:endParaRPr lang="en-NZ" sz="2400" dirty="0" smtClean="0"/>
          </a:p>
          <a:p>
            <a:r>
              <a:rPr lang="en-NZ" sz="2800" dirty="0" smtClean="0"/>
              <a:t>Call Centre</a:t>
            </a:r>
          </a:p>
          <a:p>
            <a:pPr lvl="1"/>
            <a:r>
              <a:rPr lang="en-NZ" sz="2400" dirty="0" smtClean="0"/>
              <a:t>Number of calls on hold for each type of representative</a:t>
            </a:r>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432</TotalTime>
  <Words>2410</Words>
  <Application>Microsoft Office PowerPoint</Application>
  <PresentationFormat>On-screen Show (4:3)</PresentationFormat>
  <Paragraphs>298</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Discrete Event Simulator</vt:lpstr>
      <vt:lpstr>Simulation</vt:lpstr>
      <vt:lpstr>Review of Main Components</vt:lpstr>
      <vt:lpstr>Entities</vt:lpstr>
      <vt:lpstr>Attributes</vt:lpstr>
      <vt:lpstr>Events</vt:lpstr>
      <vt:lpstr>Resources</vt:lpstr>
      <vt:lpstr>State Variables – 1</vt:lpstr>
      <vt:lpstr>State Variables – 2</vt:lpstr>
      <vt:lpstr>System Parameters</vt:lpstr>
      <vt:lpstr>System Parameters</vt:lpstr>
      <vt:lpstr>System Parameters</vt:lpstr>
      <vt:lpstr>System Statistics</vt:lpstr>
      <vt:lpstr>System Statistics</vt:lpstr>
      <vt:lpstr>The Calendar</vt:lpstr>
      <vt:lpstr>The Calendar</vt:lpstr>
      <vt:lpstr>The Call Centre</vt:lpstr>
      <vt:lpstr>The Simulation Process</vt:lpstr>
      <vt:lpstr>The Simulation Process</vt:lpstr>
      <vt:lpstr>The Simulation Process</vt:lpstr>
      <vt:lpstr>The Simulation Process</vt:lpstr>
      <vt:lpstr>The Simulation Process</vt:lpstr>
      <vt:lpstr>The Simulation Process</vt:lpstr>
      <vt:lpstr>Architecture Idea</vt:lpstr>
      <vt:lpstr>Architecture Idea</vt:lpstr>
      <vt:lpstr>Random Number Generation</vt:lpstr>
      <vt:lpstr>Random Number Generation</vt:lpstr>
      <vt:lpstr>Next....</vt:lpstr>
      <vt:lpstr>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IN710 2010 Project</dc:title>
  <dc:creator>Patricia</dc:creator>
  <cp:lastModifiedBy>PH</cp:lastModifiedBy>
  <cp:revision>171</cp:revision>
  <dcterms:created xsi:type="dcterms:W3CDTF">2006-08-16T00:00:00Z</dcterms:created>
  <dcterms:modified xsi:type="dcterms:W3CDTF">2013-05-22T03:18:13Z</dcterms:modified>
</cp:coreProperties>
</file>