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03" r:id="rId2"/>
    <p:sldId id="404" r:id="rId3"/>
    <p:sldId id="405" r:id="rId4"/>
    <p:sldId id="447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309" r:id="rId43"/>
    <p:sldId id="316" r:id="rId44"/>
    <p:sldId id="445" r:id="rId45"/>
    <p:sldId id="4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03"/>
            <p14:sldId id="404"/>
            <p14:sldId id="405"/>
          </p14:sldIdLst>
        </p14:section>
        <p14:section name="Change Detection Strategy" id="{DFED243F-3327-4F32-8018-6635D2F7391D}">
          <p14:sldIdLst>
            <p14:sldId id="447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  <p14:section name="Services" id="{D5191C47-D755-42B9-8056-15290A12C8C7}">
          <p14:sldIdLst>
            <p14:sldId id="421"/>
            <p14:sldId id="422"/>
            <p14:sldId id="423"/>
            <p14:sldId id="424"/>
            <p14:sldId id="425"/>
          </p14:sldIdLst>
        </p14:section>
        <p14:section name="RxJS and Observables" id="{9D351D8D-468F-4EE2-942B-B4D3F46933ED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HTTP Client" id="{5E99C74A-3D37-4977-A620-1257D6819BFD}">
          <p14:sldIdLst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Conclusion" id="{1E12E5DB-1376-4EE8-A188-10EA5583702C}">
          <p14:sldIdLst>
            <p14:sldId id="441"/>
            <p14:sldId id="442"/>
            <p14:sldId id="309"/>
            <p14:sldId id="316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161" autoAdjust="0"/>
  </p:normalViewPr>
  <p:slideViewPr>
    <p:cSldViewPr showGuides="1">
      <p:cViewPr varScale="1">
        <p:scale>
          <a:sx n="82" d="100"/>
          <a:sy n="82" d="100"/>
        </p:scale>
        <p:origin x="76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13-Sep-21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07ACD1-4CB5-4A50-9BB0-12D67F8F3B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555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190EAD-6578-4295-945F-0504BB6FBB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782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FB3BEB-0BD4-45F7-8A5B-FC920EE2B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7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9978A1-8EA3-4D08-99AA-3CB732FA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61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92B4B6-6405-40CF-A1BA-5EC36C5203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461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36718-1144-417F-B746-DB536F305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8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7613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SOLID Principles. RxJS.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5443" y="5167728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2001" y="6248400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7303" y="4873397"/>
            <a:ext cx="2503377" cy="58866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pPr algn="ctr"/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FBA7531-719F-40A1-B569-F4A9D5877E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2"/>
          <a:stretch/>
        </p:blipFill>
        <p:spPr>
          <a:xfrm>
            <a:off x="-204000" y="3494173"/>
            <a:ext cx="4815000" cy="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                          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extension</a:t>
            </a:r>
          </a:p>
          <a:p>
            <a:pPr lvl="1"/>
            <a:r>
              <a:rPr lang="en-US" dirty="0"/>
              <a:t>Adding new behavior </a:t>
            </a:r>
            <a:r>
              <a:rPr lang="en-US" b="1" dirty="0">
                <a:solidFill>
                  <a:schemeClr val="bg1"/>
                </a:solidFill>
              </a:rPr>
              <a:t>doesn't 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source code is </a:t>
            </a:r>
            <a:r>
              <a:rPr lang="en-US" b="1" dirty="0">
                <a:solidFill>
                  <a:schemeClr val="bg1"/>
                </a:solidFill>
              </a:rPr>
              <a:t>not allowed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CCECA0-EBB7-41A1-B4D2-CF6685DB0B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D3E46F3-712F-4AA4-93A3-42A27D2D2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30548"/>
            <a:ext cx="10129234" cy="5546589"/>
          </a:xfrm>
        </p:spPr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                      </a:t>
            </a:r>
            <a:r>
              <a:rPr lang="en-US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use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need to be divided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                     interfaces (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)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                   fewer,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8360E-6669-43C8-B32B-330227A5AA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105F6-1414-403A-BA9F-DF5E81A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18D0-8295-4E7E-B602-6B863F9E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modules. Both should depend on abstractions</a:t>
            </a:r>
          </a:p>
          <a:p>
            <a:r>
              <a:rPr lang="en-US" dirty="0"/>
              <a:t>Abstractions should not depend on details. Details should depend on abstractions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1E1CCF-D921-4F11-B356-B1F86769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  <p:pic>
        <p:nvPicPr>
          <p:cNvPr id="6" name="Picture 5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D4F40AD8-E465-46CC-A618-15599AF6A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699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63FFD-719A-401E-8643-53A4BAA3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ABAD-E3B1-4ADC-BB91-CC2E2F9FB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46589"/>
          </a:xfrm>
        </p:spPr>
        <p:txBody>
          <a:bodyPr/>
          <a:lstStyle/>
          <a:p>
            <a:r>
              <a:rPr lang="en-US" dirty="0"/>
              <a:t>The design principle does not just change the direction of the dependency</a:t>
            </a:r>
          </a:p>
          <a:p>
            <a:r>
              <a:rPr lang="en-US" dirty="0"/>
              <a:t>Splits the dependency between the high-level and low-level</a:t>
            </a:r>
          </a:p>
          <a:p>
            <a:pPr lvl="1"/>
            <a:r>
              <a:rPr lang="en-US" dirty="0"/>
              <a:t>The high-level module depends on the abstraction</a:t>
            </a:r>
          </a:p>
          <a:p>
            <a:pPr lvl="1"/>
            <a:r>
              <a:rPr lang="en-US" dirty="0"/>
              <a:t>The low-level depends on the same abstraction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07260C-DCCE-47D8-BE88-760C203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96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/>
              <a:t>Examples 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/>
              <a:t>Classes that are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coupled</a:t>
            </a: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6000" y="4878914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91000" y="5777103"/>
            <a:ext cx="4148993" cy="815827"/>
          </a:xfrm>
          <a:prstGeom prst="wedgeRoundRectCallout">
            <a:avLst>
              <a:gd name="adj1" fmla="val -48286"/>
              <a:gd name="adj2" fmla="val -1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Customer class is dependent on </a:t>
            </a:r>
            <a:r>
              <a:rPr lang="en-US" sz="2400" b="1" noProof="1">
                <a:solidFill>
                  <a:schemeClr val="bg1"/>
                </a:solidFill>
              </a:rPr>
              <a:t>concrete service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ABA764-2B50-420E-A3E5-24B2381653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8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000" y="3954748"/>
            <a:ext cx="91440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5693270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service comes from </a:t>
            </a:r>
            <a:r>
              <a:rPr lang="en-US" sz="2400" b="1" noProof="1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2314CF-77B3-4EB1-BA77-79FBBA0DD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19000"/>
            <a:ext cx="9525000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231000" y="3451338"/>
            <a:ext cx="3806550" cy="1018339"/>
          </a:xfrm>
          <a:prstGeom prst="wedgeRoundRectCallout">
            <a:avLst>
              <a:gd name="adj1" fmla="val -46903"/>
              <a:gd name="adj2" fmla="val 11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class is </a:t>
            </a:r>
            <a:r>
              <a:rPr lang="en-US" sz="2400" b="1" noProof="1">
                <a:solidFill>
                  <a:schemeClr val="bg1"/>
                </a:solidFill>
              </a:rPr>
              <a:t>brittle</a:t>
            </a:r>
            <a:r>
              <a:rPr lang="en-US" sz="2400" b="1" noProof="1">
                <a:solidFill>
                  <a:srgbClr val="FFFFFF"/>
                </a:solidFill>
              </a:rPr>
              <a:t>, </a:t>
            </a:r>
            <a:r>
              <a:rPr lang="en-US" sz="2400" b="1" noProof="1">
                <a:solidFill>
                  <a:schemeClr val="bg1"/>
                </a:solidFill>
              </a:rPr>
              <a:t>inflexible</a:t>
            </a:r>
            <a:r>
              <a:rPr lang="en-US" sz="2400" b="1" noProof="1">
                <a:solidFill>
                  <a:srgbClr val="FFFFFF"/>
                </a:solidFill>
              </a:rPr>
              <a:t> and </a:t>
            </a:r>
            <a:r>
              <a:rPr lang="en-US" sz="2400" b="1" noProof="1">
                <a:solidFill>
                  <a:schemeClr val="bg1"/>
                </a:solidFill>
              </a:rPr>
              <a:t>hard</a:t>
            </a:r>
            <a:r>
              <a:rPr lang="en-US" sz="2400" b="1" noProof="1">
                <a:solidFill>
                  <a:srgbClr val="FFFFFF"/>
                </a:solidFill>
              </a:rPr>
              <a:t> to test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844586-982F-4C92-AAF3-C17253672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1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constructor(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904" y="3791232"/>
            <a:ext cx="8845868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904" y="5389225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EA4665-0425-4A78-8D9F-15684C192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BD68CB-80D8-49B7-BFBC-1F055693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13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17256"/>
            <a:ext cx="9049234" cy="4946744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Change Detection Strategy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SOLID Principles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Observables 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HTTP Client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941226-A877-4275-9BE7-A911CE0506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A4300F-5878-4CFD-B6FB-CA73DF3C25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Constructor Injection, Providers, Injectable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pic>
        <p:nvPicPr>
          <p:cNvPr id="5" name="Picture 4" descr="A picture containing drawing, light, plate&#10;&#10;Description automatically generated">
            <a:extLst>
              <a:ext uri="{FF2B5EF4-FFF2-40B4-BE49-F238E27FC236}">
                <a16:creationId xmlns:a16="http://schemas.microsoft.com/office/drawing/2014/main" id="{FB9F8E97-DEFD-45C5-8CCF-DB289DCC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87" y="1385091"/>
            <a:ext cx="2445825" cy="24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directly</a:t>
            </a:r>
          </a:p>
          <a:p>
            <a:r>
              <a:rPr lang="en-US" dirty="0"/>
              <a:t>They should focus on </a:t>
            </a:r>
            <a:r>
              <a:rPr lang="en-US" b="1" dirty="0">
                <a:solidFill>
                  <a:schemeClr val="bg1"/>
                </a:solidFill>
              </a:rPr>
              <a:t>presenting data </a:t>
            </a:r>
            <a:r>
              <a:rPr lang="en-US" dirty="0"/>
              <a:t>and delegate</a:t>
            </a:r>
            <a:br>
              <a:rPr lang="en-US" dirty="0"/>
            </a:br>
            <a:r>
              <a:rPr lang="en-US" dirty="0"/>
              <a:t>data access to a service</a:t>
            </a:r>
          </a:p>
          <a:p>
            <a:r>
              <a:rPr lang="en-US" dirty="0"/>
              <a:t>Services are a great way to</a:t>
            </a:r>
          </a:p>
          <a:p>
            <a:pPr lvl="1"/>
            <a:r>
              <a:rPr lang="en-US" dirty="0"/>
              <a:t>Share information among classes that </a:t>
            </a:r>
            <a:r>
              <a:rPr lang="en-US" b="1" dirty="0">
                <a:solidFill>
                  <a:schemeClr val="bg1"/>
                </a:solidFill>
              </a:rPr>
              <a:t>don't know</a:t>
            </a:r>
            <a:br>
              <a:rPr lang="en-US" dirty="0"/>
            </a:br>
            <a:r>
              <a:rPr lang="en-US" dirty="0"/>
              <a:t>about each other</a:t>
            </a:r>
          </a:p>
          <a:p>
            <a:pPr lvl="1"/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Services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5F6D56-8D07-42DE-AC86-E397EFFD94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in Angular are just normal </a:t>
            </a:r>
            <a:r>
              <a:rPr lang="en-US" b="1" dirty="0">
                <a:solidFill>
                  <a:schemeClr val="bg1"/>
                </a:solidFill>
              </a:rPr>
              <a:t>TypeScript classes </a:t>
            </a:r>
            <a:r>
              <a:rPr lang="en-US" dirty="0"/>
              <a:t>that </a:t>
            </a:r>
            <a:br>
              <a:rPr lang="en-US" dirty="0"/>
            </a:br>
            <a:r>
              <a:rPr lang="en-US" dirty="0"/>
              <a:t>handle data manipulation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Service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518" y="2514601"/>
            <a:ext cx="599948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3875F-0D8D-4452-890A-70C3B00A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6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are injected into components via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Before that they should be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from inside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709000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3715" y="3009900"/>
            <a:ext cx="4891147" cy="838200"/>
          </a:xfrm>
          <a:prstGeom prst="wedgeRoundRectCallout">
            <a:avLst>
              <a:gd name="adj1" fmla="val -48507"/>
              <a:gd name="adj2" fmla="val -15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same instance </a:t>
            </a:r>
            <a:r>
              <a:rPr lang="en-US" sz="2400" b="1" noProof="1">
                <a:solidFill>
                  <a:srgbClr val="FFFFFF"/>
                </a:solidFill>
              </a:rPr>
              <a:t>will be provided for </a:t>
            </a:r>
            <a:r>
              <a:rPr lang="en-US" sz="2400" b="1" noProof="1">
                <a:solidFill>
                  <a:schemeClr val="bg1"/>
                </a:solidFill>
              </a:rPr>
              <a:t>child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BD0E1-B7C2-470D-A0EC-A536183AD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inject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service </a:t>
            </a:r>
            <a:r>
              <a:rPr lang="en-US" b="1" dirty="0">
                <a:solidFill>
                  <a:schemeClr val="bg1"/>
                </a:solidFill>
              </a:rPr>
              <a:t>into another </a:t>
            </a:r>
            <a:r>
              <a:rPr lang="en-US" dirty="0"/>
              <a:t>use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@Injectable</a:t>
            </a:r>
            <a:r>
              <a:rPr lang="en-US" dirty="0"/>
              <a:t> decorator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Injectable Decorator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518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0800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11578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Provided in '</a:t>
            </a:r>
            <a:r>
              <a:rPr lang="en-US" sz="2400" b="1" noProof="1">
                <a:solidFill>
                  <a:schemeClr val="bg1"/>
                </a:solidFill>
              </a:rPr>
              <a:t>app.module.ts</a:t>
            </a:r>
            <a:r>
              <a:rPr lang="en-US" sz="2400" b="1" noProof="1">
                <a:solidFill>
                  <a:srgbClr val="FFFFFF"/>
                </a:solidFill>
              </a:rPr>
              <a:t>'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EF3014-22C1-4230-9650-6F694E5F2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9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0A1B36-7F70-4F59-93B5-6D4D416C6F5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 to FRP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RxJS and Observables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00" y="1371843"/>
            <a:ext cx="2576400" cy="25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used a lot in JavaScript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188472"/>
            <a:ext cx="32766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3400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 stream of numeric values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30E6447-5E5A-4CA4-AD8C-DEF79FD08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4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4780936"/>
            <a:ext cx="3352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4632597"/>
            <a:ext cx="42750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Handle a </a:t>
            </a:r>
            <a:r>
              <a:rPr lang="en-US" sz="2400" b="1" noProof="1">
                <a:solidFill>
                  <a:schemeClr val="bg1"/>
                </a:solidFill>
              </a:rPr>
              <a:t>stream</a:t>
            </a:r>
            <a:r>
              <a:rPr lang="en-US" sz="2400" b="1" noProof="1">
                <a:solidFill>
                  <a:srgbClr val="FFFFFF"/>
                </a:solidFill>
              </a:rPr>
              <a:t> as an </a:t>
            </a:r>
            <a:r>
              <a:rPr lang="en-US" sz="2400" b="1" noProof="1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05B438-2DA4-4252-8D69-25100321F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7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 </a:t>
            </a:r>
            <a:endParaRPr lang="bg-BG" dirty="0"/>
          </a:p>
          <a:p>
            <a:pPr marL="609036" lvl="1" indent="0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1000" y="4464000"/>
            <a:ext cx="1594200" cy="179815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A6E9ED7-D850-4F55-8556-BEC1F368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1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Use with CommonJS</a:t>
            </a:r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/>
              <a:t>Use with import/export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1"/>
            <a:ext cx="9220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18269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range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map, filter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678456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39F4F4-754B-45C8-83A2-272B4E249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2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6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1255B7-F15B-443C-945C-FB799AD8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2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tap </a:t>
            </a:r>
            <a:r>
              <a:rPr lang="en-US" dirty="0"/>
              <a:t>operator</a:t>
            </a:r>
          </a:p>
          <a:p>
            <a:pPr>
              <a:spcBef>
                <a:spcPts val="5000"/>
              </a:spcBef>
            </a:pPr>
            <a:r>
              <a:rPr lang="en-US" dirty="0"/>
              <a:t>Observables 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Cold observables</a:t>
            </a:r>
            <a:r>
              <a:rPr lang="en-US" dirty="0"/>
              <a:t> are observables where the data producer is created by the observable itself.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Hot observables</a:t>
            </a:r>
            <a:r>
              <a:rPr lang="en-US" dirty="0"/>
              <a:t> have their data producer outside the observable itself.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(Hot vs Cold)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20010"/>
            <a:ext cx="96012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BD0DB29-B193-4988-B58A-207164412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851650" y="485140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</a:rPr>
              <a:t>of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range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interval</a:t>
            </a:r>
            <a:r>
              <a:rPr lang="en-US" sz="2400" b="1" dirty="0">
                <a:solidFill>
                  <a:schemeClr val="bg2"/>
                </a:solidFill>
              </a:rPr>
              <a:t> and </a:t>
            </a:r>
            <a:r>
              <a:rPr lang="en-US" sz="2400" b="1" dirty="0">
                <a:solidFill>
                  <a:schemeClr val="bg1"/>
                </a:solidFill>
              </a:rPr>
              <a:t>timer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851650" y="596265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fromEvent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000" y="3110339"/>
            <a:ext cx="8857315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A73D2D-C84B-492B-B682-6C991ED06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42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1995646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** 2));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900" y="3680318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% 2 === 0));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3900" y="5139000"/>
            <a:ext cx="96471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45E5FC-11C1-44C1-80D3-6934F71F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5"/>
            <a:ext cx="11804822" cy="5570355"/>
          </a:xfrm>
        </p:spPr>
        <p:txBody>
          <a:bodyPr/>
          <a:lstStyle/>
          <a:p>
            <a:r>
              <a:rPr lang="en-US" dirty="0"/>
              <a:t>RxJS and FRP are 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Click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More RxJS operators here: </a:t>
            </a:r>
            <a:r>
              <a:rPr lang="en-US" dirty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C67001-F4C5-444D-9A4B-556F062C7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7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E02B078-84E6-4E38-8A5A-B8FDE7E35B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Fetching Data from a Remote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Client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114D43-8B69-4487-9AD6-8DCABAA7AD36}"/>
              </a:ext>
            </a:extLst>
          </p:cNvPr>
          <p:cNvGrpSpPr/>
          <p:nvPr/>
        </p:nvGrpSpPr>
        <p:grpSpPr>
          <a:xfrm>
            <a:off x="4747052" y="1494000"/>
            <a:ext cx="2697896" cy="2158316"/>
            <a:chOff x="4747052" y="1494000"/>
            <a:chExt cx="2697896" cy="2158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052" y="1494000"/>
              <a:ext cx="2697896" cy="21583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41059C-358F-422C-A554-EECFC5110325}"/>
                </a:ext>
              </a:extLst>
            </p:cNvPr>
            <p:cNvSpPr/>
            <p:nvPr/>
          </p:nvSpPr>
          <p:spPr>
            <a:xfrm>
              <a:off x="5395061" y="1937450"/>
              <a:ext cx="140187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REST</a:t>
              </a:r>
              <a:b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</a:t>
              </a:r>
              <a:endPara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using 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"</a:t>
            </a:r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484000"/>
            <a:ext cx="944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8784" y="3904884"/>
            <a:ext cx="826166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071000" y="4644000"/>
            <a:ext cx="4456200" cy="842730"/>
          </a:xfrm>
          <a:prstGeom prst="wedgeRoundRectCallout">
            <a:avLst>
              <a:gd name="adj1" fmla="val -49889"/>
              <a:gd name="adj2" fmla="val -16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From now on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can be </a:t>
            </a:r>
            <a:r>
              <a:rPr lang="en-US" sz="2400" b="1" noProof="1">
                <a:solidFill>
                  <a:schemeClr val="bg1"/>
                </a:solidFill>
              </a:rPr>
              <a:t>injected</a:t>
            </a:r>
            <a:r>
              <a:rPr lang="en-US" sz="2400" b="1" noProof="1">
                <a:solidFill>
                  <a:srgbClr val="FFFFFF"/>
                </a:solidFill>
              </a:rPr>
              <a:t> in 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3F9125D-6804-4D5A-A12E-19CE5E375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3" y="108420"/>
            <a:ext cx="9577597" cy="1110780"/>
          </a:xfrm>
        </p:spPr>
        <p:txBody>
          <a:bodyPr/>
          <a:lstStyle/>
          <a:p>
            <a:r>
              <a:rPr lang="en-US" dirty="0"/>
              <a:t>Using the HTTP Client in 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306" y="1638669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HttpClient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71000" y="2665183"/>
            <a:ext cx="4267200" cy="914400"/>
          </a:xfrm>
          <a:prstGeom prst="wedgeRoundRectCallout">
            <a:avLst>
              <a:gd name="adj1" fmla="val -53425"/>
              <a:gd name="adj2" fmla="val -1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Inject the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and use it as a </a:t>
            </a:r>
            <a:r>
              <a:rPr lang="en-US" sz="2400" b="1" noProof="1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0000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Client</a:t>
            </a:r>
            <a:r>
              <a:rPr lang="en-US" sz="2400" b="1" noProof="1">
                <a:solidFill>
                  <a:srgbClr val="FFFFFF"/>
                </a:solidFill>
              </a:rPr>
              <a:t> works with </a:t>
            </a:r>
            <a:r>
              <a:rPr lang="en-US" sz="2400" b="1" noProof="1">
                <a:solidFill>
                  <a:schemeClr val="bg1"/>
                </a:solidFill>
              </a:rPr>
              <a:t>generic</a:t>
            </a:r>
            <a:r>
              <a:rPr lang="en-US" sz="2400" b="1" noProof="1">
                <a:solidFill>
                  <a:srgbClr val="FFFFFF"/>
                </a:solidFill>
              </a:rPr>
              <a:t> types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B7CDD14-18AE-4B02-A441-9F40E239E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4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803" y="1858027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posts: Posts[];</a:t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901000" y="5544000"/>
            <a:ext cx="4365000" cy="600006"/>
          </a:xfrm>
          <a:prstGeom prst="wedgeRoundRectCallout">
            <a:avLst>
              <a:gd name="adj1" fmla="val -25340"/>
              <a:gd name="adj2" fmla="val -64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Always </a:t>
            </a:r>
            <a:r>
              <a:rPr lang="en-US" sz="2400" b="1" noProof="1">
                <a:solidFill>
                  <a:schemeClr val="bg1"/>
                </a:solidFill>
              </a:rPr>
              <a:t>subscribe</a:t>
            </a:r>
            <a:r>
              <a:rPr lang="en-US" sz="2400" b="1" noProof="1">
                <a:solidFill>
                  <a:srgbClr val="FFFFFF"/>
                </a:solidFill>
              </a:rPr>
              <a:t> to observables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3210647-90A8-400D-AD48-E1007106B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6056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8384" y="3501724"/>
            <a:ext cx="3167616" cy="490865"/>
          </a:xfrm>
          <a:prstGeom prst="wedgeRoundRectCallout">
            <a:avLst>
              <a:gd name="adj1" fmla="val -21789"/>
              <a:gd name="adj2" fmla="val -708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an </a:t>
            </a:r>
            <a:r>
              <a:rPr lang="en-US" sz="2400" b="1" noProof="1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9708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id: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title: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body: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D4DB7AD-2BE7-4EE1-AB3C-D8EF6386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7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34000"/>
            <a:ext cx="756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prop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console.log(`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(err)}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582DB81-BB14-49F0-8BA2-D31E39C92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9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5E95515-4F4B-4777-A33E-3B6DF729125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3E891D4-6E6A-4350-9FE8-88AD0665C0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</a:p>
        </p:txBody>
      </p:sp>
      <p:pic>
        <p:nvPicPr>
          <p:cNvPr id="1026" name="Picture 2" descr="Detection - Free communications icons">
            <a:extLst>
              <a:ext uri="{FF2B5EF4-FFF2-40B4-BE49-F238E27FC236}">
                <a16:creationId xmlns:a16="http://schemas.microsoft.com/office/drawing/2014/main" id="{410C7567-181A-46C7-9AFE-4381D851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50" y="1269000"/>
            <a:ext cx="2681700" cy="26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225650" y="1244746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80965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recommended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9326" y="2794072"/>
            <a:ext cx="5788192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4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030" y="5499000"/>
            <a:ext cx="7813335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1021" y="3581401"/>
            <a:ext cx="3011011" cy="325867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A7308A2-3903-4FE7-B38B-23ACEA2B9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9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54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83BAD2-E729-49EC-8ADF-F9A67EF1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4881A3-F693-4040-A32C-FA7FA4422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76058-901F-4CAD-A86B-BDE1CCB04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4977-EB8F-44A3-8EAE-158232A1D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Angular performs change detection on all components (from top to bottom) every time something changes</a:t>
            </a:r>
          </a:p>
          <a:p>
            <a:r>
              <a:rPr lang="en-US" dirty="0"/>
              <a:t>Change detection is very performant, but as an app gets more complex and the amount of components grows, change detection will have to perform more and more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955BC-BD45-40F5-98D9-0829A797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D9814A-99B6-43ED-9AC2-04539D993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89" y="4383905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90015-45FA-41B0-9192-DB7A13622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001C0-65D0-4A5A-9DD1-B153B481B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strategy that the default change detector uses to detect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set, takes effect the next time change detection is triggered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534ED-2BE2-4101-8F6F-833D99A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1D94B-F579-4465-A2B7-AF6B7F08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484000"/>
            <a:ext cx="544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enum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ChangeDetectionStrategy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OnPush: 0,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Default: 1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7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98381-C4A2-4ADD-AED4-9645A55B5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F33B-6822-450F-828C-FB07F3EC8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OnPush: 0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CheckOne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change detection is deactivated until reactivated by setting the strategy to Default</a:t>
            </a:r>
          </a:p>
          <a:p>
            <a:pPr lvl="1"/>
            <a:r>
              <a:rPr lang="en-US" dirty="0"/>
              <a:t>This strategy applies to all child directives and cannot be overridden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Default: 1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default 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Change detection is automatic until explicitly deactivated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9AB11B-2A64-4B56-BC4A-6BA946D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 -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24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8985" y="778137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D99DE-0556-4A8A-9A7A-35F8E60B6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581400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4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4458" y="1121149"/>
            <a:ext cx="10049240" cy="52760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  <a:r>
              <a:rPr lang="en-US" dirty="0"/>
              <a:t> can be defined as a </a:t>
            </a:r>
            <a:r>
              <a:rPr lang="en-US" b="1" dirty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have </a:t>
            </a:r>
            <a:r>
              <a:rPr lang="en-US" b="1" dirty="0">
                <a:solidFill>
                  <a:schemeClr val="bg1"/>
                </a:solidFill>
              </a:rPr>
              <a:t>only one </a:t>
            </a:r>
            <a:r>
              <a:rPr lang="en-US" dirty="0"/>
              <a:t>responsibility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responsibility should be entirely 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principle leads 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Stronger cohesion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9CFE0B-EB23-48D4-9A92-4CCD0868C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</TotalTime>
  <Words>2133</Words>
  <Application>Microsoft Office PowerPoint</Application>
  <PresentationFormat>Widescreen</PresentationFormat>
  <Paragraphs>382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SOLID Principles. RxJS. Services</vt:lpstr>
      <vt:lpstr>Table of Contents</vt:lpstr>
      <vt:lpstr>Have a Question?</vt:lpstr>
      <vt:lpstr>Change Detection Strategy</vt:lpstr>
      <vt:lpstr>Change Detection Strategy</vt:lpstr>
      <vt:lpstr>Change Detection Strategy</vt:lpstr>
      <vt:lpstr>Change Detection Strategy - Members</vt:lpstr>
      <vt:lpstr>SOLID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Dependency Inversion Principle</vt:lpstr>
      <vt:lpstr>Dependency Injection</vt:lpstr>
      <vt:lpstr>Dependency Injection</vt:lpstr>
      <vt:lpstr>Classic Violations</vt:lpstr>
      <vt:lpstr>How to Fix?</vt:lpstr>
      <vt:lpstr>General Requirements</vt:lpstr>
      <vt:lpstr>Services</vt:lpstr>
      <vt:lpstr>Why Do We Need Services ?</vt:lpstr>
      <vt:lpstr>Create a Service</vt:lpstr>
      <vt:lpstr>Injecting into Components</vt:lpstr>
      <vt:lpstr>Injectable Decorator</vt:lpstr>
      <vt:lpstr>RxJS and Observables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Handling Errors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28</cp:revision>
  <dcterms:created xsi:type="dcterms:W3CDTF">2018-05-23T13:08:44Z</dcterms:created>
  <dcterms:modified xsi:type="dcterms:W3CDTF">2021-09-13T15:55:43Z</dcterms:modified>
  <cp:category>computer programming;programming;software development;software engineering</cp:category>
</cp:coreProperties>
</file>