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2"/>
  </p:notesMasterIdLst>
  <p:handoutMasterIdLst>
    <p:handoutMasterId r:id="rId43"/>
  </p:handoutMasterIdLst>
  <p:sldIdLst>
    <p:sldId id="256" r:id="rId3"/>
    <p:sldId id="291" r:id="rId4"/>
    <p:sldId id="258" r:id="rId5"/>
    <p:sldId id="259" r:id="rId6"/>
    <p:sldId id="292" r:id="rId7"/>
    <p:sldId id="293" r:id="rId8"/>
    <p:sldId id="263" r:id="rId9"/>
    <p:sldId id="317" r:id="rId10"/>
    <p:sldId id="266" r:id="rId11"/>
    <p:sldId id="294" r:id="rId12"/>
    <p:sldId id="298" r:id="rId13"/>
    <p:sldId id="305" r:id="rId14"/>
    <p:sldId id="306" r:id="rId15"/>
    <p:sldId id="307" r:id="rId16"/>
    <p:sldId id="297" r:id="rId17"/>
    <p:sldId id="299" r:id="rId18"/>
    <p:sldId id="308" r:id="rId19"/>
    <p:sldId id="301" r:id="rId20"/>
    <p:sldId id="296" r:id="rId21"/>
    <p:sldId id="302" r:id="rId22"/>
    <p:sldId id="267" r:id="rId23"/>
    <p:sldId id="309" r:id="rId24"/>
    <p:sldId id="310" r:id="rId25"/>
    <p:sldId id="270" r:id="rId26"/>
    <p:sldId id="271" r:id="rId27"/>
    <p:sldId id="311" r:id="rId28"/>
    <p:sldId id="318" r:id="rId29"/>
    <p:sldId id="274" r:id="rId30"/>
    <p:sldId id="312" r:id="rId31"/>
    <p:sldId id="313" r:id="rId32"/>
    <p:sldId id="314" r:id="rId33"/>
    <p:sldId id="319" r:id="rId34"/>
    <p:sldId id="279" r:id="rId35"/>
    <p:sldId id="315" r:id="rId36"/>
    <p:sldId id="278" r:id="rId37"/>
    <p:sldId id="316" r:id="rId38"/>
    <p:sldId id="287" r:id="rId39"/>
    <p:sldId id="289" r:id="rId40"/>
    <p:sldId id="28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DDE89A-9ACB-491C-8031-C7A510719F4B}">
          <p14:sldIdLst>
            <p14:sldId id="256"/>
            <p14:sldId id="291"/>
            <p14:sldId id="258"/>
          </p14:sldIdLst>
        </p14:section>
        <p14:section name="Associative Arrays" id="{CEB1405E-1271-4D65-9C59-76535824EE09}">
          <p14:sldIdLst>
            <p14:sldId id="259"/>
            <p14:sldId id="292"/>
            <p14:sldId id="293"/>
            <p14:sldId id="263"/>
            <p14:sldId id="317"/>
            <p14:sldId id="266"/>
            <p14:sldId id="294"/>
            <p14:sldId id="298"/>
            <p14:sldId id="305"/>
            <p14:sldId id="306"/>
            <p14:sldId id="307"/>
            <p14:sldId id="297"/>
            <p14:sldId id="299"/>
            <p14:sldId id="308"/>
            <p14:sldId id="301"/>
            <p14:sldId id="296"/>
            <p14:sldId id="302"/>
          </p14:sldIdLst>
        </p14:section>
        <p14:section name="Maps" id="{5FB24B78-1982-4827-9C07-A200A2B65AB8}">
          <p14:sldIdLst>
            <p14:sldId id="267"/>
            <p14:sldId id="309"/>
            <p14:sldId id="310"/>
            <p14:sldId id="270"/>
            <p14:sldId id="271"/>
            <p14:sldId id="311"/>
            <p14:sldId id="318"/>
            <p14:sldId id="274"/>
            <p14:sldId id="312"/>
            <p14:sldId id="313"/>
            <p14:sldId id="314"/>
            <p14:sldId id="319"/>
          </p14:sldIdLst>
        </p14:section>
        <p14:section name="Set" id="{FC61511E-255B-4E4D-93CE-547157651A00}">
          <p14:sldIdLst>
            <p14:sldId id="279"/>
            <p14:sldId id="315"/>
            <p14:sldId id="278"/>
          </p14:sldIdLst>
        </p14:section>
        <p14:section name="Conclusion" id="{6F65DAE3-374F-4666-AEBA-68EAC1563F6C}">
          <p14:sldIdLst>
            <p14:sldId id="316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6400" autoAdjust="0"/>
  </p:normalViewPr>
  <p:slideViewPr>
    <p:cSldViewPr showGuides="1">
      <p:cViewPr varScale="1">
        <p:scale>
          <a:sx n="55" d="100"/>
          <a:sy n="55" d="100"/>
        </p:scale>
        <p:origin x="106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70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320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3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2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7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195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3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84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3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6191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919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2406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119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197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9469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in this lesson, we looked at how we can use objects or Maps to store a collection of data with keys and values. In practice, objects are used much more often, since the syntax for their creation and access is more concise.
</a:t>
            </a:r>
            <a:endParaRPr lang="bg-BG" dirty="0"/>
          </a:p>
          <a:p>
            <a:r>
              <a:rPr lang="en-US" dirty="0"/>
              <a:t>Maps have advantages only in certain cases:
</a:t>
            </a:r>
            <a:endParaRPr lang="bg-BG" dirty="0"/>
          </a:p>
          <a:p>
            <a:r>
              <a:rPr lang="en-US" dirty="0"/>
              <a:t>Such as, we can use any data type for a key, while with objects we are restricted to only using strings;
</a:t>
            </a:r>
            <a:endParaRPr lang="bg-BG" dirty="0"/>
          </a:p>
          <a:p>
            <a:r>
              <a:rPr lang="en-US" dirty="0"/>
              <a:t>They can be directly iterated without having to transform them to an array;</a:t>
            </a:r>
          </a:p>
          <a:p>
            <a:endParaRPr lang="bg-BG" dirty="0"/>
          </a:p>
          <a:p>
            <a:r>
              <a:rPr lang="en-US" dirty="0"/>
              <a:t>And they have the size property, through which we can easily find out how many records are stored in the collection.
</a:t>
            </a:r>
            <a:r>
              <a:rPr lang="en-US" b="1" i="1" dirty="0"/>
              <a:t>&lt;no animation&gt;</a:t>
            </a:r>
            <a:endParaRPr lang="bg-BG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was all for this lesson, see you in the next one.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1199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67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32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2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856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12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a key is </a:t>
            </a:r>
            <a:r>
              <a:rPr lang="en-US" b="1" dirty="0">
                <a:solidFill>
                  <a:schemeClr val="bg1"/>
                </a:solidFill>
              </a:rPr>
              <a:t>present</a:t>
            </a:r>
            <a:r>
              <a:rPr lang="en-US" dirty="0"/>
              <a:t>:</a:t>
            </a:r>
            <a:endParaRPr lang="en-US" sz="3400" dirty="0"/>
          </a:p>
          <a:p>
            <a:pPr>
              <a:spcBef>
                <a:spcPts val="8400"/>
              </a:spcBef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entries:</a:t>
            </a:r>
          </a:p>
          <a:p>
            <a:pPr>
              <a:spcBef>
                <a:spcPts val="5400"/>
              </a:spcBef>
            </a:pPr>
            <a:r>
              <a:rPr lang="en-US" dirty="0"/>
              <a:t>Iterate </a:t>
            </a:r>
            <a:r>
              <a:rPr lang="en-US" b="1" dirty="0" err="1">
                <a:solidFill>
                  <a:schemeClr val="bg1"/>
                </a:solidFill>
              </a:rPr>
              <a:t>destructured</a:t>
            </a:r>
            <a:r>
              <a:rPr lang="en-US" dirty="0"/>
              <a:t> entries: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B19A3-C81E-41BB-B7E2-D22C02FDD26B}"/>
              </a:ext>
            </a:extLst>
          </p:cNvPr>
          <p:cNvSpPr txBox="1"/>
          <p:nvPr/>
        </p:nvSpPr>
        <p:spPr>
          <a:xfrm>
            <a:off x="696000" y="1854000"/>
            <a:ext cx="1021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entries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hasOwnProperty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('John Smith'))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Key found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CB525-CB1E-44F9-BFD7-4D42D78D0066}"/>
              </a:ext>
            </a:extLst>
          </p:cNvPr>
          <p:cNvSpPr txBox="1"/>
          <p:nvPr/>
        </p:nvSpPr>
        <p:spPr>
          <a:xfrm>
            <a:off x="696000" y="3519000"/>
            <a:ext cx="102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['John Smith'];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1FE74-1ED5-467F-8568-3209879A6304}"/>
              </a:ext>
            </a:extLst>
          </p:cNvPr>
          <p:cNvSpPr txBox="1"/>
          <p:nvPr/>
        </p:nvSpPr>
        <p:spPr>
          <a:xfrm>
            <a:off x="696000" y="4869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-&gt; 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6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function that reads </a:t>
            </a:r>
            <a:r>
              <a:rPr lang="en-US" sz="3600" b="1" dirty="0">
                <a:solidFill>
                  <a:schemeClr val="bg1"/>
                </a:solidFill>
              </a:rPr>
              <a:t>weekdays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names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a </a:t>
            </a:r>
            <a:r>
              <a:rPr lang="en-US" sz="3600" b="1" dirty="0">
                <a:solidFill>
                  <a:schemeClr val="bg1"/>
                </a:solidFill>
              </a:rPr>
              <a:t>success</a:t>
            </a:r>
            <a:r>
              <a:rPr lang="en-US" sz="3600" dirty="0"/>
              <a:t> message for every successful appointment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same weekday occurs a second time, print </a:t>
            </a:r>
            <a:r>
              <a:rPr lang="en-US" sz="3600" b="1" dirty="0">
                <a:solidFill>
                  <a:schemeClr val="bg1"/>
                </a:solidFill>
              </a:rPr>
              <a:t>conflict</a:t>
            </a:r>
          </a:p>
          <a:p>
            <a:r>
              <a:rPr lang="en-US" dirty="0"/>
              <a:t>At end, print a list of all meetings</a:t>
            </a:r>
          </a:p>
          <a:p>
            <a:pPr>
              <a:spcBef>
                <a:spcPts val="3600"/>
              </a:spcBef>
            </a:pP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</a:rPr>
              <a:t>example</a:t>
            </a:r>
            <a:r>
              <a:rPr lang="en-US" dirty="0"/>
              <a:t> input and output on </a:t>
            </a:r>
            <a:r>
              <a:rPr lang="en-US" b="1" dirty="0">
                <a:solidFill>
                  <a:schemeClr val="bg1"/>
                </a:solidFill>
              </a:rPr>
              <a:t>next slide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Meetings</a:t>
            </a:r>
          </a:p>
        </p:txBody>
      </p:sp>
    </p:spTree>
    <p:extLst>
      <p:ext uri="{BB962C8B-B14F-4D97-AF65-F5344CB8AC3E}">
        <p14:creationId xmlns:p14="http://schemas.microsoft.com/office/powerpoint/2010/main" val="13790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Meetings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2AD726-4BD9-4094-8B0A-915DF3D2C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Parsing input and success/conflict messages</a:t>
            </a:r>
          </a:p>
          <a:p>
            <a:pPr>
              <a:spcBef>
                <a:spcPts val="16800"/>
              </a:spcBef>
            </a:pPr>
            <a:r>
              <a:rPr lang="en-US" dirty="0"/>
              <a:t>Final list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17BE6D-66C3-49C3-90A0-CEFDC4697637}"/>
              </a:ext>
            </a:extLst>
          </p:cNvPr>
          <p:cNvGrpSpPr/>
          <p:nvPr/>
        </p:nvGrpSpPr>
        <p:grpSpPr>
          <a:xfrm>
            <a:off x="1303500" y="1899000"/>
            <a:ext cx="9585000" cy="1852765"/>
            <a:chOff x="606000" y="1899000"/>
            <a:chExt cx="9585000" cy="1852765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F2315FD2-AD8F-49AE-8E18-9D54576FF246}"/>
                </a:ext>
              </a:extLst>
            </p:cNvPr>
            <p:cNvSpPr txBox="1">
              <a:spLocks/>
            </p:cNvSpPr>
            <p:nvPr/>
          </p:nvSpPr>
          <p:spPr>
            <a:xfrm>
              <a:off x="606000" y="1899481"/>
              <a:ext cx="387426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['Monday Peter',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'Wednesday Bill',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'Monday Tim',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'Friday Tim']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399A55-FC5A-4C5F-988E-23AD3EDB419D}"/>
                </a:ext>
              </a:extLst>
            </p:cNvPr>
            <p:cNvSpPr/>
            <p:nvPr/>
          </p:nvSpPr>
          <p:spPr bwMode="auto">
            <a:xfrm>
              <a:off x="4711818" y="2642422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EA16C331-2C15-442D-8EF5-8186724DDADE}"/>
                </a:ext>
              </a:extLst>
            </p:cNvPr>
            <p:cNvSpPr txBox="1">
              <a:spLocks/>
            </p:cNvSpPr>
            <p:nvPr/>
          </p:nvSpPr>
          <p:spPr>
            <a:xfrm>
              <a:off x="5589418" y="1899000"/>
              <a:ext cx="460158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Scheduled for Monday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Wednesday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Conflict on Monday!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Friday</a:t>
              </a:r>
              <a:endParaRPr lang="bg-BG" sz="2398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C0284BB-566F-4F51-8FD3-EDF7ECB69E73}"/>
              </a:ext>
            </a:extLst>
          </p:cNvPr>
          <p:cNvSpPr txBox="1">
            <a:spLocks/>
          </p:cNvSpPr>
          <p:nvPr/>
        </p:nvSpPr>
        <p:spPr>
          <a:xfrm>
            <a:off x="3351000" y="4857671"/>
            <a:ext cx="5490000" cy="1406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98" dirty="0">
                <a:solidFill>
                  <a:schemeClr val="dk1"/>
                </a:solidFill>
              </a:rPr>
              <a:t>Monday -&gt; Peter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Wednesday -&gt; Bill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Friday -&gt; Tim</a:t>
            </a:r>
            <a:endParaRPr lang="bg-B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Meetings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419456"/>
            <a:ext cx="8939947" cy="49084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 = {};</a:t>
            </a:r>
          </a:p>
          <a:p>
            <a:r>
              <a:rPr lang="en-US" sz="2000" dirty="0"/>
              <a:t>  for (let line of input) {</a:t>
            </a:r>
          </a:p>
          <a:p>
            <a:r>
              <a:rPr lang="en-US" sz="2000" dirty="0"/>
              <a:t>    let [weekday, name] = </a:t>
            </a:r>
            <a:r>
              <a:rPr lang="en-US" sz="2000" dirty="0" err="1"/>
              <a:t>line.split</a:t>
            </a:r>
            <a:r>
              <a:rPr lang="en-US" sz="2000" dirty="0"/>
              <a:t>(' ');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if (</a:t>
            </a:r>
            <a:r>
              <a:rPr lang="en-US" sz="2000" dirty="0" err="1">
                <a:solidFill>
                  <a:schemeClr val="bg1"/>
                </a:solidFill>
              </a:rPr>
              <a:t>meetings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hasOwnProperty</a:t>
            </a:r>
            <a:r>
              <a:rPr lang="en-US" sz="2000" dirty="0"/>
              <a:t>(weekday)) {</a:t>
            </a:r>
          </a:p>
          <a:p>
            <a:r>
              <a:rPr lang="en-US" sz="2000" dirty="0"/>
              <a:t>      console.log(`Conflict on ${weekday}!`);</a:t>
            </a:r>
          </a:p>
          <a:p>
            <a:r>
              <a:rPr lang="en-US" sz="2000" dirty="0"/>
              <a:t>    } else {</a:t>
            </a:r>
          </a:p>
          <a:p>
            <a:r>
              <a:rPr lang="en-US" sz="2000" dirty="0"/>
              <a:t>     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[weekday] = name;</a:t>
            </a:r>
          </a:p>
          <a:p>
            <a:r>
              <a:rPr lang="en-US" sz="2000" dirty="0"/>
              <a:t>      console.log(`Scheduled for ${weekday}`);</a:t>
            </a:r>
          </a:p>
          <a:p>
            <a:r>
              <a:rPr lang="en-US" sz="2000" dirty="0"/>
              <a:t>    }</a:t>
            </a:r>
          </a:p>
          <a:p>
            <a:r>
              <a:rPr lang="en-US" sz="2000" dirty="0"/>
              <a:t>  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1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5400"/>
              </a:spcBef>
            </a:pPr>
            <a:r>
              <a:rPr lang="en-US" dirty="0"/>
              <a:t>Objects </a:t>
            </a:r>
            <a:r>
              <a:rPr lang="en-US" b="1" dirty="0">
                <a:solidFill>
                  <a:schemeClr val="bg1"/>
                </a:solidFill>
              </a:rPr>
              <a:t>cannot be sorted</a:t>
            </a:r>
            <a:r>
              <a:rPr lang="en-US" dirty="0"/>
              <a:t>; they must be converted first</a:t>
            </a:r>
          </a:p>
          <a:p>
            <a:pPr lvl="1"/>
            <a:r>
              <a:rPr lang="en-US" dirty="0"/>
              <a:t>Convert to </a:t>
            </a:r>
            <a:r>
              <a:rPr lang="en-US" b="1" dirty="0">
                <a:solidFill>
                  <a:schemeClr val="bg1"/>
                </a:solidFill>
              </a:rPr>
              <a:t>array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sorting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A1185-FA69-44AF-B2FF-8806FE63AA55}"/>
              </a:ext>
            </a:extLst>
          </p:cNvPr>
          <p:cNvSpPr txBox="1"/>
          <p:nvPr/>
        </p:nvSpPr>
        <p:spPr>
          <a:xfrm>
            <a:off x="696000" y="2549127"/>
            <a:ext cx="10215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phonebook = { 'Tim':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'Bill': '0896543112'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Array of arrays with two elements each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 ['Tim', '0876566344'],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'0896543112'] ]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entries[0]; 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key -&gt; 'Tim'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value -&gt; '0876566344'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85103-DC74-4152-A30E-99A5BE5AB449}"/>
              </a:ext>
            </a:extLst>
          </p:cNvPr>
          <p:cNvSpPr/>
          <p:nvPr/>
        </p:nvSpPr>
        <p:spPr bwMode="auto">
          <a:xfrm>
            <a:off x="3846000" y="2668386"/>
            <a:ext cx="3228131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DD5E8-A97A-43D3-8D60-B8BA3845D4A7}"/>
              </a:ext>
            </a:extLst>
          </p:cNvPr>
          <p:cNvSpPr/>
          <p:nvPr/>
        </p:nvSpPr>
        <p:spPr bwMode="auto">
          <a:xfrm>
            <a:off x="1659753" y="4314306"/>
            <a:ext cx="354401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CA3F8EA-8AF7-4BE6-94D7-468D462D86A8}"/>
              </a:ext>
            </a:extLst>
          </p:cNvPr>
          <p:cNvCxnSpPr>
            <a:stCxn id="4" idx="3"/>
          </p:cNvCxnSpPr>
          <p:nvPr/>
        </p:nvCxnSpPr>
        <p:spPr>
          <a:xfrm flipH="1">
            <a:off x="5203767" y="2838797"/>
            <a:ext cx="1870364" cy="1645920"/>
          </a:xfrm>
          <a:prstGeom prst="bentConnector3">
            <a:avLst>
              <a:gd name="adj1" fmla="val -160666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C61BC5A5-29A4-4B0C-BCAE-A02A8AB16848}"/>
              </a:ext>
            </a:extLst>
          </p:cNvPr>
          <p:cNvSpPr/>
          <p:nvPr/>
        </p:nvSpPr>
        <p:spPr bwMode="auto">
          <a:xfrm>
            <a:off x="7118659" y="4595746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entry is turned into an array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[key, value]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2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entries</a:t>
            </a:r>
            <a:r>
              <a:rPr lang="en-US" dirty="0"/>
              <a:t> array can be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, using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</a:p>
          <a:p>
            <a:pPr lvl="1"/>
            <a:r>
              <a:rPr lang="en-US" sz="3200" dirty="0"/>
              <a:t>To </a:t>
            </a:r>
            <a:r>
              <a:rPr lang="en-US" sz="3200" b="1" dirty="0">
                <a:solidFill>
                  <a:schemeClr val="accent1"/>
                </a:solidFill>
              </a:rPr>
              <a:t>sort by key</a:t>
            </a:r>
            <a:r>
              <a:rPr lang="en-US" sz="3200" dirty="0"/>
              <a:t>, use the </a:t>
            </a:r>
            <a:r>
              <a:rPr lang="en-US" sz="3200" b="1" dirty="0">
                <a:solidFill>
                  <a:schemeClr val="accent1"/>
                </a:solidFill>
              </a:rPr>
              <a:t>first element </a:t>
            </a:r>
            <a:r>
              <a:rPr lang="en-US" sz="3200" dirty="0"/>
              <a:t>of each entry</a:t>
            </a:r>
          </a:p>
          <a:p>
            <a:pPr lvl="1">
              <a:spcBef>
                <a:spcPts val="16200"/>
              </a:spcBef>
            </a:pPr>
            <a:r>
              <a:rPr lang="en-US" sz="3200" dirty="0"/>
              <a:t>You can also </a:t>
            </a:r>
            <a:r>
              <a:rPr lang="en-US" sz="3200" b="1" dirty="0" err="1">
                <a:solidFill>
                  <a:schemeClr val="accent1"/>
                </a:solidFill>
              </a:rPr>
              <a:t>destructure</a:t>
            </a:r>
            <a:r>
              <a:rPr lang="en-US" sz="3200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2480175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5135175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AE354-CAB8-4A59-AF91-B036FAAD67C8}"/>
              </a:ext>
            </a:extLst>
          </p:cNvPr>
          <p:cNvSpPr/>
          <p:nvPr/>
        </p:nvSpPr>
        <p:spPr bwMode="auto">
          <a:xfrm>
            <a:off x="3184756" y="5275333"/>
            <a:ext cx="23778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5DD5454-F121-41EA-811A-6B28BB7556F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16200000" flipH="1">
            <a:off x="2680364" y="3582019"/>
            <a:ext cx="2300778" cy="10858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1429D-0285-4BCD-9613-8684540966FF}"/>
              </a:ext>
            </a:extLst>
          </p:cNvPr>
          <p:cNvSpPr/>
          <p:nvPr/>
        </p:nvSpPr>
        <p:spPr bwMode="auto">
          <a:xfrm>
            <a:off x="3172056" y="2633733"/>
            <a:ext cx="2315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6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reads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addresses</a:t>
            </a:r>
          </a:p>
          <a:p>
            <a:r>
              <a:rPr lang="en-US" dirty="0"/>
              <a:t>Values will be separated by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</a:p>
          <a:p>
            <a:r>
              <a:rPr lang="en-US" dirty="0"/>
              <a:t>If same name occurs, save the </a:t>
            </a:r>
            <a:r>
              <a:rPr lang="en-US" b="1" dirty="0">
                <a:solidFill>
                  <a:schemeClr val="bg1"/>
                </a:solidFill>
              </a:rPr>
              <a:t>latest</a:t>
            </a:r>
            <a:r>
              <a:rPr lang="en-US" dirty="0"/>
              <a:t> address</a:t>
            </a:r>
          </a:p>
          <a:p>
            <a:r>
              <a:rPr lang="en-US" dirty="0"/>
              <a:t>Print list,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 alphabetically by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</a:t>
            </a:r>
            <a:r>
              <a:rPr lang="en-US" dirty="0" err="1"/>
              <a:t>Addressbook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2BB8DD-3017-4FFE-9E9F-8A6E32935849}"/>
              </a:ext>
            </a:extLst>
          </p:cNvPr>
          <p:cNvGrpSpPr/>
          <p:nvPr/>
        </p:nvGrpSpPr>
        <p:grpSpPr>
          <a:xfrm>
            <a:off x="1236942" y="4433563"/>
            <a:ext cx="9718117" cy="1695437"/>
            <a:chOff x="1236942" y="4554000"/>
            <a:chExt cx="9718117" cy="16954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B3AD5B-0F60-43FD-9E04-0D8471050CE0}"/>
                </a:ext>
              </a:extLst>
            </p:cNvPr>
            <p:cNvSpPr txBox="1"/>
            <p:nvPr/>
          </p:nvSpPr>
          <p:spPr>
            <a:xfrm>
              <a:off x="1236942" y="4554000"/>
              <a:ext cx="4095000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Tim:Doe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Crossing',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Bill:Nelson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Place',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Peter:Carlyle</a:t>
              </a: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Ave',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Bill:Ornery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Rd']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BFAB8A-1388-4595-B341-0F315E6100DE}"/>
                </a:ext>
              </a:extLst>
            </p:cNvPr>
            <p:cNvSpPr txBox="1"/>
            <p:nvPr/>
          </p:nvSpPr>
          <p:spPr>
            <a:xfrm>
              <a:off x="6860059" y="4738666"/>
              <a:ext cx="4095000" cy="13261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Bill -&gt; Ornery Rd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Peter -&gt; Carlyle Ave</a:t>
              </a:r>
              <a:endPara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Tim -&gt; Doe Crossing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5C5E868-D611-4458-B421-4CB59565D4A1}"/>
                </a:ext>
              </a:extLst>
            </p:cNvPr>
            <p:cNvSpPr/>
            <p:nvPr/>
          </p:nvSpPr>
          <p:spPr bwMode="auto">
            <a:xfrm>
              <a:off x="5772979" y="5218838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</a:t>
            </a:r>
            <a:r>
              <a:rPr lang="en-US" dirty="0" err="1"/>
              <a:t>Addressbook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899000"/>
            <a:ext cx="8939947" cy="4046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solve(input) {</a:t>
            </a:r>
          </a:p>
          <a:p>
            <a:r>
              <a:rPr lang="en-US" dirty="0"/>
              <a:t>  let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 = {};</a:t>
            </a:r>
          </a:p>
          <a:p>
            <a:r>
              <a:rPr lang="en-US" dirty="0"/>
              <a:t>  for (let line of input) {</a:t>
            </a:r>
          </a:p>
          <a:p>
            <a:pPr>
              <a:spcBef>
                <a:spcPts val="1200"/>
              </a:spcBef>
            </a:pPr>
            <a:r>
              <a:rPr lang="en-US" dirty="0"/>
              <a:t>    let [name, address] = </a:t>
            </a:r>
            <a:r>
              <a:rPr lang="en-US" dirty="0" err="1"/>
              <a:t>line.split</a:t>
            </a:r>
            <a:r>
              <a:rPr lang="en-US" dirty="0"/>
              <a:t>(':');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[name] = address;</a:t>
            </a:r>
          </a:p>
          <a:p>
            <a:pPr>
              <a:spcBef>
                <a:spcPts val="1200"/>
              </a:spcBef>
            </a:pP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  let sorted = </a:t>
            </a:r>
            <a:r>
              <a:rPr lang="en-US" dirty="0" err="1">
                <a:solidFill>
                  <a:schemeClr val="bg1"/>
                </a:solidFill>
              </a:rPr>
              <a:t>Object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entries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);</a:t>
            </a:r>
          </a:p>
          <a:p>
            <a:r>
              <a:rPr lang="en-US" dirty="0"/>
              <a:t>  </a:t>
            </a:r>
            <a:r>
              <a:rPr lang="en-US" dirty="0" err="1"/>
              <a:t>sorted.sort</a:t>
            </a:r>
            <a:r>
              <a:rPr lang="en-US" dirty="0"/>
              <a:t>((a, b) =&gt; a[0].</a:t>
            </a:r>
            <a:r>
              <a:rPr lang="en-US" dirty="0" err="1"/>
              <a:t>localeCompare</a:t>
            </a:r>
            <a:r>
              <a:rPr lang="en-US" dirty="0"/>
              <a:t>(b[0]));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6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sort by value</a:t>
            </a:r>
            <a:r>
              <a:rPr lang="en-US" dirty="0"/>
              <a:t>, use the </a:t>
            </a:r>
            <a:r>
              <a:rPr lang="en-US" b="1" dirty="0">
                <a:solidFill>
                  <a:schemeClr val="accent1"/>
                </a:solidFill>
              </a:rPr>
              <a:t>second element </a:t>
            </a:r>
            <a:r>
              <a:rPr lang="en-US" dirty="0"/>
              <a:t>of each entry</a:t>
            </a:r>
          </a:p>
          <a:p>
            <a:pPr>
              <a:spcBef>
                <a:spcPts val="17400"/>
              </a:spcBef>
            </a:pPr>
            <a:r>
              <a:rPr lang="en-US" dirty="0"/>
              <a:t>You can also </a:t>
            </a:r>
            <a:r>
              <a:rPr lang="en-US" b="1" dirty="0" err="1">
                <a:solidFill>
                  <a:schemeClr val="accent1"/>
                </a:solidFill>
              </a:rPr>
              <a:t>destructure</a:t>
            </a:r>
            <a:r>
              <a:rPr lang="en-US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1895739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4751258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6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associative arrays can be </a:t>
            </a:r>
            <a:r>
              <a:rPr lang="en-US" b="1" dirty="0">
                <a:solidFill>
                  <a:schemeClr val="accent1"/>
                </a:solidFill>
              </a:rPr>
              <a:t>objects</a:t>
            </a:r>
            <a:r>
              <a:rPr lang="en-US" dirty="0"/>
              <a:t>, or </a:t>
            </a:r>
            <a:r>
              <a:rPr lang="en-US" b="1" dirty="0">
                <a:solidFill>
                  <a:schemeClr val="accent1"/>
                </a:solidFill>
              </a:rPr>
              <a:t>arrays</a:t>
            </a:r>
          </a:p>
          <a:p>
            <a:r>
              <a:rPr lang="en-US" dirty="0"/>
              <a:t>Once we have a </a:t>
            </a: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the value, we can </a:t>
            </a:r>
            <a:r>
              <a:rPr lang="en-US" b="1" dirty="0">
                <a:solidFill>
                  <a:schemeClr val="accent1"/>
                </a:solidFill>
              </a:rPr>
              <a:t>manipulate</a:t>
            </a:r>
            <a:r>
              <a:rPr lang="en-US" dirty="0"/>
              <a:t> it like any other object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7B64D-7FEC-4A1A-8B6C-AE9EBDAC3CF6}"/>
              </a:ext>
            </a:extLst>
          </p:cNvPr>
          <p:cNvSpPr txBox="1"/>
          <p:nvPr/>
        </p:nvSpPr>
        <p:spPr>
          <a:xfrm>
            <a:off x="1101000" y="3361011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contacts = { 'Tim':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phone: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address: 'Doe Crossing'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'Bill':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phone: '0896543112',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address: 'Nelson Place'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billsContact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contacts['Bill'];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Get reference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billsContact.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phone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'0896543112'</a:t>
            </a:r>
          </a:p>
        </p:txBody>
      </p:sp>
    </p:spTree>
    <p:extLst>
      <p:ext uri="{BB962C8B-B14F-4D97-AF65-F5344CB8AC3E}">
        <p14:creationId xmlns:p14="http://schemas.microsoft.com/office/powerpoint/2010/main" val="41369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/>
              <a:t>Iteration</a:t>
            </a:r>
          </a:p>
          <a:p>
            <a:pPr marL="514350" indent="-514350"/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pPr marL="514350" indent="-514350"/>
            <a:r>
              <a:rPr lang="en-GB" sz="3200" dirty="0"/>
              <a:t>Set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2800"/>
              </a:spcBef>
            </a:pPr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them by the </a:t>
            </a:r>
            <a:r>
              <a:rPr lang="en-US" b="1" dirty="0">
                <a:solidFill>
                  <a:schemeClr val="bg1"/>
                </a:solidFill>
              </a:rPr>
              <a:t>property values </a:t>
            </a:r>
            <a:r>
              <a:rPr lang="en-US" dirty="0"/>
              <a:t>of each entry</a:t>
            </a:r>
          </a:p>
          <a:p>
            <a:pPr lvl="1"/>
            <a:r>
              <a:rPr lang="en-US" dirty="0"/>
              <a:t>E.g. sort a contact book </a:t>
            </a:r>
            <a:r>
              <a:rPr lang="en-US" b="1" dirty="0">
                <a:solidFill>
                  <a:schemeClr val="bg1"/>
                </a:solidFill>
              </a:rPr>
              <a:t>alphabetically</a:t>
            </a:r>
            <a:r>
              <a:rPr lang="en-US" dirty="0"/>
              <a:t>, by person's address: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Nested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7B64D-7FEC-4A1A-8B6C-AE9EBDAC3CF6}"/>
              </a:ext>
            </a:extLst>
          </p:cNvPr>
          <p:cNvSpPr txBox="1"/>
          <p:nvPr/>
        </p:nvSpPr>
        <p:spPr>
          <a:xfrm>
            <a:off x="1101000" y="3114000"/>
            <a:ext cx="102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(contacts);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 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refA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.address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refB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.address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addrA.localeCompare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7483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518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–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–</a:t>
            </a:r>
            <a:r>
              <a:rPr lang="en-US" sz="3600" dirty="0"/>
              <a:t> returns the value of the given key </a:t>
            </a:r>
            <a:endParaRPr lang="bg-BG" sz="36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, holding the number of stored entries</a:t>
            </a:r>
            <a:endParaRPr lang="bg-BG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43339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map.get(2)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/>
              <a:t>map.get(1)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map.has(2)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/>
              <a:t>map.has(4)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map.delete(1)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600" dirty="0"/>
              <a:t> - returns Iterator - array of </a:t>
            </a:r>
            <a:r>
              <a:rPr lang="en-US" sz="36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600" dirty="0"/>
              <a:t> 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values</a:t>
            </a:r>
            <a:endParaRPr lang="bg-BG" sz="36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4612"/>
            <a:ext cx="11903050" cy="2648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</a:t>
            </a:r>
            <a:br>
              <a:rPr lang="en-US" sz="3200" dirty="0"/>
            </a:br>
            <a:r>
              <a:rPr lang="en-US" sz="3200" dirty="0"/>
              <a:t>to the old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['tomatoes </a:t>
              </a:r>
              <a:r>
                <a:rPr lang="bg-BG" dirty="0"/>
                <a:t>10</a:t>
              </a:r>
              <a:r>
                <a:rPr lang="en-US" dirty="0"/>
                <a:t>',</a:t>
              </a:r>
              <a:endParaRPr lang="bg-BG" dirty="0"/>
            </a:p>
            <a:p>
              <a:pPr fontAlgn="t"/>
              <a:r>
                <a:rPr lang="en-US" dirty="0"/>
                <a:t> 'coffee 5',</a:t>
              </a:r>
              <a:endParaRPr lang="bg-BG" dirty="0"/>
            </a:p>
            <a:p>
              <a:pPr fontAlgn="t"/>
              <a:r>
                <a:rPr lang="en-US" dirty="0"/>
                <a:t> 'olives 100',</a:t>
              </a:r>
              <a:endParaRPr lang="bg-BG" dirty="0"/>
            </a:p>
            <a:p>
              <a:pPr fontAlgn="t"/>
              <a:r>
                <a:rPr lang="en-US" dirty="0"/>
                <a:t> 'coffee 40']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7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Storage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60267" y="1240644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currQuantity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08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9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2"/>
            <a:ext cx="11904185" cy="38105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function to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/>
              <a:t>with all their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student appears </a:t>
            </a:r>
            <a:r>
              <a:rPr lang="en-US" b="1" dirty="0">
                <a:solidFill>
                  <a:schemeClr val="bg1"/>
                </a:solidFill>
              </a:rPr>
              <a:t>more than once</a:t>
            </a:r>
            <a:r>
              <a:rPr lang="en-US" dirty="0"/>
              <a:t> add the </a:t>
            </a:r>
            <a:r>
              <a:rPr lang="en-US" b="1" dirty="0">
                <a:solidFill>
                  <a:schemeClr val="bg1"/>
                </a:solidFill>
              </a:rPr>
              <a:t>new grades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students sorted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average grade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School Grades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600705" y="3624296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['Lilly 4 6 6 5',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5 6',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'Tammy 2 4 3',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6 6']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Tammy: 2, 4, 3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Lilly: 4, 6, 6, 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Tim: 5, 6, 6,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BC5EA8-6404-4C13-8E9F-8561BEFC01E7}"/>
              </a:ext>
            </a:extLst>
          </p:cNvPr>
          <p:cNvSpPr/>
          <p:nvPr/>
        </p:nvSpPr>
        <p:spPr bwMode="auto">
          <a:xfrm>
            <a:off x="4583178" y="4378359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0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876000" y="1272791"/>
            <a:ext cx="10440000" cy="5216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map</a:t>
            </a:r>
            <a:r>
              <a:rPr lang="en-US" sz="2000" dirty="0"/>
              <a:t> = new </a:t>
            </a:r>
            <a:r>
              <a:rPr lang="en-US" sz="2000" dirty="0">
                <a:solidFill>
                  <a:schemeClr val="bg1"/>
                </a:solidFill>
              </a:rPr>
              <a:t>Map</a:t>
            </a:r>
            <a:r>
              <a:rPr lang="en-US" sz="2000" dirty="0"/>
              <a:t>();</a:t>
            </a:r>
          </a:p>
          <a:p>
            <a:r>
              <a:rPr lang="en-US" sz="2000" dirty="0"/>
              <a:t>  for (let string of input) {</a:t>
            </a:r>
          </a:p>
          <a:p>
            <a:r>
              <a:rPr lang="en-US" sz="2000" dirty="0"/>
              <a:t>    let tokens = </a:t>
            </a:r>
            <a:r>
              <a:rPr lang="en-US" sz="2000" dirty="0" err="1"/>
              <a:t>string.split</a:t>
            </a:r>
            <a:r>
              <a:rPr lang="en-US" sz="2000" dirty="0"/>
              <a:t>(' ');</a:t>
            </a:r>
          </a:p>
          <a:p>
            <a:r>
              <a:rPr lang="en-US" sz="2000" dirty="0"/>
              <a:t>    let name = </a:t>
            </a:r>
            <a:r>
              <a:rPr lang="en-US" sz="2000" dirty="0" err="1"/>
              <a:t>tokens.shift</a:t>
            </a:r>
            <a:r>
              <a:rPr lang="en-US" sz="2000" dirty="0"/>
              <a:t>();</a:t>
            </a:r>
          </a:p>
          <a:p>
            <a:r>
              <a:rPr lang="en-US" sz="2000" dirty="0"/>
              <a:t>    let grades = </a:t>
            </a:r>
            <a:r>
              <a:rPr lang="en-US" sz="2000" dirty="0" err="1"/>
              <a:t>tokens.map</a:t>
            </a:r>
            <a:r>
              <a:rPr lang="en-US" sz="2000" dirty="0"/>
              <a:t>(Number);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if (!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</a:t>
            </a:r>
            <a:r>
              <a:rPr lang="en-US" sz="2000" dirty="0"/>
              <a:t>(name)) { 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set</a:t>
            </a:r>
            <a:r>
              <a:rPr lang="en-US" sz="2000" dirty="0"/>
              <a:t>(name, []); }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let </a:t>
            </a:r>
            <a:r>
              <a:rPr lang="en-US" sz="2000" dirty="0">
                <a:solidFill>
                  <a:schemeClr val="bg1"/>
                </a:solidFill>
              </a:rPr>
              <a:t>existing</a:t>
            </a:r>
            <a:r>
              <a:rPr lang="en-US" sz="2000" dirty="0"/>
              <a:t> = 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get</a:t>
            </a:r>
            <a:r>
              <a:rPr lang="en-US" sz="2000" dirty="0"/>
              <a:t>(name);</a:t>
            </a:r>
          </a:p>
          <a:p>
            <a:r>
              <a:rPr lang="en-US" sz="2000" dirty="0"/>
              <a:t>    for (let grade of grades) { </a:t>
            </a:r>
            <a:r>
              <a:rPr lang="en-US" sz="2000" dirty="0" err="1">
                <a:solidFill>
                  <a:schemeClr val="bg1"/>
                </a:solidFill>
              </a:rPr>
              <a:t>existing</a:t>
            </a:r>
            <a:r>
              <a:rPr lang="en-US" sz="2000" dirty="0" err="1"/>
              <a:t>.push</a:t>
            </a:r>
            <a:r>
              <a:rPr lang="en-US" sz="2000" dirty="0"/>
              <a:t>(grade); }</a:t>
            </a:r>
          </a:p>
          <a:p>
            <a:r>
              <a:rPr lang="en-US" sz="2000" dirty="0"/>
              <a:t>  }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let sorted = </a:t>
            </a:r>
            <a:r>
              <a:rPr lang="en-US" sz="2000" dirty="0" err="1">
                <a:solidFill>
                  <a:schemeClr val="bg1"/>
                </a:solidFill>
              </a:rPr>
              <a:t>Array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from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map</a:t>
            </a:r>
            <a:r>
              <a:rPr lang="en-US" sz="2000" dirty="0"/>
              <a:t>).sort(</a:t>
            </a:r>
            <a:r>
              <a:rPr lang="en-US" sz="2000" dirty="0" err="1">
                <a:solidFill>
                  <a:schemeClr val="bg1"/>
                </a:solidFill>
              </a:rPr>
              <a:t>compareAverage</a:t>
            </a:r>
            <a:r>
              <a:rPr lang="en-US" sz="2000" dirty="0"/>
              <a:t>);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 See next slide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TODO: Print result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4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 – Compare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821000" y="1584000"/>
            <a:ext cx="8550000" cy="4569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</a:t>
            </a:r>
            <a:r>
              <a:rPr lang="en-US" dirty="0" err="1">
                <a:solidFill>
                  <a:schemeClr val="bg1"/>
                </a:solidFill>
              </a:rPr>
              <a:t>compareAverage</a:t>
            </a:r>
            <a:r>
              <a:rPr lang="en-US" dirty="0"/>
              <a:t>(a, b) {</a:t>
            </a:r>
          </a:p>
          <a:p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Calculate first average</a:t>
            </a:r>
            <a:endParaRPr lang="en-US" dirty="0"/>
          </a:p>
          <a:p>
            <a:r>
              <a:rPr lang="en-US" dirty="0"/>
              <a:t>  let 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= 0;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(x =&gt; 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+= x);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/= 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en-US" dirty="0"/>
              <a:t>.length;</a:t>
            </a:r>
          </a:p>
          <a:p>
            <a:pPr>
              <a:spcBef>
                <a:spcPts val="1200"/>
              </a:spcBef>
            </a:pP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Calculate second average</a:t>
            </a:r>
            <a:br>
              <a:rPr lang="en-US" dirty="0"/>
            </a:br>
            <a:r>
              <a:rPr lang="en-US" dirty="0"/>
              <a:t>  let 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 = 0;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b[1]</a:t>
            </a:r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(x =&gt; 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 += x);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 /= </a:t>
            </a:r>
            <a:r>
              <a:rPr lang="en-US" dirty="0">
                <a:solidFill>
                  <a:schemeClr val="bg1"/>
                </a:solidFill>
              </a:rPr>
              <a:t>b[1]</a:t>
            </a:r>
            <a:r>
              <a:rPr lang="en-US" dirty="0"/>
              <a:t>.length;</a:t>
            </a:r>
          </a:p>
          <a:p>
            <a:pPr>
              <a:spcBef>
                <a:spcPts val="1200"/>
              </a:spcBef>
            </a:pP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Comparison</a:t>
            </a:r>
          </a:p>
          <a:p>
            <a:r>
              <a:rPr lang="en-US" dirty="0"/>
              <a:t>  return 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- 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43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Unique Elements</a:t>
            </a:r>
          </a:p>
        </p:txBody>
      </p:sp>
    </p:spTree>
    <p:extLst>
      <p:ext uri="{BB962C8B-B14F-4D97-AF65-F5344CB8AC3E}">
        <p14:creationId xmlns:p14="http://schemas.microsoft.com/office/powerpoint/2010/main" val="1256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600" b="1" dirty="0">
                <a:latin typeface="Consolas" panose="020B0609020204030204" pitchFamily="49" charset="0"/>
              </a:rPr>
              <a:t>(7));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1200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endParaRPr lang="bg-BG" sz="2800" dirty="0">
              <a:solidFill>
                <a:schemeClr val="bg1"/>
              </a:solidFill>
              <a:latin typeface="Calibri (Body)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In practice,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used more often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have advantages in some cases: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Calibri (Body)"/>
              </a:rPr>
              <a:t>You may use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any data type 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as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key</a:t>
            </a:r>
            <a:endParaRPr lang="en-US" sz="2800" dirty="0">
              <a:solidFill>
                <a:schemeClr val="bg2"/>
              </a:solidFill>
              <a:latin typeface="Calibri (Body)"/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a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08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is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1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1078500" y="2529000"/>
            <a:ext cx="3639714" cy="28345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'three': 3,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]: 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D96EB-A947-43DF-AA43-48ADE89DFB60}"/>
              </a:ext>
            </a:extLst>
          </p:cNvPr>
          <p:cNvSpPr txBox="1"/>
          <p:nvPr/>
        </p:nvSpPr>
        <p:spPr>
          <a:xfrm>
            <a:off x="5893501" y="2529000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['four'] = 4;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62D07-A70D-41C3-A53E-53B959BA6BB2}"/>
              </a:ext>
            </a:extLst>
          </p:cNvPr>
          <p:cNvSpPr txBox="1"/>
          <p:nvPr/>
        </p:nvSpPr>
        <p:spPr>
          <a:xfrm>
            <a:off x="5893500" y="4345203"/>
            <a:ext cx="521999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= 'six';</a:t>
            </a:r>
          </a:p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 = 6;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CBD55-1D86-448D-979C-976B2329AB4E}"/>
              </a:ext>
            </a:extLst>
          </p:cNvPr>
          <p:cNvSpPr txBox="1"/>
          <p:nvPr/>
        </p:nvSpPr>
        <p:spPr>
          <a:xfrm>
            <a:off x="5893501" y="3437102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assocArr.five</a:t>
            </a:r>
            <a:r>
              <a:rPr lang="en-US" sz="2600" b="1" dirty="0">
                <a:latin typeface="Consolas" panose="020B0609020204030204" pitchFamily="49" charset="0"/>
              </a:rPr>
              <a:t> = 5;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5220B026-044D-4114-A4E9-ACF393581ADA}"/>
              </a:ext>
            </a:extLst>
          </p:cNvPr>
          <p:cNvSpPr/>
          <p:nvPr/>
        </p:nvSpPr>
        <p:spPr bwMode="auto">
          <a:xfrm>
            <a:off x="6491869" y="5606563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ways to access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through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id="{F3C57862-B539-4BE9-A68C-6DBA401ECCDD}"/>
              </a:ext>
            </a:extLst>
          </p:cNvPr>
          <p:cNvSpPr/>
          <p:nvPr/>
        </p:nvSpPr>
        <p:spPr bwMode="auto">
          <a:xfrm>
            <a:off x="886726" y="5606563"/>
            <a:ext cx="4023261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used if the key contains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535AC-ADE8-4707-B3DE-284D39B8A7F3}"/>
              </a:ext>
            </a:extLst>
          </p:cNvPr>
          <p:cNvSpPr/>
          <p:nvPr/>
        </p:nvSpPr>
        <p:spPr bwMode="auto">
          <a:xfrm>
            <a:off x="1163782" y="4389120"/>
            <a:ext cx="3433156" cy="43226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5" grpId="0" animBg="1"/>
      <p:bldP spid="16" grpId="0" animBg="1"/>
      <p:bldP spid="17" grpId="0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– 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Phone Book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same name occurs, save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1667160" y="3441188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['Tim 0834212554',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'Peter 0877547887',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'Bill 0896543112',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0876566344']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5772978" y="4184610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Phone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bg-BG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3891</TotalTime>
  <Words>3462</Words>
  <Application>Microsoft Office PowerPoint</Application>
  <PresentationFormat>Widescreen</PresentationFormat>
  <Paragraphs>448</Paragraphs>
  <Slides>39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1_SoftUni</vt:lpstr>
      <vt:lpstr>Associative Arrays</vt:lpstr>
      <vt:lpstr>Table of Contents</vt:lpstr>
      <vt:lpstr>Have a Question?</vt:lpstr>
      <vt:lpstr>Associative Arrays</vt:lpstr>
      <vt:lpstr>What is an Associative Array ?</vt:lpstr>
      <vt:lpstr>Declaration</vt:lpstr>
      <vt:lpstr>Using for – in</vt:lpstr>
      <vt:lpstr>Problem: Phone Book</vt:lpstr>
      <vt:lpstr>Solution: Phone Book</vt:lpstr>
      <vt:lpstr>Manipulating Associative Arrays</vt:lpstr>
      <vt:lpstr>Problem: Meetings</vt:lpstr>
      <vt:lpstr>Example: Meetings</vt:lpstr>
      <vt:lpstr>Solution: Meetings</vt:lpstr>
      <vt:lpstr>Sorting Associative Arrays</vt:lpstr>
      <vt:lpstr>Sorting By Key</vt:lpstr>
      <vt:lpstr>Problem: Sort Addressbook</vt:lpstr>
      <vt:lpstr>Solution: Sort Addressbook</vt:lpstr>
      <vt:lpstr>Sorting By Value</vt:lpstr>
      <vt:lpstr>Nested Data Structures</vt:lpstr>
      <vt:lpstr>Sorting Nested Data Structures</vt:lpstr>
      <vt:lpstr>Maps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Solution: School Grades – Compare Function</vt:lpstr>
      <vt:lpstr>Sets</vt:lpstr>
      <vt:lpstr>What is a Set?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Darina Beneva</cp:lastModifiedBy>
  <cp:revision>18</cp:revision>
  <dcterms:created xsi:type="dcterms:W3CDTF">2018-05-23T13:08:44Z</dcterms:created>
  <dcterms:modified xsi:type="dcterms:W3CDTF">2020-11-12T14:15:08Z</dcterms:modified>
  <cp:category>programming;computer programming;software development;web development</cp:category>
</cp:coreProperties>
</file>