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483" r:id="rId2"/>
    <p:sldId id="484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309" r:id="rId53"/>
    <p:sldId id="316" r:id="rId54"/>
    <p:sldId id="536" r:id="rId55"/>
    <p:sldId id="53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5F2A0D-7E04-4713-80CD-162159CA6316}">
          <p14:sldIdLst>
            <p14:sldId id="483"/>
            <p14:sldId id="484"/>
            <p14:sldId id="485"/>
          </p14:sldIdLst>
        </p14:section>
        <p14:section name="Directives" id="{9CC28498-9E51-416E-BF4B-EF48C6C8A57B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</p14:sldIdLst>
        </p14:section>
        <p14:section name="Handling-Forms" id="{A90A718C-3781-4787-A5EE-3960A01F8FE7}">
          <p14:sldIdLst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Handling Forms" id="{0ACBF535-096F-4CE5-80D3-5CB2D40730B9}">
          <p14:sldIdLst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onclusion" id="{A139EB3C-9DB4-40A9-BF7C-33A79358C39E}">
          <p14:sldIdLst>
            <p14:sldId id="532"/>
            <p14:sldId id="533"/>
            <p14:sldId id="309"/>
            <p14:sldId id="316"/>
            <p14:sldId id="536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1" autoAdjust="0"/>
    <p:restoredTop sz="95161" autoAdjust="0"/>
  </p:normalViewPr>
  <p:slideViewPr>
    <p:cSldViewPr showGuides="1">
      <p:cViewPr varScale="1">
        <p:scale>
          <a:sx n="82" d="100"/>
          <a:sy n="82" d="100"/>
        </p:scale>
        <p:origin x="76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30.9.2021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30-Sep-21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E304E5F-EF7D-4B26-96CC-037DF57D6D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9435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14E780-BC39-48CB-96ED-26EF56B930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48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64D6E15-480D-44B5-807D-F0D3BAED44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216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CFFC71-27AE-4601-9239-330504E0CE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576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C0BB11-86B8-4360-80E0-E26965814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339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E5EACF-CC87-46D9-B39F-08CE365C5F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2715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 smtClean="0"/>
              <a:pPr/>
              <a:t>27</a:t>
            </a:fld>
            <a:endParaRPr lang="en-US" sz="1200" i="0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FF987A-1510-4C74-820C-BFD23B4A50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42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96D014A-5511-4A62-9B54-DDB31BAFA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009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E84F26-8C00-4D42-81DF-C41CA47EF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7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B88616-3711-444D-A301-56E2FCFD5F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101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ftuni.bg/" TargetMode="Externa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?type=directive" TargetMode="External"/><Relationship Id="rId2" Type="http://schemas.openxmlformats.org/officeDocument/2006/relationships/hyperlink" Target="https://angular.io/api/forms/Validator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pmjs.com/package/ng5-validation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9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4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0" Type="http://schemas.openxmlformats.org/officeDocument/2006/relationships/image" Target="../media/image38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3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5.png"/><Relationship Id="rId22" Type="http://schemas.openxmlformats.org/officeDocument/2006/relationships/image" Target="../media/image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hyperlink" Target="https://codexio.b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73" y="3819570"/>
            <a:ext cx="2457781" cy="1032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5226" y="3330199"/>
            <a:ext cx="1408799" cy="1521639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Directives. Handling Forms.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and Forms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5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0845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Inject the renderer and access its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to change the DOM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831000" y="1944000"/>
            <a:ext cx="8001000" cy="437745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constructor( private renderer: </a:t>
            </a:r>
            <a:r>
              <a:rPr lang="en-US" dirty="0">
                <a:solidFill>
                  <a:schemeClr val="bg1"/>
                </a:solidFill>
              </a:rPr>
              <a:t>Renderer2</a:t>
            </a:r>
            <a:r>
              <a:rPr lang="en-US" dirty="0"/>
              <a:t>) {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ngOnInit</a:t>
            </a:r>
            <a:r>
              <a:rPr lang="en-US" dirty="0"/>
              <a:t>()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</a:t>
            </a:r>
            <a:r>
              <a:rPr lang="en-US" dirty="0" err="1"/>
              <a:t>this.renderer.</a:t>
            </a:r>
            <a:r>
              <a:rPr lang="en-US" dirty="0" err="1">
                <a:solidFill>
                  <a:schemeClr val="bg1"/>
                </a:solidFill>
              </a:rPr>
              <a:t>setStyle</a:t>
            </a:r>
            <a:r>
              <a:rPr lang="en-US" dirty="0"/>
              <a:t>(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</a:t>
            </a:r>
            <a:r>
              <a:rPr lang="en-US" dirty="0" err="1"/>
              <a:t>this.el.nativeElement</a:t>
            </a:r>
            <a:r>
              <a:rPr lang="en-US" dirty="0"/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'background-color',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'red'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}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Renderer2 Usage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029EF8-42C9-49C7-A56E-8E2FEF4F3D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7000"/>
              </a:spcAft>
            </a:pPr>
            <a:r>
              <a:rPr lang="en-US" dirty="0"/>
              <a:t>A directive can be more </a:t>
            </a:r>
            <a:r>
              <a:rPr lang="en-US" b="1" dirty="0">
                <a:solidFill>
                  <a:schemeClr val="bg1"/>
                </a:solidFill>
              </a:rPr>
              <a:t>dynamic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detect</a:t>
            </a:r>
            <a:r>
              <a:rPr lang="en-US" dirty="0"/>
              <a:t> user events</a:t>
            </a:r>
          </a:p>
          <a:p>
            <a:pPr>
              <a:spcAft>
                <a:spcPts val="7000"/>
              </a:spcAft>
            </a:pPr>
            <a:r>
              <a:rPr lang="en-US" dirty="0"/>
              <a:t>Attach host </a:t>
            </a:r>
            <a:r>
              <a:rPr lang="en-US" b="1" dirty="0">
                <a:solidFill>
                  <a:schemeClr val="bg1"/>
                </a:solidFill>
              </a:rPr>
              <a:t>listeners</a:t>
            </a:r>
            <a:r>
              <a:rPr lang="en-US" dirty="0"/>
              <a:t> to handle different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Respond to Events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6000" y="1944000"/>
            <a:ext cx="79686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3431178"/>
            <a:ext cx="796861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@HostListener(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mouseenter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onMouseEnter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('yellow');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HostListener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onMouseLeave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this.highlight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('blue');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F4F164F-8921-4DAF-8471-81BCACBAF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0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Bind to DOM 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Renderer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HostBinding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905000"/>
            <a:ext cx="743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706279"/>
            <a:ext cx="7435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BasicHighlightDirective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HostBinding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string;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highlight(color: string)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color;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2C6E06A-370E-4034-9E56-2F91D245B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01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399A-6508-4A90-ADB6-31A84D82C4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74D838F-17BB-41BB-BB1B-E4EAC93465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Template-Driven Forms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B7A7C85-B5E4-4697-85C5-6AE7463B6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Forms are the </a:t>
            </a:r>
            <a:r>
              <a:rPr lang="en-US" b="1" dirty="0">
                <a:solidFill>
                  <a:schemeClr val="bg1"/>
                </a:solidFill>
              </a:rPr>
              <a:t>mainstay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business</a:t>
            </a:r>
            <a:r>
              <a:rPr lang="en-US" dirty="0"/>
              <a:t> applications</a:t>
            </a:r>
          </a:p>
          <a:p>
            <a:r>
              <a:rPr lang="en-US" dirty="0"/>
              <a:t>We use Forms to</a:t>
            </a:r>
          </a:p>
          <a:p>
            <a:pPr lvl="1"/>
            <a:r>
              <a:rPr lang="en-US" dirty="0"/>
              <a:t>Register/Log in</a:t>
            </a:r>
          </a:p>
          <a:p>
            <a:pPr lvl="1"/>
            <a:r>
              <a:rPr lang="en-US" dirty="0"/>
              <a:t>Submit a </a:t>
            </a:r>
            <a:r>
              <a:rPr lang="en-US" b="1" dirty="0">
                <a:solidFill>
                  <a:schemeClr val="bg1"/>
                </a:solidFill>
              </a:rPr>
              <a:t>help</a:t>
            </a:r>
            <a:r>
              <a:rPr lang="en-US" dirty="0"/>
              <a:t> request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</a:t>
            </a:r>
            <a:r>
              <a:rPr lang="en-US" dirty="0"/>
              <a:t> an order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a flight and more</a:t>
            </a:r>
          </a:p>
          <a:p>
            <a:r>
              <a:rPr lang="en-US" dirty="0"/>
              <a:t>Guide the user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effectively</a:t>
            </a:r>
            <a:r>
              <a:rPr lang="en-US" dirty="0"/>
              <a:t> when </a:t>
            </a:r>
            <a:br>
              <a:rPr lang="en-US" dirty="0"/>
            </a:br>
            <a:r>
              <a:rPr lang="en-US" dirty="0"/>
              <a:t>creating forms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 Overview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2286000"/>
            <a:ext cx="2286000" cy="2286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878DF9D-5E52-44FC-A814-68691E9FE7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4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Form by writing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  <a:r>
              <a:rPr lang="en-US" dirty="0"/>
              <a:t> using the Angular </a:t>
            </a:r>
            <a:r>
              <a:rPr lang="en-US" b="1" dirty="0">
                <a:solidFill>
                  <a:schemeClr val="bg1"/>
                </a:solidFill>
              </a:rPr>
              <a:t>template syntax</a:t>
            </a:r>
            <a:endParaRPr lang="en-US" dirty="0"/>
          </a:p>
          <a:p>
            <a:pPr lvl="1"/>
            <a:r>
              <a:rPr lang="en-US" dirty="0"/>
              <a:t>Track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changes (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of form controls)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feedback </a:t>
            </a: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special </a:t>
            </a:r>
            <a:r>
              <a:rPr lang="en-US" b="1" dirty="0">
                <a:solidFill>
                  <a:schemeClr val="bg1"/>
                </a:solidFill>
              </a:rPr>
              <a:t>CSS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  <a:r>
              <a:rPr lang="en-US" dirty="0"/>
              <a:t> errors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share information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Template-Driven Forms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B89DD2-8EF1-49D1-991F-04FBFC0267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9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937475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b="1" dirty="0">
                <a:solidFill>
                  <a:schemeClr val="bg1"/>
                </a:solidFill>
              </a:rPr>
              <a:t>Template-Driven</a:t>
            </a:r>
            <a:r>
              <a:rPr lang="en-US" dirty="0"/>
              <a:t> Form looking like this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Create a Template-Driven Form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989000"/>
            <a:ext cx="9445624" cy="3854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9CEA717-460F-4757-9DB2-41184278C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739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is the most </a:t>
            </a:r>
            <a:r>
              <a:rPr lang="en-US" b="1" dirty="0">
                <a:solidFill>
                  <a:schemeClr val="bg1"/>
                </a:solidFill>
              </a:rPr>
              <a:t>popular</a:t>
            </a:r>
            <a:r>
              <a:rPr lang="en-US" dirty="0"/>
              <a:t> open-source </a:t>
            </a:r>
            <a:r>
              <a:rPr lang="en-US" b="1" dirty="0">
                <a:solidFill>
                  <a:schemeClr val="bg1"/>
                </a:solidFill>
              </a:rPr>
              <a:t>front-end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framework for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web </a:t>
            </a:r>
            <a:r>
              <a:rPr lang="en-US" b="1" dirty="0">
                <a:solidFill>
                  <a:schemeClr val="bg1"/>
                </a:solidFill>
              </a:rPr>
              <a:t>sites</a:t>
            </a:r>
            <a:r>
              <a:rPr lang="en-US" dirty="0"/>
              <a:t> and web </a:t>
            </a:r>
            <a:r>
              <a:rPr lang="en-US" b="1" dirty="0">
                <a:solidFill>
                  <a:schemeClr val="bg1"/>
                </a:solidFill>
              </a:rPr>
              <a:t>apps</a:t>
            </a:r>
            <a:endParaRPr lang="en-US" dirty="0"/>
          </a:p>
          <a:p>
            <a:pPr>
              <a:spcAft>
                <a:spcPts val="12000"/>
              </a:spcAft>
            </a:pPr>
            <a:r>
              <a:rPr lang="en-US" dirty="0"/>
              <a:t>Install via </a:t>
            </a:r>
            <a:r>
              <a:rPr lang="en-US" b="1" dirty="0" err="1">
                <a:solidFill>
                  <a:schemeClr val="bg1"/>
                </a:solidFill>
              </a:rPr>
              <a:t>npm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import it inside </a:t>
            </a:r>
            <a:r>
              <a:rPr lang="en-US" b="1" dirty="0" err="1">
                <a:solidFill>
                  <a:schemeClr val="bg1"/>
                </a:solidFill>
              </a:rPr>
              <a:t>angular.json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Aft>
                <a:spcPts val="12000"/>
              </a:spcAft>
            </a:pPr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containers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form-groups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form-controls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buttons </a:t>
            </a:r>
            <a:br>
              <a:rPr lang="en-US" dirty="0"/>
            </a:br>
            <a:r>
              <a:rPr lang="en-US" dirty="0"/>
              <a:t>and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Bootstrap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073383"/>
            <a:ext cx="86502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"styles": [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node_modules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dist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/bootstrap.min.css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/styles.css"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0548DA-067E-45B1-B613-9D4136E9B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9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based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to handle Forms (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/>
              <a:t>) we need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Module</a:t>
            </a:r>
          </a:p>
          <a:p>
            <a:r>
              <a:rPr lang="en-US" dirty="0"/>
              <a:t>Import the following in </a:t>
            </a:r>
            <a:r>
              <a:rPr lang="en-US" b="1" dirty="0" err="1">
                <a:solidFill>
                  <a:schemeClr val="bg1"/>
                </a:solidFill>
              </a:rPr>
              <a:t>app.module.ts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3107519"/>
            <a:ext cx="8001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'@angular/forms';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BrowserModule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FormsModule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 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3AA91CE-7C8B-4BB4-ACE2-B8AE45ECC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626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0427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Angular</a:t>
            </a:r>
            <a:r>
              <a:rPr lang="en-US" dirty="0"/>
              <a:t> form has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parts</a:t>
            </a:r>
          </a:p>
          <a:p>
            <a:pPr lvl="1"/>
            <a:r>
              <a:rPr lang="en-US" dirty="0"/>
              <a:t>An HTML-based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</a:p>
          <a:p>
            <a:pPr lvl="1"/>
            <a:r>
              <a:rPr lang="en-US" dirty="0"/>
              <a:t>Component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data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Form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3266297"/>
            <a:ext cx="61589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string[] =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'Windows 10',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'Linux',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'Mac OS'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F923C8-4600-40EB-B120-885A81BF2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79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7741" y="1179000"/>
            <a:ext cx="9049234" cy="5207396"/>
          </a:xfrm>
        </p:spPr>
        <p:txBody>
          <a:bodyPr/>
          <a:lstStyle/>
          <a:p>
            <a:r>
              <a:rPr lang="en-US" dirty="0"/>
              <a:t>Directives</a:t>
            </a:r>
          </a:p>
          <a:p>
            <a:pPr lvl="1"/>
            <a:r>
              <a:rPr lang="en-US" dirty="0"/>
              <a:t>Attribute Directives</a:t>
            </a:r>
          </a:p>
          <a:p>
            <a:pPr lvl="1"/>
            <a:r>
              <a:rPr lang="en-US" dirty="0"/>
              <a:t>Structural Directives</a:t>
            </a:r>
          </a:p>
          <a:p>
            <a:pPr lvl="1"/>
            <a:r>
              <a:rPr lang="en-US" dirty="0"/>
              <a:t>Building an Attribute Directive</a:t>
            </a:r>
          </a:p>
          <a:p>
            <a:r>
              <a:rPr lang="en-US" dirty="0"/>
              <a:t>Handling Forms</a:t>
            </a:r>
          </a:p>
          <a:p>
            <a:pPr lvl="1"/>
            <a:r>
              <a:rPr lang="en-US" dirty="0"/>
              <a:t>Template-Driven Forms</a:t>
            </a:r>
          </a:p>
          <a:p>
            <a:pPr lvl="1"/>
            <a:r>
              <a:rPr lang="en-US" dirty="0"/>
              <a:t>Reactive Forms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FFE174-784E-4C3B-BBFF-DC4B3031B8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4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/>
              <a:t>HTML Template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9300" y="1274088"/>
            <a:ext cx="81534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&lt;h1&gt;Laptop Form&lt;/h1&gt;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for="processor"&gt;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Proccessor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id="processor"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for="ram"&gt;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RAM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type="text" class="form-control" id="ram"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Hard Disk (GB)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&lt;input type="number" class="form-control"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hardDisk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&lt;/div&gt;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&lt;/form&gt;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37005FD-BFA9-4E6C-A886-CB3D7BE791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HTML Template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52600" y="1524001"/>
            <a:ext cx="815340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&lt;div class="form-group"&gt;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&lt;label for="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"&gt;Operating System&lt;/label&gt;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&lt;select class="form-control"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id="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required&gt;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&lt;option *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="let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of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operatingSystems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     		  	[value]="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"&gt;{{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}}&lt;/option&gt;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&lt;/select&gt;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  <a:p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-success"&gt;Submit&lt;/button&gt;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958A70-A4F5-4A1C-9CD0-FC34332397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>
            <a:normAutofit/>
          </a:bodyPr>
          <a:lstStyle/>
          <a:p>
            <a:r>
              <a:rPr lang="en-US" sz="3200" dirty="0"/>
              <a:t>We need to </a:t>
            </a:r>
            <a:r>
              <a:rPr lang="en-US" sz="3200" b="1" dirty="0">
                <a:solidFill>
                  <a:schemeClr val="bg1"/>
                </a:solidFill>
              </a:rPr>
              <a:t>display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listen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extract</a:t>
            </a:r>
            <a:r>
              <a:rPr lang="en-US" sz="3200" dirty="0"/>
              <a:t> data at the same time</a:t>
            </a:r>
          </a:p>
          <a:p>
            <a:pPr lvl="1">
              <a:spcAft>
                <a:spcPts val="14000"/>
              </a:spcAft>
            </a:pPr>
            <a:r>
              <a:rPr lang="en-US" dirty="0"/>
              <a:t>This is done by using the </a:t>
            </a:r>
            <a:r>
              <a:rPr lang="en-US" b="1" dirty="0" err="1">
                <a:solidFill>
                  <a:schemeClr val="bg1"/>
                </a:solidFill>
              </a:rPr>
              <a:t>ngModel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</a:p>
          <a:p>
            <a:r>
              <a:rPr lang="en-US" dirty="0"/>
              <a:t>The following directive will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work without a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NgModel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1000" y="2574000"/>
            <a:ext cx="647517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class="form-control"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/&gt;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01000" y="5544000"/>
            <a:ext cx="4585171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="processor"/&gt;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EDF9038-1808-4B59-8B8C-7DFE90356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Declare 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variable to the form</a:t>
            </a:r>
          </a:p>
          <a:p>
            <a:r>
              <a:rPr lang="en-US" dirty="0"/>
              <a:t>Angular </a:t>
            </a: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 attaches an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directive</a:t>
            </a:r>
          </a:p>
          <a:p>
            <a:r>
              <a:rPr lang="en-US" dirty="0"/>
              <a:t>The </a:t>
            </a:r>
            <a:r>
              <a:rPr lang="en-US" dirty="0" err="1"/>
              <a:t>NgForm</a:t>
            </a:r>
            <a:r>
              <a:rPr lang="en-US" dirty="0"/>
              <a:t> directive adds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Monitors</a:t>
            </a:r>
            <a:r>
              <a:rPr lang="en-US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Validates</a:t>
            </a:r>
            <a:r>
              <a:rPr lang="en-US" dirty="0"/>
              <a:t> properties</a:t>
            </a:r>
          </a:p>
          <a:p>
            <a:pPr lvl="1"/>
            <a:r>
              <a:rPr lang="en-US" dirty="0"/>
              <a:t>It holds a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  <a:r>
              <a:rPr lang="en-US" dirty="0"/>
              <a:t> property which is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only if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are valid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NgForm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6000" y="1899001"/>
            <a:ext cx="3285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f="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68B7BEB-CC3B-4024-BBB1-100D82E65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8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dirty="0" err="1">
                <a:solidFill>
                  <a:schemeClr val="bg1"/>
                </a:solidFill>
              </a:rPr>
              <a:t>ViewChild</a:t>
            </a:r>
            <a:r>
              <a:rPr lang="en-US" dirty="0"/>
              <a:t> to access the local reference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Local Reference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2079000"/>
            <a:ext cx="1034517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@Component({…})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LaptopFormComponent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implements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AfterViewInit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@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ViewChild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('f') form: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NgForm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ngAfterViewInit</a:t>
            </a:r>
            <a:r>
              <a:rPr lang="en-US" sz="24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console.dir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this.form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F4BE063-9A0F-4143-AC2D-8A15707A3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89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33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To submit a form bind </a:t>
            </a:r>
            <a:r>
              <a:rPr lang="en-US" b="1" dirty="0" err="1">
                <a:solidFill>
                  <a:schemeClr val="bg1"/>
                </a:solidFill>
              </a:rPr>
              <a:t>ngSubmit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 property to form</a:t>
            </a:r>
            <a:br>
              <a:rPr lang="en-US" dirty="0"/>
            </a:br>
            <a:r>
              <a:rPr lang="en-US" dirty="0"/>
              <a:t>component's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spcAft>
                <a:spcPts val="6000"/>
              </a:spcAft>
            </a:pPr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onSubmit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method should send the </a:t>
            </a:r>
            <a:r>
              <a:rPr lang="en-US" b="1" dirty="0">
                <a:solidFill>
                  <a:schemeClr val="bg1"/>
                </a:solidFill>
              </a:rPr>
              <a:t>control values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directly to an </a:t>
            </a:r>
            <a:r>
              <a:rPr lang="en-US" b="1" dirty="0">
                <a:solidFill>
                  <a:schemeClr val="bg1"/>
                </a:solidFill>
              </a:rPr>
              <a:t>API</a:t>
            </a:r>
            <a:r>
              <a:rPr lang="en-US" dirty="0"/>
              <a:t> through a </a:t>
            </a:r>
            <a:r>
              <a:rPr lang="en-US" b="1" dirty="0">
                <a:solidFill>
                  <a:schemeClr val="bg1"/>
                </a:solidFill>
              </a:rPr>
              <a:t>service</a:t>
            </a:r>
            <a:r>
              <a:rPr lang="en-US" dirty="0"/>
              <a:t> of some sort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Submit a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18735"/>
            <a:ext cx="728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#f="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4376959"/>
            <a:ext cx="5846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content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// Send model to API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AAE87C-18CB-42D7-A0C1-694D6A321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38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66560" y="1019499"/>
            <a:ext cx="9927138" cy="537769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NgForm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touched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user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the control</a:t>
            </a:r>
          </a:p>
          <a:p>
            <a:pPr lvl="1"/>
            <a:r>
              <a:rPr lang="en-US" dirty="0"/>
              <a:t>Tracks if the control is </a:t>
            </a:r>
            <a:r>
              <a:rPr lang="en-US" b="1" dirty="0">
                <a:solidFill>
                  <a:schemeClr val="bg1"/>
                </a:solidFill>
              </a:rPr>
              <a:t>valid</a:t>
            </a:r>
          </a:p>
          <a:p>
            <a:r>
              <a:rPr lang="en-US" dirty="0"/>
              <a:t>The directive doesn't just track state</a:t>
            </a:r>
          </a:p>
          <a:p>
            <a:pPr lvl="1"/>
            <a:r>
              <a:rPr lang="en-US" dirty="0"/>
              <a:t>It can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the control with special </a:t>
            </a:r>
            <a:r>
              <a:rPr lang="en-US" b="1" dirty="0">
                <a:solidFill>
                  <a:schemeClr val="bg1"/>
                </a:solidFill>
              </a:rPr>
              <a:t>Angular CSS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classes</a:t>
            </a:r>
          </a:p>
          <a:p>
            <a:pPr lvl="1"/>
            <a:r>
              <a:rPr lang="en-US" dirty="0"/>
              <a:t>Leverage those class names to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appearance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Form State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B1C8454-AFA7-4CED-BF8B-8617DA35A2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306454"/>
              </p:ext>
            </p:extLst>
          </p:nvPr>
        </p:nvGraphicFramePr>
        <p:xfrm>
          <a:off x="1345453" y="2133600"/>
          <a:ext cx="9501097" cy="30800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State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true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Class if false</a:t>
                      </a:r>
                      <a:endParaRPr 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was visited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control's value was 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control</a:t>
                      </a:r>
                      <a:r>
                        <a:rPr lang="en-US" baseline="0" dirty="0">
                          <a:effectLst/>
                        </a:rPr>
                        <a:t> is valid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ng-invalid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Control State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C3F56B7-57FE-43F2-836F-9298166E7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18475"/>
          </a:xfrm>
        </p:spPr>
        <p:txBody>
          <a:bodyPr/>
          <a:lstStyle/>
          <a:p>
            <a:r>
              <a:rPr lang="en-US" dirty="0"/>
              <a:t>You can mark </a:t>
            </a: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fields and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data at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time with a </a:t>
            </a:r>
            <a:r>
              <a:rPr lang="en-US" b="1" dirty="0">
                <a:solidFill>
                  <a:schemeClr val="bg1"/>
                </a:solidFill>
              </a:rPr>
              <a:t>colored</a:t>
            </a:r>
            <a:r>
              <a:rPr lang="en-US" dirty="0"/>
              <a:t> bar on the </a:t>
            </a: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box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Custom CSS for Visual Feedback</a:t>
            </a:r>
            <a:endParaRPr lang="bg-BG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0C8A8E11-EF71-4836-8931-0E3682ABFC69}"/>
              </a:ext>
            </a:extLst>
          </p:cNvPr>
          <p:cNvGrpSpPr/>
          <p:nvPr/>
        </p:nvGrpSpPr>
        <p:grpSpPr>
          <a:xfrm>
            <a:off x="914400" y="2514600"/>
            <a:ext cx="8472600" cy="3307022"/>
            <a:chOff x="1293812" y="2625449"/>
            <a:chExt cx="8472600" cy="3307022"/>
          </a:xfrm>
        </p:grpSpPr>
        <p:sp>
          <p:nvSpPr>
            <p:cNvPr id="5" name="Text Placeholder 3"/>
            <p:cNvSpPr txBox="1">
              <a:spLocks/>
            </p:cNvSpPr>
            <p:nvPr/>
          </p:nvSpPr>
          <p:spPr>
            <a:xfrm>
              <a:off x="1293812" y="3201742"/>
              <a:ext cx="8472600" cy="27307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lang="en-US" sz="2000" b="1" smtClean="0">
                  <a:solidFill>
                    <a:srgbClr val="8CF4F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ng-valid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#42A948;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green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  <a:p>
              <a:br>
                <a:rPr lang="en-US" sz="2400" dirty="0">
                  <a:solidFill>
                    <a:schemeClr val="tx2"/>
                  </a:solidFill>
                  <a:effectLst/>
                </a:rPr>
              </a:br>
              <a:r>
                <a:rPr lang="en-US" sz="2400" dirty="0">
                  <a:solidFill>
                    <a:schemeClr val="tx2"/>
                  </a:solidFill>
                  <a:effectLst/>
                </a:rPr>
                <a:t>input.</a:t>
              </a:r>
              <a:r>
                <a:rPr lang="en-US" sz="2400" dirty="0">
                  <a:solidFill>
                    <a:schemeClr val="bg1"/>
                  </a:solidFill>
                  <a:effectLst/>
                </a:rPr>
                <a:t>ng-invalid.ng-touched</a:t>
              </a:r>
              <a:r>
                <a:rPr lang="en-US" sz="2400" dirty="0">
                  <a:solidFill>
                    <a:schemeClr val="tx2"/>
                  </a:solidFill>
                  <a:effectLst/>
                </a:rPr>
                <a:t> {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  border-left: 5px solid #A94442; </a:t>
              </a:r>
              <a:r>
                <a:rPr lang="en-US" sz="2400" i="1" dirty="0">
                  <a:solidFill>
                    <a:schemeClr val="accent2"/>
                  </a:solidFill>
                  <a:effectLst/>
                </a:rPr>
                <a:t>/* red */</a:t>
              </a:r>
            </a:p>
            <a:p>
              <a:r>
                <a:rPr lang="en-US" sz="2400" dirty="0">
                  <a:solidFill>
                    <a:schemeClr val="tx2"/>
                  </a:solidFill>
                  <a:effectLst/>
                </a:rPr>
                <a:t>}</a:t>
              </a:r>
            </a:p>
          </p:txBody>
        </p:sp>
        <p:sp>
          <p:nvSpPr>
            <p:cNvPr id="6" name="Text Placeholder 3"/>
            <p:cNvSpPr txBox="1">
              <a:spLocks/>
            </p:cNvSpPr>
            <p:nvPr/>
          </p:nvSpPr>
          <p:spPr>
            <a:xfrm>
              <a:off x="1293812" y="2625449"/>
              <a:ext cx="8472600" cy="57629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indent="0" fontAlgn="base">
                <a:spcBef>
                  <a:spcPts val="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b="1">
                  <a:solidFill>
                    <a:schemeClr val="tx2"/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</a:lvl6pPr>
              <a:lvl7pPr marL="1911096" indent="-22860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algn="ctr"/>
              <a:r>
                <a:rPr lang="en-US" sz="2800" noProof="1"/>
                <a:t>styles.css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B9B481B3-01A3-44CB-BFAD-6E4F9D734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4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HTML 5 attributes </a:t>
            </a:r>
            <a:r>
              <a:rPr lang="en-US" dirty="0"/>
              <a:t>to input fields for validation</a:t>
            </a:r>
          </a:p>
          <a:p>
            <a:r>
              <a:rPr lang="en-US" dirty="0"/>
              <a:t>Angular tracks most attributes and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depending on what the user enters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Validation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321623"/>
            <a:ext cx="6750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minLength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="5"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2A9A054-7CBE-42C6-B006-78E37466D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88" y="1150939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DF8F44-2B82-4C58-A807-92A9DCAA3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Angular is shipped with the following validators</a:t>
            </a:r>
          </a:p>
          <a:p>
            <a:pPr lvl="1"/>
            <a:r>
              <a:rPr lang="en-GB" dirty="0">
                <a:hlinkClick r:id="rId2"/>
              </a:rPr>
              <a:t>https://angular.io/api/forms/Validators</a:t>
            </a:r>
            <a:endParaRPr lang="en-GB" dirty="0"/>
          </a:p>
          <a:p>
            <a:r>
              <a:rPr lang="en-US" dirty="0"/>
              <a:t>For template-driven forms you will need directives</a:t>
            </a:r>
          </a:p>
          <a:p>
            <a:pPr lvl="1"/>
            <a:r>
              <a:rPr lang="en-GB" dirty="0">
                <a:hlinkClick r:id="rId3"/>
              </a:rPr>
              <a:t>https://angular.io/api?type=directive</a:t>
            </a:r>
            <a:endParaRPr lang="en-GB" dirty="0"/>
          </a:p>
          <a:p>
            <a:r>
              <a:rPr lang="en-GB" dirty="0"/>
              <a:t>There are multiple </a:t>
            </a:r>
            <a:r>
              <a:rPr lang="en-GB" dirty="0" err="1"/>
              <a:t>npm</a:t>
            </a:r>
            <a:r>
              <a:rPr lang="en-GB" dirty="0"/>
              <a:t> packages for custom validators</a:t>
            </a:r>
          </a:p>
          <a:p>
            <a:pPr lvl="1"/>
            <a:r>
              <a:rPr lang="en-GB" dirty="0">
                <a:hlinkClick r:id="rId4"/>
              </a:rPr>
              <a:t>https://www.npmjs.com/package/ng5-validation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Validators/Third-party Validators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374BD16-1690-4D26-98D2-04FA49818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233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080475"/>
          </a:xfrm>
        </p:spPr>
        <p:txBody>
          <a:bodyPr/>
          <a:lstStyle/>
          <a:p>
            <a:r>
              <a:rPr lang="en-US" dirty="0"/>
              <a:t>The user should know </a:t>
            </a:r>
            <a:r>
              <a:rPr lang="en-US" b="1" dirty="0">
                <a:solidFill>
                  <a:schemeClr val="bg1"/>
                </a:solidFill>
              </a:rPr>
              <a:t>exactly</a:t>
            </a:r>
            <a:r>
              <a:rPr lang="en-US" dirty="0"/>
              <a:t> what went wrong</a:t>
            </a:r>
          </a:p>
          <a:p>
            <a:r>
              <a:rPr lang="en-US" dirty="0"/>
              <a:t>Leverage the control's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/>
              <a:t> to reveal a helpful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</a:p>
          <a:p>
            <a:r>
              <a:rPr lang="en-US" dirty="0"/>
              <a:t>Add a template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489323"/>
            <a:ext cx="679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DB8446C-6761-4B0F-8305-D7849BD71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1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57075"/>
          </a:xfrm>
        </p:spPr>
        <p:txBody>
          <a:bodyPr/>
          <a:lstStyle/>
          <a:p>
            <a:r>
              <a:rPr lang="en-US" dirty="0"/>
              <a:t>Create a div and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it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when the control state is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endParaRPr lang="en-US" dirty="0"/>
          </a:p>
          <a:p>
            <a:r>
              <a:rPr lang="en-US" dirty="0"/>
              <a:t>Use the reference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/>
              <a:t> the state</a:t>
            </a:r>
          </a:p>
          <a:p>
            <a:r>
              <a:rPr lang="en-US" dirty="0"/>
              <a:t>Add a </a:t>
            </a:r>
            <a:r>
              <a:rPr lang="en-US" b="1" dirty="0">
                <a:solidFill>
                  <a:schemeClr val="bg1"/>
                </a:solidFill>
              </a:rPr>
              <a:t>helpful</a:t>
            </a:r>
            <a:r>
              <a:rPr lang="en-US" dirty="0"/>
              <a:t> message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r>
              <a:rPr lang="en-US" dirty="0"/>
              <a:t> the div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Error Messages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3429000"/>
            <a:ext cx="9450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alert alert-danger"&gt;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Processor is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3C666E2-804D-4099-9CE7-D4A5E621D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6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156675"/>
          </a:xfrm>
        </p:spPr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bind</a:t>
            </a:r>
            <a:r>
              <a:rPr lang="en-US" dirty="0"/>
              <a:t> the form's overall </a:t>
            </a:r>
            <a:r>
              <a:rPr lang="en-US" b="1" dirty="0">
                <a:solidFill>
                  <a:schemeClr val="bg1"/>
                </a:solidFill>
              </a:rPr>
              <a:t>validity</a:t>
            </a:r>
            <a:r>
              <a:rPr lang="en-US" dirty="0"/>
              <a:t> using the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declared in the </a:t>
            </a:r>
            <a:r>
              <a:rPr lang="en-US" b="1" dirty="0">
                <a:solidFill>
                  <a:schemeClr val="bg1"/>
                </a:solidFill>
              </a:rPr>
              <a:t>&lt;form&gt;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tag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/>
              <a:t> the submit button in case a control has </a:t>
            </a:r>
            <a:r>
              <a:rPr lang="en-US" b="1" dirty="0">
                <a:solidFill>
                  <a:schemeClr val="bg1"/>
                </a:solidFill>
              </a:rPr>
              <a:t>invalid</a:t>
            </a:r>
            <a:r>
              <a:rPr lang="en-US" dirty="0"/>
              <a:t> state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Overall Validity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200401"/>
            <a:ext cx="7871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&lt;button type="submit" class="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btn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-success"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disabled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Submit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6" name="Picture 2" descr="Резултат с изображение за unit test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620" y="4879673"/>
            <a:ext cx="1808410" cy="17758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2BFC52FD-F4AD-455B-AD20-E3FBE1DAF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1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Instantly react to any changes using </a:t>
            </a:r>
            <a:r>
              <a:rPr lang="en-US" b="1" dirty="0">
                <a:solidFill>
                  <a:schemeClr val="bg1"/>
                </a:solidFill>
              </a:rPr>
              <a:t>two-way</a:t>
            </a:r>
            <a:r>
              <a:rPr lang="en-US" dirty="0"/>
              <a:t> data binding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Data Binding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45803"/>
            <a:ext cx="787017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id="processor"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)]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laptop.processor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name="processor"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 #processor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4888231"/>
            <a:ext cx="557517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constructor() {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Laptop()  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DA7BCF-973A-4318-A399-827410E4C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33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Group similar input fields using </a:t>
            </a:r>
            <a:r>
              <a:rPr lang="en-US" b="1" dirty="0" err="1">
                <a:solidFill>
                  <a:schemeClr val="bg1"/>
                </a:solidFill>
              </a:rPr>
              <a:t>ngModelGroup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Useful for input fields that have the </a:t>
            </a:r>
            <a:r>
              <a:rPr lang="en-US" b="1" dirty="0">
                <a:solidFill>
                  <a:schemeClr val="bg1"/>
                </a:solidFill>
              </a:rPr>
              <a:t>same validation</a:t>
            </a:r>
          </a:p>
          <a:p>
            <a:pPr lvl="1"/>
            <a:r>
              <a:rPr lang="en-US" dirty="0"/>
              <a:t>Password/Confirm password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NgModelGroup</a:t>
            </a:r>
            <a:r>
              <a:rPr lang="en-US" dirty="0"/>
              <a:t> Directive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6413" y="3249000"/>
            <a:ext cx="5019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#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ngModelGroup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6413" y="4824000"/>
            <a:ext cx="8664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passData.invalid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passData.touched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Both passwords must be valid!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A63250E-DE55-445F-A67A-643E25971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8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setValue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chemeClr val="bg1"/>
                </a:solidFill>
              </a:rPr>
              <a:t>patchValue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to change the form from </a:t>
            </a:r>
            <a:r>
              <a:rPr lang="en-US" b="1" dirty="0">
                <a:solidFill>
                  <a:schemeClr val="bg1"/>
                </a:solidFill>
              </a:rPr>
              <a:t>inside</a:t>
            </a:r>
            <a:br>
              <a:rPr lang="en-US" dirty="0"/>
            </a:br>
            <a:r>
              <a:rPr lang="en-US" dirty="0"/>
              <a:t>the component or add default values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and Patching Form Value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9000"/>
            <a:ext cx="6255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changeInput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patchValue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ram: '16 GB'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processor: 'Intel Core i7'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});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D0C63C-8A7E-4D9B-9E3C-D408A5F20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25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a form is submitted resetting is necessary to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all</a:t>
            </a:r>
            <a:br>
              <a:rPr lang="en-US" dirty="0"/>
            </a:br>
            <a:r>
              <a:rPr lang="en-US" dirty="0"/>
              <a:t>input fields and </a:t>
            </a:r>
            <a:r>
              <a:rPr lang="en-US" b="1" dirty="0">
                <a:solidFill>
                  <a:schemeClr val="bg1"/>
                </a:solidFill>
              </a:rPr>
              <a:t>reset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track 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Resetting the Form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64000"/>
            <a:ext cx="54000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onSubmit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body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this.form.value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Send body to an API</a:t>
            </a:r>
          </a:p>
          <a:p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this.form.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BD198E9-FA77-4EE1-9019-6FDCF005D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608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B6E1-8C9A-43E6-8EE0-3F76BFD67D7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Handling Forms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89D078D-E0E1-4116-961D-7F3520DBDF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Reactive Forms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D10F3C-415B-4946-93C4-2F077FFBDD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385091"/>
            <a:ext cx="2600774" cy="26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some scenarios that can't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resolved</a:t>
            </a:r>
            <a:r>
              <a:rPr lang="en-US" dirty="0"/>
              <a:t> using template-driven forms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</a:t>
            </a:r>
            <a:r>
              <a:rPr lang="en-US" dirty="0"/>
              <a:t> Form Arrays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Dynamic Form </a:t>
            </a:r>
            <a:r>
              <a:rPr lang="en-US" b="1" dirty="0">
                <a:solidFill>
                  <a:schemeClr val="bg1"/>
                </a:solidFill>
              </a:rPr>
              <a:t>Creation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 Overview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1A8C756-0C19-4F18-81DA-DDD455B96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4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8D65-0E1F-4FD3-9F18-B2CD2A048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Directives</a:t>
            </a:r>
          </a:p>
        </p:txBody>
      </p:sp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54" y="1371600"/>
            <a:ext cx="2408495" cy="26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EC1C38EA-6A4B-4FBB-AC16-1842F146F0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Manipulating the DOM in Angular</a:t>
            </a:r>
          </a:p>
        </p:txBody>
      </p:sp>
    </p:spTree>
    <p:extLst>
      <p:ext uri="{BB962C8B-B14F-4D97-AF65-F5344CB8AC3E}">
        <p14:creationId xmlns:p14="http://schemas.microsoft.com/office/powerpoint/2010/main" val="1210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  <a:buClr>
                <a:schemeClr val="tx1"/>
              </a:buClr>
            </a:pPr>
            <a:r>
              <a:rPr lang="en-US" dirty="0"/>
              <a:t>In order to </a:t>
            </a:r>
            <a:r>
              <a:rPr lang="en-US" b="1" dirty="0">
                <a:solidFill>
                  <a:schemeClr val="bg1"/>
                </a:solidFill>
              </a:rPr>
              <a:t>use</a:t>
            </a:r>
            <a:r>
              <a:rPr lang="en-US" dirty="0"/>
              <a:t> reactive forms we need the </a:t>
            </a:r>
            <a:r>
              <a:rPr lang="en-US" b="1" dirty="0">
                <a:solidFill>
                  <a:schemeClr val="bg1"/>
                </a:solidFill>
              </a:rPr>
              <a:t>Reactive Forms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Module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Now we have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to all the needed </a:t>
            </a:r>
            <a:r>
              <a:rPr lang="en-US" b="1" dirty="0">
                <a:solidFill>
                  <a:schemeClr val="bg1"/>
                </a:solidFill>
              </a:rPr>
              <a:t>directives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formGroupName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formArrayName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Forms Module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39000"/>
            <a:ext cx="896348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ReactiveFormsModule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CF29B5-EE62-44E1-A7CA-2B0941C8A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64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The component class will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will bind later in the template</a:t>
            </a:r>
          </a:p>
          <a:p>
            <a:r>
              <a:rPr lang="en-US" dirty="0"/>
              <a:t>The core </a:t>
            </a:r>
            <a:r>
              <a:rPr lang="en-US" b="1" dirty="0">
                <a:solidFill>
                  <a:schemeClr val="bg1"/>
                </a:solidFill>
              </a:rPr>
              <a:t>idea</a:t>
            </a:r>
            <a:r>
              <a:rPr lang="en-US" dirty="0"/>
              <a:t> is to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most of the logic from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Component Class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0617" y="3763625"/>
            <a:ext cx="9664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0617" y="4581315"/>
            <a:ext cx="81348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('Intel Core i7'),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new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('16 GB DDR4')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334BB1-3832-4E28-80BD-45FFC36FB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58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we have to </a:t>
            </a:r>
            <a:r>
              <a:rPr lang="en-US" b="1" dirty="0">
                <a:solidFill>
                  <a:schemeClr val="bg1"/>
                </a:solidFill>
              </a:rPr>
              <a:t>mark</a:t>
            </a:r>
            <a:r>
              <a:rPr lang="en-US" dirty="0"/>
              <a:t> the main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after that add </a:t>
            </a:r>
            <a:r>
              <a:rPr lang="en-US" b="1" dirty="0" err="1">
                <a:solidFill>
                  <a:schemeClr val="bg1"/>
                </a:solidFill>
              </a:rPr>
              <a:t>formControlName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to each form control</a:t>
            </a: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72690"/>
            <a:ext cx="944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&lt;form 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ngSubmit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)="save()" 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]="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3439709"/>
            <a:ext cx="94464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&lt;input type="text" class="form-control" id="processor"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required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formControlName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191000" y="4734000"/>
            <a:ext cx="3285000" cy="1018339"/>
          </a:xfrm>
          <a:prstGeom prst="wedgeRoundRectCallout">
            <a:avLst>
              <a:gd name="adj1" fmla="val 3672"/>
              <a:gd name="adj2" fmla="val -660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The </a:t>
            </a:r>
            <a:r>
              <a:rPr lang="en-US" sz="2400" b="1" noProof="1">
                <a:solidFill>
                  <a:schemeClr val="bg1"/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of the </a:t>
            </a:r>
            <a:r>
              <a:rPr lang="en-US" sz="2400" b="1" noProof="1">
                <a:solidFill>
                  <a:schemeClr val="bg1"/>
                </a:solidFill>
              </a:rPr>
              <a:t>key</a:t>
            </a:r>
            <a:r>
              <a:rPr lang="en-US" sz="2400" b="1" noProof="1">
                <a:solidFill>
                  <a:schemeClr val="bg2"/>
                </a:solidFill>
              </a:rPr>
              <a:t> instance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9C67914-E734-4062-A535-4DA2DE7C1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67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39597" cy="5112875"/>
          </a:xfrm>
        </p:spPr>
        <p:txBody>
          <a:bodyPr>
            <a:normAutofit/>
          </a:bodyPr>
          <a:lstStyle/>
          <a:p>
            <a:pPr>
              <a:spcAft>
                <a:spcPts val="6000"/>
              </a:spcAft>
            </a:pPr>
            <a:r>
              <a:rPr lang="en-US" dirty="0"/>
              <a:t>Two ways to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the form model</a:t>
            </a:r>
          </a:p>
          <a:p>
            <a:pPr marL="0" indent="0">
              <a:spcAft>
                <a:spcPts val="6000"/>
              </a:spcAft>
              <a:buNone/>
            </a:pPr>
            <a:endParaRPr lang="en-US" dirty="0"/>
          </a:p>
          <a:p>
            <a:pPr>
              <a:spcAft>
                <a:spcPts val="6000"/>
              </a:spcAft>
            </a:pPr>
            <a:r>
              <a:rPr lang="en-US" dirty="0"/>
              <a:t>The idea is to </a:t>
            </a:r>
            <a:r>
              <a:rPr lang="en-US" b="1" dirty="0">
                <a:solidFill>
                  <a:schemeClr val="bg1"/>
                </a:solidFill>
              </a:rPr>
              <a:t>shorten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transfer</a:t>
            </a:r>
            <a:r>
              <a:rPr lang="en-US" dirty="0"/>
              <a:t> such logic in the </a:t>
            </a:r>
            <a:r>
              <a:rPr lang="en-US" b="1" dirty="0">
                <a:solidFill>
                  <a:schemeClr val="bg1"/>
                </a:solidFill>
              </a:rPr>
              <a:t>component</a:t>
            </a:r>
            <a:r>
              <a:rPr lang="en-US" dirty="0"/>
              <a:t> when 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Form Model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981689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controls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.valid</a:t>
            </a:r>
            <a:endParaRPr lang="en-US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697" y="2831785"/>
            <a:ext cx="7087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processor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').valid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5DA4167-FAF6-4AF5-BC31-862AA9322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service to avoid create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</a:t>
            </a:r>
            <a:br>
              <a:rPr lang="en-US" dirty="0"/>
            </a:b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bg1"/>
                </a:solidFill>
              </a:rPr>
              <a:t>FormControl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name</a:t>
            </a:r>
          </a:p>
          <a:p>
            <a:pPr>
              <a:spcAft>
                <a:spcPts val="6000"/>
              </a:spcAft>
            </a:pPr>
            <a:r>
              <a:rPr lang="en-US" dirty="0"/>
              <a:t>Inject it </a:t>
            </a:r>
            <a:r>
              <a:rPr lang="en-US" b="1" dirty="0">
                <a:solidFill>
                  <a:schemeClr val="bg1"/>
                </a:solidFill>
              </a:rPr>
              <a:t>into</a:t>
            </a:r>
            <a:r>
              <a:rPr lang="en-US" dirty="0"/>
              <a:t> the constructor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Form Builder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1" y="2514600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@angular/forms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1" y="3845792"/>
            <a:ext cx="91621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constructor(private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fb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: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FormBuilder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) {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1" y="4687457"/>
            <a:ext cx="6850199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'Intel Core i7'</a:t>
            </a:r>
            <a:r>
              <a:rPr lang="en-US" sz="28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 ram 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'16 GB DDR4'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9028507-2D62-4891-BFFD-E51EB0271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38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290275"/>
          </a:xfrm>
        </p:spPr>
        <p:txBody>
          <a:bodyPr/>
          <a:lstStyle/>
          <a:p>
            <a:r>
              <a:rPr lang="en-US" dirty="0"/>
              <a:t>In reactive forms we can add validation more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based on user </a:t>
            </a:r>
            <a:r>
              <a:rPr lang="en-US" b="1" dirty="0">
                <a:solidFill>
                  <a:schemeClr val="bg1"/>
                </a:solidFill>
              </a:rPr>
              <a:t>action</a:t>
            </a:r>
            <a:endParaRPr lang="en-US" dirty="0"/>
          </a:p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adjust</a:t>
            </a:r>
            <a:r>
              <a:rPr lang="en-US" dirty="0"/>
              <a:t> rules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</a:p>
          <a:p>
            <a:r>
              <a:rPr lang="en-US" dirty="0"/>
              <a:t>We can create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validators</a:t>
            </a:r>
          </a:p>
          <a:p>
            <a:pPr lvl="1"/>
            <a:r>
              <a:rPr lang="en-US" dirty="0"/>
              <a:t>Custom validators excepting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Cross-field</a:t>
            </a:r>
            <a:r>
              <a:rPr lang="en-US" dirty="0"/>
              <a:t> validations and more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486125-97BB-4A3A-8FAF-3514987D2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40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1394675"/>
          </a:xfrm>
        </p:spPr>
        <p:txBody>
          <a:bodyPr/>
          <a:lstStyle/>
          <a:p>
            <a:r>
              <a:rPr lang="en-US" dirty="0"/>
              <a:t>Defining our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 err="1">
                <a:solidFill>
                  <a:schemeClr val="bg1"/>
                </a:solidFill>
              </a:rPr>
              <a:t>FormBuilder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allows us to add 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validations using the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Build-in Validation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84000"/>
            <a:ext cx="5831447" cy="30710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this.fb.group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: [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'Intel core i7', [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Validators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(10)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]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8B12ED-5EFA-41AE-A11F-945B994BB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28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20287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bg1"/>
                </a:solidFill>
              </a:rPr>
              <a:t>formGroup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directive has an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  <a:r>
              <a:rPr lang="en-US" dirty="0"/>
              <a:t> property which can be used to </a:t>
            </a:r>
            <a:r>
              <a:rPr lang="en-US" b="1" dirty="0">
                <a:solidFill>
                  <a:schemeClr val="bg1"/>
                </a:solidFill>
              </a:rPr>
              <a:t>show</a:t>
            </a:r>
            <a:r>
              <a:rPr lang="en-US" dirty="0"/>
              <a:t> errors only when </a:t>
            </a:r>
            <a:r>
              <a:rPr lang="en-US" b="1" dirty="0">
                <a:solidFill>
                  <a:schemeClr val="bg1"/>
                </a:solidFill>
              </a:rPr>
              <a:t>needed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 the Template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574000"/>
            <a:ext cx="1037759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&lt;div *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="(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touched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||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dirty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&amp;&amp; 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 class="alert alert-danger"&gt;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.required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is required!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&lt;span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ngIf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="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laptopForm.get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('processor').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errors</a:t>
            </a:r>
            <a:r>
              <a:rPr lang="en-US" sz="22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.minlength</a:t>
            </a:r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  Processor should be at least 10 symbols long!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&lt;/span&gt;</a:t>
            </a:r>
          </a:p>
          <a:p>
            <a:r>
              <a:rPr lang="en-US" sz="2200" b="1" dirty="0">
                <a:solidFill>
                  <a:schemeClr val="tx2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3475BAE-7813-408C-89B1-C79BA8891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9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2613875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Reactive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we have the ability to </a:t>
            </a:r>
            <a:r>
              <a:rPr lang="en-US" b="1" dirty="0">
                <a:solidFill>
                  <a:schemeClr val="bg1"/>
                </a:solidFill>
              </a:rPr>
              <a:t>watch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react</a:t>
            </a:r>
            <a:r>
              <a:rPr lang="en-US" dirty="0"/>
              <a:t> to changes on form </a:t>
            </a:r>
            <a:r>
              <a:rPr lang="en-US" b="1" dirty="0">
                <a:solidFill>
                  <a:schemeClr val="bg1"/>
                </a:solidFill>
              </a:rPr>
              <a:t>groups</a:t>
            </a:r>
            <a:r>
              <a:rPr lang="en-US" dirty="0"/>
              <a:t> and form </a:t>
            </a:r>
            <a:r>
              <a:rPr lang="en-US" b="1" dirty="0">
                <a:solidFill>
                  <a:schemeClr val="bg1"/>
                </a:solidFill>
              </a:rPr>
              <a:t>controls</a:t>
            </a:r>
          </a:p>
          <a:p>
            <a:r>
              <a:rPr lang="en-US" dirty="0"/>
              <a:t>Whenever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an input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we can </a:t>
            </a:r>
            <a:r>
              <a:rPr lang="en-US" b="1" dirty="0">
                <a:solidFill>
                  <a:schemeClr val="bg1"/>
                </a:solidFill>
              </a:rPr>
              <a:t>subscribe</a:t>
            </a:r>
            <a:r>
              <a:rPr lang="en-US" dirty="0"/>
              <a:t> to that event and handle the </a:t>
            </a:r>
            <a:r>
              <a:rPr lang="en-US" b="1" dirty="0">
                <a:solidFill>
                  <a:schemeClr val="bg1"/>
                </a:solidFill>
              </a:rPr>
              <a:t>observable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Watching and Reacting to Changes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865838"/>
            <a:ext cx="47352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this.laptopForm.get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('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os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valueChanges</a:t>
            </a: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subscribe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(console.log);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09EE84C-2A4E-44BE-A49D-C56047514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0C8F4DF-2C22-41A8-AD22-2270A9E5AE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70" y="4255640"/>
            <a:ext cx="2251360" cy="22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0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509917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Import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from the following library</a:t>
            </a:r>
          </a:p>
          <a:p>
            <a:pPr>
              <a:spcAft>
                <a:spcPts val="6000"/>
              </a:spcAft>
            </a:pPr>
            <a:r>
              <a:rPr lang="en-US" dirty="0"/>
              <a:t>Attach the </a:t>
            </a:r>
            <a:r>
              <a:rPr lang="en-US" b="1" dirty="0" err="1">
                <a:solidFill>
                  <a:schemeClr val="bg1"/>
                </a:solidFill>
              </a:rPr>
              <a:t>throttleTIme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to a form control's </a:t>
            </a:r>
            <a:br>
              <a:rPr lang="bg-BG" dirty="0"/>
            </a:br>
            <a:r>
              <a:rPr lang="en-US" b="1" dirty="0" err="1">
                <a:solidFill>
                  <a:schemeClr val="bg1"/>
                </a:solidFill>
              </a:rPr>
              <a:t>valueChanges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event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Reactive Transformations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9127" y="1905000"/>
            <a:ext cx="771687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} '</a:t>
            </a:r>
            <a:r>
              <a:rPr lang="en-US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rxjs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/operators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0373" y="3962401"/>
            <a:ext cx="5455627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processorControl.valueChanges</a:t>
            </a:r>
            <a:endParaRPr lang="en-US" sz="26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.pipe(</a:t>
            </a:r>
            <a:r>
              <a:rPr lang="en-US" sz="26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throttleTime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(1500))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.subscribe(value =&gt; {</a:t>
            </a:r>
          </a:p>
          <a:p>
            <a:r>
              <a:rPr lang="bg-BG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console.log(value);</a:t>
            </a:r>
          </a:p>
          <a:p>
            <a:r>
              <a:rPr lang="en-US" sz="2600" b="1" dirty="0">
                <a:solidFill>
                  <a:schemeClr val="tx2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096C8E9-BE87-4C62-93B8-E18B4F12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7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 are </a:t>
            </a:r>
            <a:r>
              <a:rPr lang="en-US" sz="4000" b="1" dirty="0">
                <a:solidFill>
                  <a:schemeClr val="bg1"/>
                </a:solidFill>
              </a:rPr>
              <a:t>three </a:t>
            </a:r>
            <a:r>
              <a:rPr lang="en-US" sz="4000" dirty="0"/>
              <a:t>types of </a:t>
            </a:r>
            <a:r>
              <a:rPr lang="en-US" sz="4000" b="1" dirty="0">
                <a:solidFill>
                  <a:schemeClr val="bg1"/>
                </a:solidFill>
              </a:rPr>
              <a:t>directives</a:t>
            </a:r>
            <a:r>
              <a:rPr lang="en-US" sz="4000" dirty="0"/>
              <a:t> in Angular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Components</a:t>
            </a:r>
            <a:r>
              <a:rPr lang="en-US" sz="3600" dirty="0"/>
              <a:t> – directives with template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Attribute</a:t>
            </a:r>
            <a:r>
              <a:rPr lang="en-US" sz="3600" dirty="0"/>
              <a:t> directives - change the </a:t>
            </a:r>
            <a:r>
              <a:rPr lang="en-US" sz="3600" b="1" dirty="0">
                <a:solidFill>
                  <a:schemeClr val="bg1"/>
                </a:solidFill>
              </a:rPr>
              <a:t>appearance</a:t>
            </a:r>
            <a:r>
              <a:rPr lang="en-US" sz="3600" dirty="0"/>
              <a:t> or </a:t>
            </a:r>
            <a:br>
              <a:rPr lang="en-US" sz="3600" dirty="0"/>
            </a:br>
            <a:r>
              <a:rPr lang="en-US" sz="3600" dirty="0"/>
              <a:t>behavior of an element, component or another</a:t>
            </a:r>
            <a:br>
              <a:rPr lang="en-US" sz="3600" dirty="0"/>
            </a:br>
            <a:r>
              <a:rPr lang="en-US" sz="3600" dirty="0"/>
              <a:t>directive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en-US" sz="3600" b="1" dirty="0" err="1">
                <a:solidFill>
                  <a:schemeClr val="bg1"/>
                </a:solidFill>
              </a:rPr>
              <a:t>ngStyle</a:t>
            </a:r>
            <a:r>
              <a:rPr lang="en-US" sz="3600" dirty="0"/>
              <a:t> and </a:t>
            </a:r>
            <a:r>
              <a:rPr lang="en-US" sz="3600" b="1" dirty="0" err="1">
                <a:solidFill>
                  <a:schemeClr val="bg1"/>
                </a:solidFill>
              </a:rPr>
              <a:t>ngClass</a:t>
            </a:r>
            <a:r>
              <a:rPr lang="en-US" sz="36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Structural</a:t>
            </a:r>
            <a:r>
              <a:rPr lang="en-US" sz="3600" dirty="0"/>
              <a:t> directives - change the DOM </a:t>
            </a:r>
            <a:r>
              <a:rPr lang="en-US" sz="3600" b="1" dirty="0">
                <a:solidFill>
                  <a:schemeClr val="bg1"/>
                </a:solidFill>
              </a:rPr>
              <a:t>layout</a:t>
            </a:r>
            <a:r>
              <a:rPr lang="en-US" sz="3600" dirty="0"/>
              <a:t> by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adding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removing</a:t>
            </a:r>
            <a:r>
              <a:rPr lang="en-US" sz="3600" dirty="0"/>
              <a:t> DOM elements </a:t>
            </a:r>
            <a:br>
              <a:rPr lang="en-US" sz="3600" dirty="0"/>
            </a:br>
            <a:r>
              <a:rPr lang="en-US" sz="3600" dirty="0"/>
              <a:t>(*</a:t>
            </a:r>
            <a:r>
              <a:rPr lang="en-US" sz="3600" b="1" dirty="0" err="1">
                <a:solidFill>
                  <a:schemeClr val="bg1"/>
                </a:solidFill>
              </a:rPr>
              <a:t>ngIf</a:t>
            </a:r>
            <a:r>
              <a:rPr lang="en-US" sz="3600" dirty="0"/>
              <a:t> and *</a:t>
            </a:r>
            <a:r>
              <a:rPr lang="en-US" sz="3600" b="1" dirty="0" err="1">
                <a:solidFill>
                  <a:schemeClr val="bg1"/>
                </a:solidFill>
              </a:rPr>
              <a:t>ngFor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Directives Overview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5F7085-BDC0-40DD-88AD-984B27174E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763" y="1424345"/>
            <a:ext cx="8632995" cy="5300339"/>
            <a:chOff x="472371" y="1554968"/>
            <a:chExt cx="3799787" cy="4865561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371" y="1554968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3" name="Half Frame 12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/>
          <p:cNvSpPr txBox="1">
            <a:spLocks/>
          </p:cNvSpPr>
          <p:nvPr/>
        </p:nvSpPr>
        <p:spPr>
          <a:xfrm>
            <a:off x="539060" y="1834318"/>
            <a:ext cx="8083823" cy="473233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three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types of Directives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Components, Structural, Attribute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There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two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ways to handle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 Angular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Template-driven Forms (two-way binding)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bg2"/>
                </a:solidFill>
              </a:rPr>
              <a:t>Reactive Forms (more dynamic approach)</a:t>
            </a:r>
          </a:p>
          <a:p>
            <a:pPr>
              <a:lnSpc>
                <a:spcPct val="100000"/>
              </a:lnSpc>
              <a:spcAft>
                <a:spcPts val="6000"/>
              </a:spcAft>
            </a:pPr>
            <a:r>
              <a:rPr lang="en-US" sz="2800" dirty="0">
                <a:solidFill>
                  <a:schemeClr val="bg2"/>
                </a:solidFill>
              </a:rPr>
              <a:t>Directives are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integrated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2"/>
                </a:solidFill>
              </a:rPr>
              <a:t>into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Form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F497DACD-D681-46CB-9ACB-F3418E7D0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073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444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7B132B-AB46-4F74-9702-4406E2FA78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8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7EE7DC-3D57-42C3-992D-FA4208DEE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17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Structural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Have a leading </a:t>
            </a:r>
            <a:r>
              <a:rPr lang="en-US" b="1" dirty="0">
                <a:solidFill>
                  <a:schemeClr val="bg1"/>
                </a:solidFill>
              </a:rPr>
              <a:t>*</a:t>
            </a:r>
          </a:p>
          <a:p>
            <a:r>
              <a:rPr lang="en-US" dirty="0"/>
              <a:t>Affect a </a:t>
            </a:r>
            <a:r>
              <a:rPr lang="en-US" b="1" dirty="0">
                <a:solidFill>
                  <a:schemeClr val="bg1"/>
                </a:solidFill>
              </a:rPr>
              <a:t>whole area </a:t>
            </a: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DOM</a:t>
            </a:r>
          </a:p>
          <a:p>
            <a:r>
              <a:rPr lang="en-US" dirty="0"/>
              <a:t>Examples -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b="1" dirty="0" err="1">
                <a:solidFill>
                  <a:schemeClr val="bg1"/>
                </a:solidFill>
              </a:rPr>
              <a:t>ngFor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Directives</a:t>
            </a:r>
          </a:p>
          <a:p>
            <a:r>
              <a:rPr lang="en-US" dirty="0"/>
              <a:t>Look like HTML attributes</a:t>
            </a:r>
          </a:p>
          <a:p>
            <a:r>
              <a:rPr lang="en-US" dirty="0"/>
              <a:t>Only affect/change the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element </a:t>
            </a:r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added to</a:t>
            </a:r>
          </a:p>
          <a:p>
            <a:r>
              <a:rPr lang="en-US" dirty="0"/>
              <a:t>Example - </a:t>
            </a:r>
            <a:r>
              <a:rPr lang="en-US" b="1" dirty="0" err="1">
                <a:solidFill>
                  <a:schemeClr val="bg1"/>
                </a:solidFill>
              </a:rPr>
              <a:t>ngStyle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ngClass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Comparison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BCC00C1-92BC-4A30-B1D0-5F672FC7D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7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3147275"/>
          </a:xfrm>
        </p:spPr>
        <p:txBody>
          <a:bodyPr/>
          <a:lstStyle/>
          <a:p>
            <a:pPr>
              <a:spcAft>
                <a:spcPts val="6000"/>
              </a:spcAft>
            </a:pPr>
            <a:r>
              <a:rPr lang="en-US" dirty="0"/>
              <a:t>An attribute directive minimally requires  building a controller </a:t>
            </a:r>
            <a:br>
              <a:rPr lang="en-US" dirty="0"/>
            </a:br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</a:rPr>
              <a:t>annotated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@Directive</a:t>
            </a:r>
          </a:p>
          <a:p>
            <a:pPr>
              <a:spcAft>
                <a:spcPts val="6000"/>
              </a:spcAft>
            </a:pPr>
            <a:r>
              <a:rPr lang="en-US" dirty="0"/>
              <a:t>Surround the </a:t>
            </a:r>
            <a:r>
              <a:rPr lang="en-US" b="1" dirty="0">
                <a:solidFill>
                  <a:schemeClr val="bg1"/>
                </a:solidFill>
              </a:rPr>
              <a:t>selector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square</a:t>
            </a:r>
            <a:r>
              <a:rPr lang="en-US" dirty="0"/>
              <a:t> brackets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Simple Attribute Directive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503873"/>
            <a:ext cx="7102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361" y="3878171"/>
            <a:ext cx="592929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Directive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({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selector: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appHighlight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constructor() {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6771000" y="3878171"/>
            <a:ext cx="3475634" cy="1018339"/>
          </a:xfrm>
          <a:prstGeom prst="wedgeRoundRectCallout">
            <a:avLst>
              <a:gd name="adj1" fmla="val -24992"/>
              <a:gd name="adj2" fmla="val 446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the directive in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declarations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array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E48ADAD-2599-4149-AC42-3BB7F9944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720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310874"/>
          </a:xfrm>
        </p:spPr>
        <p:txBody>
          <a:bodyPr/>
          <a:lstStyle/>
          <a:p>
            <a:r>
              <a:rPr lang="en-US" dirty="0"/>
              <a:t>Now </a:t>
            </a:r>
            <a:r>
              <a:rPr lang="en-US" b="1" dirty="0">
                <a:solidFill>
                  <a:schemeClr val="bg1"/>
                </a:solidFill>
              </a:rPr>
              <a:t>inject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referenced</a:t>
            </a:r>
            <a:r>
              <a:rPr lang="en-US" dirty="0"/>
              <a:t> element and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its background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Attach Styles to Referenced Elements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614886"/>
            <a:ext cx="1017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HighlightDirective</a:t>
            </a:r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implements </a:t>
            </a:r>
            <a:r>
              <a:rPr lang="en-US" sz="2400" b="1" dirty="0" err="1">
                <a:latin typeface="Consolas" panose="020B0609020204030204" pitchFamily="49" charset="0"/>
              </a:rPr>
              <a:t>OnInit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constructor(private el :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ElementRef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ngOnInit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this.el.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nativeElement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.style.backgroundColor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latin typeface="Consolas" panose="020B0609020204030204" pitchFamily="49" charset="0"/>
              </a:rPr>
              <a:t>'yellow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  <a:b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5036F6-4F0F-4AE5-9AAD-CE4AA252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3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81670" y="1108911"/>
            <a:ext cx="10129234" cy="5546589"/>
          </a:xfrm>
        </p:spPr>
        <p:txBody>
          <a:bodyPr/>
          <a:lstStyle/>
          <a:p>
            <a:r>
              <a:rPr lang="en-US" dirty="0"/>
              <a:t>It's not a good practice to </a:t>
            </a:r>
            <a:r>
              <a:rPr lang="en-US" b="1" dirty="0">
                <a:solidFill>
                  <a:schemeClr val="bg1"/>
                </a:solidFill>
              </a:rPr>
              <a:t>directly access </a:t>
            </a:r>
            <a:r>
              <a:rPr lang="en-US" dirty="0"/>
              <a:t>DOM </a:t>
            </a:r>
            <a:br>
              <a:rPr lang="en-US" dirty="0"/>
            </a:br>
            <a:r>
              <a:rPr lang="en-US" dirty="0"/>
              <a:t>elements via </a:t>
            </a:r>
            <a:r>
              <a:rPr lang="en-US" b="1" dirty="0" err="1">
                <a:solidFill>
                  <a:schemeClr val="bg1"/>
                </a:solidFill>
              </a:rPr>
              <a:t>ElementRef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Angular is </a:t>
            </a:r>
            <a:r>
              <a:rPr lang="en-US" b="1" dirty="0">
                <a:solidFill>
                  <a:schemeClr val="bg1"/>
                </a:solidFill>
              </a:rPr>
              <a:t>not limited </a:t>
            </a:r>
            <a:r>
              <a:rPr lang="en-US" dirty="0"/>
              <a:t>to run only on the browser</a:t>
            </a:r>
            <a:br>
              <a:rPr lang="en-US" dirty="0"/>
            </a:br>
            <a:r>
              <a:rPr lang="en-US" dirty="0"/>
              <a:t>(could run with service workers)</a:t>
            </a:r>
          </a:p>
          <a:p>
            <a:r>
              <a:rPr lang="en-US" dirty="0"/>
              <a:t>Services Worker – environment where the DOM is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inaccessible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Renderer2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manipulate DOM elements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 - Use Renderer2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3400" y="5634000"/>
            <a:ext cx="7105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Renderer2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@angular/core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14BFB03-2951-4473-9445-725A87A8B9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3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5584</TotalTime>
  <Words>2939</Words>
  <Application>Microsoft Office PowerPoint</Application>
  <PresentationFormat>Widescreen</PresentationFormat>
  <Paragraphs>488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</vt:lpstr>
      <vt:lpstr>Directives and Forms</vt:lpstr>
      <vt:lpstr>Table of Contents</vt:lpstr>
      <vt:lpstr>Have a Question?</vt:lpstr>
      <vt:lpstr>Directives</vt:lpstr>
      <vt:lpstr>Directives Overview</vt:lpstr>
      <vt:lpstr>Directives Comparison</vt:lpstr>
      <vt:lpstr>Build a Simple Attribute Directive</vt:lpstr>
      <vt:lpstr>Attach Styles to Referenced Elements</vt:lpstr>
      <vt:lpstr>Warning - Use Renderer2</vt:lpstr>
      <vt:lpstr>Renderer2 Usage</vt:lpstr>
      <vt:lpstr>Respond to Events</vt:lpstr>
      <vt:lpstr>Using HostBinding</vt:lpstr>
      <vt:lpstr>Handling Forms</vt:lpstr>
      <vt:lpstr>Forms Overview</vt:lpstr>
      <vt:lpstr>Template-Driven Forms</vt:lpstr>
      <vt:lpstr>Problem: Create a Template-Driven Form</vt:lpstr>
      <vt:lpstr>Import Bootstrap</vt:lpstr>
      <vt:lpstr>Introducing Forms Module</vt:lpstr>
      <vt:lpstr>Create Form Component</vt:lpstr>
      <vt:lpstr>Initial HTML Template</vt:lpstr>
      <vt:lpstr>Initial HTML Template (2)</vt:lpstr>
      <vt:lpstr>The NgModel Directive</vt:lpstr>
      <vt:lpstr>The NgForm Directive</vt:lpstr>
      <vt:lpstr>Access the Local Reference</vt:lpstr>
      <vt:lpstr>Submit a Form</vt:lpstr>
      <vt:lpstr>Tracking Form State</vt:lpstr>
      <vt:lpstr>Track Control State</vt:lpstr>
      <vt:lpstr>Add Custom CSS for Visual Feedback</vt:lpstr>
      <vt:lpstr>Add Validation </vt:lpstr>
      <vt:lpstr>List of Validators/Third-party Validators</vt:lpstr>
      <vt:lpstr>Outputting Error Messages</vt:lpstr>
      <vt:lpstr>Outputting Error Messages (2)</vt:lpstr>
      <vt:lpstr>Form Overall Validity</vt:lpstr>
      <vt:lpstr>Two-way Data Binding</vt:lpstr>
      <vt:lpstr>The NgModelGroup Directive</vt:lpstr>
      <vt:lpstr>Setting and Patching Form Value</vt:lpstr>
      <vt:lpstr>Resetting the Form</vt:lpstr>
      <vt:lpstr>Handling Forms</vt:lpstr>
      <vt:lpstr>Reactive Forms Overview</vt:lpstr>
      <vt:lpstr>Reactive Forms Module</vt:lpstr>
      <vt:lpstr>The Component Class</vt:lpstr>
      <vt:lpstr>The Template</vt:lpstr>
      <vt:lpstr>Accessing Form Model Properties</vt:lpstr>
      <vt:lpstr>Using Form Builder</vt:lpstr>
      <vt:lpstr>Validation</vt:lpstr>
      <vt:lpstr>Setting Up Build-in Validation</vt:lpstr>
      <vt:lpstr>Adjust the Template</vt:lpstr>
      <vt:lpstr>Watching and Reacting to Changes</vt:lpstr>
      <vt:lpstr>Reactive Transformations Example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Darina Beneva</cp:lastModifiedBy>
  <cp:revision>31</cp:revision>
  <dcterms:created xsi:type="dcterms:W3CDTF">2018-05-23T13:08:44Z</dcterms:created>
  <dcterms:modified xsi:type="dcterms:W3CDTF">2021-10-01T18:13:45Z</dcterms:modified>
  <cp:category>computer programming;programming;software development;software engineering</cp:category>
</cp:coreProperties>
</file>