
<file path=[Content_Types].xml><?xml version="1.0" encoding="utf-8"?>
<Types xmlns="http://schemas.openxmlformats.org/package/2006/content-types">
  <Default Extension="jfif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4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9" r:id="rId45"/>
    <p:sldId id="316" r:id="rId46"/>
    <p:sldId id="298" r:id="rId47"/>
    <p:sldId id="299" r:id="rId4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" id="{AC348802-8C9F-4EBD-B83F-A59BD05688EC}">
          <p14:sldIdLst>
            <p14:sldId id="256"/>
            <p14:sldId id="257"/>
            <p14:sldId id="258"/>
          </p14:sldIdLst>
        </p14:section>
        <p14:section name="Relational and NoSQL Databases" id="{05738DF8-C3BE-4B0A-96E5-BFC4C00F446A}">
          <p14:sldIdLst>
            <p14:sldId id="259"/>
            <p14:sldId id="260"/>
            <p14:sldId id="261"/>
            <p14:sldId id="262"/>
          </p14:sldIdLst>
        </p14:section>
        <p14:section name="MongoDB Overview" id="{8D9C79C1-66D0-4869-8037-48A772D28E34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Mongoose Overview" id="{B2421E72-0FB7-4822-9D7E-6F57AE545C3E}">
          <p14:sldIdLst>
            <p14:sldId id="269"/>
            <p14:sldId id="270"/>
            <p14:sldId id="271"/>
            <p14:sldId id="272"/>
          </p14:sldIdLst>
        </p14:section>
        <p14:section name="Mongoose Models" id="{D193B7C4-8855-49DD-8E09-BC474E6F40AD}">
          <p14:sldIdLst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RUD with Mongoose" id="{D4D5ECC4-E046-44C8-A8DE-6C6B33D8FAF7}">
          <p14:sldIdLst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  <p14:section name="Mongoose Queries" id="{3B8EAE7D-054F-499A-ABF0-30B30ECB9FE4}">
          <p14:sldIdLst>
            <p14:sldId id="287"/>
            <p14:sldId id="288"/>
            <p14:sldId id="289"/>
            <p14:sldId id="290"/>
          </p14:sldIdLst>
        </p14:section>
        <p14:section name="Model Population" id="{CFD56034-C39A-4B3A-AFF0-28FBD4C0E660}">
          <p14:sldIdLst>
            <p14:sldId id="291"/>
            <p14:sldId id="292"/>
            <p14:sldId id="293"/>
            <p14:sldId id="294"/>
            <p14:sldId id="295"/>
          </p14:sldIdLst>
        </p14:section>
        <p14:section name="Conclusion" id="{EE0A330B-B333-4AFA-A6D9-88F0D529DA3C}">
          <p14:sldIdLst>
            <p14:sldId id="296"/>
            <p14:sldId id="297"/>
            <p14:sldId id="309"/>
            <p14:sldId id="316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8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9604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340" name="Google Shape;340;p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239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8607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62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14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193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479" name="Google Shape;479;p1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0608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0450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1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32103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62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4701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2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85017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94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0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346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4113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355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69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0822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898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4948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92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12930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12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9051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26917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8731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97668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577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9089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8382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678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5851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4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243063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86650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2" name="Google Shape;70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41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  <p:sp>
        <p:nvSpPr>
          <p:cNvPr id="704" name="Google Shape;704;p41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64620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42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2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582484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</a:t>
            </a:r>
            <a:r>
              <a:rPr lang="en-US" dirty="0" err="1"/>
              <a:t>SoftUni</a:t>
            </a:r>
            <a:r>
              <a:rPr lang="en-US" dirty="0"/>
              <a:t> -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63910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43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43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9846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4:notes"/>
          <p:cNvSpPr txBox="1"/>
          <p:nvPr/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7" name="Google Shape;737;p44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7242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729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58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833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:notes"/>
          <p:cNvSpPr txBox="1">
            <a:spLocks noGrp="1"/>
          </p:cNvSpPr>
          <p:nvPr>
            <p:ph type="sldNum" idx="12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Calibri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Calibri"/>
                <a:buNone/>
              </a:pPr>
              <a:t>8</a:t>
            </a:fld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8:notes"/>
          <p:cNvSpPr txBox="1">
            <a:spLocks noGrp="1"/>
          </p:cNvSpPr>
          <p:nvPr>
            <p:ph type="ftr" idx="11"/>
          </p:nvPr>
        </p:nvSpPr>
        <p:spPr>
          <a:xfrm>
            <a:off x="-1" y="8847000"/>
            <a:ext cx="6488999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https://softuni.org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 or reproduction is not permitted.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0095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797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5" Type="http://schemas.openxmlformats.org/officeDocument/2006/relationships/image" Target="../media/image15.png"/><Relationship Id="rId10" Type="http://schemas.openxmlformats.org/officeDocument/2006/relationships/image" Target="../media/image5.png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51" name="Google Shape;151;p11" descr="SoftUni mascot with laptop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9516000" y="3408496"/>
            <a:ext cx="2251057" cy="30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>
            <a:spLocks noGrp="1"/>
          </p:cNvSpPr>
          <p:nvPr>
            <p:ph type="body" idx="1"/>
          </p:nvPr>
        </p:nvSpPr>
        <p:spPr>
          <a:xfrm>
            <a:off x="196766" y="1371604"/>
            <a:ext cx="9049234" cy="520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572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AutoNum type="arabicPeriod"/>
              <a:defRPr sz="3600">
                <a:solidFill>
                  <a:schemeClr val="dk1"/>
                </a:solidFill>
              </a:defRPr>
            </a:lvl1pPr>
            <a:lvl2pPr marL="914400" lvl="1" indent="-4445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  <a:defRPr sz="3400"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1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9" name="Google Shape;159;p1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2803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sentation Title Slide">
  <p:cSld name="Presentation Title Slid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5" descr="SoftUni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4460" y="5184000"/>
            <a:ext cx="3751540" cy="12976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98"/>
              <a:buNone/>
              <a:defRPr sz="17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98"/>
              <a:buNone/>
              <a:defRPr sz="1998" b="1">
                <a:solidFill>
                  <a:srgbClr val="1A33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5" name="Google Shape;185;p15" descr="SoftUni masco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5" descr="Software University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7944" y="5918567"/>
            <a:ext cx="1830305" cy="62815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5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15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98"/>
              <a:buNone/>
              <a:defRPr sz="2798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5"/>
          <p:cNvSpPr>
            <a:spLocks noGrp="1"/>
          </p:cNvSpPr>
          <p:nvPr>
            <p:ph type="pic" idx="5"/>
          </p:nvPr>
        </p:nvSpPr>
        <p:spPr>
          <a:xfrm>
            <a:off x="553082" y="2740913"/>
            <a:ext cx="4642919" cy="1936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398"/>
              <a:buFont typeface="Noto Sans Symbols"/>
              <a:buNone/>
              <a:defRPr sz="3398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0" name="Google Shape;190;p15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598"/>
              <a:buNone/>
              <a:defRPr sz="3598">
                <a:solidFill>
                  <a:schemeClr val="dk1"/>
                </a:solidFill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98"/>
              <a:buFont typeface="Calibri"/>
              <a:buNone/>
              <a:defRPr sz="47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7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8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06" name="Google Shape;206;p18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209" name="Google Shape;209;p18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10" name="Google Shape;210;p18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8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18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7" name="Google Shape;217;p18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8" name="Google Shape;218;p18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19" name="Google Shape;219;p18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20" name="Google Shape;220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2" name="Google Shape;222;p18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3" name="Google Shape;223;p18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4" name="Google Shape;224;p18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25" name="Google Shape;225;p18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8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227" name="Google Shape;227;p18"/>
          <p:cNvCxnSpPr>
            <a:stCxn id="211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9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32" name="Google Shape;232;p19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235" name="Google Shape;235;p1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36" name="Google Shape;236;p1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1" name="Google Shape;241;p1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3" name="Google Shape;243;p1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5" name="Google Shape;245;p1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46" name="Google Shape;246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47" name="Google Shape;247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48" name="Google Shape;248;p1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49" name="Google Shape;249;p1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1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51" name="Google Shape;251;p1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0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8" name="Google Shape;258;p20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59" name="Google Shape;259;p20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60" name="Google Shape;260;p20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0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FFA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Calibri"/>
                  <a:buNone/>
                </a:pPr>
                <a:endParaRPr sz="1800" b="0" i="0" u="none" strike="noStrike" cap="none">
                  <a:solidFill>
                    <a:srgbClr val="234465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20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8" name="Google Shape;268;p20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69" name="Google Shape;269;p20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270" name="Google Shape;270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1" name="Google Shape;271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72" name="Google Shape;272;p20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3" name="Google Shape;273;p20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FFA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4" name="Google Shape;274;p20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275" name="Google Shape;275;p20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20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1" name="Google Shape;281;p21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21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Slide">
  <p:cSld name="Comparison Slide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850" tIns="60925" rIns="12185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2"/>
          <p:cNvSpPr txBox="1">
            <a:spLocks noGrp="1"/>
          </p:cNvSpPr>
          <p:nvPr>
            <p:ph type="sldNum" idx="12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dk2"/>
          </a:solidFill>
          <a:ln w="635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p22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6551" y="5206773"/>
            <a:ext cx="958900" cy="118486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>
            <a:spLocks noGrp="1"/>
          </p:cNvSpPr>
          <p:nvPr>
            <p:ph type="body" idx="1"/>
          </p:nvPr>
        </p:nvSpPr>
        <p:spPr>
          <a:xfrm>
            <a:off x="6456000" y="1195931"/>
            <a:ext cx="5545597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body" idx="2"/>
          </p:nvPr>
        </p:nvSpPr>
        <p:spPr>
          <a:xfrm>
            <a:off x="190402" y="1195931"/>
            <a:ext cx="5545598" cy="4957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2" descr="Software University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nd Content">
  <p:cSld name="Image and Conten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>
            <a:spLocks noGrp="1"/>
          </p:cNvSpPr>
          <p:nvPr>
            <p:ph type="sldNum" idx="12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body" idx="1"/>
          </p:nvPr>
        </p:nvSpPr>
        <p:spPr>
          <a:xfrm>
            <a:off x="4569002" y="1353866"/>
            <a:ext cx="7426234" cy="5219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/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/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7" name="Google Shape;297;p23"/>
          <p:cNvSpPr>
            <a:spLocks noGrp="1"/>
          </p:cNvSpPr>
          <p:nvPr>
            <p:ph type="pic" idx="2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ctr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31"/>
              <a:buFont typeface="Noto Sans Symbols"/>
              <a:buNone/>
              <a:defRPr sz="21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731"/>
              <a:buFont typeface="Noto Sans Symbols"/>
              <a:buNone/>
              <a:defRPr sz="373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None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Noto Sans Symbols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None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8" name="Google Shape;298;p23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3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2" name="Google Shape;302;p23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2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© SoftUni - </a:t>
            </a:r>
            <a:r>
              <a:rPr lang="en-US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7" name="Google Shape;307;p24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24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309" name="Google Shape;309;p24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4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4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4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4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4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15" name="Google Shape;315;p24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p24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7" name="Google Shape;317;p24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8" name="Google Shape;318;p24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9" name="Google Shape;319;p24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0" name="Google Shape;320;p24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4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4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23" name="Google Shape;323;p24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5" name="Google Shape;325;p24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1000"/>
              <a:buFont typeface="Calibri"/>
              <a:buNone/>
              <a:defRPr sz="1000" b="0" i="0" u="none" strike="noStrike" cap="none">
                <a:solidFill>
                  <a:srgbClr val="23446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8" name="Google Shape;328;p25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5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5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5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5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3" name="Google Shape;333;p25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25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Slide">
  <p:cSld name="Section 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  <a:defRPr sz="3998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lvl="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lvl="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lvl="4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lvl="5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96"/>
              <a:buFont typeface="Calibri"/>
              <a:buNone/>
              <a:defRPr sz="539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Example">
  <p:cSld name="Important Exampl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5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5"/>
          <p:cNvGrpSpPr/>
          <p:nvPr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42" name="Google Shape;42;p5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3" name="Google Shape;43;p5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5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5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5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5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p5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0" name="Google Shape;50;p5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53" name="Google Shape;53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" name="Google Shape;54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" name="Google Shape;55;p5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6" name="Google Shape;56;p5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" name="Google Shape;57;p5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58" name="Google Shape;58;p5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" name="Google Shape;59;p5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portant Concept">
  <p:cSld name="Important Concep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>
            <a:off x="1866000" y="1121143"/>
            <a:ext cx="10129234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4" name="Google Shape;64;p6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6"/>
          <p:cNvGrpSpPr/>
          <p:nvPr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67" name="Google Shape;67;p6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68" name="Google Shape;68;p6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" name="Google Shape;73;p6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5" name="Google Shape;75;p6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" name="Google Shape;76;p6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7" name="Google Shape;77;p6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78" name="Google Shape;78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" name="Google Shape;79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" name="Google Shape;80;p6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1" name="Google Shape;81;p6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" name="Google Shape;82;p6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83" name="Google Shape;83;p6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" name="Google Shape;84;p6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cxnSp>
        <p:nvCxnSpPr>
          <p:cNvPr id="85" name="Google Shape;85;p6"/>
          <p:cNvCxnSpPr>
            <a:stCxn id="69" idx="2"/>
          </p:cNvCxnSpPr>
          <p:nvPr/>
        </p:nvCxnSpPr>
        <p:spPr>
          <a:xfrm rot="10800000">
            <a:off x="673739" y="4203953"/>
            <a:ext cx="955200" cy="0"/>
          </a:xfrm>
          <a:prstGeom prst="straightConnector1">
            <a:avLst/>
          </a:prstGeom>
          <a:solidFill>
            <a:srgbClr val="464646"/>
          </a:solidFill>
          <a:ln w="38100" cap="flat" cmpd="sng">
            <a:solidFill>
              <a:srgbClr val="46464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Questions Slide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1000" y="6454758"/>
            <a:ext cx="11970000" cy="25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© SoftUni – </a:t>
            </a:r>
            <a:r>
              <a:rPr lang="en-U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https://softuni.</a:t>
            </a:r>
            <a:r>
              <a:rPr lang="en-US" sz="1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bg</a:t>
            </a:r>
            <a:r>
              <a:rPr lang="en-US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. Copyrighted document. Unauthorized copy, reproduction or use is not permitted.</a:t>
            </a:r>
            <a:endParaRPr sz="24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7" descr="SoftUni mascot with open h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586" y="2898830"/>
            <a:ext cx="2451608" cy="29597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7"/>
          <p:cNvGrpSpPr/>
          <p:nvPr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91" name="Google Shape;91;p7" descr="SoftUni Kids logo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7" descr="SoftUni Foundation logo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7" descr="SoftUni Digital logo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7" descr="SoftUni Creative logo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7" descr="SoftUni Svetlina logo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7" descr="Software University logo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7" name="Google Shape;97;p7"/>
            <p:cNvCxnSpPr/>
            <p:nvPr/>
          </p:nvCxnSpPr>
          <p:spPr>
            <a:xfrm>
              <a:off x="110771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" name="Google Shape;98;p7"/>
            <p:cNvCxnSpPr/>
            <p:nvPr/>
          </p:nvCxnSpPr>
          <p:spPr>
            <a:xfrm>
              <a:off x="963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7"/>
            <p:cNvCxnSpPr/>
            <p:nvPr/>
          </p:nvCxnSpPr>
          <p:spPr>
            <a:xfrm>
              <a:off x="819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" name="Google Shape;100;p7"/>
            <p:cNvCxnSpPr/>
            <p:nvPr/>
          </p:nvCxnSpPr>
          <p:spPr>
            <a:xfrm>
              <a:off x="6757113" y="332921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7"/>
            <p:cNvCxnSpPr/>
            <p:nvPr/>
          </p:nvCxnSpPr>
          <p:spPr>
            <a:xfrm>
              <a:off x="5309913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7"/>
            <p:cNvCxnSpPr/>
            <p:nvPr/>
          </p:nvCxnSpPr>
          <p:spPr>
            <a:xfrm>
              <a:off x="3915327" y="333556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" name="Google Shape;103;p7"/>
            <p:cNvCxnSpPr/>
            <p:nvPr/>
          </p:nvCxnSpPr>
          <p:spPr>
            <a:xfrm>
              <a:off x="3915327" y="3335565"/>
              <a:ext cx="7161786" cy="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7"/>
            <p:cNvCxnSpPr/>
            <p:nvPr/>
          </p:nvCxnSpPr>
          <p:spPr>
            <a:xfrm>
              <a:off x="7496220" y="3092995"/>
              <a:ext cx="0" cy="236220"/>
            </a:xfrm>
            <a:prstGeom prst="straightConnector1">
              <a:avLst/>
            </a:prstGeom>
            <a:noFill/>
            <a:ln w="25400" cap="flat" cmpd="sng">
              <a:solidFill>
                <a:srgbClr val="FF9D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05" name="Google Shape;105;p7" descr="SoftUni logo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7" name="Google Shape;107;p7" descr="Software University logo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8761" y="190267"/>
            <a:ext cx="2013336" cy="6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 Slide">
  <p:cSld name="About Slid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10" name="Google Shape;110;p8" descr="Forum icon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4350" y="5249556"/>
            <a:ext cx="970156" cy="96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Facebook logo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07451" y="3689937"/>
            <a:ext cx="1003954" cy="1017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Software University logo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3401" y="1674000"/>
            <a:ext cx="1192055" cy="147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 descr="SoftUni mascot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52410" y="1186307"/>
            <a:ext cx="8688590" cy="5496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062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 sz="2798"/>
            </a:lvl1pPr>
            <a:lvl2pPr marL="914400" marR="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/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 descr="Software University logo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1"/>
          </p:nvPr>
        </p:nvSpPr>
        <p:spPr>
          <a:xfrm>
            <a:off x="585176" y="1121143"/>
            <a:ext cx="11410061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4443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Char char="▪"/>
              <a:defRPr>
                <a:solidFill>
                  <a:schemeClr val="dk1"/>
                </a:solidFill>
              </a:defRPr>
            </a:lvl1pPr>
            <a:lvl2pPr marL="914400" lvl="1" indent="-4316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Char char="▪"/>
              <a:defRPr>
                <a:solidFill>
                  <a:schemeClr val="dk1"/>
                </a:solidFill>
              </a:defRPr>
            </a:lvl2pPr>
            <a:lvl3pPr marL="1371600" lvl="2" indent="-4189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Char char="▪"/>
              <a:defRPr>
                <a:solidFill>
                  <a:schemeClr val="dk1"/>
                </a:solidFill>
              </a:defRPr>
            </a:lvl3pPr>
            <a:lvl4pPr marL="1828800" lvl="3" indent="-406272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Char char="▪"/>
              <a:defRPr>
                <a:solidFill>
                  <a:schemeClr val="dk1"/>
                </a:solidFill>
              </a:defRPr>
            </a:lvl4pPr>
            <a:lvl5pPr marL="2286000" lvl="4" indent="-393573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Char char="▪"/>
              <a:defRPr>
                <a:solidFill>
                  <a:schemeClr val="dk1"/>
                </a:solidFill>
              </a:defRPr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585176" y="100750"/>
            <a:ext cx="11410061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124" name="Google Shape;124;p9"/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125" name="Google Shape;125;p9"/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9"/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/>
                <a:ahLst/>
                <a:cxnLst/>
                <a:rect l="l" t="t" r="r" b="b"/>
                <a:pathLst>
                  <a:path w="1136650" h="787400" extrusionOk="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9"/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noFill/>
              <a:ln w="38100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" name="Google Shape;130;p9"/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52400" dist="381000" dir="5400000" sx="70000" sy="70000" rotWithShape="0">
                <a:srgbClr val="000000">
                  <a:alpha val="29803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2" name="Google Shape;132;p9"/>
            <p:cNvCxnSpPr/>
            <p:nvPr/>
          </p:nvCxnSpPr>
          <p:spPr>
            <a:xfrm rot="10800000">
              <a:off x="4472677" y="2844800"/>
              <a:ext cx="161562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" name="Google Shape;133;p9"/>
            <p:cNvCxnSpPr/>
            <p:nvPr/>
          </p:nvCxnSpPr>
          <p:spPr>
            <a:xfrm rot="10800000">
              <a:off x="4578548" y="3618567"/>
              <a:ext cx="528128" cy="0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34" name="Google Shape;134;p9"/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</p:grpSpPr>
          <p:cxnSp>
            <p:nvCxnSpPr>
              <p:cNvPr id="135" name="Google Shape;135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" name="Google Shape;136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" name="Google Shape;137;p9"/>
            <p:cNvCxnSpPr/>
            <p:nvPr/>
          </p:nvCxnSpPr>
          <p:spPr>
            <a:xfrm rot="10800000" flipH="1">
              <a:off x="5048904" y="2844800"/>
              <a:ext cx="142425" cy="1164292"/>
            </a:xfrm>
            <a:prstGeom prst="straightConnector1">
              <a:avLst/>
            </a:prstGeom>
            <a:solidFill>
              <a:srgbClr val="464646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8" name="Google Shape;138;p9"/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>
                <a:gd name="adj" fmla="val 16667"/>
              </a:avLst>
            </a:prstGeom>
            <a:solidFill>
              <a:srgbClr val="F2A40D"/>
            </a:solidFill>
            <a:ln w="381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9" name="Google Shape;139;p9"/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</p:grpSpPr>
          <p:cxnSp>
            <p:nvCxnSpPr>
              <p:cNvPr id="140" name="Google Shape;140;p9"/>
              <p:cNvCxnSpPr/>
              <p:nvPr/>
            </p:nvCxnSpPr>
            <p:spPr>
              <a:xfrm rot="10800000">
                <a:off x="2321560" y="305488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1" name="Google Shape;141;p9"/>
              <p:cNvCxnSpPr/>
              <p:nvPr/>
            </p:nvCxnSpPr>
            <p:spPr>
              <a:xfrm flipH="1">
                <a:off x="2320288" y="2903541"/>
                <a:ext cx="331283" cy="151340"/>
              </a:xfrm>
              <a:prstGeom prst="straightConnector1">
                <a:avLst/>
              </a:prstGeom>
              <a:noFill/>
              <a:ln w="38100" cap="rnd" cmpd="sng">
                <a:solidFill>
                  <a:srgbClr val="464646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 Code Example">
  <p:cSld name="Source Code Exampl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rgbClr val="ACB4C3">
              <a:alpha val="14901"/>
            </a:srgbClr>
          </a:solidFill>
          <a:ln w="12700" cap="flat" cmpd="sng">
            <a:solidFill>
              <a:srgbClr val="112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8"/>
              <a:buNone/>
              <a:defRPr sz="2398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body" idx="2"/>
          </p:nvPr>
        </p:nvSpPr>
        <p:spPr>
          <a:xfrm>
            <a:off x="190501" y="1196126"/>
            <a:ext cx="11811097" cy="5561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lvl="0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  <a:defRPr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  <a:defRPr/>
            </a:lvl2pPr>
            <a:lvl3pPr marL="1371600" lvl="2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/>
          <p:nvPr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98"/>
              <a:buFont typeface="Calibri"/>
              <a:buNone/>
            </a:pPr>
            <a:endParaRPr sz="2398" b="0" i="0" u="none" strike="noStrike" cap="none">
              <a:solidFill>
                <a:srgbClr val="F7C86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0" descr="Software University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67957" y="253936"/>
            <a:ext cx="1915704" cy="55923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98"/>
              <a:buFont typeface="Calibri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SoftUni Background"/>
          <p:cNvPicPr preferRelativeResize="0"/>
          <p:nvPr/>
        </p:nvPicPr>
        <p:blipFill rotWithShape="1">
          <a:blip r:embed="rId15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 descr="SoftUni Background"/>
          <p:cNvPicPr preferRelativeResize="0"/>
          <p:nvPr/>
        </p:nvPicPr>
        <p:blipFill rotWithShape="1">
          <a:blip r:embed="rId13">
            <a:alphaModFix/>
          </a:blip>
          <a:srcRect b="1671"/>
          <a:stretch/>
        </p:blipFill>
        <p:spPr>
          <a:xfrm>
            <a:off x="0" y="1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>
            <a:lvl1pPr marL="457200" marR="0" lvl="0" indent="-4443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398"/>
              <a:buFont typeface="Noto Sans Symbols"/>
              <a:buChar char="▪"/>
              <a:defRPr sz="33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6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198"/>
              <a:buFont typeface="Noto Sans Symbols"/>
              <a:buChar char="▪"/>
              <a:defRPr sz="31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89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998"/>
              <a:buFont typeface="Noto Sans Symbols"/>
              <a:buChar char="▪"/>
              <a:defRPr sz="29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272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98"/>
              <a:buFont typeface="Noto Sans Symbols"/>
              <a:buChar char="▪"/>
              <a:defRPr sz="27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573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98"/>
              <a:buFont typeface="Noto Sans Symbols"/>
              <a:buChar char="▪"/>
              <a:defRPr sz="259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7827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782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5"/>
              <a:buFont typeface="Arial"/>
              <a:buChar char="•"/>
              <a:defRPr sz="26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3998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tutori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reference/mongo-shell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products/compass" TargetMode="External"/><Relationship Id="rId4" Type="http://schemas.openxmlformats.org/officeDocument/2006/relationships/hyperlink" Target="https://nosqlbooster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ongoosejs.com/docs/populate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hyperlink" Target="https://coca-colahellenic.com/" TargetMode="External"/><Relationship Id="rId18" Type="http://schemas.openxmlformats.org/officeDocument/2006/relationships/image" Target="../media/image40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42.png"/><Relationship Id="rId7" Type="http://schemas.openxmlformats.org/officeDocument/2006/relationships/hyperlink" Target="http://www.postbank.bg/" TargetMode="External"/><Relationship Id="rId12" Type="http://schemas.openxmlformats.org/officeDocument/2006/relationships/image" Target="../media/image37.jpeg"/><Relationship Id="rId17" Type="http://schemas.openxmlformats.org/officeDocument/2006/relationships/hyperlink" Target="https://www.zuehlke.com/" TargetMode="External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9.png"/><Relationship Id="rId20" Type="http://schemas.openxmlformats.org/officeDocument/2006/relationships/image" Target="../media/image41.jfi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png"/><Relationship Id="rId11" Type="http://schemas.openxmlformats.org/officeDocument/2006/relationships/hyperlink" Target="https://motion-software.com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xs-software.com/" TargetMode="External"/><Relationship Id="rId10" Type="http://schemas.openxmlformats.org/officeDocument/2006/relationships/image" Target="../media/image36.png"/><Relationship Id="rId19" Type="http://schemas.openxmlformats.org/officeDocument/2006/relationships/hyperlink" Target="https://www.softwaregroup.com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://smartit.bg/" TargetMode="External"/><Relationship Id="rId14" Type="http://schemas.openxmlformats.org/officeDocument/2006/relationships/image" Target="../media/image38.png"/><Relationship Id="rId2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ee.b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hyperlink" Target="https://codexio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wnload-cent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>
            <a:spLocks noGrp="1"/>
          </p:cNvSpPr>
          <p:nvPr>
            <p:ph type="subTitle" idx="6"/>
          </p:nvPr>
        </p:nvSpPr>
        <p:spPr>
          <a:xfrm>
            <a:off x="554182" y="1258272"/>
            <a:ext cx="11083636" cy="131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r>
              <a:rPr lang="en-US"/>
              <a:t>NoSQL vs SQL, MongoDB, Mongoose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title"/>
          </p:nvPr>
        </p:nvSpPr>
        <p:spPr>
          <a:xfrm>
            <a:off x="554182" y="321502"/>
            <a:ext cx="1108363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/>
              <a:t>NoSQL and MongoDB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body" idx="2"/>
          </p:nvPr>
        </p:nvSpPr>
        <p:spPr>
          <a:xfrm>
            <a:off x="8708505" y="5756628"/>
            <a:ext cx="2951518" cy="36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900"/>
              <a:buNone/>
            </a:pPr>
            <a:r>
              <a:rPr lang="en-US"/>
              <a:t>Software University</a:t>
            </a:r>
            <a:endParaRPr/>
          </a:p>
        </p:txBody>
      </p:sp>
      <p:sp>
        <p:nvSpPr>
          <p:cNvPr id="345" name="Google Shape;345;p26"/>
          <p:cNvSpPr txBox="1">
            <a:spLocks noGrp="1"/>
          </p:cNvSpPr>
          <p:nvPr>
            <p:ph type="body" idx="1"/>
          </p:nvPr>
        </p:nvSpPr>
        <p:spPr>
          <a:xfrm>
            <a:off x="8708505" y="6130863"/>
            <a:ext cx="2951518" cy="34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A334B"/>
              </a:buClr>
              <a:buSzPts val="17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https://softuni.bg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4"/>
          </p:nvPr>
        </p:nvSpPr>
        <p:spPr>
          <a:xfrm>
            <a:off x="553082" y="4851838"/>
            <a:ext cx="2980696" cy="45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r>
              <a:rPr lang="en-US"/>
              <a:t>SoftUni Team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body" idx="3"/>
          </p:nvPr>
        </p:nvSpPr>
        <p:spPr>
          <a:xfrm>
            <a:off x="553082" y="5344180"/>
            <a:ext cx="2980696" cy="44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/>
              <a:t>Technical Trainers</a:t>
            </a:r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0039" y="3018118"/>
            <a:ext cx="1773734" cy="1773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897" y="2494865"/>
            <a:ext cx="2252554" cy="1559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Additional configurations are </a:t>
            </a:r>
            <a:r>
              <a:rPr lang="en-US" b="1" dirty="0">
                <a:solidFill>
                  <a:schemeClr val="lt1"/>
                </a:solidFill>
              </a:rPr>
              <a:t>needed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Go to installation folder and </a:t>
            </a:r>
            <a:r>
              <a:rPr lang="en-US" b="1" dirty="0">
                <a:solidFill>
                  <a:schemeClr val="lt1"/>
                </a:solidFill>
              </a:rPr>
              <a:t>run</a:t>
            </a:r>
            <a:r>
              <a:rPr lang="en-US" dirty="0"/>
              <a:t> a command prompt as an </a:t>
            </a:r>
            <a:br>
              <a:rPr lang="en-US" dirty="0"/>
            </a:br>
            <a:r>
              <a:rPr lang="en-US" b="1" dirty="0">
                <a:solidFill>
                  <a:schemeClr val="lt1"/>
                </a:solidFill>
              </a:rPr>
              <a:t>administrator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following command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0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r>
              <a:rPr lang="en-US" sz="3000" dirty="0"/>
              <a:t> </a:t>
            </a:r>
            <a:r>
              <a:rPr lang="en-US" sz="3000" u="sng" dirty="0">
                <a:solidFill>
                  <a:schemeClr val="hlink"/>
                </a:solidFill>
                <a:hlinkClick r:id="rId3"/>
              </a:rPr>
              <a:t>https://docs.mongodb.com/manual/tutorial</a:t>
            </a:r>
            <a:r>
              <a:rPr lang="en-US" sz="3000" u="sng" dirty="0">
                <a:solidFill>
                  <a:schemeClr val="hlink"/>
                </a:solidFill>
              </a:rPr>
              <a:t>/</a:t>
            </a:r>
            <a:endParaRPr dirty="0"/>
          </a:p>
        </p:txBody>
      </p:sp>
      <p:sp>
        <p:nvSpPr>
          <p:cNvPr id="445" name="Google Shape;445;p3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Configure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46" name="Google Shape;446;p35"/>
          <p:cNvSpPr txBox="1"/>
          <p:nvPr/>
        </p:nvSpPr>
        <p:spPr>
          <a:xfrm>
            <a:off x="760610" y="3912731"/>
            <a:ext cx="10289680" cy="602830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mongod.exe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25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dbpath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&lt;path to 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store</a:t>
            </a:r>
            <a:r>
              <a:rPr lang="en-US" sz="25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5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data&gt;</a:t>
            </a:r>
            <a:endParaRPr sz="2500" b="1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35"/>
          <p:cNvSpPr/>
          <p:nvPr/>
        </p:nvSpPr>
        <p:spPr>
          <a:xfrm>
            <a:off x="6321000" y="2978911"/>
            <a:ext cx="4068251" cy="851297"/>
          </a:xfrm>
          <a:prstGeom prst="wedgeRoundRectCallout">
            <a:avLst>
              <a:gd name="adj1" fmla="val -67530"/>
              <a:gd name="adj2" fmla="val 6405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Usually in C:\Program Files\MongoDB\Server\3.4\bin</a:t>
            </a:r>
            <a:endParaRPr/>
          </a:p>
        </p:txBody>
      </p:sp>
      <p:sp>
        <p:nvSpPr>
          <p:cNvPr id="448" name="Google Shape;448;p3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" grpId="0" animBg="1"/>
      <p:bldP spid="4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Start the shell from </a:t>
            </a:r>
            <a:r>
              <a:rPr lang="en-US" b="1" dirty="0">
                <a:solidFill>
                  <a:schemeClr val="lt1"/>
                </a:solidFill>
              </a:rPr>
              <a:t>another</a:t>
            </a:r>
            <a:r>
              <a:rPr lang="en-US" dirty="0"/>
              <a:t> CLI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Type the command </a:t>
            </a:r>
            <a:r>
              <a:rPr lang="en-US" b="1" dirty="0">
                <a:solidFill>
                  <a:schemeClr val="lt1"/>
                </a:solidFill>
              </a:rPr>
              <a:t>mongo</a:t>
            </a:r>
            <a:endParaRPr dirty="0"/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442912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b="1" dirty="0">
              <a:solidFill>
                <a:schemeClr val="lt1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Additional information at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▪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https://docs.mongodb.com/manual/reference/mongo-shell/</a:t>
            </a:r>
            <a:endParaRPr dirty="0"/>
          </a:p>
        </p:txBody>
      </p:sp>
      <p:sp>
        <p:nvSpPr>
          <p:cNvPr id="454" name="Google Shape;454;p3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Shell Client</a:t>
            </a:r>
            <a:endParaRPr/>
          </a:p>
        </p:txBody>
      </p:sp>
      <p:sp>
        <p:nvSpPr>
          <p:cNvPr id="455" name="Google Shape;455;p36"/>
          <p:cNvSpPr txBox="1"/>
          <p:nvPr/>
        </p:nvSpPr>
        <p:spPr>
          <a:xfrm>
            <a:off x="814968" y="2383637"/>
            <a:ext cx="2003183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show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dbs</a:t>
            </a:r>
            <a:endParaRPr dirty="0"/>
          </a:p>
        </p:txBody>
      </p:sp>
      <p:sp>
        <p:nvSpPr>
          <p:cNvPr id="456" name="Google Shape;456;p36"/>
          <p:cNvSpPr txBox="1"/>
          <p:nvPr/>
        </p:nvSpPr>
        <p:spPr>
          <a:xfrm>
            <a:off x="4958203" y="2383315"/>
            <a:ext cx="2536879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mytestdb</a:t>
            </a:r>
            <a:endParaRPr dirty="0"/>
          </a:p>
        </p:txBody>
      </p:sp>
      <p:sp>
        <p:nvSpPr>
          <p:cNvPr id="457" name="Google Shape;457;p36"/>
          <p:cNvSpPr txBox="1"/>
          <p:nvPr/>
        </p:nvSpPr>
        <p:spPr>
          <a:xfrm>
            <a:off x="814975" y="3089775"/>
            <a:ext cx="7849340" cy="461700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.insertOne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({"name":"George"})</a:t>
            </a:r>
            <a:endParaRPr dirty="0"/>
          </a:p>
        </p:txBody>
      </p:sp>
      <p:sp>
        <p:nvSpPr>
          <p:cNvPr id="458" name="Google Shape;458;p36"/>
          <p:cNvSpPr txBox="1"/>
          <p:nvPr/>
        </p:nvSpPr>
        <p:spPr>
          <a:xfrm>
            <a:off x="814968" y="3869076"/>
            <a:ext cx="7261032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({"name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":" George"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459" name="Google Shape;459;p36"/>
          <p:cNvSpPr txBox="1"/>
          <p:nvPr/>
        </p:nvSpPr>
        <p:spPr>
          <a:xfrm>
            <a:off x="814968" y="4590840"/>
            <a:ext cx="45215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</a:t>
            </a:r>
            <a:r>
              <a:rPr lang="en-US" sz="2400" b="1" i="0" u="none" strike="noStrike" cap="none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mycollection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.find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460" name="Google Shape;460;p3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Choose one of the many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For example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Robo</a:t>
            </a:r>
            <a:r>
              <a:rPr lang="en-US" dirty="0"/>
              <a:t> 3T-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https://robomongo.org/download 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 err="1"/>
              <a:t>NoSQLBooster</a:t>
            </a:r>
            <a:r>
              <a:rPr lang="en-US" dirty="0"/>
              <a:t>-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https://nosqlbooster.com</a:t>
            </a:r>
            <a:endParaRPr lang="en-US" u="sng" dirty="0">
              <a:solidFill>
                <a:schemeClr val="hlink"/>
              </a:solidFill>
            </a:endParaRPr>
          </a:p>
          <a:p>
            <a:pPr marL="803275" lvl="1" indent="-360363">
              <a:spcBef>
                <a:spcPts val="1200"/>
              </a:spcBef>
              <a:buSzPts val="3100"/>
            </a:pPr>
            <a:r>
              <a:rPr lang="en-US" dirty="0">
                <a:solidFill>
                  <a:srgbClr val="002060"/>
                </a:solidFill>
              </a:rPr>
              <a:t>Compass-</a:t>
            </a:r>
            <a:r>
              <a:rPr lang="en-US" dirty="0">
                <a:solidFill>
                  <a:srgbClr val="112232"/>
                </a:solidFill>
              </a:rPr>
              <a:t> </a:t>
            </a:r>
            <a:r>
              <a:rPr lang="en-US" u="sng" dirty="0">
                <a:solidFill>
                  <a:schemeClr val="bg1"/>
                </a:solidFill>
              </a:rPr>
              <a:t>https://</a:t>
            </a:r>
            <a:r>
              <a:rPr lang="en-US" u="sng" dirty="0">
                <a:solidFill>
                  <a:schemeClr val="bg1"/>
                </a:solidFill>
                <a:hlinkClick r:id="rId5"/>
              </a:rPr>
              <a:t>www.mongodb.com/products/compass</a:t>
            </a:r>
            <a:endParaRPr u="sng" dirty="0">
              <a:solidFill>
                <a:schemeClr val="bg1"/>
              </a:solidFill>
            </a:endParaRPr>
          </a:p>
        </p:txBody>
      </p:sp>
      <p:sp>
        <p:nvSpPr>
          <p:cNvPr id="466" name="Google Shape;466;p3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Working with MongoDB GUI</a:t>
            </a:r>
            <a:endParaRPr/>
          </a:p>
        </p:txBody>
      </p:sp>
      <p:sp>
        <p:nvSpPr>
          <p:cNvPr id="467" name="Google Shape;467;p3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98"/>
              <a:buFont typeface="Calibri"/>
              <a:buNone/>
            </a:pPr>
            <a:r>
              <a:rPr lang="en-US" sz="3598" dirty="0"/>
              <a:t>Working with </a:t>
            </a:r>
            <a:r>
              <a:rPr lang="en-US" sz="3598" dirty="0" err="1"/>
              <a:t>MongoDB</a:t>
            </a:r>
            <a:r>
              <a:rPr lang="en-US" sz="3598" dirty="0"/>
              <a:t> from Node.js – Example</a:t>
            </a:r>
            <a:endParaRPr dirty="0"/>
          </a:p>
        </p:txBody>
      </p:sp>
      <p:sp>
        <p:nvSpPr>
          <p:cNvPr id="473" name="Google Shape;473;p38"/>
          <p:cNvSpPr txBox="1"/>
          <p:nvPr/>
        </p:nvSpPr>
        <p:spPr>
          <a:xfrm>
            <a:off x="302552" y="1291500"/>
            <a:ext cx="11200003" cy="5364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mongodb.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mongodb://localhost:27017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600" dirty="0"/>
          </a:p>
          <a:p>
            <a:pPr lvl="0">
              <a:buClr>
                <a:srgbClr val="C1C6D1"/>
              </a:buClr>
              <a:buSzPts val="1400"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bg-BG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useUnifiedTopology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(function(err)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db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client.db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testdb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const people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db.collection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('people');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'name': 'Ivan' }, (err, result)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people.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'Ivan' }).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((err, data)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console.log(data);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474" name="Google Shape;474;p3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39" descr="Ð ÐµÐ·ÑÐ»ÑÐ°Ñ Ñ Ð¸Ð·Ð¾Ð±ÑÐ°Ð¶ÐµÐ½Ð¸Ðµ Ð·Ð° mongoosejs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4777" y="1720800"/>
            <a:ext cx="3496798" cy="16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Overview</a:t>
            </a:r>
            <a:endParaRPr dirty="0"/>
          </a:p>
        </p:txBody>
      </p:sp>
      <p:sp>
        <p:nvSpPr>
          <p:cNvPr id="483" name="Google Shape;483;p3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Overview</a:t>
            </a:r>
            <a:endParaRPr/>
          </a:p>
        </p:txBody>
      </p:sp>
      <p:sp>
        <p:nvSpPr>
          <p:cNvPr id="489" name="Google Shape;489;p40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is an object-document </a:t>
            </a:r>
            <a:r>
              <a:rPr lang="en-US" b="1" dirty="0">
                <a:solidFill>
                  <a:schemeClr val="lt1"/>
                </a:solidFill>
              </a:rPr>
              <a:t>model</a:t>
            </a:r>
            <a:r>
              <a:rPr lang="en-US" dirty="0"/>
              <a:t> module in </a:t>
            </a:r>
            <a:br>
              <a:rPr lang="en-US" dirty="0"/>
            </a:br>
            <a:r>
              <a:rPr lang="en-US" dirty="0"/>
              <a:t>Node.js for </a:t>
            </a:r>
            <a:r>
              <a:rPr lang="en-US" dirty="0" err="1"/>
              <a:t>MongoDB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It </a:t>
            </a:r>
            <a:r>
              <a:rPr lang="en-US" b="1" dirty="0">
                <a:solidFill>
                  <a:schemeClr val="lt1"/>
                </a:solidFill>
              </a:rPr>
              <a:t>provides</a:t>
            </a:r>
            <a:r>
              <a:rPr lang="en-US" dirty="0"/>
              <a:t> a straight-forward, </a:t>
            </a:r>
            <a:r>
              <a:rPr lang="en-US" b="1" dirty="0">
                <a:solidFill>
                  <a:schemeClr val="lt1"/>
                </a:solidFill>
              </a:rPr>
              <a:t>schema-based</a:t>
            </a:r>
            <a:r>
              <a:rPr lang="en-US" dirty="0"/>
              <a:t> solution to </a:t>
            </a:r>
            <a:r>
              <a:rPr lang="en-US" b="1" dirty="0">
                <a:solidFill>
                  <a:schemeClr val="lt1"/>
                </a:solidFill>
              </a:rPr>
              <a:t>model </a:t>
            </a:r>
            <a:r>
              <a:rPr lang="en-US" dirty="0"/>
              <a:t>your application data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Includes build-in type </a:t>
            </a:r>
            <a:r>
              <a:rPr lang="en-US" b="1" dirty="0">
                <a:solidFill>
                  <a:schemeClr val="lt1"/>
                </a:solidFill>
              </a:rPr>
              <a:t>casting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b="1" dirty="0">
                <a:solidFill>
                  <a:schemeClr val="lt1"/>
                </a:solidFill>
              </a:rPr>
              <a:t>Extends</a:t>
            </a:r>
            <a:r>
              <a:rPr lang="en-US" dirty="0"/>
              <a:t> the native </a:t>
            </a:r>
            <a:r>
              <a:rPr lang="en-US" b="1" dirty="0">
                <a:solidFill>
                  <a:schemeClr val="lt1"/>
                </a:solidFill>
              </a:rPr>
              <a:t>queries</a:t>
            </a:r>
            <a:r>
              <a:rPr lang="en-US" dirty="0"/>
              <a:t> (much </a:t>
            </a:r>
            <a:r>
              <a:rPr lang="en-US" b="1" dirty="0">
                <a:solidFill>
                  <a:schemeClr val="lt1"/>
                </a:solidFill>
              </a:rPr>
              <a:t>easier</a:t>
            </a:r>
            <a:r>
              <a:rPr lang="en-US" dirty="0"/>
              <a:t> to use)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To </a:t>
            </a:r>
            <a:r>
              <a:rPr lang="en-US" b="1" dirty="0">
                <a:solidFill>
                  <a:schemeClr val="lt1"/>
                </a:solidFill>
              </a:rPr>
              <a:t>install</a:t>
            </a:r>
            <a:r>
              <a:rPr lang="en-US" dirty="0"/>
              <a:t> type in terminal/CMD</a:t>
            </a:r>
            <a:endParaRPr dirty="0"/>
          </a:p>
        </p:txBody>
      </p:sp>
      <p:sp>
        <p:nvSpPr>
          <p:cNvPr id="490" name="Google Shape;490;p40"/>
          <p:cNvSpPr txBox="1"/>
          <p:nvPr/>
        </p:nvSpPr>
        <p:spPr>
          <a:xfrm>
            <a:off x="2586000" y="5589000"/>
            <a:ext cx="4894092" cy="526987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800" b="1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pm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800" b="1" i="0" u="none" strike="noStrike" cap="none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--g</a:t>
            </a:r>
            <a:endParaRPr sz="1600" dirty="0"/>
          </a:p>
        </p:txBody>
      </p:sp>
      <p:sp>
        <p:nvSpPr>
          <p:cNvPr id="491" name="Google Shape;491;p4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1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31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Load the following module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8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Connecting to the database</a:t>
            </a:r>
            <a:endParaRPr dirty="0"/>
          </a:p>
        </p:txBody>
      </p:sp>
      <p:sp>
        <p:nvSpPr>
          <p:cNvPr id="497" name="Google Shape;497;p4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Working with Mongoose in Node.js</a:t>
            </a:r>
            <a:endParaRPr dirty="0"/>
          </a:p>
        </p:txBody>
      </p:sp>
      <p:sp>
        <p:nvSpPr>
          <p:cNvPr id="498" name="Google Shape;498;p41"/>
          <p:cNvSpPr txBox="1"/>
          <p:nvPr/>
        </p:nvSpPr>
        <p:spPr>
          <a:xfrm>
            <a:off x="696000" y="1965743"/>
            <a:ext cx="6252830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require(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'mongoose'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9" name="Google Shape;499;p41"/>
          <p:cNvSpPr txBox="1"/>
          <p:nvPr/>
        </p:nvSpPr>
        <p:spPr>
          <a:xfrm>
            <a:off x="696632" y="3654000"/>
            <a:ext cx="8864368" cy="461665"/>
          </a:xfrm>
          <a:prstGeom prst="rect">
            <a:avLst/>
          </a:prstGeom>
          <a:solidFill>
            <a:srgbClr val="D9D4C6">
              <a:alpha val="14901"/>
            </a:srgbClr>
          </a:solidFill>
          <a:ln w="12700" cap="flat" cmpd="sng">
            <a:solidFill>
              <a:srgbClr val="C6BE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D9D4C6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'mongodb://localhost:27017/unidb'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b="1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0" name="Google Shape;500;p4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2"/>
          <p:cNvSpPr txBox="1">
            <a:spLocks noGrp="1"/>
          </p:cNvSpPr>
          <p:nvPr>
            <p:ph type="body" idx="1"/>
          </p:nvPr>
        </p:nvSpPr>
        <p:spPr>
          <a:xfrm>
            <a:off x="190402" y="1275325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Host a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r>
              <a:rPr lang="en-US" dirty="0"/>
              <a:t> in the largest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cloud</a:t>
            </a:r>
            <a:r>
              <a:rPr lang="en-US" dirty="0"/>
              <a:t> service</a:t>
            </a:r>
            <a:endParaRPr dirty="0"/>
          </a:p>
          <a:p>
            <a:pPr marL="360363" lvl="0" indent="-360363">
              <a:spcBef>
                <a:spcPts val="1200"/>
              </a:spcBef>
              <a:buSzPts val="3300"/>
            </a:pPr>
            <a:r>
              <a:rPr lang="en-US" dirty="0"/>
              <a:t>Go to '</a:t>
            </a:r>
            <a:r>
              <a:rPr lang="en-US" b="1" dirty="0">
                <a:solidFill>
                  <a:schemeClr val="lt1"/>
                </a:solidFill>
              </a:rPr>
              <a:t>mongo atlas</a:t>
            </a:r>
            <a:r>
              <a:rPr lang="en-US" dirty="0"/>
              <a:t>' and register - </a:t>
            </a:r>
            <a:r>
              <a:rPr lang="en-US" u="sng" dirty="0">
                <a:solidFill>
                  <a:schemeClr val="hlink"/>
                </a:solidFill>
              </a:rPr>
              <a:t>https://www.mongodb.com/cloud/atlas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</a:t>
            </a:r>
            <a:r>
              <a:rPr lang="en-US" b="1" dirty="0">
                <a:solidFill>
                  <a:schemeClr val="lt1"/>
                </a:solidFill>
              </a:rPr>
              <a:t>store</a:t>
            </a:r>
            <a:r>
              <a:rPr lang="en-US" dirty="0"/>
              <a:t> up to 500 MB of </a:t>
            </a:r>
            <a:r>
              <a:rPr lang="en-US" b="1" dirty="0">
                <a:solidFill>
                  <a:schemeClr val="lt1"/>
                </a:solidFill>
              </a:rPr>
              <a:t>content</a:t>
            </a:r>
            <a:endParaRPr b="1" dirty="0">
              <a:solidFill>
                <a:schemeClr val="lt1"/>
              </a:solidFill>
            </a:endParaRPr>
          </a:p>
        </p:txBody>
      </p:sp>
      <p:sp>
        <p:nvSpPr>
          <p:cNvPr id="506" name="Google Shape;506;p4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Hosting</a:t>
            </a:r>
            <a:endParaRPr dirty="0"/>
          </a:p>
        </p:txBody>
      </p:sp>
      <p:sp>
        <p:nvSpPr>
          <p:cNvPr id="508" name="Google Shape;508;p4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4630" y="1663200"/>
            <a:ext cx="1447368" cy="1960016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Models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44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Models</a:t>
            </a:r>
            <a:endParaRPr/>
          </a:p>
        </p:txBody>
      </p:sp>
      <p:sp>
        <p:nvSpPr>
          <p:cNvPr id="520" name="Google Shape;520;p44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</a:t>
            </a:r>
            <a:r>
              <a:rPr lang="en-US" b="1" dirty="0">
                <a:solidFill>
                  <a:schemeClr val="lt1"/>
                </a:solidFill>
              </a:rPr>
              <a:t>supports</a:t>
            </a:r>
            <a:r>
              <a:rPr lang="en-US" dirty="0"/>
              <a:t> models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Fixed </a:t>
            </a:r>
            <a:r>
              <a:rPr lang="en-US" sz="3200" b="1" dirty="0">
                <a:solidFill>
                  <a:schemeClr val="lt1"/>
                </a:solidFill>
              </a:rPr>
              <a:t>types </a:t>
            </a:r>
            <a:r>
              <a:rPr lang="en-US" sz="3200" dirty="0"/>
              <a:t>of documents</a:t>
            </a:r>
            <a:endParaRPr dirty="0"/>
          </a:p>
          <a:p>
            <a:pPr marL="1255713" lvl="2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Used like object </a:t>
            </a:r>
            <a:r>
              <a:rPr lang="en-US" sz="3000" b="1" dirty="0">
                <a:solidFill>
                  <a:schemeClr val="lt1"/>
                </a:solidFill>
              </a:rPr>
              <a:t>constructors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Needs a </a:t>
            </a:r>
            <a:r>
              <a:rPr lang="en-US" sz="3200" b="1" dirty="0" err="1">
                <a:solidFill>
                  <a:schemeClr val="lt1"/>
                </a:solidFill>
              </a:rPr>
              <a:t>mongoose.Schema</a:t>
            </a:r>
            <a:r>
              <a:rPr lang="en-US" sz="3200" b="1" dirty="0">
                <a:solidFill>
                  <a:schemeClr val="lt1"/>
                </a:solidFill>
              </a:rPr>
              <a:t> </a:t>
            </a:r>
            <a:r>
              <a:rPr lang="en-US" sz="3200" dirty="0"/>
              <a:t>call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521" name="Google Shape;521;p44"/>
          <p:cNvSpPr txBox="1"/>
          <p:nvPr/>
        </p:nvSpPr>
        <p:spPr>
          <a:xfrm>
            <a:off x="2143593" y="3675002"/>
            <a:ext cx="9518755" cy="313802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exampleSchema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propObject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{}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propArray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propBool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Boolean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Model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('Example', </a:t>
            </a:r>
            <a:r>
              <a:rPr lang="en-US" sz="24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example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body" idx="4294967295"/>
          </p:nvPr>
        </p:nvSpPr>
        <p:spPr>
          <a:xfrm>
            <a:off x="196114" y="1227240"/>
            <a:ext cx="11807897" cy="5530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446088" lvl="0" indent="-446088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Relational and Non-Relational Databases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 err="1"/>
              <a:t>MongoDB</a:t>
            </a:r>
            <a:r>
              <a:rPr lang="en-US" dirty="0"/>
              <a:t> and Mongoose Overview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Models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CRUD with Mongoose</a:t>
            </a:r>
            <a:endParaRPr dirty="0"/>
          </a:p>
          <a:p>
            <a:pPr marL="446088" lvl="0" indent="-446088" algn="l" rtl="0">
              <a:lnSpc>
                <a:spcPct val="12121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AutoNum type="arabicPeriod"/>
            </a:pPr>
            <a:r>
              <a:rPr lang="en-US" dirty="0"/>
              <a:t>Mongoose Querying</a:t>
            </a:r>
            <a:endParaRPr dirty="0"/>
          </a:p>
        </p:txBody>
      </p:sp>
      <p:pic>
        <p:nvPicPr>
          <p:cNvPr id="358" name="Google Shape;358;p27" descr="A drawing of a cartoon character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425266" y="1371600"/>
            <a:ext cx="3573092" cy="438513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▪"/>
            </a:pPr>
            <a:r>
              <a:rPr lang="en-US" sz="3400" dirty="0"/>
              <a:t>Since mongoose models are just JavaScript </a:t>
            </a:r>
            <a:r>
              <a:rPr lang="en-US" sz="3400" b="1" dirty="0">
                <a:solidFill>
                  <a:schemeClr val="lt1"/>
                </a:solidFill>
              </a:rPr>
              <a:t>object constructors,</a:t>
            </a:r>
            <a:r>
              <a:rPr lang="en-US" sz="3400" dirty="0"/>
              <a:t> they can have </a:t>
            </a:r>
            <a:r>
              <a:rPr lang="en-US" sz="3400" b="1" dirty="0">
                <a:solidFill>
                  <a:schemeClr val="lt1"/>
                </a:solidFill>
              </a:rPr>
              <a:t>methods</a:t>
            </a:r>
            <a:endParaRPr dirty="0"/>
          </a:p>
          <a:p>
            <a:pPr marL="803275" lvl="1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 dirty="0"/>
              <a:t>And these methods can be </a:t>
            </a:r>
            <a:r>
              <a:rPr lang="en-US" sz="3200" b="1" dirty="0">
                <a:solidFill>
                  <a:schemeClr val="lt1"/>
                </a:solidFill>
              </a:rPr>
              <a:t>added</a:t>
            </a:r>
            <a:r>
              <a:rPr lang="en-US" sz="3200" dirty="0"/>
              <a:t> to a schema</a:t>
            </a:r>
            <a:endParaRPr dirty="0"/>
          </a:p>
          <a:p>
            <a:pPr marL="1255713" lvl="2" indent="-360363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dirty="0"/>
              <a:t>Use a </a:t>
            </a:r>
            <a:r>
              <a:rPr lang="en-US" sz="3000" b="1" dirty="0">
                <a:solidFill>
                  <a:schemeClr val="lt1"/>
                </a:solidFill>
              </a:rPr>
              <a:t>different</a:t>
            </a:r>
            <a:r>
              <a:rPr lang="en-US" sz="3000" dirty="0"/>
              <a:t> syntax than plain JS</a:t>
            </a:r>
            <a:endParaRPr dirty="0"/>
          </a:p>
        </p:txBody>
      </p:sp>
      <p:sp>
        <p:nvSpPr>
          <p:cNvPr id="528" name="Google Shape;528;p4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Methods</a:t>
            </a:r>
            <a:endParaRPr dirty="0"/>
          </a:p>
        </p:txBody>
      </p:sp>
      <p:sp>
        <p:nvSpPr>
          <p:cNvPr id="529" name="Google Shape;529;p45"/>
          <p:cNvSpPr txBox="1"/>
          <p:nvPr/>
        </p:nvSpPr>
        <p:spPr>
          <a:xfrm>
            <a:off x="882718" y="3651763"/>
            <a:ext cx="9450001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({…});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getInfo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`I am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${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.lastName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}`;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dirty="0"/>
          </a:p>
        </p:txBody>
      </p:sp>
      <p:sp>
        <p:nvSpPr>
          <p:cNvPr id="530" name="Google Shape;530;p45"/>
          <p:cNvSpPr/>
          <p:nvPr/>
        </p:nvSpPr>
        <p:spPr>
          <a:xfrm>
            <a:off x="8959703" y="3651758"/>
            <a:ext cx="3048795" cy="914400"/>
          </a:xfrm>
          <a:prstGeom prst="wedgeRoundRectCallout">
            <a:avLst>
              <a:gd name="adj1" fmla="val -63995"/>
              <a:gd name="adj2" fmla="val 54034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Avoid </a:t>
            </a:r>
            <a:r>
              <a:rPr lang="en-US" sz="28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arrow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functions</a:t>
            </a:r>
            <a:endParaRPr sz="2800" b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Yet, not all properties </a:t>
            </a:r>
            <a:r>
              <a:rPr lang="en-US" b="1" dirty="0">
                <a:solidFill>
                  <a:schemeClr val="lt1"/>
                </a:solidFill>
              </a:rPr>
              <a:t>need</a:t>
            </a:r>
            <a:r>
              <a:rPr lang="en-US" dirty="0"/>
              <a:t> to be </a:t>
            </a:r>
            <a:r>
              <a:rPr lang="en-US" b="1" dirty="0">
                <a:solidFill>
                  <a:schemeClr val="lt1"/>
                </a:solidFill>
              </a:rPr>
              <a:t>persisted </a:t>
            </a:r>
            <a:r>
              <a:rPr lang="en-US" dirty="0"/>
              <a:t>to the </a:t>
            </a:r>
            <a:r>
              <a:rPr lang="en-US" b="1" dirty="0">
                <a:solidFill>
                  <a:schemeClr val="lt1"/>
                </a:solidFill>
              </a:rPr>
              <a:t>database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provides a way to </a:t>
            </a:r>
            <a:r>
              <a:rPr lang="en-US" b="1" dirty="0">
                <a:solidFill>
                  <a:schemeClr val="lt1"/>
                </a:solidFill>
              </a:rPr>
              <a:t>create</a:t>
            </a:r>
            <a:r>
              <a:rPr lang="en-US" dirty="0"/>
              <a:t> properties, that are </a:t>
            </a:r>
            <a:br>
              <a:rPr lang="en-US" dirty="0"/>
            </a:br>
            <a:r>
              <a:rPr lang="en-US" dirty="0"/>
              <a:t>accessible on all models, but are </a:t>
            </a:r>
            <a:r>
              <a:rPr lang="en-US" b="1" dirty="0">
                <a:solidFill>
                  <a:schemeClr val="lt1"/>
                </a:solidFill>
              </a:rPr>
              <a:t>not persisted </a:t>
            </a:r>
            <a:r>
              <a:rPr lang="en-US" dirty="0"/>
              <a:t>to the database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And they have both </a:t>
            </a:r>
            <a:r>
              <a:rPr lang="en-US" b="1" dirty="0">
                <a:solidFill>
                  <a:schemeClr val="lt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setters</a:t>
            </a:r>
            <a:endParaRPr dirty="0"/>
          </a:p>
        </p:txBody>
      </p:sp>
      <p:sp>
        <p:nvSpPr>
          <p:cNvPr id="537" name="Google Shape;537;p4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Model Virtual Properties</a:t>
            </a:r>
            <a:endParaRPr dirty="0"/>
          </a:p>
        </p:txBody>
      </p:sp>
      <p:sp>
        <p:nvSpPr>
          <p:cNvPr id="538" name="Google Shape;538;p46"/>
          <p:cNvSpPr txBox="1"/>
          <p:nvPr/>
        </p:nvSpPr>
        <p:spPr>
          <a:xfrm>
            <a:off x="909088" y="3980633"/>
            <a:ext cx="9235904" cy="120032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fullName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' ' +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this.lastName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539" name="Google Shape;539;p4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With Mongoose developers can </a:t>
            </a:r>
            <a:r>
              <a:rPr lang="en-US" b="1" dirty="0">
                <a:solidFill>
                  <a:schemeClr val="lt1"/>
                </a:solidFill>
              </a:rPr>
              <a:t>define</a:t>
            </a:r>
            <a:r>
              <a:rPr lang="en-US" dirty="0"/>
              <a:t> custom </a:t>
            </a:r>
            <a:r>
              <a:rPr lang="en-US" b="1" dirty="0">
                <a:solidFill>
                  <a:schemeClr val="lt1"/>
                </a:solidFill>
              </a:rPr>
              <a:t>validation</a:t>
            </a:r>
            <a:r>
              <a:rPr lang="en-US" dirty="0"/>
              <a:t> on </a:t>
            </a:r>
            <a:br>
              <a:rPr lang="en-US" dirty="0"/>
            </a:br>
            <a:r>
              <a:rPr lang="en-US" dirty="0"/>
              <a:t>their </a:t>
            </a:r>
            <a:r>
              <a:rPr lang="en-US" b="1" dirty="0">
                <a:solidFill>
                  <a:schemeClr val="lt1"/>
                </a:solidFill>
              </a:rPr>
              <a:t>properties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Validate records when trying to </a:t>
            </a:r>
            <a:r>
              <a:rPr lang="en-US" b="1" dirty="0">
                <a:solidFill>
                  <a:schemeClr val="lt1"/>
                </a:solidFill>
              </a:rPr>
              <a:t>save</a:t>
            </a:r>
            <a:endParaRPr dirty="0"/>
          </a:p>
        </p:txBody>
      </p:sp>
      <p:sp>
        <p:nvSpPr>
          <p:cNvPr id="545" name="Google Shape;545;p47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Property Validation</a:t>
            </a:r>
            <a:endParaRPr dirty="0"/>
          </a:p>
        </p:txBody>
      </p:sp>
      <p:sp>
        <p:nvSpPr>
          <p:cNvPr id="546" name="Google Shape;546;p47"/>
          <p:cNvSpPr txBox="1"/>
          <p:nvPr/>
        </p:nvSpPr>
        <p:spPr>
          <a:xfrm>
            <a:off x="955758" y="3176278"/>
            <a:ext cx="9690338" cy="1938992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validate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(function () 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	return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&gt;= 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&amp;&amp;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this.firstName.length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&lt;= 10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}, 'First name must be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between 2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and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symbols long!')</a:t>
            </a:r>
            <a:endParaRPr dirty="0"/>
          </a:p>
        </p:txBody>
      </p:sp>
      <p:sp>
        <p:nvSpPr>
          <p:cNvPr id="547" name="Google Shape;547;p47"/>
          <p:cNvSpPr/>
          <p:nvPr/>
        </p:nvSpPr>
        <p:spPr>
          <a:xfrm>
            <a:off x="2766000" y="5185149"/>
            <a:ext cx="4230000" cy="476726"/>
          </a:xfrm>
          <a:prstGeom prst="wedgeRoundRectCallout">
            <a:avLst>
              <a:gd name="adj1" fmla="val -37022"/>
              <a:gd name="adj2" fmla="val -73610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Error message as second param</a:t>
            </a:r>
            <a:endParaRPr/>
          </a:p>
        </p:txBody>
      </p:sp>
      <p:sp>
        <p:nvSpPr>
          <p:cNvPr id="548" name="Google Shape;548;p47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Having all model definitions in the </a:t>
            </a:r>
            <a:r>
              <a:rPr lang="en-US" b="1" dirty="0">
                <a:solidFill>
                  <a:schemeClr val="lt1"/>
                </a:solidFill>
              </a:rPr>
              <a:t>main</a:t>
            </a:r>
            <a:r>
              <a:rPr lang="en-US" dirty="0"/>
              <a:t> module is </a:t>
            </a:r>
            <a:r>
              <a:rPr lang="en-US" b="1" dirty="0">
                <a:solidFill>
                  <a:schemeClr val="lt1"/>
                </a:solidFill>
              </a:rPr>
              <a:t>no</a:t>
            </a:r>
            <a:r>
              <a:rPr lang="en-US" dirty="0"/>
              <a:t> good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That is the reason Node.js has </a:t>
            </a:r>
            <a:r>
              <a:rPr lang="en-US" b="1" dirty="0">
                <a:solidFill>
                  <a:schemeClr val="lt1"/>
                </a:solidFill>
              </a:rPr>
              <a:t>modules</a:t>
            </a:r>
            <a:r>
              <a:rPr lang="en-US" dirty="0"/>
              <a:t> in the first place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 folder </a:t>
            </a:r>
            <a:r>
              <a:rPr lang="en-US" b="1" dirty="0">
                <a:solidFill>
                  <a:schemeClr val="lt1"/>
                </a:solidFill>
              </a:rPr>
              <a:t>models</a:t>
            </a:r>
            <a:r>
              <a:rPr lang="en-US" dirty="0"/>
              <a:t>, file </a:t>
            </a:r>
            <a:r>
              <a:rPr lang="en-US" b="1" dirty="0">
                <a:solidFill>
                  <a:schemeClr val="lt1"/>
                </a:solidFill>
              </a:rPr>
              <a:t>Student.js</a:t>
            </a:r>
            <a:endParaRPr dirty="0">
              <a:solidFill>
                <a:srgbClr val="FED999"/>
              </a:solidFill>
            </a:endParaRPr>
          </a:p>
        </p:txBody>
      </p:sp>
      <p:sp>
        <p:nvSpPr>
          <p:cNvPr id="554" name="Google Shape;554;p4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Exporting Modules</a:t>
            </a:r>
            <a:endParaRPr dirty="0"/>
          </a:p>
        </p:txBody>
      </p:sp>
      <p:sp>
        <p:nvSpPr>
          <p:cNvPr id="555" name="Google Shape;555;p48"/>
          <p:cNvSpPr txBox="1"/>
          <p:nvPr/>
        </p:nvSpPr>
        <p:spPr>
          <a:xfrm>
            <a:off x="1101000" y="3204000"/>
            <a:ext cx="10201438" cy="313932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mongoose = </a:t>
            </a: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('mongoose');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2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unique: true },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age: { type: Number 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540"/>
              <a:buFont typeface="Noto Sans Symbols"/>
              <a:buNone/>
            </a:pPr>
            <a:endParaRPr sz="22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Clr>
                <a:srgbClr val="C1C6D1"/>
              </a:buClr>
              <a:buSzPts val="1540"/>
            </a:pP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module.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exports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2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model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We can put each </a:t>
            </a:r>
            <a:r>
              <a:rPr lang="en-US" b="1">
                <a:solidFill>
                  <a:schemeClr val="lt1"/>
                </a:solidFill>
              </a:rPr>
              <a:t>model</a:t>
            </a:r>
            <a:r>
              <a:rPr lang="en-US"/>
              <a:t> in a different </a:t>
            </a:r>
            <a:r>
              <a:rPr lang="en-US" b="1">
                <a:solidFill>
                  <a:schemeClr val="lt1"/>
                </a:solidFill>
              </a:rPr>
              <a:t>module</a:t>
            </a:r>
            <a:r>
              <a:rPr lang="en-US"/>
              <a:t>, and </a:t>
            </a:r>
            <a:r>
              <a:rPr lang="en-US" b="1">
                <a:solidFill>
                  <a:schemeClr val="lt1"/>
                </a:solidFill>
              </a:rPr>
              <a:t>load</a:t>
            </a:r>
            <a:r>
              <a:rPr lang="en-US"/>
              <a:t> all </a:t>
            </a:r>
            <a:br>
              <a:rPr lang="en-US"/>
            </a:br>
            <a:r>
              <a:rPr lang="en-US"/>
              <a:t>models at start</a:t>
            </a:r>
            <a:endParaRPr>
              <a:solidFill>
                <a:srgbClr val="FED999"/>
              </a:solidFill>
            </a:endParaRPr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/>
              <a:t>Where it is needed</a:t>
            </a:r>
            <a:endParaRPr/>
          </a:p>
        </p:txBody>
      </p:sp>
      <p:sp>
        <p:nvSpPr>
          <p:cNvPr id="562" name="Google Shape;562;p4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Using Modules</a:t>
            </a:r>
            <a:endParaRPr/>
          </a:p>
        </p:txBody>
      </p:sp>
      <p:sp>
        <p:nvSpPr>
          <p:cNvPr id="563" name="Google Shape;563;p49"/>
          <p:cNvSpPr txBox="1"/>
          <p:nvPr/>
        </p:nvSpPr>
        <p:spPr>
          <a:xfrm>
            <a:off x="1056039" y="3198167"/>
            <a:ext cx="7604962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= </a:t>
            </a:r>
            <a:r>
              <a:rPr lang="en-US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('./models/Student');</a:t>
            </a:r>
            <a:endParaRPr/>
          </a:p>
        </p:txBody>
      </p:sp>
      <p:sp>
        <p:nvSpPr>
          <p:cNvPr id="564" name="Google Shape;564;p4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000" y="1818422"/>
            <a:ext cx="4048451" cy="1626742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50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71" name="Google Shape;571;p50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1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CRUD with Mongoose</a:t>
            </a:r>
            <a:endParaRPr/>
          </a:p>
        </p:txBody>
      </p:sp>
      <p:sp>
        <p:nvSpPr>
          <p:cNvPr id="577" name="Google Shape;577;p51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all </a:t>
            </a:r>
            <a:r>
              <a:rPr lang="en-US" dirty="0"/>
              <a:t>CRUD operations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Create (Persist data)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76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Read (Extract data)</a:t>
            </a:r>
            <a:endParaRPr dirty="0"/>
          </a:p>
        </p:txBody>
      </p:sp>
      <p:sp>
        <p:nvSpPr>
          <p:cNvPr id="578" name="Google Shape;578;p51"/>
          <p:cNvSpPr txBox="1"/>
          <p:nvPr/>
        </p:nvSpPr>
        <p:spPr>
          <a:xfrm>
            <a:off x="2464991" y="2599657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 Student({}).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(callback)</a:t>
            </a:r>
            <a:endParaRPr dirty="0"/>
          </a:p>
        </p:txBody>
      </p:sp>
      <p:sp>
        <p:nvSpPr>
          <p:cNvPr id="579" name="Google Shape;579;p51"/>
          <p:cNvSpPr txBox="1"/>
          <p:nvPr/>
        </p:nvSpPr>
        <p:spPr>
          <a:xfrm>
            <a:off x="2464991" y="4036759"/>
            <a:ext cx="5386009" cy="46166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dirty="0"/>
          </a:p>
        </p:txBody>
      </p:sp>
      <p:sp>
        <p:nvSpPr>
          <p:cNvPr id="580" name="Google Shape;580;p5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 dirty="0"/>
              <a:t>CRUD with Mongoose</a:t>
            </a:r>
            <a:endParaRPr dirty="0"/>
          </a:p>
        </p:txBody>
      </p:sp>
      <p:sp>
        <p:nvSpPr>
          <p:cNvPr id="586" name="Google Shape;586;p52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Update (Modify data)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Delete (Remove data)</a:t>
            </a:r>
            <a:endParaRPr dirty="0"/>
          </a:p>
        </p:txBody>
      </p:sp>
      <p:sp>
        <p:nvSpPr>
          <p:cNvPr id="587" name="Google Shape;587;p52"/>
          <p:cNvSpPr txBox="1"/>
          <p:nvPr/>
        </p:nvSpPr>
        <p:spPr>
          <a:xfrm>
            <a:off x="1959075" y="1804849"/>
            <a:ext cx="10046747" cy="2308324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({_id: id, {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{prop: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newVal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}}, callback)</a:t>
            </a:r>
            <a:endParaRPr dirty="0"/>
          </a:p>
        </p:txBody>
      </p:sp>
      <p:sp>
        <p:nvSpPr>
          <p:cNvPr id="588" name="Google Shape;588;p52"/>
          <p:cNvSpPr txBox="1"/>
          <p:nvPr/>
        </p:nvSpPr>
        <p:spPr>
          <a:xfrm>
            <a:off x="1969660" y="5088998"/>
            <a:ext cx="6871340" cy="83099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(id, callback)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dirty="0"/>
          </a:p>
        </p:txBody>
      </p:sp>
      <p:sp>
        <p:nvSpPr>
          <p:cNvPr id="589" name="Google Shape;589;p5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Create Example</a:t>
            </a:r>
            <a:endParaRPr/>
          </a:p>
        </p:txBody>
      </p:sp>
      <p:sp>
        <p:nvSpPr>
          <p:cNvPr id="595" name="Google Shape;595;p53"/>
          <p:cNvSpPr txBox="1"/>
          <p:nvPr/>
        </p:nvSpPr>
        <p:spPr>
          <a:xfrm>
            <a:off x="249836" y="1359120"/>
            <a:ext cx="11692328" cy="531900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mongoose = require('mongoose');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 'mongodb://localhost:27017/unidb';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String, required: true,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minlength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3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type: Number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mongoose.connect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connectionStr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).then(()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new Student({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2400" b="1" dirty="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21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._id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</p:txBody>
      </p:sp>
      <p:sp>
        <p:nvSpPr>
          <p:cNvPr id="596" name="Google Shape;596;p53"/>
          <p:cNvSpPr/>
          <p:nvPr/>
        </p:nvSpPr>
        <p:spPr>
          <a:xfrm>
            <a:off x="7511116" y="4891983"/>
            <a:ext cx="2374105" cy="854033"/>
          </a:xfrm>
          <a:prstGeom prst="wedgeRoundRectCallout">
            <a:avLst>
              <a:gd name="adj1" fmla="val -17566"/>
              <a:gd name="adj2" fmla="val -41535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 can also use Student.create()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5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Read Example</a:t>
            </a:r>
            <a:endParaRPr/>
          </a:p>
        </p:txBody>
      </p:sp>
      <p:sp>
        <p:nvSpPr>
          <p:cNvPr id="603" name="Google Shape;603;p54"/>
          <p:cNvSpPr txBox="1"/>
          <p:nvPr/>
        </p:nvSpPr>
        <p:spPr>
          <a:xfrm>
            <a:off x="587115" y="1607904"/>
            <a:ext cx="11017771" cy="465798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.catch(err =&gt; 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console.error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(err))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.then(students =&gt; console.log(students))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=&gt; console.log(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600" dirty="0"/>
          </a:p>
        </p:txBody>
      </p:sp>
      <p:sp>
        <p:nvSpPr>
          <p:cNvPr id="604" name="Google Shape;604;p54"/>
          <p:cNvSpPr/>
          <p:nvPr/>
        </p:nvSpPr>
        <p:spPr>
          <a:xfrm>
            <a:off x="7176000" y="3568078"/>
            <a:ext cx="2720895" cy="644783"/>
          </a:xfrm>
          <a:prstGeom prst="wedgeRoundRectCallout">
            <a:avLst>
              <a:gd name="adj1" fmla="val -49648"/>
              <a:gd name="adj2" fmla="val -25348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Always handle errors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5" name="Google Shape;605;p5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8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37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b="1"/>
          </a:p>
          <a:p>
            <a:pPr marL="0" lvl="0" indent="0" algn="ctr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</a:pPr>
            <a:r>
              <a:rPr lang="en-US" sz="8800" b="1" u="sng">
                <a:solidFill>
                  <a:schemeClr val="lt1"/>
                </a:solidFill>
              </a:rPr>
              <a:t>sli.do</a:t>
            </a:r>
            <a:br>
              <a:rPr lang="en-US" sz="6000" b="1"/>
            </a:br>
            <a:r>
              <a:rPr lang="en-US" sz="11500" b="1"/>
              <a:t>#js-web</a:t>
            </a:r>
            <a:endParaRPr sz="6000" b="1"/>
          </a:p>
          <a:p>
            <a:pPr marL="360363" lvl="0" indent="-1445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Have a Question?</a:t>
            </a:r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Update Example</a:t>
            </a:r>
            <a:endParaRPr/>
          </a:p>
        </p:txBody>
      </p:sp>
      <p:sp>
        <p:nvSpPr>
          <p:cNvPr id="611" name="Google Shape;611;p55"/>
          <p:cNvSpPr txBox="1"/>
          <p:nvPr/>
        </p:nvSpPr>
        <p:spPr>
          <a:xfrm>
            <a:off x="339777" y="1149170"/>
            <a:ext cx="11512446" cy="5618890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((student) =&gt; { 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save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('57fb9fe90cd76e4e2c59e1a2',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update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Kiril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$set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name: 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Petar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 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{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multi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12" name="Google Shape;612;p55"/>
          <p:cNvSpPr/>
          <p:nvPr/>
        </p:nvSpPr>
        <p:spPr>
          <a:xfrm>
            <a:off x="6366000" y="5558300"/>
            <a:ext cx="3115155" cy="476726"/>
          </a:xfrm>
          <a:prstGeom prst="wedgeRoundRectCallout">
            <a:avLst>
              <a:gd name="adj1" fmla="val -47863"/>
              <a:gd name="adj2" fmla="val -15994"/>
              <a:gd name="adj3" fmla="val 16667"/>
            </a:avLst>
          </a:prstGeom>
          <a:solidFill>
            <a:schemeClr val="dk2">
              <a:alpha val="80000"/>
            </a:schemeClr>
          </a:solidFill>
          <a:ln w="19050" cap="flat" cmpd="sng">
            <a:solidFill>
              <a:srgbClr val="1A334B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Update multiple entities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3" name="Google Shape;613;p5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Remove &amp; Count Example</a:t>
            </a:r>
            <a:endParaRPr/>
          </a:p>
        </p:txBody>
      </p:sp>
      <p:sp>
        <p:nvSpPr>
          <p:cNvPr id="619" name="Google Shape;619;p56"/>
          <p:cNvSpPr txBox="1"/>
          <p:nvPr/>
        </p:nvSpPr>
        <p:spPr>
          <a:xfrm>
            <a:off x="324787" y="1741369"/>
            <a:ext cx="11542426" cy="456948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findByIdAndRemove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('57fb9fe1853ab747b0f692d1')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</a:t>
            </a:r>
            <a:r>
              <a:rPr lang="en-US" sz="2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Stamat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age: {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$</a:t>
            </a:r>
            <a:r>
              <a:rPr lang="en-US" sz="28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680"/>
              <a:buFont typeface="Noto Sans Symbols"/>
              <a:buNone/>
            </a:pPr>
            <a:r>
              <a:rPr lang="en-US" sz="2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.then(console.log)</a:t>
            </a:r>
            <a:endParaRPr sz="1600" dirty="0"/>
          </a:p>
        </p:txBody>
      </p:sp>
      <p:sp>
        <p:nvSpPr>
          <p:cNvPr id="620" name="Google Shape;620;p56"/>
          <p:cNvSpPr/>
          <p:nvPr/>
        </p:nvSpPr>
        <p:spPr>
          <a:xfrm>
            <a:off x="7356000" y="2952274"/>
            <a:ext cx="3392122" cy="476726"/>
          </a:xfrm>
          <a:prstGeom prst="wedgeRoundRectCallout">
            <a:avLst>
              <a:gd name="adj1" fmla="val -56983"/>
              <a:gd name="adj2" fmla="val -34841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Remove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1" name="Google Shape;621;p56"/>
          <p:cNvSpPr/>
          <p:nvPr/>
        </p:nvSpPr>
        <p:spPr>
          <a:xfrm>
            <a:off x="7536000" y="4639904"/>
            <a:ext cx="3890051" cy="476726"/>
          </a:xfrm>
          <a:prstGeom prst="wedgeRoundRectCallout">
            <a:avLst>
              <a:gd name="adj1" fmla="val -56330"/>
              <a:gd name="adj2" fmla="val -30833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Get the count by criteria</a:t>
            </a:r>
            <a:endParaRPr sz="2200" b="1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5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583176">
            <a:off x="4745327" y="1478664"/>
            <a:ext cx="2646744" cy="26460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7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Mongoose Queries</a:t>
            </a:r>
            <a:endParaRPr dirty="0"/>
          </a:p>
        </p:txBody>
      </p:sp>
      <p:sp>
        <p:nvSpPr>
          <p:cNvPr id="629" name="Google Shape;629;p57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8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Mongoose Queries</a:t>
            </a:r>
            <a:endParaRPr/>
          </a:p>
        </p:txBody>
      </p:sp>
      <p:sp>
        <p:nvSpPr>
          <p:cNvPr id="635" name="Google Shape;635;p58"/>
          <p:cNvSpPr txBox="1">
            <a:spLocks noGrp="1"/>
          </p:cNvSpPr>
          <p:nvPr>
            <p:ph type="body" idx="1"/>
          </p:nvPr>
        </p:nvSpPr>
        <p:spPr>
          <a:xfrm>
            <a:off x="1673561" y="1121143"/>
            <a:ext cx="10321675" cy="5546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defines </a:t>
            </a:r>
            <a:r>
              <a:rPr lang="en-US" b="1" dirty="0">
                <a:solidFill>
                  <a:schemeClr val="lt1"/>
                </a:solidFill>
              </a:rPr>
              <a:t>all</a:t>
            </a:r>
            <a:r>
              <a:rPr lang="en-US" dirty="0"/>
              <a:t> queries of the native </a:t>
            </a:r>
            <a:r>
              <a:rPr lang="en-US" dirty="0" err="1"/>
              <a:t>MongoDB</a:t>
            </a:r>
            <a:r>
              <a:rPr lang="en-US" dirty="0"/>
              <a:t> driver in a more </a:t>
            </a:r>
            <a:r>
              <a:rPr lang="en-US" b="1" dirty="0">
                <a:solidFill>
                  <a:schemeClr val="lt1"/>
                </a:solidFill>
              </a:rPr>
              <a:t>clear</a:t>
            </a:r>
            <a:r>
              <a:rPr lang="en-US" dirty="0"/>
              <a:t> and </a:t>
            </a:r>
            <a:r>
              <a:rPr lang="en-US" b="1" dirty="0">
                <a:solidFill>
                  <a:schemeClr val="lt1"/>
                </a:solidFill>
              </a:rPr>
              <a:t>useful</a:t>
            </a:r>
            <a:r>
              <a:rPr lang="en-US" dirty="0"/>
              <a:t> way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Instead of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Do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36" name="Google Shape;636;p58"/>
          <p:cNvSpPr txBox="1"/>
          <p:nvPr/>
        </p:nvSpPr>
        <p:spPr>
          <a:xfrm>
            <a:off x="2546877" y="2848130"/>
            <a:ext cx="5727693" cy="224852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$or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dirty="0"/>
          </a:p>
        </p:txBody>
      </p:sp>
      <p:sp>
        <p:nvSpPr>
          <p:cNvPr id="637" name="Google Shape;637;p58"/>
          <p:cNvSpPr txBox="1"/>
          <p:nvPr/>
        </p:nvSpPr>
        <p:spPr>
          <a:xfrm>
            <a:off x="2546877" y="5601947"/>
            <a:ext cx="8229123" cy="993726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conditionTwo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true })</a:t>
            </a:r>
            <a:endParaRPr sz="1600" dirty="0"/>
          </a:p>
        </p:txBody>
      </p:sp>
      <p:sp>
        <p:nvSpPr>
          <p:cNvPr id="638" name="Google Shape;638;p5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33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9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Mongoose supports </a:t>
            </a:r>
            <a:r>
              <a:rPr lang="en-US" b="1" dirty="0">
                <a:solidFill>
                  <a:schemeClr val="lt1"/>
                </a:solidFill>
              </a:rPr>
              <a:t>many</a:t>
            </a:r>
            <a:r>
              <a:rPr lang="en-US" dirty="0"/>
              <a:t> queries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For equality/non-equality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Selection of some properties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44" name="Google Shape;644;p5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</a:t>
            </a:r>
            <a:endParaRPr/>
          </a:p>
        </p:txBody>
      </p:sp>
      <p:sp>
        <p:nvSpPr>
          <p:cNvPr id="645" name="Google Shape;645;p59"/>
          <p:cNvSpPr txBox="1"/>
          <p:nvPr/>
        </p:nvSpPr>
        <p:spPr>
          <a:xfrm>
            <a:off x="836831" y="2773327"/>
            <a:ext cx="6703221" cy="46454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lastName':'Petrov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</a:t>
            </a:r>
            <a:endParaRPr sz="1600" dirty="0"/>
          </a:p>
        </p:txBody>
      </p:sp>
      <p:sp>
        <p:nvSpPr>
          <p:cNvPr id="646" name="Google Shape;646;p59"/>
          <p:cNvSpPr txBox="1"/>
          <p:nvPr/>
        </p:nvSpPr>
        <p:spPr>
          <a:xfrm>
            <a:off x="836832" y="3578239"/>
            <a:ext cx="7317818" cy="49908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(7)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(14)</a:t>
            </a:r>
            <a:endParaRPr sz="1600" dirty="0"/>
          </a:p>
        </p:txBody>
      </p:sp>
      <p:sp>
        <p:nvSpPr>
          <p:cNvPr id="647" name="Google Shape;647;p59"/>
          <p:cNvSpPr txBox="1"/>
          <p:nvPr/>
        </p:nvSpPr>
        <p:spPr>
          <a:xfrm>
            <a:off x="836830" y="4338977"/>
            <a:ext cx="9611314" cy="50284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('12399')</a:t>
            </a:r>
            <a:endParaRPr sz="1600" dirty="0"/>
          </a:p>
        </p:txBody>
      </p:sp>
      <p:sp>
        <p:nvSpPr>
          <p:cNvPr id="648" name="Google Shape;648;p59"/>
          <p:cNvSpPr txBox="1"/>
          <p:nvPr/>
        </p:nvSpPr>
        <p:spPr>
          <a:xfrm>
            <a:off x="836831" y="5965284"/>
            <a:ext cx="10016048" cy="4654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lastName':'Kirilov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('name age')</a:t>
            </a:r>
            <a:endParaRPr sz="1600" dirty="0"/>
          </a:p>
        </p:txBody>
      </p:sp>
      <p:sp>
        <p:nvSpPr>
          <p:cNvPr id="649" name="Google Shape;649;p5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34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0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803275" lvl="1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Sorting</a:t>
            </a:r>
            <a:endParaRPr dirty="0"/>
          </a:p>
          <a:p>
            <a:pPr marL="377887" lvl="1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Limit &amp; skip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Different methods could be </a:t>
            </a:r>
            <a:r>
              <a:rPr lang="en-US" b="1" dirty="0">
                <a:solidFill>
                  <a:schemeClr val="lt1"/>
                </a:solidFill>
              </a:rPr>
              <a:t>stacked </a:t>
            </a:r>
            <a:r>
              <a:rPr lang="en-US" dirty="0"/>
              <a:t>one upon the other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55" name="Google Shape;655;p60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Mongoose Queries Example 2</a:t>
            </a:r>
            <a:endParaRPr/>
          </a:p>
        </p:txBody>
      </p:sp>
      <p:sp>
        <p:nvSpPr>
          <p:cNvPr id="656" name="Google Shape;656;p60"/>
          <p:cNvSpPr txBox="1"/>
          <p:nvPr/>
        </p:nvSpPr>
        <p:spPr>
          <a:xfrm>
            <a:off x="1101001" y="1940569"/>
            <a:ext cx="5509662" cy="487838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  <a:endParaRPr sz="1600" dirty="0"/>
          </a:p>
        </p:txBody>
      </p:sp>
      <p:sp>
        <p:nvSpPr>
          <p:cNvPr id="657" name="Google Shape;657;p60"/>
          <p:cNvSpPr txBox="1"/>
          <p:nvPr/>
        </p:nvSpPr>
        <p:spPr>
          <a:xfrm>
            <a:off x="1101000" y="3202369"/>
            <a:ext cx="8777518" cy="5301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8" name="Google Shape;658;p60"/>
          <p:cNvSpPr txBox="1"/>
          <p:nvPr/>
        </p:nvSpPr>
        <p:spPr>
          <a:xfrm>
            <a:off x="1101000" y="4487340"/>
            <a:ext cx="9916770" cy="223755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firstName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gosho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('age').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(65)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({age:-1})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 sz="1600" dirty="0"/>
          </a:p>
        </p:txBody>
      </p:sp>
      <p:sp>
        <p:nvSpPr>
          <p:cNvPr id="659" name="Google Shape;659;p6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" grpId="0" animBg="1"/>
      <p:bldP spid="657" grpId="0" animBg="1"/>
      <p:bldP spid="6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4" name="Google Shape;664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890" y="1468583"/>
            <a:ext cx="2346219" cy="2346219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61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Model Population</a:t>
            </a:r>
            <a:endParaRPr dirty="0"/>
          </a:p>
        </p:txBody>
      </p:sp>
      <p:sp>
        <p:nvSpPr>
          <p:cNvPr id="666" name="Google Shape;666;p61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2"/>
          <p:cNvSpPr txBox="1">
            <a:spLocks noGrp="1"/>
          </p:cNvSpPr>
          <p:nvPr>
            <p:ph type="body" idx="1"/>
          </p:nvPr>
        </p:nvSpPr>
        <p:spPr>
          <a:xfrm>
            <a:off x="2044728" y="1245835"/>
            <a:ext cx="9929724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Population is the process of </a:t>
            </a:r>
            <a:r>
              <a:rPr lang="en-US" b="1" dirty="0">
                <a:solidFill>
                  <a:schemeClr val="lt1"/>
                </a:solidFill>
              </a:rPr>
              <a:t>automatically replacing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lt1"/>
                </a:solidFill>
              </a:rPr>
              <a:t>specified paths </a:t>
            </a:r>
            <a:r>
              <a:rPr lang="en-US" dirty="0"/>
              <a:t>in the document with </a:t>
            </a:r>
            <a:br>
              <a:rPr lang="en-US" dirty="0"/>
            </a:br>
            <a:r>
              <a:rPr lang="en-US" dirty="0"/>
              <a:t>document(s) from </a:t>
            </a:r>
            <a:r>
              <a:rPr lang="en-US" b="1" dirty="0">
                <a:solidFill>
                  <a:schemeClr val="lt1"/>
                </a:solidFill>
              </a:rPr>
              <a:t>other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collection(s)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may </a:t>
            </a:r>
            <a:r>
              <a:rPr lang="en-US" b="1" dirty="0">
                <a:solidFill>
                  <a:schemeClr val="bg1"/>
                </a:solidFill>
              </a:rPr>
              <a:t>populate</a:t>
            </a:r>
            <a:r>
              <a:rPr lang="en-US" dirty="0"/>
              <a:t> a single document, multiple </a:t>
            </a:r>
            <a:br>
              <a:rPr lang="en-US" dirty="0"/>
            </a:br>
            <a:r>
              <a:rPr lang="en-US" dirty="0"/>
              <a:t>documents, plain object, multiple plain objects, </a:t>
            </a:r>
            <a:br>
              <a:rPr lang="en-US" dirty="0"/>
            </a:br>
            <a:r>
              <a:rPr lang="en-US" dirty="0"/>
              <a:t>or all objects returned from a query</a:t>
            </a: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  <a:p>
            <a:pPr marL="803275" lvl="1" indent="-1572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98"/>
              <a:buNone/>
            </a:pPr>
            <a:endParaRPr dirty="0"/>
          </a:p>
        </p:txBody>
      </p:sp>
      <p:sp>
        <p:nvSpPr>
          <p:cNvPr id="672" name="Google Shape;672;p62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Population Definition</a:t>
            </a:r>
            <a:endParaRPr/>
          </a:p>
        </p:txBody>
      </p:sp>
      <p:sp>
        <p:nvSpPr>
          <p:cNvPr id="673" name="Google Shape;673;p6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>
            <a:spLocks noGrp="1"/>
          </p:cNvSpPr>
          <p:nvPr>
            <p:ph type="body" idx="1"/>
          </p:nvPr>
        </p:nvSpPr>
        <p:spPr>
          <a:xfrm>
            <a:off x="177138" y="1244621"/>
            <a:ext cx="11818096" cy="520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We create </a:t>
            </a:r>
            <a:r>
              <a:rPr lang="en-US" b="1" dirty="0">
                <a:solidFill>
                  <a:schemeClr val="lt1"/>
                </a:solidFill>
              </a:rPr>
              <a:t>two models </a:t>
            </a:r>
            <a:r>
              <a:rPr lang="en-US" dirty="0"/>
              <a:t>that </a:t>
            </a:r>
            <a:r>
              <a:rPr lang="en-US" b="1" dirty="0">
                <a:solidFill>
                  <a:schemeClr val="lt1"/>
                </a:solidFill>
              </a:rPr>
              <a:t>reference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each other</a:t>
            </a:r>
            <a:endParaRPr dirty="0"/>
          </a:p>
        </p:txBody>
      </p:sp>
      <p:sp>
        <p:nvSpPr>
          <p:cNvPr id="679" name="Google Shape;679;p63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680" name="Google Shape;680;p63"/>
          <p:cNvSpPr txBox="1"/>
          <p:nvPr/>
        </p:nvSpPr>
        <p:spPr>
          <a:xfrm>
            <a:off x="680282" y="1881748"/>
            <a:ext cx="10831437" cy="4931281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name: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age: Number,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String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teacher: 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'Teacher'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subjects: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'Subject'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title: String,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students: [{ type: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Schema.Types.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'Student' }]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Student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('Student',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 Subject =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mongoose.model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('Subject',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subjectSchema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/>
          </a:p>
        </p:txBody>
      </p:sp>
      <p:sp>
        <p:nvSpPr>
          <p:cNvPr id="681" name="Google Shape;681;p63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38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4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To load all the data </a:t>
            </a:r>
            <a:r>
              <a:rPr lang="en-US" b="1" dirty="0">
                <a:solidFill>
                  <a:schemeClr val="lt1"/>
                </a:solidFill>
              </a:rPr>
              <a:t>referenced</a:t>
            </a:r>
            <a:r>
              <a:rPr lang="en-US" dirty="0"/>
              <a:t> with the entity use </a:t>
            </a:r>
            <a:r>
              <a:rPr lang="en-US" b="1" dirty="0">
                <a:solidFill>
                  <a:schemeClr val="lt1"/>
                </a:solidFill>
              </a:rPr>
              <a:t>populate()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56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You can also load </a:t>
            </a:r>
            <a:r>
              <a:rPr lang="en-US" b="1" dirty="0">
                <a:solidFill>
                  <a:schemeClr val="lt1"/>
                </a:solidFill>
              </a:rPr>
              <a:t>multiple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paths</a:t>
            </a:r>
            <a:endParaRPr dirty="0"/>
          </a:p>
          <a:p>
            <a:pPr marL="360363" lvl="0" indent="-144590" algn="l" rtl="0">
              <a:lnSpc>
                <a:spcPct val="105000"/>
              </a:lnSpc>
              <a:spcBef>
                <a:spcPts val="20000"/>
              </a:spcBef>
              <a:spcAft>
                <a:spcPts val="0"/>
              </a:spcAft>
              <a:buClr>
                <a:schemeClr val="dk1"/>
              </a:buClr>
              <a:buSzPts val="3398"/>
              <a:buNone/>
            </a:pPr>
            <a:endParaRPr dirty="0"/>
          </a:p>
        </p:txBody>
      </p:sp>
      <p:sp>
        <p:nvSpPr>
          <p:cNvPr id="687" name="Google Shape;687;p6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Population</a:t>
            </a:r>
            <a:endParaRPr/>
          </a:p>
        </p:txBody>
      </p:sp>
      <p:sp>
        <p:nvSpPr>
          <p:cNvPr id="688" name="Google Shape;688;p64"/>
          <p:cNvSpPr txBox="1"/>
          <p:nvPr/>
        </p:nvSpPr>
        <p:spPr>
          <a:xfrm>
            <a:off x="858719" y="1892081"/>
            <a:ext cx="7071078" cy="1870449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89" name="Google Shape;689;p64"/>
          <p:cNvSpPr/>
          <p:nvPr/>
        </p:nvSpPr>
        <p:spPr>
          <a:xfrm>
            <a:off x="8225030" y="2282041"/>
            <a:ext cx="3021683" cy="851297"/>
          </a:xfrm>
          <a:prstGeom prst="wedgeRoundRectCallout">
            <a:avLst>
              <a:gd name="adj1" fmla="val -47100"/>
              <a:gd name="adj2" fmla="val -25029"/>
              <a:gd name="adj3" fmla="val 16667"/>
            </a:avLst>
          </a:prstGeom>
          <a:solidFill>
            <a:schemeClr val="dk1"/>
          </a:solidFill>
          <a:ln w="25400" cap="flat" cmpd="sng">
            <a:solidFill>
              <a:srgbClr val="19314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Will return an array of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200" b="1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200" dirty="0">
                <a:solidFill>
                  <a:schemeClr val="tx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Id's</a:t>
            </a:r>
            <a:endParaRPr dirty="0"/>
          </a:p>
        </p:txBody>
      </p:sp>
      <p:sp>
        <p:nvSpPr>
          <p:cNvPr id="690" name="Google Shape;690;p64"/>
          <p:cNvSpPr txBox="1"/>
          <p:nvPr/>
        </p:nvSpPr>
        <p:spPr>
          <a:xfrm>
            <a:off x="858718" y="4228233"/>
            <a:ext cx="7041097" cy="2599787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Student.findOne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 name: 'Peter' 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('subjects')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('teacher')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.then(student =&gt; 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teacher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4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subjects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600" dirty="0"/>
          </a:p>
        </p:txBody>
      </p:sp>
      <p:sp>
        <p:nvSpPr>
          <p:cNvPr id="691" name="Google Shape;691;p6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4309053" y="1929600"/>
            <a:ext cx="3429893" cy="1606800"/>
            <a:chOff x="2666107" y="1905000"/>
            <a:chExt cx="6487834" cy="2819400"/>
          </a:xfrm>
        </p:grpSpPr>
        <p:pic>
          <p:nvPicPr>
            <p:cNvPr id="374" name="Google Shape;374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858198" y="2167128"/>
              <a:ext cx="2295743" cy="22951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66107" y="1905000"/>
              <a:ext cx="2820134" cy="2819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p29"/>
            <p:cNvSpPr/>
            <p:nvPr/>
          </p:nvSpPr>
          <p:spPr>
            <a:xfrm>
              <a:off x="5253542" y="2967335"/>
              <a:ext cx="1684918" cy="1620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VS</a:t>
              </a:r>
              <a:endParaRPr/>
            </a:p>
          </p:txBody>
        </p:sp>
      </p:grpSp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/>
              <a:t>Relational and </a:t>
            </a:r>
            <a:r>
              <a:rPr lang="en-US" dirty="0" err="1"/>
              <a:t>NoSQL</a:t>
            </a:r>
            <a:r>
              <a:rPr lang="en-US" dirty="0"/>
              <a:t> Databases</a:t>
            </a:r>
            <a:endParaRPr dirty="0"/>
          </a:p>
        </p:txBody>
      </p:sp>
      <p:sp>
        <p:nvSpPr>
          <p:cNvPr id="378" name="Google Shape;378;p29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5"/>
          <p:cNvSpPr txBox="1">
            <a:spLocks noGrp="1"/>
          </p:cNvSpPr>
          <p:nvPr>
            <p:ph type="body" idx="1"/>
          </p:nvPr>
        </p:nvSpPr>
        <p:spPr>
          <a:xfrm>
            <a:off x="190402" y="1196125"/>
            <a:ext cx="11818096" cy="552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Populate based on a </a:t>
            </a:r>
            <a:r>
              <a:rPr lang="en-US" b="1" dirty="0">
                <a:solidFill>
                  <a:schemeClr val="lt1"/>
                </a:solidFill>
              </a:rPr>
              <a:t>condition</a:t>
            </a:r>
          </a:p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30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on populate here -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mongoosejs.com/docs/populate.html</a:t>
            </a:r>
            <a:endParaRPr dirty="0"/>
          </a:p>
        </p:txBody>
      </p:sp>
      <p:sp>
        <p:nvSpPr>
          <p:cNvPr id="697" name="Google Shape;697;p65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Query Conditions</a:t>
            </a:r>
            <a:endParaRPr/>
          </a:p>
        </p:txBody>
      </p:sp>
      <p:sp>
        <p:nvSpPr>
          <p:cNvPr id="698" name="Google Shape;698;p65"/>
          <p:cNvSpPr txBox="1"/>
          <p:nvPr/>
        </p:nvSpPr>
        <p:spPr>
          <a:xfrm>
            <a:off x="695999" y="1899000"/>
            <a:ext cx="7038925" cy="3137695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Subject.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find({})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.populate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'students',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age: { $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gte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19 }},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'name </a:t>
            </a:r>
            <a:r>
              <a:rPr lang="en-US" sz="2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facultyNumber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',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{ limit: 3 }</a:t>
            </a:r>
            <a:endParaRPr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})</a:t>
            </a:r>
            <a:endParaRPr sz="1600" dirty="0"/>
          </a:p>
        </p:txBody>
      </p:sp>
      <p:sp>
        <p:nvSpPr>
          <p:cNvPr id="699" name="Google Shape;699;p65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40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>
            <a:spLocks noGrp="1"/>
          </p:cNvSpPr>
          <p:nvPr>
            <p:ph type="body" idx="1"/>
          </p:nvPr>
        </p:nvSpPr>
        <p:spPr>
          <a:xfrm>
            <a:off x="868363" y="1655763"/>
            <a:ext cx="7583187" cy="4773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514350" marR="0" lvl="0" indent="-514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5143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Char char="▪"/>
            </a:pPr>
            <a:r>
              <a:rPr lang="en-US" sz="3398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0" indent="-29857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398"/>
              <a:buFont typeface="Noto Sans Symbols"/>
              <a:buNone/>
            </a:pPr>
            <a:endParaRPr sz="3398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66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grpSp>
        <p:nvGrpSpPr>
          <p:cNvPr id="708" name="Google Shape;708;p66"/>
          <p:cNvGrpSpPr/>
          <p:nvPr/>
        </p:nvGrpSpPr>
        <p:grpSpPr>
          <a:xfrm>
            <a:off x="190403" y="1416594"/>
            <a:ext cx="8635245" cy="5301720"/>
            <a:chOff x="472011" y="1508786"/>
            <a:chExt cx="3799787" cy="4865561"/>
          </a:xfrm>
        </p:grpSpPr>
        <p:sp>
          <p:nvSpPr>
            <p:cNvPr id="709" name="Google Shape;709;p66"/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66"/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lt2">
                <a:alpha val="4078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66"/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lt2">
                <a:alpha val="2274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2" name="Google Shape;71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6"/>
          <p:cNvSpPr/>
          <p:nvPr/>
        </p:nvSpPr>
        <p:spPr>
          <a:xfrm>
            <a:off x="952800" y="1716114"/>
            <a:ext cx="7615200" cy="329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 err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NoSQL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databases provide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superior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performance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gives us a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schema-based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solution</a:t>
            </a: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 sz="2600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Mongoose supports all </a:t>
            </a:r>
            <a:r>
              <a:rPr lang="en-US" sz="2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CRUD</a:t>
            </a: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 operations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Noto Sans Symbols"/>
              <a:buChar char="▪"/>
            </a:pPr>
            <a:r>
              <a:rPr lang="en-US" sz="2600" dirty="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Chaining queries with Mongoose is possible</a:t>
            </a:r>
            <a:endParaRPr dirty="0"/>
          </a:p>
        </p:txBody>
      </p:sp>
      <p:sp>
        <p:nvSpPr>
          <p:cNvPr id="714" name="Google Shape;714;p66"/>
          <p:cNvSpPr txBox="1"/>
          <p:nvPr/>
        </p:nvSpPr>
        <p:spPr>
          <a:xfrm>
            <a:off x="1123498" y="2854886"/>
            <a:ext cx="7273803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modelSchema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-US" sz="2000" b="1" dirty="0" err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mongoose.</a:t>
            </a:r>
            <a:r>
              <a:rPr lang="en-US" sz="20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Schema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propString</a:t>
            </a: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: String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sp>
        <p:nvSpPr>
          <p:cNvPr id="715" name="Google Shape;715;p66"/>
          <p:cNvSpPr txBox="1"/>
          <p:nvPr/>
        </p:nvSpPr>
        <p:spPr>
          <a:xfrm>
            <a:off x="1093839" y="5193900"/>
            <a:ext cx="7335606" cy="1015663"/>
          </a:xfrm>
          <a:prstGeom prst="rect">
            <a:avLst/>
          </a:prstGeom>
          <a:solidFill>
            <a:srgbClr val="C1C6D1">
              <a:alpha val="14901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1C6D1"/>
              </a:buClr>
              <a:buSzPts val="1400"/>
              <a:buFont typeface="Noto Sans Symbols"/>
              <a:buNone/>
            </a:pP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Student.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('firstName').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equals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('gosho')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.where('age').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(18).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(65).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sort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({age:1}).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skip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b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0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-US" sz="2000" b="1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(10)</a:t>
            </a:r>
            <a:endParaRPr/>
          </a:p>
        </p:txBody>
      </p:sp>
      <p:sp>
        <p:nvSpPr>
          <p:cNvPr id="716" name="Google Shape;716;p66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" grpId="0" animBg="1"/>
      <p:bldP spid="71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7"/>
          <p:cNvSpPr txBox="1"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34465"/>
              </a:buClr>
              <a:buSzPts val="8800"/>
              <a:buFont typeface="Calibri"/>
              <a:buNone/>
            </a:pPr>
            <a:r>
              <a:rPr lang="en-US" sz="8800">
                <a:solidFill>
                  <a:srgbClr val="234465"/>
                </a:solidFill>
              </a:rPr>
              <a:t>Questions?</a:t>
            </a:r>
            <a:endParaRPr sz="8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" r="2512"/>
          <a:stretch/>
        </p:blipFill>
        <p:spPr>
          <a:xfrm>
            <a:off x="8048209" y="2547249"/>
            <a:ext cx="3625551" cy="100971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69" t="4939" r="-5810" b="5775"/>
          <a:stretch/>
        </p:blipFill>
        <p:spPr bwMode="auto">
          <a:xfrm>
            <a:off x="4427954" y="1393728"/>
            <a:ext cx="3334615" cy="96679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749" t="-8951" r="-23891" b="-8951"/>
          <a:stretch/>
        </p:blipFill>
        <p:spPr>
          <a:xfrm>
            <a:off x="752280" y="5307007"/>
            <a:ext cx="3655944" cy="11349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27" t="-16504" r="-13960" b="-16504"/>
          <a:stretch/>
        </p:blipFill>
        <p:spPr>
          <a:xfrm>
            <a:off x="8048209" y="1393728"/>
            <a:ext cx="3625551" cy="989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1"/>
          </p:cNvPr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5" t="4941" r="3550" b="4346"/>
          <a:stretch/>
        </p:blipFill>
        <p:spPr>
          <a:xfrm>
            <a:off x="4918305" y="4078250"/>
            <a:ext cx="2554395" cy="236365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pic>
        <p:nvPicPr>
          <p:cNvPr id="2" name="Picture 1">
            <a:hlinkClick r:id="rId13"/>
          </p:cNvPr>
          <p:cNvPicPr>
            <a:picLocks noChangeAspect="1"/>
          </p:cNvPicPr>
          <p:nvPr/>
        </p:nvPicPr>
        <p:blipFill rotWithShape="1">
          <a:blip r:embed="rId14"/>
          <a:srcRect l="5838" t="5064" r="4136" b="5064"/>
          <a:stretch/>
        </p:blipFill>
        <p:spPr>
          <a:xfrm>
            <a:off x="752280" y="3834279"/>
            <a:ext cx="3655944" cy="1230808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15"/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08224" y="2606080"/>
            <a:ext cx="1600787" cy="1230809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17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163258" y="2617384"/>
            <a:ext cx="1600787" cy="12082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SmartIT">
            <a:hlinkClick r:id="rId19"/>
            <a:extLst>
              <a:ext uri="{FF2B5EF4-FFF2-40B4-BE49-F238E27FC236}">
                <a16:creationId xmlns:a16="http://schemas.microsoft.com/office/drawing/2014/main" id="{115D4F40-B5EA-427C-849F-B6EFFC9B617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3" t="-5711" r="-3984" b="-8810"/>
          <a:stretch/>
        </p:blipFill>
        <p:spPr>
          <a:xfrm>
            <a:off x="8046733" y="5307007"/>
            <a:ext cx="3625551" cy="1134903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/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41F556-13A4-448E-B8DB-0D040FB86A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72" t="-4131" r="-2923" b="-8314"/>
          <a:stretch/>
        </p:blipFill>
        <p:spPr>
          <a:xfrm>
            <a:off x="752280" y="1393728"/>
            <a:ext cx="3391512" cy="2163232"/>
          </a:xfrm>
          <a:prstGeom prst="round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9C7EF5B-0507-4132-A783-D91A1D6A94F4}"/>
              </a:ext>
            </a:extLst>
          </p:cNvPr>
          <p:cNvGrpSpPr/>
          <p:nvPr/>
        </p:nvGrpSpPr>
        <p:grpSpPr>
          <a:xfrm>
            <a:off x="8046732" y="3863192"/>
            <a:ext cx="3625551" cy="1230808"/>
            <a:chOff x="8064168" y="3699000"/>
            <a:chExt cx="3608116" cy="1395000"/>
          </a:xfrm>
        </p:grpSpPr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67A543FA-0099-4CF8-9314-CC2C4AC00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478" y="3721330"/>
              <a:ext cx="2478954" cy="1312842"/>
            </a:xfrm>
            <a:prstGeom prst="rect">
              <a:avLst/>
            </a:prstGeom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28E466D-49E5-4626-9772-9758FC8ED5D2}"/>
                </a:ext>
              </a:extLst>
            </p:cNvPr>
            <p:cNvSpPr/>
            <p:nvPr/>
          </p:nvSpPr>
          <p:spPr bwMode="auto">
            <a:xfrm>
              <a:off x="8064168" y="3699000"/>
              <a:ext cx="3608116" cy="1395000"/>
            </a:xfrm>
            <a:prstGeom prst="roundRect">
              <a:avLst/>
            </a:prstGeom>
            <a:noFill/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08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F0F47A-D5A2-4B58-86D3-231F6505307D}"/>
              </a:ext>
            </a:extLst>
          </p:cNvPr>
          <p:cNvGrpSpPr/>
          <p:nvPr/>
        </p:nvGrpSpPr>
        <p:grpSpPr>
          <a:xfrm>
            <a:off x="786000" y="1764000"/>
            <a:ext cx="5037446" cy="1395000"/>
            <a:chOff x="3081000" y="1921500"/>
            <a:chExt cx="4950000" cy="1395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F57B284-4FEE-41B6-B60C-8DED6CE13211}"/>
                </a:ext>
              </a:extLst>
            </p:cNvPr>
            <p:cNvSpPr/>
            <p:nvPr/>
          </p:nvSpPr>
          <p:spPr bwMode="auto">
            <a:xfrm>
              <a:off x="3081000" y="1921500"/>
              <a:ext cx="4950000" cy="1395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hlinkClick r:id="rId2"/>
              <a:extLst>
                <a:ext uri="{FF2B5EF4-FFF2-40B4-BE49-F238E27FC236}">
                  <a16:creationId xmlns:a16="http://schemas.microsoft.com/office/drawing/2014/main" id="{69E679E8-FC9D-4497-AFC1-FB5389A83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9602" y="2034000"/>
              <a:ext cx="4632796" cy="117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D6623B-F4E3-4F01-B3FF-057EC7FC1943}"/>
              </a:ext>
            </a:extLst>
          </p:cNvPr>
          <p:cNvGrpSpPr/>
          <p:nvPr/>
        </p:nvGrpSpPr>
        <p:grpSpPr>
          <a:xfrm>
            <a:off x="786000" y="4239000"/>
            <a:ext cx="5037446" cy="2083029"/>
            <a:chOff x="5961000" y="3789000"/>
            <a:chExt cx="4680431" cy="2083029"/>
          </a:xfrm>
        </p:grpSpPr>
        <p:pic>
          <p:nvPicPr>
            <p:cNvPr id="9" name="Picture 8">
              <a:hlinkClick r:id="rId4"/>
              <a:extLst>
                <a:ext uri="{FF2B5EF4-FFF2-40B4-BE49-F238E27FC236}">
                  <a16:creationId xmlns:a16="http://schemas.microsoft.com/office/drawing/2014/main" id="{A102DB16-6761-4764-BC07-B36931CA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1000" y="3789000"/>
              <a:ext cx="4680431" cy="2083029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6B90379-E1AB-4035-8EFE-3131B5C65328}"/>
                </a:ext>
              </a:extLst>
            </p:cNvPr>
            <p:cNvSpPr/>
            <p:nvPr/>
          </p:nvSpPr>
          <p:spPr bwMode="auto">
            <a:xfrm>
              <a:off x="5961000" y="3789000"/>
              <a:ext cx="4680000" cy="2070000"/>
            </a:xfrm>
            <a:prstGeom prst="roundRect">
              <a:avLst/>
            </a:prstGeom>
            <a:noFill/>
            <a:ln w="12700">
              <a:solidFill>
                <a:schemeClr val="accent6">
                  <a:lumMod val="1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ln w="38100">
                  <a:solidFill>
                    <a:schemeClr val="tx1"/>
                  </a:solidFill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480B9A-F55F-41E5-97E2-8DF2421AADCE}"/>
              </a:ext>
            </a:extLst>
          </p:cNvPr>
          <p:cNvGrpSpPr/>
          <p:nvPr/>
        </p:nvGrpSpPr>
        <p:grpSpPr>
          <a:xfrm>
            <a:off x="7131000" y="2034000"/>
            <a:ext cx="4113596" cy="3753000"/>
            <a:chOff x="7131000" y="2169000"/>
            <a:chExt cx="4113596" cy="3753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48BF3FF-FC23-42AF-80BB-6EF6A2E7D2DE}"/>
                </a:ext>
              </a:extLst>
            </p:cNvPr>
            <p:cNvSpPr/>
            <p:nvPr/>
          </p:nvSpPr>
          <p:spPr bwMode="auto">
            <a:xfrm>
              <a:off x="7131000" y="2934000"/>
              <a:ext cx="4113596" cy="2160000"/>
            </a:xfrm>
            <a:prstGeom prst="round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F98D6B-A014-49DE-BFE5-4440AB634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000" y="2169000"/>
              <a:ext cx="3753000" cy="375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8"/>
          <p:cNvSpPr txBox="1">
            <a:spLocks noGrp="1"/>
          </p:cNvSpPr>
          <p:nvPr>
            <p:ph type="body" idx="4294967295"/>
          </p:nvPr>
        </p:nvSpPr>
        <p:spPr>
          <a:xfrm>
            <a:off x="190404" y="1179000"/>
            <a:ext cx="8695596" cy="54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– High-Quality Education, Profession and Job for Software Developers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3"/>
              </a:rPr>
              <a:t>softuni.bg</a:t>
            </a:r>
            <a:endParaRPr sz="30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Foundation</a:t>
            </a:r>
            <a:endParaRPr sz="3200"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softuni.foundation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@ Facebook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5"/>
              </a:rPr>
              <a:t>facebook.com/SoftwareUniversity</a:t>
            </a:r>
            <a:endParaRPr sz="3000"/>
          </a:p>
          <a:p>
            <a:pPr marL="360363" lvl="0" indent="-360363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▪"/>
            </a:pPr>
            <a:r>
              <a:rPr lang="en-US" sz="3200"/>
              <a:t>Software University Forums</a:t>
            </a:r>
            <a:endParaRPr/>
          </a:p>
          <a:p>
            <a:pPr marL="803275" lvl="1" indent="-36036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▪"/>
            </a:pPr>
            <a:r>
              <a:rPr lang="en-US" sz="3000" u="sng">
                <a:solidFill>
                  <a:schemeClr val="hlink"/>
                </a:solidFill>
                <a:hlinkClick r:id="rId6"/>
              </a:rPr>
              <a:t>forum.softuni.bg</a:t>
            </a:r>
            <a:endParaRPr sz="3000"/>
          </a:p>
        </p:txBody>
      </p:sp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172286" y="108873"/>
            <a:ext cx="9742626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Trainings @ Software University (SoftUni)</a:t>
            </a:r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45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9"/>
          <p:cNvSpPr txBox="1">
            <a:spLocks noGrp="1"/>
          </p:cNvSpPr>
          <p:nvPr>
            <p:ph type="body" idx="1"/>
          </p:nvPr>
        </p:nvSpPr>
        <p:spPr>
          <a:xfrm>
            <a:off x="190402" y="1269001"/>
            <a:ext cx="11818096" cy="545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This course (slides, examples, demos, exercises, homework, documents, videos and other assets) is </a:t>
            </a:r>
            <a:r>
              <a:rPr lang="en-US" b="1"/>
              <a:t>copyrighted content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Unauthorized copy, reproduction or use is illegal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SoftUni –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https://about.softuni.bg/</a:t>
            </a:r>
            <a:endParaRPr/>
          </a:p>
          <a:p>
            <a:pPr marL="360363" lvl="0" indent="-360363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/>
              <a:t>© Software University –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https://softuni.bg</a:t>
            </a:r>
            <a:endParaRPr/>
          </a:p>
        </p:txBody>
      </p:sp>
      <p:pic>
        <p:nvPicPr>
          <p:cNvPr id="740" name="Google Shape;740;p69" descr="Licens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45023" y="4445455"/>
            <a:ext cx="1930977" cy="2043545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9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License</a:t>
            </a:r>
            <a:endParaRPr/>
          </a:p>
        </p:txBody>
      </p:sp>
      <p:sp>
        <p:nvSpPr>
          <p:cNvPr id="742" name="Google Shape;742;p69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46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0"/>
          <p:cNvSpPr txBox="1"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-US"/>
              <a:t>Relational Database</a:t>
            </a:r>
            <a:endParaRPr/>
          </a:p>
        </p:txBody>
      </p:sp>
      <p:sp>
        <p:nvSpPr>
          <p:cNvPr id="384" name="Google Shape;384;p30"/>
          <p:cNvSpPr txBox="1">
            <a:spLocks noGrp="1"/>
          </p:cNvSpPr>
          <p:nvPr>
            <p:ph type="body" idx="1"/>
          </p:nvPr>
        </p:nvSpPr>
        <p:spPr>
          <a:xfrm>
            <a:off x="1959071" y="1064109"/>
            <a:ext cx="10036163" cy="527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Organize data into one or more </a:t>
            </a:r>
            <a:r>
              <a:rPr lang="en-US" sz="3143" b="1" dirty="0">
                <a:solidFill>
                  <a:schemeClr val="lt1"/>
                </a:solidFill>
              </a:rPr>
              <a:t>tables</a:t>
            </a:r>
            <a:r>
              <a:rPr lang="en-US" sz="3143" dirty="0"/>
              <a:t> of </a:t>
            </a:r>
            <a:r>
              <a:rPr lang="en-US" sz="3143" b="1" dirty="0">
                <a:solidFill>
                  <a:schemeClr val="lt1"/>
                </a:solidFill>
              </a:rPr>
              <a:t>columns</a:t>
            </a:r>
            <a:r>
              <a:rPr lang="en-US" sz="3143" dirty="0"/>
              <a:t> </a:t>
            </a:r>
            <a:br>
              <a:rPr lang="en-US" sz="3143" dirty="0"/>
            </a:br>
            <a:r>
              <a:rPr lang="en-US" sz="3143" dirty="0"/>
              <a:t>and </a:t>
            </a:r>
            <a:r>
              <a:rPr lang="en-US" sz="3143" b="1" dirty="0">
                <a:solidFill>
                  <a:schemeClr val="lt1"/>
                </a:solidFill>
              </a:rPr>
              <a:t>rows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Unique </a:t>
            </a:r>
            <a:r>
              <a:rPr lang="en-US" sz="3143" b="1" dirty="0">
                <a:solidFill>
                  <a:schemeClr val="lt1"/>
                </a:solidFill>
              </a:rPr>
              <a:t>key</a:t>
            </a:r>
            <a:r>
              <a:rPr lang="en-US" sz="3143" dirty="0"/>
              <a:t> identifying each </a:t>
            </a:r>
            <a:r>
              <a:rPr lang="en-US" sz="3143" b="1" dirty="0">
                <a:solidFill>
                  <a:schemeClr val="lt1"/>
                </a:solidFill>
              </a:rPr>
              <a:t>row</a:t>
            </a:r>
            <a:r>
              <a:rPr lang="en-US" sz="3143" dirty="0"/>
              <a:t> of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Almost all relational databases use </a:t>
            </a:r>
            <a:r>
              <a:rPr lang="en-US" sz="3143" b="1" dirty="0">
                <a:solidFill>
                  <a:schemeClr val="lt1"/>
                </a:solidFill>
              </a:rPr>
              <a:t>SQL</a:t>
            </a:r>
            <a:r>
              <a:rPr lang="en-US" sz="3143" dirty="0">
                <a:solidFill>
                  <a:schemeClr val="accent1"/>
                </a:solidFill>
              </a:rPr>
              <a:t> </a:t>
            </a:r>
            <a:r>
              <a:rPr lang="en-US" sz="3143" dirty="0"/>
              <a:t>to </a:t>
            </a:r>
            <a:r>
              <a:rPr lang="en-US" sz="3143" b="1" dirty="0">
                <a:solidFill>
                  <a:schemeClr val="lt1"/>
                </a:solidFill>
              </a:rPr>
              <a:t>extract</a:t>
            </a:r>
            <a:r>
              <a:rPr lang="en-US" sz="3143" dirty="0"/>
              <a:t> data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96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b="1" dirty="0">
                <a:solidFill>
                  <a:schemeClr val="lt1"/>
                </a:solidFill>
              </a:rPr>
              <a:t>Relations</a:t>
            </a:r>
            <a:r>
              <a:rPr lang="en-US" sz="3143" dirty="0"/>
              <a:t> between tables are done using </a:t>
            </a:r>
            <a:br>
              <a:rPr lang="en-US" sz="3143" dirty="0"/>
            </a:br>
            <a:r>
              <a:rPr lang="en-US" sz="3143" b="1" dirty="0">
                <a:solidFill>
                  <a:schemeClr val="lt1"/>
                </a:solidFill>
              </a:rPr>
              <a:t>Foreign Keys (FK)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43"/>
              <a:buChar char="▪"/>
            </a:pPr>
            <a:r>
              <a:rPr lang="en-US" sz="3143" dirty="0"/>
              <a:t>Such databases are </a:t>
            </a:r>
            <a:r>
              <a:rPr lang="en-US" sz="3143" b="1" dirty="0">
                <a:solidFill>
                  <a:schemeClr val="lt1"/>
                </a:solidFill>
              </a:rPr>
              <a:t>Oracle</a:t>
            </a:r>
            <a:r>
              <a:rPr lang="en-US" sz="3143" dirty="0"/>
              <a:t>, </a:t>
            </a:r>
            <a:r>
              <a:rPr lang="en-US" sz="3143" b="1" dirty="0" err="1">
                <a:solidFill>
                  <a:schemeClr val="lt1"/>
                </a:solidFill>
              </a:rPr>
              <a:t>MySQL</a:t>
            </a:r>
            <a:r>
              <a:rPr lang="en-US" sz="3143" dirty="0"/>
              <a:t>, </a:t>
            </a:r>
            <a:r>
              <a:rPr lang="en-US" sz="3143" b="1" dirty="0">
                <a:solidFill>
                  <a:schemeClr val="lt1"/>
                </a:solidFill>
              </a:rPr>
              <a:t>SQL Server</a:t>
            </a:r>
            <a:r>
              <a:rPr lang="en-US" sz="3143" dirty="0"/>
              <a:t>, etc..</a:t>
            </a:r>
            <a:endParaRPr dirty="0"/>
          </a:p>
        </p:txBody>
      </p:sp>
      <p:sp>
        <p:nvSpPr>
          <p:cNvPr id="385" name="Google Shape;385;p30"/>
          <p:cNvSpPr txBox="1"/>
          <p:nvPr/>
        </p:nvSpPr>
        <p:spPr>
          <a:xfrm>
            <a:off x="2422566" y="3702133"/>
            <a:ext cx="4753434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Students</a:t>
            </a:r>
            <a:endParaRPr sz="2800" b="1" i="0" u="none" strike="noStrike" cap="none" dirty="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30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/>
              <a:t>Relational Database – Example</a:t>
            </a:r>
            <a:endParaRPr/>
          </a:p>
        </p:txBody>
      </p:sp>
      <p:grpSp>
        <p:nvGrpSpPr>
          <p:cNvPr id="392" name="Google Shape;392;p31"/>
          <p:cNvGrpSpPr/>
          <p:nvPr/>
        </p:nvGrpSpPr>
        <p:grpSpPr>
          <a:xfrm>
            <a:off x="1065489" y="1719544"/>
            <a:ext cx="3506113" cy="3766856"/>
            <a:chOff x="6475412" y="933540"/>
            <a:chExt cx="2057400" cy="2266860"/>
          </a:xfrm>
        </p:grpSpPr>
        <p:sp>
          <p:nvSpPr>
            <p:cNvPr id="393" name="Google Shape;393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i="0" u="none" strike="noStrike" cap="none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-US" sz="2800" b="1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Pets</a:t>
              </a:r>
              <a:endParaRPr/>
            </a:p>
          </p:txBody>
        </p:sp>
        <p:grpSp>
          <p:nvGrpSpPr>
            <p:cNvPr id="394" name="Google Shape;394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395" name="Google Shape;395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398" name="Google Shape;398;p31"/>
          <p:cNvSpPr/>
          <p:nvPr/>
        </p:nvSpPr>
        <p:spPr>
          <a:xfrm>
            <a:off x="1494917" y="3956596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1490186" y="4514020"/>
            <a:ext cx="2647255" cy="515341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OwnerId</a:t>
            </a:r>
            <a:endParaRPr/>
          </a:p>
        </p:txBody>
      </p:sp>
      <p:grpSp>
        <p:nvGrpSpPr>
          <p:cNvPr id="400" name="Google Shape;400;p31"/>
          <p:cNvGrpSpPr/>
          <p:nvPr/>
        </p:nvGrpSpPr>
        <p:grpSpPr>
          <a:xfrm rot="-5400000">
            <a:off x="5602600" y="3711682"/>
            <a:ext cx="529481" cy="2134155"/>
            <a:chOff x="1041397" y="1688004"/>
            <a:chExt cx="720519" cy="2133599"/>
          </a:xfrm>
        </p:grpSpPr>
        <p:sp>
          <p:nvSpPr>
            <p:cNvPr id="401" name="Google Shape;401;p31"/>
            <p:cNvSpPr/>
            <p:nvPr/>
          </p:nvSpPr>
          <p:spPr>
            <a:xfrm rot="5400000">
              <a:off x="1287357" y="1442044"/>
              <a:ext cx="228600" cy="720519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 txBox="1"/>
            <p:nvPr/>
          </p:nvSpPr>
          <p:spPr>
            <a:xfrm rot="5400000">
              <a:off x="615080" y="2694009"/>
              <a:ext cx="1752599" cy="502588"/>
            </a:xfrm>
            <a:prstGeom prst="rect">
              <a:avLst/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Foreign Key</a:t>
              </a:r>
              <a:endParaRPr/>
            </a:p>
          </p:txBody>
        </p:sp>
      </p:grpSp>
      <p:grpSp>
        <p:nvGrpSpPr>
          <p:cNvPr id="403" name="Google Shape;403;p31"/>
          <p:cNvGrpSpPr/>
          <p:nvPr/>
        </p:nvGrpSpPr>
        <p:grpSpPr>
          <a:xfrm>
            <a:off x="7620397" y="1719544"/>
            <a:ext cx="3506113" cy="3766856"/>
            <a:chOff x="6475412" y="933540"/>
            <a:chExt cx="2057400" cy="2266860"/>
          </a:xfrm>
        </p:grpSpPr>
        <p:sp>
          <p:nvSpPr>
            <p:cNvPr id="404" name="Google Shape;404;p31"/>
            <p:cNvSpPr/>
            <p:nvPr/>
          </p:nvSpPr>
          <p:spPr>
            <a:xfrm>
              <a:off x="6475412" y="933540"/>
              <a:ext cx="2057400" cy="2266860"/>
            </a:xfrm>
            <a:prstGeom prst="roundRect">
              <a:avLst>
                <a:gd name="adj" fmla="val 5385"/>
              </a:avLst>
            </a:prstGeom>
            <a:solidFill>
              <a:schemeClr val="accent6"/>
            </a:solidFill>
            <a:ln w="25400" cap="flat" cmpd="sng">
              <a:solidFill>
                <a:srgbClr val="B2B2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rgbClr val="FBEEDC"/>
                  </a:solidFill>
                  <a:latin typeface="Consolas"/>
                  <a:ea typeface="Consolas"/>
                  <a:cs typeface="Consolas"/>
                  <a:sym typeface="Consolas"/>
                </a:rPr>
                <a:t>  </a:t>
              </a:r>
              <a:r>
                <a:rPr lang="en-US" sz="28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Table People</a:t>
              </a:r>
              <a:endParaRPr/>
            </a:p>
          </p:txBody>
        </p:sp>
        <p:grpSp>
          <p:nvGrpSpPr>
            <p:cNvPr id="405" name="Google Shape;405;p31"/>
            <p:cNvGrpSpPr/>
            <p:nvPr/>
          </p:nvGrpSpPr>
          <p:grpSpPr>
            <a:xfrm>
              <a:off x="6727403" y="1255884"/>
              <a:ext cx="1553419" cy="998567"/>
              <a:chOff x="6746894" y="1357595"/>
              <a:chExt cx="1553419" cy="998567"/>
            </a:xfrm>
          </p:grpSpPr>
          <p:sp>
            <p:nvSpPr>
              <p:cNvPr id="406" name="Google Shape;406;p31"/>
              <p:cNvSpPr/>
              <p:nvPr/>
            </p:nvSpPr>
            <p:spPr>
              <a:xfrm>
                <a:off x="6746894" y="1655624"/>
                <a:ext cx="1553419" cy="334035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Name</a:t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6746894" y="1357595"/>
                <a:ext cx="1553418" cy="289992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Id</a:t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6746894" y="2014985"/>
                <a:ext cx="1553419" cy="341177"/>
              </a:xfrm>
              <a:prstGeom prst="roundRect">
                <a:avLst>
                  <a:gd name="adj" fmla="val 5319"/>
                </a:avLst>
              </a:prstGeom>
              <a:solidFill>
                <a:schemeClr val="accent6"/>
              </a:solidFill>
              <a:ln w="25400" cap="flat" cmpd="sng">
                <a:solidFill>
                  <a:srgbClr val="B2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Age</a:t>
                </a:r>
                <a:endParaRPr/>
              </a:p>
            </p:txBody>
          </p:sp>
        </p:grpSp>
      </p:grpSp>
      <p:sp>
        <p:nvSpPr>
          <p:cNvPr id="409" name="Google Shape;409;p31"/>
          <p:cNvSpPr/>
          <p:nvPr/>
        </p:nvSpPr>
        <p:spPr>
          <a:xfrm>
            <a:off x="8049825" y="3961224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8049825" y="4571806"/>
            <a:ext cx="2647255" cy="566936"/>
          </a:xfrm>
          <a:prstGeom prst="roundRect">
            <a:avLst>
              <a:gd name="adj" fmla="val 5319"/>
            </a:avLst>
          </a:prstGeom>
          <a:solidFill>
            <a:schemeClr val="accent6"/>
          </a:solidFill>
          <a:ln w="25400" cap="flat" cmpd="sng">
            <a:solidFill>
              <a:srgbClr val="B2B2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endParaRPr/>
          </a:p>
        </p:txBody>
      </p:sp>
      <p:cxnSp>
        <p:nvCxnSpPr>
          <p:cNvPr id="411" name="Google Shape;411;p31"/>
          <p:cNvCxnSpPr/>
          <p:nvPr/>
        </p:nvCxnSpPr>
        <p:spPr>
          <a:xfrm rot="10800000" flipH="1">
            <a:off x="5028923" y="2590800"/>
            <a:ext cx="2439034" cy="1881136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12" name="Google Shape;412;p31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Key-value </a:t>
            </a:r>
            <a:r>
              <a:rPr lang="en-US" b="1" dirty="0">
                <a:solidFill>
                  <a:schemeClr val="lt1"/>
                </a:solidFill>
              </a:rPr>
              <a:t>stores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201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b="1" dirty="0">
                <a:solidFill>
                  <a:schemeClr val="lt1"/>
                </a:solidFill>
              </a:rPr>
              <a:t>SQL</a:t>
            </a:r>
            <a:r>
              <a:rPr lang="en-US" dirty="0"/>
              <a:t> query is </a:t>
            </a:r>
            <a:r>
              <a:rPr lang="en-US" b="1" dirty="0">
                <a:solidFill>
                  <a:schemeClr val="lt1"/>
                </a:solidFill>
              </a:rPr>
              <a:t>not</a:t>
            </a:r>
            <a:r>
              <a:rPr lang="en-US" dirty="0"/>
              <a:t> used in </a:t>
            </a:r>
            <a:r>
              <a:rPr lang="en-US" dirty="0" err="1"/>
              <a:t>NoSQL</a:t>
            </a:r>
            <a:r>
              <a:rPr lang="en-US" dirty="0"/>
              <a:t> systems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More </a:t>
            </a:r>
            <a:r>
              <a:rPr lang="en-US" b="1" dirty="0">
                <a:solidFill>
                  <a:schemeClr val="lt1"/>
                </a:solidFill>
              </a:rPr>
              <a:t>scalable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chemeClr val="lt1"/>
                </a:solidFill>
              </a:rPr>
              <a:t>provide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superior </a:t>
            </a:r>
            <a:r>
              <a:rPr lang="en-US" b="1" dirty="0">
                <a:solidFill>
                  <a:schemeClr val="lt1"/>
                </a:solidFill>
              </a:rPr>
              <a:t>performance</a:t>
            </a:r>
            <a:endParaRPr dirty="0"/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Such databases are </a:t>
            </a:r>
            <a:r>
              <a:rPr lang="en-US" b="1" dirty="0" err="1">
                <a:solidFill>
                  <a:schemeClr val="lt1"/>
                </a:solidFill>
              </a:rPr>
              <a:t>MongoDB</a:t>
            </a:r>
            <a:r>
              <a:rPr lang="en-US" dirty="0"/>
              <a:t>, </a:t>
            </a:r>
            <a:r>
              <a:rPr lang="en-US" b="1" dirty="0">
                <a:solidFill>
                  <a:schemeClr val="lt1"/>
                </a:solidFill>
              </a:rPr>
              <a:t>Cassandra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lt1"/>
                </a:solidFill>
              </a:rPr>
              <a:t>Redis</a:t>
            </a:r>
            <a:r>
              <a:rPr lang="en-US" dirty="0"/>
              <a:t>, etc..</a:t>
            </a:r>
            <a:endParaRPr dirty="0"/>
          </a:p>
        </p:txBody>
      </p:sp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Non-relational Database (</a:t>
            </a:r>
            <a:r>
              <a:rPr lang="en-US" dirty="0" err="1"/>
              <a:t>NoSQL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419" name="Google Shape;419;p32"/>
          <p:cNvSpPr txBox="1"/>
          <p:nvPr/>
        </p:nvSpPr>
        <p:spPr>
          <a:xfrm>
            <a:off x="608171" y="1828801"/>
            <a:ext cx="10442119" cy="2141713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r>
              <a:rPr lang="en-US" sz="2500" b="1" dirty="0" err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("59d3fe7ed81452db0933a871"),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"peter@gmail.com",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"</a:t>
            </a:r>
            <a:r>
              <a:rPr lang="en-US" sz="25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": 22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500"/>
              <a:buFont typeface="Noto Sans Symbols"/>
              <a:buNone/>
            </a:pPr>
            <a:r>
              <a:rPr lang="en-US" sz="25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dirty="0"/>
          </a:p>
        </p:txBody>
      </p:sp>
      <p:sp>
        <p:nvSpPr>
          <p:cNvPr id="420" name="Google Shape;420;p32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33" descr="C:\Users\Vako\Desktop\Visual_Studio_Code_0.10.1_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697" y="2625268"/>
            <a:ext cx="1105188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1237" y="2568430"/>
            <a:ext cx="1207591" cy="12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05471" y="1346165"/>
            <a:ext cx="1765464" cy="12222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3"/>
          <p:cNvSpPr txBox="1">
            <a:spLocks noGrp="1"/>
          </p:cNvSpPr>
          <p:nvPr>
            <p:ph type="title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</a:pPr>
            <a:r>
              <a:rPr lang="en-US" dirty="0" err="1"/>
              <a:t>MongoDB</a:t>
            </a:r>
            <a:r>
              <a:rPr lang="en-US" dirty="0"/>
              <a:t> Overview</a:t>
            </a:r>
            <a:endParaRPr dirty="0"/>
          </a:p>
        </p:txBody>
      </p:sp>
      <p:sp>
        <p:nvSpPr>
          <p:cNvPr id="431" name="Google Shape;431;p33"/>
          <p:cNvSpPr txBox="1">
            <a:spLocks noGrp="1"/>
          </p:cNvSpPr>
          <p:nvPr>
            <p:ph type="subTitle" idx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body"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t" anchorCtr="0">
            <a:noAutofit/>
          </a:bodyPr>
          <a:lstStyle/>
          <a:p>
            <a:pPr marL="360363" lvl="0" indent="-36036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Download from: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https://www.mongodb.com/download-center</a:t>
            </a:r>
            <a:endParaRPr dirty="0">
              <a:solidFill>
                <a:schemeClr val="accent1"/>
              </a:solidFill>
            </a:endParaRPr>
          </a:p>
          <a:p>
            <a:pPr marL="360363" lvl="0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300"/>
              <a:buChar char="▪"/>
            </a:pPr>
            <a:r>
              <a:rPr lang="en-US" dirty="0"/>
              <a:t>When </a:t>
            </a:r>
            <a:r>
              <a:rPr lang="en-US" b="1" dirty="0">
                <a:solidFill>
                  <a:schemeClr val="lt1"/>
                </a:solidFill>
              </a:rPr>
              <a:t>installed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 needs a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One to use with Node.js, .NET, Java, etc..</a:t>
            </a:r>
            <a:endParaRPr dirty="0"/>
          </a:p>
          <a:p>
            <a:pPr marL="803275" lvl="1" indent="-360363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▪"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r>
              <a:rPr lang="en-US" dirty="0"/>
              <a:t> </a:t>
            </a:r>
            <a:r>
              <a:rPr lang="en-US" b="1" dirty="0">
                <a:solidFill>
                  <a:schemeClr val="lt1"/>
                </a:solidFill>
              </a:rPr>
              <a:t>driver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/>
              <a:t>for Node.js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000" tIns="36000" rIns="108000" bIns="3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alibri"/>
              <a:buNone/>
            </a:pPr>
            <a:r>
              <a:rPr lang="en-US" dirty="0"/>
              <a:t>Install </a:t>
            </a:r>
            <a:r>
              <a:rPr lang="en-US" dirty="0" err="1"/>
              <a:t>MongoDB</a:t>
            </a:r>
            <a:endParaRPr dirty="0"/>
          </a:p>
        </p:txBody>
      </p:sp>
      <p:sp>
        <p:nvSpPr>
          <p:cNvPr id="438" name="Google Shape;438;p34"/>
          <p:cNvSpPr txBox="1"/>
          <p:nvPr/>
        </p:nvSpPr>
        <p:spPr>
          <a:xfrm>
            <a:off x="1101000" y="3949973"/>
            <a:ext cx="4615390" cy="648997"/>
          </a:xfrm>
          <a:prstGeom prst="rect">
            <a:avLst/>
          </a:prstGeom>
          <a:solidFill>
            <a:srgbClr val="C1C6D1">
              <a:alpha val="20000"/>
            </a:srgbClr>
          </a:solidFill>
          <a:ln w="12700" cap="flat" cmpd="sng">
            <a:solidFill>
              <a:srgbClr val="A1AA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44000" tIns="108000" rIns="144000" bIns="108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ts val="2800"/>
              <a:buFont typeface="Noto Sans Symbols"/>
              <a:buNone/>
            </a:pP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npm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US" sz="2800" b="1" dirty="0" err="1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2800" b="1" dirty="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-g</a:t>
            </a:r>
            <a:endParaRPr dirty="0"/>
          </a:p>
        </p:txBody>
      </p:sp>
      <p:sp>
        <p:nvSpPr>
          <p:cNvPr id="439" name="Google Shape;439;p34"/>
          <p:cNvSpPr txBox="1">
            <a:spLocks noGrp="1"/>
          </p:cNvSpPr>
          <p:nvPr>
            <p:ph type="sldNum" idx="12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2516</Words>
  <Application>Microsoft Office PowerPoint</Application>
  <PresentationFormat>Широк екран</PresentationFormat>
  <Paragraphs>428</Paragraphs>
  <Slides>46</Slides>
  <Notes>45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Noto Sans Symbols</vt:lpstr>
      <vt:lpstr>SoftUni</vt:lpstr>
      <vt:lpstr>1_SoftUni</vt:lpstr>
      <vt:lpstr>NoSQL and MongoDB</vt:lpstr>
      <vt:lpstr>Table of Contents</vt:lpstr>
      <vt:lpstr>Have a Question?</vt:lpstr>
      <vt:lpstr>Relational and NoSQL Databases</vt:lpstr>
      <vt:lpstr>Relational Database</vt:lpstr>
      <vt:lpstr>Relational Database – Example</vt:lpstr>
      <vt:lpstr>Non-relational Database (NoSQL)</vt:lpstr>
      <vt:lpstr>MongoDB Overview</vt:lpstr>
      <vt:lpstr>Install MongoDB</vt:lpstr>
      <vt:lpstr>Configure MongoDB</vt:lpstr>
      <vt:lpstr>Working with MongoDB Shell Client</vt:lpstr>
      <vt:lpstr>Working with MongoDB GUI</vt:lpstr>
      <vt:lpstr>Working with MongoDB from Node.js – Example</vt:lpstr>
      <vt:lpstr>Mongoose Overview</vt:lpstr>
      <vt:lpstr>Mongoose Overview</vt:lpstr>
      <vt:lpstr>Working with Mongoose in Node.js</vt:lpstr>
      <vt:lpstr>MongoDB Hosting</vt:lpstr>
      <vt:lpstr>Mongoose Models</vt:lpstr>
      <vt:lpstr>Mongoose Models</vt:lpstr>
      <vt:lpstr>Model Methods</vt:lpstr>
      <vt:lpstr>Model Virtual Properties</vt:lpstr>
      <vt:lpstr>Property Validation</vt:lpstr>
      <vt:lpstr>Exporting Modules</vt:lpstr>
      <vt:lpstr>Using Modules</vt:lpstr>
      <vt:lpstr>CRUD with Mongoose</vt:lpstr>
      <vt:lpstr>CRUD with Mongoose</vt:lpstr>
      <vt:lpstr>CRUD with Mongoose</vt:lpstr>
      <vt:lpstr>Create Example</vt:lpstr>
      <vt:lpstr>Read Example</vt:lpstr>
      <vt:lpstr>Update Example</vt:lpstr>
      <vt:lpstr>Remove &amp; Count Example</vt:lpstr>
      <vt:lpstr>Mongoose Queries</vt:lpstr>
      <vt:lpstr>Mongoose Queries</vt:lpstr>
      <vt:lpstr>Mongoose Queries Example</vt:lpstr>
      <vt:lpstr>Mongoose Queries Example 2</vt:lpstr>
      <vt:lpstr>Model Population</vt:lpstr>
      <vt:lpstr>Population Definition</vt:lpstr>
      <vt:lpstr>Example</vt:lpstr>
      <vt:lpstr>Population</vt:lpstr>
      <vt:lpstr>Query Conditions</vt:lpstr>
      <vt:lpstr>Summary</vt:lpstr>
      <vt:lpstr>Questions?</vt:lpstr>
      <vt:lpstr>SoftUni Diamond Partners</vt:lpstr>
      <vt:lpstr>Educational Partners</vt:lpstr>
      <vt:lpstr>Trainings @ Software University (SoftUni)</vt:lpstr>
      <vt:lpstr>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NoSQL and MongoDB</dc:title>
  <cp:lastModifiedBy>Боряна Димитрова</cp:lastModifiedBy>
  <cp:revision>28</cp:revision>
  <dcterms:modified xsi:type="dcterms:W3CDTF">2021-05-17T13:32:02Z</dcterms:modified>
</cp:coreProperties>
</file>